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3" r:id="rId4"/>
    <p:sldId id="264" r:id="rId5"/>
    <p:sldId id="266" r:id="rId6"/>
    <p:sldId id="265" r:id="rId7"/>
    <p:sldId id="262" r:id="rId8"/>
    <p:sldId id="256" r:id="rId9"/>
    <p:sldId id="258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22ACC-F1C2-1146-A897-2B75EEF0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0B7D4-E570-5046-857D-606B2A058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8BE20-8426-5745-8572-E29D6944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76124-98F9-504D-9AB4-E8E03A30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D6263-7B66-EF4A-AE42-A93D83F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2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03028-20A1-9744-BE70-EDE50578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984F47-1BB5-F94C-98EF-5E433906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55166-3EE5-E946-B43F-C88D34C9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B50FE-4ACC-7047-8C9E-53DCF721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11995-D7BA-C945-BECD-F797BC26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33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C0465F-F2E2-1F46-99B6-AE6AD41A6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93B2AC-4D90-4A43-9C9F-0505BA25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8411A-E3BF-CC40-9B30-6F9CCE37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69834-AAAB-034B-9AF9-93ED8A36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31E07-76E4-4E40-AD5C-B1875249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212D8-AE36-3941-BAC6-47AD3AF4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A8459-FAE3-0A44-8EEF-2CD1E95A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E5E7B-5152-C34A-A260-B810BD35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E9AA-96B9-344C-B0B0-EAD72586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EB2CF-5018-824A-8403-868F62F4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79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F382-1ADB-E14E-91B4-A7CA222C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AB679A-0C24-F541-979F-026B217C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FC163-99A7-EA4C-91FF-1D2EE76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8C287-102F-A348-B485-02D41E11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CD0E-CA65-4249-B0C4-E096390D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4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261E3-FDCD-0543-952D-2BF7E869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78904-DFD8-AB45-9792-81CB4E0CD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E44A2-E8C9-B145-8A40-43C3E6907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1FE0E-5C8B-164D-ADC3-3A61A47F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2915D-5709-0545-AC08-8A821F0B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28D02-0759-9149-B5AD-384F2BA7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55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C3D4-7965-8943-9B4E-6461BF16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FA4B2-2894-5941-BAC1-10A64CC3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8BCA7-267F-CF41-A8AF-E6F8073E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033D2-79BC-CD42-BA73-F060B5B5C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7F658-8B71-C648-AF7C-E6410E9DE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EA37E4-8113-9A4D-B48D-4CE3370D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B256A2-3666-6E41-8876-882B5111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F5EBD-229D-4242-93C0-6B2AF55E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0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5AFE-4F97-B54D-A5E1-AF2756C9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56E83-BD7E-F041-A723-16AE8680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B942-AA0A-E44A-AFEF-B361166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85DF54-DC45-A149-9BDC-6517B90F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2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17ED1-62E0-B44A-B086-E45D5FA1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FA57E-0CAD-714D-853F-44099631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88354-2181-994E-B0A2-4C7FFC73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1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8AD69-449F-7F4E-8D46-D1A03CB9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772F-1EEF-904B-A739-4303CACC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143C1-19B8-6044-B545-750F3429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6B7AB-D439-9540-8073-DFAF9179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B7440-A4F1-8E48-9760-5DEAA0D2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5DC49-6890-CD4A-B4CE-D86F1ECB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9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47072-A185-9940-9B57-235EBD50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2750D4-00E1-954D-BE75-5E5456EC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55919-8FE4-754E-9ADC-DC3FB2DF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1169C-F71D-DB4E-86E7-DA983C78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9EA1B-1E7F-0146-A344-C5F06BF5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F51A3-F221-B34B-8EC2-4396BC57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DB0FD-E66C-6B4C-B137-FC1DB19D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964A2-08F3-624A-ACDC-DBB77A15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65253-98A1-A549-9EE8-4521028D3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9D73-85B4-CF46-AADA-44FB92A1BCAE}" type="datetimeFigureOut">
              <a:t>2020/8/19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78F36-AA18-D249-B07E-A472DD373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205D8-AB21-7D4D-A136-A7BBA3F21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0404-165E-FB41-A227-23A1476DEE9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37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.tiff"/><Relationship Id="rId7" Type="http://schemas.openxmlformats.org/officeDocument/2006/relationships/image" Target="../media/image7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2.tiff"/><Relationship Id="rId9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0693827/article/details/78629268?utm_medium=distribute.wap_relevant.none-task-blog-BlogCommendFromMachineLearnPai2-2.nonecase&amp;depth_1-utm_source=distribute.wap_relevant.none-task-blog-BlogCommendFromMachineLearnPai2-2.nonecase" TargetMode="External"/><Relationship Id="rId2" Type="http://schemas.openxmlformats.org/officeDocument/2006/relationships/hyperlink" Target="https://www.cs.rit.edu/~ark/lectures/https01/https.s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723B5E-7EEC-3E41-B03A-E148D42E85A1}"/>
              </a:ext>
            </a:extLst>
          </p:cNvPr>
          <p:cNvSpPr txBox="1"/>
          <p:nvPr/>
        </p:nvSpPr>
        <p:spPr>
          <a:xfrm>
            <a:off x="3117191" y="1767792"/>
            <a:ext cx="650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4800" b="1"/>
              <a:t>A story of young men</a:t>
            </a:r>
            <a:endParaRPr kumimoji="1" lang="en-US" altLang="zh-CN" sz="4800" b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2AEA3-59A1-8142-B9CD-26A3E86B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03" y="3217223"/>
            <a:ext cx="988420" cy="7832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73F3-11EB-5E41-AF48-6FA78035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28" y="3054620"/>
            <a:ext cx="924859" cy="9458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01EEE-A98A-A443-AD6C-8F8FAB85A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740" y="3217223"/>
            <a:ext cx="803586" cy="7263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9A540C-25EA-BF4C-BEDA-67E84139BCCF}"/>
              </a:ext>
            </a:extLst>
          </p:cNvPr>
          <p:cNvSpPr txBox="1"/>
          <p:nvPr/>
        </p:nvSpPr>
        <p:spPr>
          <a:xfrm>
            <a:off x="4066761" y="40004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alice</a:t>
            </a:r>
            <a:endParaRPr kumimoji="1" lang="zh-CN" altLang="en-US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19DB5-650A-B943-8707-CE629F554635}"/>
              </a:ext>
            </a:extLst>
          </p:cNvPr>
          <p:cNvSpPr txBox="1"/>
          <p:nvPr/>
        </p:nvSpPr>
        <p:spPr>
          <a:xfrm>
            <a:off x="5977885" y="396628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bob</a:t>
            </a:r>
            <a:endParaRPr kumimoji="1" lang="zh-CN" altLang="en-US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C8815E-97E9-F943-BE03-18C56F5EE3A9}"/>
              </a:ext>
            </a:extLst>
          </p:cNvPr>
          <p:cNvSpPr txBox="1"/>
          <p:nvPr/>
        </p:nvSpPr>
        <p:spPr>
          <a:xfrm>
            <a:off x="7749740" y="39759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cathy</a:t>
            </a:r>
            <a:endParaRPr kumimoji="1"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1F4A45-C279-CE45-9A70-2C137C699252}"/>
              </a:ext>
            </a:extLst>
          </p:cNvPr>
          <p:cNvSpPr txBox="1"/>
          <p:nvPr/>
        </p:nvSpPr>
        <p:spPr>
          <a:xfrm>
            <a:off x="5107454" y="5117911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github.com/adoggie</a:t>
            </a:r>
          </a:p>
          <a:p>
            <a:pPr algn="ctr"/>
            <a:r>
              <a:rPr kumimoji="1" lang="en-US" altLang="zh-CN" b="1">
                <a:solidFill>
                  <a:schemeClr val="tx1">
                    <a:lumMod val="50000"/>
                    <a:lumOff val="50000"/>
                  </a:schemeClr>
                </a:solidFill>
              </a:rPr>
              <a:t>wx: itsec2018</a:t>
            </a:r>
            <a:endParaRPr kumimoji="1" lang="zh-CN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2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BC4510-2728-414F-B86B-80ADD267BF4A}"/>
              </a:ext>
            </a:extLst>
          </p:cNvPr>
          <p:cNvSpPr txBox="1"/>
          <p:nvPr/>
        </p:nvSpPr>
        <p:spPr>
          <a:xfrm>
            <a:off x="593644" y="389751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/>
              <a:t>开发对讲机程序</a:t>
            </a:r>
            <a:endParaRPr kumimoji="1" lang="en-US" altLang="zh-CN" sz="2800" b="1"/>
          </a:p>
          <a:p>
            <a:pPr algn="ctr"/>
            <a:r>
              <a:rPr kumimoji="1" lang="en-US" altLang="zh-CN" sz="2800" b="1"/>
              <a:t>Talker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DDCAB-60AE-EE44-B571-7E104AF8FC45}"/>
              </a:ext>
            </a:extLst>
          </p:cNvPr>
          <p:cNvSpPr txBox="1"/>
          <p:nvPr/>
        </p:nvSpPr>
        <p:spPr>
          <a:xfrm>
            <a:off x="5957509" y="1343858"/>
            <a:ext cx="46588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zh-CN" altLang="en-US" b="1">
                <a:latin typeface="Heiti SC Medium" pitchFamily="2" charset="-128"/>
                <a:ea typeface="Heiti SC Medium" pitchFamily="2" charset="-128"/>
                <a:cs typeface="Ayuthaya" pitchFamily="2" charset="-34"/>
              </a:rPr>
              <a:t>启动对讲</a:t>
            </a:r>
            <a:endParaRPr kumimoji="1" lang="en-US" altLang="zh-CN" b="1">
              <a:latin typeface="Heiti SC Medium" pitchFamily="2" charset="-128"/>
              <a:ea typeface="Heiti SC Medium" pitchFamily="2" charset="-128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b="1">
                <a:solidFill>
                  <a:srgbClr val="0070C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talker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40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start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 name  ip port</a:t>
            </a: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>
                <a:latin typeface="Ayuthaya" pitchFamily="2" charset="-34"/>
                <a:cs typeface="Ayuthaya" pitchFamily="2" charset="-34"/>
              </a:rPr>
              <a:t>开始连接</a:t>
            </a:r>
            <a:endParaRPr kumimoji="1" lang="en-US" altLang="zh-CN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&gt;conn ip port </a:t>
            </a: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>
                <a:latin typeface="Ayuthaya" pitchFamily="2" charset="-34"/>
                <a:cs typeface="Ayuthaya" pitchFamily="2" charset="-34"/>
              </a:rPr>
              <a:t>挂断连接</a:t>
            </a:r>
            <a:endParaRPr kumimoji="1" lang="en-US" altLang="zh-CN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&gt;!close</a:t>
            </a: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b="1">
                <a:latin typeface="Ayuthaya" pitchFamily="2" charset="-34"/>
                <a:cs typeface="Ayuthaya" pitchFamily="2" charset="-34"/>
              </a:rPr>
              <a:t>退出对讲</a:t>
            </a:r>
            <a:endParaRPr kumimoji="1" lang="en-US" altLang="zh-CN" b="1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&gt;!quit</a:t>
            </a:r>
          </a:p>
          <a:p>
            <a:endParaRPr kumimoji="1" lang="en-US" altLang="zh-CN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28FAA3-07BE-594F-956F-1CCB243D87F3}"/>
              </a:ext>
            </a:extLst>
          </p:cNvPr>
          <p:cNvSpPr txBox="1"/>
          <p:nvPr/>
        </p:nvSpPr>
        <p:spPr>
          <a:xfrm>
            <a:off x="2094485" y="3743592"/>
            <a:ext cx="32472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>
                <a:latin typeface="Ayuthaya" pitchFamily="2" charset="-34"/>
                <a:cs typeface="Ayuthaya" pitchFamily="2" charset="-34"/>
              </a:rPr>
              <a:t>创建公钥</a:t>
            </a:r>
            <a:endParaRPr kumimoji="1" lang="en-US" altLang="zh-CN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kumimoji="1" lang="en-US" altLang="zh-CN" sz="1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400" b="1">
                <a:solidFill>
                  <a:srgbClr val="0070C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talker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 </a:t>
            </a:r>
            <a:r>
              <a:rPr kumimoji="1" lang="en-US" altLang="zh-CN" sz="140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createKey</a:t>
            </a: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 name</a:t>
            </a:r>
            <a:endParaRPr kumimoji="1" lang="zh-CN" altLang="en-US" sz="1400">
              <a:latin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368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63D6BE-2C85-CA46-9854-08CDF622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6" y="4256560"/>
            <a:ext cx="1571822" cy="152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C2AEA3-59A1-8142-B9CD-26A3E86B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565" y="1364180"/>
            <a:ext cx="1260070" cy="9985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73F3-11EB-5E41-AF48-6FA78035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047" y="1324037"/>
            <a:ext cx="1252676" cy="12811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7B6D8D-3398-2448-A57B-B59B636D04FB}"/>
              </a:ext>
            </a:extLst>
          </p:cNvPr>
          <p:cNvSpPr txBox="1"/>
          <p:nvPr/>
        </p:nvSpPr>
        <p:spPr>
          <a:xfrm>
            <a:off x="3330780" y="2711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鲍勃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89261-D474-F949-B9A1-1FE7FF320E2F}"/>
              </a:ext>
            </a:extLst>
          </p:cNvPr>
          <p:cNvSpPr txBox="1"/>
          <p:nvPr/>
        </p:nvSpPr>
        <p:spPr>
          <a:xfrm>
            <a:off x="9541594" y="24753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爱丽丝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AE007D-D30A-EC48-9202-748406B8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607" y="1863453"/>
            <a:ext cx="2010477" cy="14834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DB3C649-7D8B-3341-B0D1-1EA3FE9CA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452" y="1998042"/>
            <a:ext cx="1462841" cy="954696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B395992F-AED7-7C4B-9B9F-58560AE94122}"/>
              </a:ext>
            </a:extLst>
          </p:cNvPr>
          <p:cNvGrpSpPr/>
          <p:nvPr/>
        </p:nvGrpSpPr>
        <p:grpSpPr>
          <a:xfrm>
            <a:off x="3107084" y="3035046"/>
            <a:ext cx="5798524" cy="1188049"/>
            <a:chOff x="3293942" y="2894368"/>
            <a:chExt cx="5798524" cy="118804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F40403C-6A14-294E-AC75-CD7ED56A7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1847" y="2894368"/>
              <a:ext cx="714153" cy="71415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328C493-9D67-8447-8026-7E2FE134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93942" y="3126880"/>
              <a:ext cx="954697" cy="95469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D64ED34-4C10-B14C-B0C2-6CC6B068A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12278" y="3127720"/>
              <a:ext cx="1580188" cy="954697"/>
            </a:xfrm>
            <a:prstGeom prst="rect">
              <a:avLst/>
            </a:prstGeom>
          </p:spPr>
        </p:pic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7527549-F58F-AC4C-A2E5-1EA6A04B6576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4248639" y="3604229"/>
              <a:ext cx="3263639" cy="840"/>
            </a:xfrm>
            <a:prstGeom prst="line">
              <a:avLst/>
            </a:prstGeom>
            <a:ln w="412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FAC5B21-14E7-9D40-A6DB-70AB2B51FAB3}"/>
                </a:ext>
              </a:extLst>
            </p:cNvPr>
            <p:cNvSpPr txBox="1"/>
            <p:nvPr/>
          </p:nvSpPr>
          <p:spPr>
            <a:xfrm>
              <a:off x="5061162" y="3658657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rgbClr val="0070C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Need a Talker!</a:t>
              </a:r>
              <a:endParaRPr kumimoji="1" lang="zh-CN" altLang="en-US">
                <a:solidFill>
                  <a:srgbClr val="0070C0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86C9736-FC66-A642-878B-28DB99EE7258}"/>
              </a:ext>
            </a:extLst>
          </p:cNvPr>
          <p:cNvSpPr txBox="1"/>
          <p:nvPr/>
        </p:nvSpPr>
        <p:spPr>
          <a:xfrm>
            <a:off x="4957769" y="606712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Okay</a:t>
            </a:r>
            <a:r>
              <a:rPr kumimoji="1" lang="zh-CN" altLang="en-US" b="1">
                <a:solidFill>
                  <a:srgbClr val="C00000"/>
                </a:solidFill>
              </a:rPr>
              <a:t>，让我来！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88ED1B-C711-F849-BFC2-1F18BDE6D7AB}"/>
              </a:ext>
            </a:extLst>
          </p:cNvPr>
          <p:cNvSpPr txBox="1"/>
          <p:nvPr/>
        </p:nvSpPr>
        <p:spPr>
          <a:xfrm>
            <a:off x="5441876" y="421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>
                    <a:lumMod val="75000"/>
                  </a:schemeClr>
                </a:solidFill>
              </a:rPr>
              <a:t>第一章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0BFEF0-3088-944E-863D-B7DA2BFCF97C}"/>
              </a:ext>
            </a:extLst>
          </p:cNvPr>
          <p:cNvSpPr txBox="1"/>
          <p:nvPr/>
        </p:nvSpPr>
        <p:spPr>
          <a:xfrm>
            <a:off x="5032308" y="8448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accent6">
                    <a:lumMod val="75000"/>
                  </a:schemeClr>
                </a:solidFill>
              </a:rPr>
              <a:t>美好的生活</a:t>
            </a:r>
          </a:p>
        </p:txBody>
      </p:sp>
    </p:spTree>
    <p:extLst>
      <p:ext uri="{BB962C8B-B14F-4D97-AF65-F5344CB8AC3E}">
        <p14:creationId xmlns:p14="http://schemas.microsoft.com/office/powerpoint/2010/main" val="27716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4926962" y="1301773"/>
            <a:ext cx="2680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Talker</a:t>
            </a:r>
            <a:r>
              <a:rPr kumimoji="1" lang="zh-CN" altLang="en-US" sz="3200">
                <a:latin typeface="Adobe Gothic Std B" panose="020B0800000000000000" pitchFamily="34" charset="-128"/>
              </a:rPr>
              <a:t> 技术点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514735-8AD9-5743-B7B5-969A8DE43871}"/>
              </a:ext>
            </a:extLst>
          </p:cNvPr>
          <p:cNvSpPr txBox="1"/>
          <p:nvPr/>
        </p:nvSpPr>
        <p:spPr>
          <a:xfrm>
            <a:off x="4811546" y="2193768"/>
            <a:ext cx="2795958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>
                <a:latin typeface="Ayuthaya" pitchFamily="2" charset="-34"/>
                <a:ea typeface="Ayuthaya" pitchFamily="2" charset="-34"/>
                <a:cs typeface="Ayuthaya" pitchFamily="2" charset="-34"/>
              </a:rPr>
              <a:t>Python</a:t>
            </a:r>
            <a:r>
              <a:rPr kumimoji="1" lang="zh-CN" altLang="en-US" sz="2400">
                <a:latin typeface="Ayuthaya" pitchFamily="2" charset="-34"/>
                <a:ea typeface="Lantinghei SC Demibold" panose="02000000000000000000" pitchFamily="2" charset="-122"/>
                <a:cs typeface="Ayuthaya" pitchFamily="2" charset="-34"/>
              </a:rPr>
              <a:t>语言</a:t>
            </a:r>
            <a:endParaRPr kumimoji="1" lang="en-US" altLang="zh-CN" sz="2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>
                <a:latin typeface="Ayuthaya" pitchFamily="2" charset="-34"/>
                <a:ea typeface="Ayuthaya" pitchFamily="2" charset="-34"/>
                <a:cs typeface="Ayuthaya" pitchFamily="2" charset="-34"/>
              </a:rPr>
              <a:t>socket</a:t>
            </a:r>
            <a:r>
              <a:rPr kumimoji="1" lang="zh-CN" altLang="en-US" sz="2400">
                <a:latin typeface="Ayuthaya" pitchFamily="2" charset="-34"/>
                <a:ea typeface="Lantinghei SC Demibold" panose="02000000000000000000" pitchFamily="2" charset="-122"/>
                <a:cs typeface="Ayuthaya" pitchFamily="2" charset="-34"/>
              </a:rPr>
              <a:t>编程</a:t>
            </a:r>
            <a:endParaRPr kumimoji="1" lang="en-US" altLang="zh-CN" sz="2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>
                <a:latin typeface="Ayuthaya" pitchFamily="2" charset="-34"/>
                <a:ea typeface="Ayuthaya" pitchFamily="2" charset="-34"/>
                <a:cs typeface="Ayuthaya" pitchFamily="2" charset="-34"/>
              </a:rPr>
              <a:t>Thread</a:t>
            </a:r>
            <a:r>
              <a:rPr kumimoji="1" lang="zh-CN" altLang="en-US" sz="2400">
                <a:latin typeface="Ayuthaya" pitchFamily="2" charset="-34"/>
                <a:ea typeface="Lantinghei SC Demibold" panose="02000000000000000000" pitchFamily="2" charset="-122"/>
                <a:cs typeface="Ayuthaya" pitchFamily="2" charset="-34"/>
              </a:rPr>
              <a:t>线程</a:t>
            </a:r>
            <a:endParaRPr kumimoji="1" lang="en-US" altLang="zh-CN" sz="24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>
                <a:latin typeface="Ayuthaya" pitchFamily="2" charset="-34"/>
                <a:ea typeface="Lantinghei SC Demibold" panose="02000000000000000000" pitchFamily="2" charset="-122"/>
                <a:cs typeface="Ayuthaya" pitchFamily="2" charset="-34"/>
              </a:rPr>
              <a:t>对称加密</a:t>
            </a:r>
            <a:r>
              <a:rPr kumimoji="1" lang="en-US" altLang="zh-CN" sz="2400">
                <a:latin typeface="Ayuthaya" pitchFamily="2" charset="-34"/>
                <a:ea typeface="Ayuthaya" pitchFamily="2" charset="-34"/>
                <a:cs typeface="Ayuthaya" pitchFamily="2" charset="-34"/>
              </a:rPr>
              <a:t>AES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>
                <a:latin typeface="Ayuthaya" pitchFamily="2" charset="-34"/>
                <a:ea typeface="Lantinghei SC Demibold" panose="02000000000000000000" pitchFamily="2" charset="-122"/>
                <a:cs typeface="Ayuthaya" pitchFamily="2" charset="-34"/>
              </a:rPr>
              <a:t>非对称加密</a:t>
            </a:r>
            <a:r>
              <a:rPr kumimoji="1" lang="en-US" altLang="zh-CN" sz="2400">
                <a:latin typeface="Ayuthaya" pitchFamily="2" charset="-34"/>
                <a:ea typeface="Ayuthaya" pitchFamily="2" charset="-34"/>
                <a:cs typeface="Ayuthaya" pitchFamily="2" charset="-34"/>
              </a:rPr>
              <a:t>RSA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>
                <a:latin typeface="Ayuthaya" pitchFamily="2" charset="-34"/>
                <a:ea typeface="Lantinghei SC Demibold" panose="02000000000000000000" pitchFamily="2" charset="-122"/>
                <a:cs typeface="Ayuthaya" pitchFamily="2" charset="-34"/>
              </a:rPr>
              <a:t>公钥技术</a:t>
            </a:r>
            <a:r>
              <a:rPr kumimoji="1" lang="en-US" altLang="zh-CN" sz="2400">
                <a:latin typeface="Ayuthaya" pitchFamily="2" charset="-34"/>
                <a:ea typeface="Lantinghei SC Demibold" panose="02000000000000000000" pitchFamily="2" charset="-122"/>
                <a:cs typeface="Ayuthaya" pitchFamily="2" charset="-34"/>
              </a:rPr>
              <a:t> PKI</a:t>
            </a:r>
            <a:endParaRPr kumimoji="1" lang="en-US" altLang="zh-CN" sz="240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E9A9BB-67FD-F042-ACCD-0690DDB3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13" y="2766399"/>
            <a:ext cx="1571822" cy="152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8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4421051" y="130628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消息格式定义</a:t>
            </a:r>
            <a:endParaRPr kumimoji="1" lang="zh-CN" altLang="en-US" sz="3200">
              <a:latin typeface="Adobe Gothic Std B" panose="020B08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8EA0A3-01C3-5240-A099-F317CDAE68E7}"/>
              </a:ext>
            </a:extLst>
          </p:cNvPr>
          <p:cNvSpPr/>
          <p:nvPr/>
        </p:nvSpPr>
        <p:spPr>
          <a:xfrm>
            <a:off x="2714108" y="2794000"/>
            <a:ext cx="6328228" cy="63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0667BE-90A9-C24F-8A88-C2DBC9B4720F}"/>
              </a:ext>
            </a:extLst>
          </p:cNvPr>
          <p:cNvSpPr/>
          <p:nvPr/>
        </p:nvSpPr>
        <p:spPr>
          <a:xfrm>
            <a:off x="2714108" y="2794000"/>
            <a:ext cx="1043357" cy="63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size</a:t>
            </a:r>
            <a:endParaRPr kumimoji="1" lang="zh-CN" altLang="en-US" b="1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7D5A15-DF22-EF45-BDB5-2A6172EA605A}"/>
              </a:ext>
            </a:extLst>
          </p:cNvPr>
          <p:cNvSpPr/>
          <p:nvPr/>
        </p:nvSpPr>
        <p:spPr>
          <a:xfrm>
            <a:off x="3757465" y="2794000"/>
            <a:ext cx="5284871" cy="63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/>
              <a:t>message(json)</a:t>
            </a:r>
            <a:endParaRPr kumimoji="1" lang="zh-CN" altLang="en-US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4ABCB2-C82E-D648-BCC0-5AD8CD765A14}"/>
              </a:ext>
            </a:extLst>
          </p:cNvPr>
          <p:cNvSpPr txBox="1"/>
          <p:nvPr/>
        </p:nvSpPr>
        <p:spPr>
          <a:xfrm>
            <a:off x="2866133" y="357453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4byte</a:t>
            </a:r>
            <a:endParaRPr kumimoji="1"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61ED49-5C23-264C-ADB7-845BCC469193}"/>
              </a:ext>
            </a:extLst>
          </p:cNvPr>
          <p:cNvSpPr txBox="1"/>
          <p:nvPr/>
        </p:nvSpPr>
        <p:spPr>
          <a:xfrm>
            <a:off x="5878222" y="357453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N length</a:t>
            </a:r>
            <a:endParaRPr kumimoji="1" lang="zh-CN" altLang="en-US" b="1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0CC0AD-D243-9A41-9A39-663C582D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65841"/>
              </p:ext>
            </p:extLst>
          </p:nvPr>
        </p:nvGraphicFramePr>
        <p:xfrm>
          <a:off x="2838080" y="4628719"/>
          <a:ext cx="290641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41">
                  <a:extLst>
                    <a:ext uri="{9D8B030D-6E8A-4147-A177-3AD203B41FA5}">
                      <a16:colId xmlns:a16="http://schemas.microsoft.com/office/drawing/2014/main" val="1345069315"/>
                    </a:ext>
                  </a:extLst>
                </a:gridCol>
                <a:gridCol w="1667169">
                  <a:extLst>
                    <a:ext uri="{9D8B030D-6E8A-4147-A177-3AD203B41FA5}">
                      <a16:colId xmlns:a16="http://schemas.microsoft.com/office/drawing/2014/main" val="1236983336"/>
                    </a:ext>
                  </a:extLst>
                </a:gridCol>
              </a:tblGrid>
              <a:tr h="3593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MessageText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type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text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6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content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249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CC03112-E00D-B743-A60A-7EF5ABA4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493193"/>
              </p:ext>
            </p:extLst>
          </p:nvPr>
        </p:nvGraphicFramePr>
        <p:xfrm>
          <a:off x="7239186" y="4440759"/>
          <a:ext cx="29064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41">
                  <a:extLst>
                    <a:ext uri="{9D8B030D-6E8A-4147-A177-3AD203B41FA5}">
                      <a16:colId xmlns:a16="http://schemas.microsoft.com/office/drawing/2014/main" val="1345069315"/>
                    </a:ext>
                  </a:extLst>
                </a:gridCol>
                <a:gridCol w="1667169">
                  <a:extLst>
                    <a:ext uri="{9D8B030D-6E8A-4147-A177-3AD203B41FA5}">
                      <a16:colId xmlns:a16="http://schemas.microsoft.com/office/drawing/2014/main" val="12369833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MessageHello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6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type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hello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6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name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bob/alic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secret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@#$@#4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30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5513148" y="62385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交  互 </a:t>
            </a:r>
            <a:endParaRPr kumimoji="1" lang="zh-CN" altLang="en-US" sz="3200">
              <a:latin typeface="Adobe Gothic Std B" panose="020B08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D11FE3-647D-1D48-AE93-CF6262FCA16F}"/>
              </a:ext>
            </a:extLst>
          </p:cNvPr>
          <p:cNvSpPr txBox="1"/>
          <p:nvPr/>
        </p:nvSpPr>
        <p:spPr>
          <a:xfrm>
            <a:off x="9439376" y="2391973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.Apple Color Emoji UI"/>
              <a:buChar char="🐟"/>
            </a:pP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bob-public.key</a:t>
            </a:r>
          </a:p>
          <a:p>
            <a:pPr marL="285750" indent="-285750">
              <a:buFont typeface=".Apple Color Emoji UI"/>
              <a:buChar char="🐟"/>
            </a:pP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bob-private.key</a:t>
            </a:r>
            <a:endParaRPr kumimoji="1" lang="zh-CN" altLang="en-US" sz="14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6A7E52-91F5-0B48-BFA2-E30C94F443DB}"/>
              </a:ext>
            </a:extLst>
          </p:cNvPr>
          <p:cNvSpPr txBox="1"/>
          <p:nvPr/>
        </p:nvSpPr>
        <p:spPr>
          <a:xfrm>
            <a:off x="235852" y="2130363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.Apple Color Emoji UI"/>
              <a:buChar char="🐟"/>
            </a:pP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alice-public.key</a:t>
            </a:r>
          </a:p>
          <a:p>
            <a:pPr marL="285750" indent="-285750">
              <a:buFont typeface=".Apple Color Emoji UI"/>
              <a:buChar char="🐟"/>
            </a:pPr>
            <a:r>
              <a:rPr kumimoji="1" lang="en-US" altLang="zh-CN" sz="1400">
                <a:latin typeface="Ayuthaya" pitchFamily="2" charset="-34"/>
                <a:ea typeface="Ayuthaya" pitchFamily="2" charset="-34"/>
                <a:cs typeface="Ayuthaya" pitchFamily="2" charset="-34"/>
              </a:rPr>
              <a:t>alice-private.key</a:t>
            </a:r>
            <a:endParaRPr kumimoji="1" lang="zh-CN" altLang="en-US" sz="14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9BC069-1804-9B4F-9089-6899BE35AB8C}"/>
              </a:ext>
            </a:extLst>
          </p:cNvPr>
          <p:cNvCxnSpPr/>
          <p:nvPr/>
        </p:nvCxnSpPr>
        <p:spPr>
          <a:xfrm>
            <a:off x="4742992" y="3535519"/>
            <a:ext cx="2238233" cy="0"/>
          </a:xfrm>
          <a:prstGeom prst="straightConnector1">
            <a:avLst/>
          </a:prstGeom>
          <a:noFill/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ADB17A5-D528-C34F-8449-1D476ACA53D7}"/>
              </a:ext>
            </a:extLst>
          </p:cNvPr>
          <p:cNvSpPr txBox="1"/>
          <p:nvPr/>
        </p:nvSpPr>
        <p:spPr>
          <a:xfrm>
            <a:off x="4767974" y="3090446"/>
            <a:ext cx="23807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sz="1600">
                <a:latin typeface="Ayuthaya" pitchFamily="2" charset="-34"/>
                <a:ea typeface="Ayuthaya" pitchFamily="2" charset="-34"/>
                <a:cs typeface="Ayuthaya" pitchFamily="2" charset="-34"/>
              </a:rPr>
              <a:t>Tcp</a:t>
            </a:r>
            <a:r>
              <a:rPr kumimoji="1" lang="zh-CN" altLang="en-US" sz="1600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600">
                <a:latin typeface="Ayuthaya" pitchFamily="2" charset="-34"/>
                <a:ea typeface="Ayuthaya" pitchFamily="2" charset="-34"/>
                <a:cs typeface="Ayuthaya" pitchFamily="2" charset="-34"/>
              </a:rPr>
              <a:t>Established</a:t>
            </a:r>
            <a:endParaRPr kumimoji="1" lang="zh-CN" altLang="en-US" sz="1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E64C8D-5A88-C945-8155-60076903D681}"/>
              </a:ext>
            </a:extLst>
          </p:cNvPr>
          <p:cNvSpPr txBox="1"/>
          <p:nvPr/>
        </p:nvSpPr>
        <p:spPr>
          <a:xfrm>
            <a:off x="2536210" y="3826772"/>
            <a:ext cx="24641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en-US" altLang="zh-CN" sz="1400">
                <a:solidFill>
                  <a:srgbClr val="00B0F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 = Rand</a:t>
            </a:r>
            <a:r>
              <a:rPr kumimoji="1" lang="zh-CN" altLang="en-US" sz="1400">
                <a:solidFill>
                  <a:srgbClr val="00B0F0"/>
                </a:solidFill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400">
                <a:solidFill>
                  <a:srgbClr val="00B0F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Share Key</a:t>
            </a:r>
          </a:p>
          <a:p>
            <a:pPr marL="342900" indent="-342900">
              <a:buFont typeface="+mj-ea"/>
              <a:buAutoNum type="circleNumDbPlain" startAt="2"/>
            </a:pPr>
            <a:r>
              <a:rPr kumimoji="1" lang="en-US" altLang="zh-CN" sz="1400">
                <a:solidFill>
                  <a:srgbClr val="00B0F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 = RSA(K)</a:t>
            </a:r>
            <a:endParaRPr kumimoji="1" lang="zh-CN" altLang="en-US" sz="1400">
              <a:solidFill>
                <a:srgbClr val="00B0F0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F0FD84-A691-3E4D-A2D5-4B983CEE88AA}"/>
              </a:ext>
            </a:extLst>
          </p:cNvPr>
          <p:cNvSpPr txBox="1"/>
          <p:nvPr/>
        </p:nvSpPr>
        <p:spPr>
          <a:xfrm>
            <a:off x="4767974" y="4373798"/>
            <a:ext cx="238238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en-US" altLang="zh-CN" sz="1600">
                <a:latin typeface="Ayuthaya" pitchFamily="2" charset="-34"/>
                <a:ea typeface="Ayuthaya" pitchFamily="2" charset="-34"/>
                <a:cs typeface="Ayuthaya" pitchFamily="2" charset="-34"/>
              </a:rPr>
              <a:t>MessageHello(S)</a:t>
            </a:r>
            <a:endParaRPr kumimoji="1" lang="zh-CN" altLang="en-US" sz="1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CA89FD-89CA-2C48-B944-C4169670411C}"/>
              </a:ext>
            </a:extLst>
          </p:cNvPr>
          <p:cNvSpPr txBox="1"/>
          <p:nvPr/>
        </p:nvSpPr>
        <p:spPr>
          <a:xfrm>
            <a:off x="2534879" y="4991986"/>
            <a:ext cx="19271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kumimoji="1" lang="en-US" altLang="zh-CN" sz="1400">
                <a:solidFill>
                  <a:srgbClr val="00B0F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 = AES( M,K)</a:t>
            </a:r>
            <a:endParaRPr kumimoji="1" lang="zh-CN" altLang="en-US" sz="1400">
              <a:solidFill>
                <a:srgbClr val="00B0F0"/>
              </a:solidFill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07A79FE-F5AF-A049-B4F7-7417EEF1FF21}"/>
              </a:ext>
            </a:extLst>
          </p:cNvPr>
          <p:cNvCxnSpPr/>
          <p:nvPr/>
        </p:nvCxnSpPr>
        <p:spPr>
          <a:xfrm>
            <a:off x="4742991" y="4765491"/>
            <a:ext cx="2238233" cy="0"/>
          </a:xfrm>
          <a:prstGeom prst="straightConnector1">
            <a:avLst/>
          </a:prstGeom>
          <a:noFill/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4CE5687-955F-284D-A9C4-B91B0FFFBB62}"/>
              </a:ext>
            </a:extLst>
          </p:cNvPr>
          <p:cNvSpPr txBox="1"/>
          <p:nvPr/>
        </p:nvSpPr>
        <p:spPr>
          <a:xfrm>
            <a:off x="7834449" y="4543075"/>
            <a:ext cx="16049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kumimoji="1" lang="en-US" altLang="zh-CN" sz="140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 = RSA(S)</a:t>
            </a:r>
            <a:endParaRPr kumimoji="1" lang="zh-CN" altLang="en-US" sz="1400">
              <a:solidFill>
                <a:srgbClr val="C00000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BF4B3A-B995-2142-8FCA-5311D16C8515}"/>
              </a:ext>
            </a:extLst>
          </p:cNvPr>
          <p:cNvSpPr txBox="1"/>
          <p:nvPr/>
        </p:nvSpPr>
        <p:spPr>
          <a:xfrm>
            <a:off x="4828888" y="5356706"/>
            <a:ext cx="22589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kumimoji="1" lang="en-US" altLang="zh-CN" sz="1600">
                <a:latin typeface="Ayuthaya" pitchFamily="2" charset="-34"/>
                <a:ea typeface="Ayuthaya" pitchFamily="2" charset="-34"/>
                <a:cs typeface="Ayuthaya" pitchFamily="2" charset="-34"/>
              </a:rPr>
              <a:t>MessageText(C)</a:t>
            </a:r>
            <a:endParaRPr kumimoji="1" lang="zh-CN" altLang="en-US" sz="16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1A46D8F-70AB-0347-8DA0-2CEE8E9AFFFF}"/>
              </a:ext>
            </a:extLst>
          </p:cNvPr>
          <p:cNvCxnSpPr/>
          <p:nvPr/>
        </p:nvCxnSpPr>
        <p:spPr>
          <a:xfrm>
            <a:off x="4742991" y="5941757"/>
            <a:ext cx="2238233" cy="0"/>
          </a:xfrm>
          <a:prstGeom prst="straightConnector1">
            <a:avLst/>
          </a:prstGeom>
          <a:noFill/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F3848A0-709C-A449-BF45-D7ADFDD61127}"/>
              </a:ext>
            </a:extLst>
          </p:cNvPr>
          <p:cNvSpPr txBox="1"/>
          <p:nvPr/>
        </p:nvSpPr>
        <p:spPr>
          <a:xfrm>
            <a:off x="7834450" y="5651305"/>
            <a:ext cx="16049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8"/>
            </a:pPr>
            <a:r>
              <a:rPr kumimoji="1" lang="en-US" altLang="zh-CN" sz="140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 = AES(C)</a:t>
            </a:r>
            <a:endParaRPr kumimoji="1" lang="zh-CN" altLang="en-US" sz="1400">
              <a:solidFill>
                <a:srgbClr val="C00000"/>
              </a:solidFill>
              <a:latin typeface="Ayuthaya" pitchFamily="2" charset="-34"/>
              <a:cs typeface="Ayuthaya" pitchFamily="2" charset="-34"/>
            </a:endParaRPr>
          </a:p>
        </p:txBody>
      </p:sp>
      <p:pic>
        <p:nvPicPr>
          <p:cNvPr id="28" name="图片 5">
            <a:extLst>
              <a:ext uri="{FF2B5EF4-FFF2-40B4-BE49-F238E27FC236}">
                <a16:creationId xmlns:a16="http://schemas.microsoft.com/office/drawing/2014/main" id="{F1534054-2BF1-BD4F-BF89-DBB805BE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15" y="1682935"/>
            <a:ext cx="614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0AE69A7-1A9D-1B44-B4CD-36ABBA05F232}"/>
              </a:ext>
            </a:extLst>
          </p:cNvPr>
          <p:cNvCxnSpPr/>
          <p:nvPr/>
        </p:nvCxnSpPr>
        <p:spPr>
          <a:xfrm>
            <a:off x="4767974" y="3535519"/>
            <a:ext cx="27602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B00EF0C-8B87-5044-B684-99BE7E964B82}"/>
              </a:ext>
            </a:extLst>
          </p:cNvPr>
          <p:cNvCxnSpPr/>
          <p:nvPr/>
        </p:nvCxnSpPr>
        <p:spPr>
          <a:xfrm>
            <a:off x="4742991" y="4816526"/>
            <a:ext cx="27602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4F17E4-2E3B-A74E-9305-8DE987A1EBD0}"/>
              </a:ext>
            </a:extLst>
          </p:cNvPr>
          <p:cNvCxnSpPr/>
          <p:nvPr/>
        </p:nvCxnSpPr>
        <p:spPr>
          <a:xfrm>
            <a:off x="4721863" y="5888618"/>
            <a:ext cx="27602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710FB5E-8FEA-7A45-A063-86FF66BE558D}"/>
              </a:ext>
            </a:extLst>
          </p:cNvPr>
          <p:cNvSpPr txBox="1"/>
          <p:nvPr/>
        </p:nvSpPr>
        <p:spPr>
          <a:xfrm>
            <a:off x="4421051" y="1306285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Talker</a:t>
            </a:r>
            <a:r>
              <a:rPr kumimoji="1" lang="zh-CN" altLang="en-US" sz="320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命令</a:t>
            </a:r>
            <a:endParaRPr kumimoji="1" lang="zh-CN" altLang="en-US" sz="3200">
              <a:latin typeface="Adobe Gothic Std B" panose="020B0800000000000000" pitchFamily="34" charset="-12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4ABCB2-C82E-D648-BCC0-5AD8CD765A14}"/>
              </a:ext>
            </a:extLst>
          </p:cNvPr>
          <p:cNvSpPr txBox="1"/>
          <p:nvPr/>
        </p:nvSpPr>
        <p:spPr>
          <a:xfrm>
            <a:off x="1961029" y="289055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start</a:t>
            </a:r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 alice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102B49-A08E-FD4B-B607-EB5FE7997B55}"/>
              </a:ext>
            </a:extLst>
          </p:cNvPr>
          <p:cNvSpPr txBox="1"/>
          <p:nvPr/>
        </p:nvSpPr>
        <p:spPr>
          <a:xfrm>
            <a:off x="5354589" y="288835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createKey</a:t>
            </a:r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 bob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FA69F6-EAFA-3C45-967B-20D3A22CB0A2}"/>
              </a:ext>
            </a:extLst>
          </p:cNvPr>
          <p:cNvSpPr txBox="1"/>
          <p:nvPr/>
        </p:nvSpPr>
        <p:spPr>
          <a:xfrm>
            <a:off x="1961029" y="33966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conn</a:t>
            </a:r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 bob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7CF331-F228-0449-9E50-8F5A98F816A7}"/>
              </a:ext>
            </a:extLst>
          </p:cNvPr>
          <p:cNvSpPr txBox="1"/>
          <p:nvPr/>
        </p:nvSpPr>
        <p:spPr>
          <a:xfrm>
            <a:off x="1975509" y="386147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send</a:t>
            </a:r>
            <a:r>
              <a:rPr kumimoji="1" lang="en-US" altLang="zh-CN" b="1">
                <a:latin typeface="Ayuthaya" pitchFamily="2" charset="-34"/>
                <a:ea typeface="Ayuthaya" pitchFamily="2" charset="-34"/>
                <a:cs typeface="Ayuthaya" pitchFamily="2" charset="-34"/>
              </a:rPr>
              <a:t> xxxooo..</a:t>
            </a:r>
            <a:endParaRPr kumimoji="1" lang="zh-CN" altLang="en-US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DB32CC-CCD6-194E-BEB0-56E3DB39EDEB}"/>
              </a:ext>
            </a:extLst>
          </p:cNvPr>
          <p:cNvSpPr txBox="1"/>
          <p:nvPr/>
        </p:nvSpPr>
        <p:spPr>
          <a:xfrm>
            <a:off x="1975652" y="43690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close</a:t>
            </a:r>
            <a:endParaRPr kumimoji="1" lang="zh-CN" altLang="en-US" b="1">
              <a:solidFill>
                <a:srgbClr val="FF0000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B2DAF2-B952-4F4E-9399-EE74DBD463E9}"/>
              </a:ext>
            </a:extLst>
          </p:cNvPr>
          <p:cNvSpPr txBox="1"/>
          <p:nvPr/>
        </p:nvSpPr>
        <p:spPr>
          <a:xfrm>
            <a:off x="1975509" y="48537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quit</a:t>
            </a:r>
            <a:endParaRPr kumimoji="1" lang="zh-CN" altLang="en-US" b="1">
              <a:solidFill>
                <a:srgbClr val="FF0000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" name="文档 3">
            <a:extLst>
              <a:ext uri="{FF2B5EF4-FFF2-40B4-BE49-F238E27FC236}">
                <a16:creationId xmlns:a16="http://schemas.microsoft.com/office/drawing/2014/main" id="{9E35688E-4059-9D49-9C55-96CD8C57296B}"/>
              </a:ext>
            </a:extLst>
          </p:cNvPr>
          <p:cNvSpPr/>
          <p:nvPr/>
        </p:nvSpPr>
        <p:spPr>
          <a:xfrm>
            <a:off x="6343001" y="3885204"/>
            <a:ext cx="1716535" cy="69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latin typeface="Ayuthaya" pitchFamily="2" charset="-34"/>
                <a:ea typeface="Ayuthaya" pitchFamily="2" charset="-34"/>
                <a:cs typeface="Ayuthaya" pitchFamily="2" charset="-34"/>
              </a:rPr>
              <a:t>bob-public.key</a:t>
            </a:r>
            <a:endParaRPr kumimoji="1" lang="zh-CN" altLang="en-US" sz="1200" b="1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7" name="文档 16">
            <a:extLst>
              <a:ext uri="{FF2B5EF4-FFF2-40B4-BE49-F238E27FC236}">
                <a16:creationId xmlns:a16="http://schemas.microsoft.com/office/drawing/2014/main" id="{EB259126-AE02-324D-8B0A-6A4395F872B7}"/>
              </a:ext>
            </a:extLst>
          </p:cNvPr>
          <p:cNvSpPr/>
          <p:nvPr/>
        </p:nvSpPr>
        <p:spPr>
          <a:xfrm>
            <a:off x="6637680" y="4291838"/>
            <a:ext cx="1716535" cy="691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latin typeface="Ayuthaya" pitchFamily="2" charset="-34"/>
                <a:ea typeface="Ayuthaya" pitchFamily="2" charset="-34"/>
                <a:cs typeface="Ayuthaya" pitchFamily="2" charset="-34"/>
              </a:rPr>
              <a:t>bob-private.key</a:t>
            </a:r>
            <a:endParaRPr kumimoji="1" lang="zh-CN" altLang="en-US" sz="1200" b="1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560415BB-DDC3-2542-8F04-A34E49DAA22E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rot="16200000" flipH="1">
            <a:off x="6458376" y="3142310"/>
            <a:ext cx="627519" cy="8582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0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723B5E-7EEC-3E41-B03A-E148D42E85A1}"/>
              </a:ext>
            </a:extLst>
          </p:cNvPr>
          <p:cNvSpPr txBox="1"/>
          <p:nvPr/>
        </p:nvSpPr>
        <p:spPr>
          <a:xfrm>
            <a:off x="2403753" y="1060164"/>
            <a:ext cx="3524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开始</a:t>
            </a:r>
            <a:r>
              <a:rPr kumimoji="1" lang="zh-CN" altLang="en" sz="2000" b="1"/>
              <a:t>美</a:t>
            </a:r>
            <a:r>
              <a:rPr kumimoji="1" lang="zh-CN" altLang="en-US" sz="2000" b="1"/>
              <a:t>好生活</a:t>
            </a: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老妈的监视</a:t>
            </a: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需要隐私</a:t>
            </a: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/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b="1"/>
              <a:t>找到出差的</a:t>
            </a:r>
            <a:r>
              <a:rPr kumimoji="1" lang="en-US" altLang="zh-CN" sz="2000" b="1"/>
              <a:t>Bob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3D6BE-2C85-CA46-9854-08CDF622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466" y="4503111"/>
            <a:ext cx="628393" cy="61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C2AEA3-59A1-8142-B9CD-26A3E86B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03" y="3858374"/>
            <a:ext cx="534917" cy="4238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C73F3-11EB-5E41-AF48-6FA78035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48" y="3858374"/>
            <a:ext cx="436811" cy="446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01EEE-A98A-A443-AD6C-8F8FAB85A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953" y="3912938"/>
            <a:ext cx="408623" cy="3693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E572B1-B199-1644-A38C-F9FEC05A12A8}"/>
              </a:ext>
            </a:extLst>
          </p:cNvPr>
          <p:cNvSpPr txBox="1"/>
          <p:nvPr/>
        </p:nvSpPr>
        <p:spPr>
          <a:xfrm>
            <a:off x="5928638" y="1060164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需要一部对讲机 </a:t>
            </a:r>
            <a:r>
              <a:rPr kumimoji="1" lang="en-US" altLang="zh-CN"/>
              <a:t>Talker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D466CE-13C2-3240-971F-803A92FA83F8}"/>
              </a:ext>
            </a:extLst>
          </p:cNvPr>
          <p:cNvSpPr txBox="1"/>
          <p:nvPr/>
        </p:nvSpPr>
        <p:spPr>
          <a:xfrm>
            <a:off x="5928638" y="17071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聊天被偷听了！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2B4D06-961C-A840-9622-6E7971D6DC95}"/>
              </a:ext>
            </a:extLst>
          </p:cNvPr>
          <p:cNvSpPr txBox="1"/>
          <p:nvPr/>
        </p:nvSpPr>
        <p:spPr>
          <a:xfrm>
            <a:off x="5920983" y="22631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升级对讲机的加密功能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EFD28A-1A85-1147-9FDA-53E5A381DC7B}"/>
              </a:ext>
            </a:extLst>
          </p:cNvPr>
          <p:cNvSpPr txBox="1"/>
          <p:nvPr/>
        </p:nvSpPr>
        <p:spPr>
          <a:xfrm>
            <a:off x="5956068" y="2910146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bob</a:t>
            </a:r>
            <a:r>
              <a:rPr kumimoji="1" lang="zh-CN" altLang="en-US"/>
              <a:t>在哪里都能找到你</a:t>
            </a:r>
          </a:p>
        </p:txBody>
      </p:sp>
    </p:spTree>
    <p:extLst>
      <p:ext uri="{BB962C8B-B14F-4D97-AF65-F5344CB8AC3E}">
        <p14:creationId xmlns:p14="http://schemas.microsoft.com/office/powerpoint/2010/main" val="19829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058ED2D-3C7E-3446-B1F4-14609AD602D8}"/>
              </a:ext>
            </a:extLst>
          </p:cNvPr>
          <p:cNvSpPr txBox="1"/>
          <p:nvPr/>
        </p:nvSpPr>
        <p:spPr>
          <a:xfrm>
            <a:off x="677333" y="745067"/>
            <a:ext cx="5739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hlinkClick r:id="rId2"/>
              </a:rPr>
              <a:t>https://www.cs.rit.edu/~ark/lectures/https01/https.shtml</a:t>
            </a:r>
            <a:endParaRPr lang="zh-CN" altLang="en-US"/>
          </a:p>
          <a:p>
            <a:endParaRPr kumimoji="1" lang="en-US" altLang="zh-CN"/>
          </a:p>
          <a:p>
            <a:r>
              <a:rPr kumimoji="1" lang="zh-CN" altLang="en-US"/>
              <a:t>公私钥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B99279-190D-B14C-B8BA-9F4C35662773}"/>
              </a:ext>
            </a:extLst>
          </p:cNvPr>
          <p:cNvSpPr txBox="1"/>
          <p:nvPr/>
        </p:nvSpPr>
        <p:spPr>
          <a:xfrm>
            <a:off x="254001" y="2454870"/>
            <a:ext cx="1352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>
                <a:hlinkClick r:id="rId3"/>
              </a:rPr>
              <a:t>https://blog.csdn.net/u010693827/article/details/78629268?utm_medium=distribute.wap_relevant.none-task-blog-BlogCommendFromMachineLearnPai2-2.nonecase&amp;depth_1-utm_source=distribute.wap_relevant.none-task-blog-BlogCommendFromMachineLearnPai2-2.nonecase</a:t>
            </a:r>
            <a:endParaRPr lang="en" altLang="zh-CN"/>
          </a:p>
          <a:p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8A6A4A-D8B8-3D46-96B8-63343C1C0FA8}"/>
              </a:ext>
            </a:extLst>
          </p:cNvPr>
          <p:cNvSpPr/>
          <p:nvPr/>
        </p:nvSpPr>
        <p:spPr>
          <a:xfrm>
            <a:off x="420253" y="3980007"/>
            <a:ext cx="2309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0" i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pycrypto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9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728FAA3-07BE-594F-956F-1CCB243D87F3}"/>
              </a:ext>
            </a:extLst>
          </p:cNvPr>
          <p:cNvSpPr txBox="1"/>
          <p:nvPr/>
        </p:nvSpPr>
        <p:spPr>
          <a:xfrm>
            <a:off x="939661" y="1874728"/>
            <a:ext cx="32472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Controller</a:t>
            </a: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dialer,session</a:t>
            </a:r>
          </a:p>
          <a:p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PeerInfo</a:t>
            </a: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id, ip,port, pubkey</a:t>
            </a:r>
          </a:p>
          <a:p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Envelope</a:t>
            </a:r>
          </a:p>
          <a:p>
            <a:r>
              <a:rPr kumimoji="1" lang="zh-CN" altLang="en-US" sz="1400">
                <a:latin typeface="Ayuthaya" pitchFamily="2" charset="-34"/>
                <a:cs typeface="Ayuthaya" pitchFamily="2" charset="-34"/>
              </a:rPr>
              <a:t>定义消息封包</a:t>
            </a:r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[size,content]</a:t>
            </a:r>
          </a:p>
          <a:p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JsonMessage</a:t>
            </a:r>
          </a:p>
          <a:p>
            <a:r>
              <a:rPr kumimoji="1" lang="zh-CN" altLang="en-US" sz="1400">
                <a:latin typeface="Ayuthaya" pitchFamily="2" charset="-34"/>
                <a:cs typeface="Ayuthaya" pitchFamily="2" charset="-34"/>
              </a:rPr>
              <a:t>应用协议定义</a:t>
            </a:r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  <a:p>
            <a:r>
              <a:rPr kumimoji="1" lang="en-US" altLang="zh-CN" sz="1400">
                <a:latin typeface="Ayuthaya" pitchFamily="2" charset="-34"/>
                <a:cs typeface="Ayuthaya" pitchFamily="2" charset="-34"/>
              </a:rPr>
              <a:t>type: text / key-exchange</a:t>
            </a:r>
          </a:p>
          <a:p>
            <a:pPr marL="285750" indent="-285750">
              <a:buFont typeface="Wingdings" pitchFamily="2" charset="2"/>
              <a:buChar char="n"/>
            </a:pPr>
            <a:endParaRPr kumimoji="1" lang="en-US" altLang="zh-CN" sz="14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D29412-74AF-6D40-88B6-C38F87B767B0}"/>
              </a:ext>
            </a:extLst>
          </p:cNvPr>
          <p:cNvSpPr txBox="1"/>
          <p:nvPr/>
        </p:nvSpPr>
        <p:spPr>
          <a:xfrm>
            <a:off x="593644" y="389751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/>
              <a:t>开发对讲机程序</a:t>
            </a:r>
            <a:endParaRPr kumimoji="1" lang="en-US" altLang="zh-CN" sz="2800" b="1"/>
          </a:p>
          <a:p>
            <a:pPr algn="ctr"/>
            <a:r>
              <a:rPr kumimoji="1" lang="en-US" altLang="zh-CN" sz="2800" b="1"/>
              <a:t>Talker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44F3F-594A-3345-AD8A-6C7576556D44}"/>
              </a:ext>
            </a:extLst>
          </p:cNvPr>
          <p:cNvSpPr/>
          <p:nvPr/>
        </p:nvSpPr>
        <p:spPr>
          <a:xfrm>
            <a:off x="4386262" y="1581150"/>
            <a:ext cx="174307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绿城生活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AFCBC0-1722-6343-A410-A307A6EBA6C1}"/>
              </a:ext>
            </a:extLst>
          </p:cNvPr>
          <p:cNvSpPr/>
          <p:nvPr/>
        </p:nvSpPr>
        <p:spPr>
          <a:xfrm>
            <a:off x="4386262" y="3048000"/>
            <a:ext cx="1743075" cy="1047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接口系统</a:t>
            </a:r>
            <a:endParaRPr kumimoji="1" lang="en-US" altLang="zh-CN"/>
          </a:p>
          <a:p>
            <a:pPr algn="ctr"/>
            <a:r>
              <a:rPr kumimoji="1" lang="zh-CN" altLang="en-US"/>
              <a:t>明欧提供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2AC5FA-CCD7-3E48-9918-90B7DACD12CF}"/>
              </a:ext>
            </a:extLst>
          </p:cNvPr>
          <p:cNvSpPr/>
          <p:nvPr/>
        </p:nvSpPr>
        <p:spPr>
          <a:xfrm>
            <a:off x="4419599" y="4514850"/>
            <a:ext cx="1743075" cy="1047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舟山现场</a:t>
            </a:r>
            <a:endParaRPr kumimoji="1" lang="en-US" altLang="zh-CN"/>
          </a:p>
          <a:p>
            <a:pPr algn="ctr"/>
            <a:r>
              <a:rPr kumimoji="1" lang="zh-CN" altLang="en-US"/>
              <a:t>大华提供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D572EB9-8436-174B-81F5-7C553848E7DD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257800" y="26289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F90DF44-0011-3643-AFA5-237E9A50C028}"/>
              </a:ext>
            </a:extLst>
          </p:cNvPr>
          <p:cNvCxnSpPr>
            <a:cxnSpLocks/>
          </p:cNvCxnSpPr>
          <p:nvPr/>
        </p:nvCxnSpPr>
        <p:spPr>
          <a:xfrm>
            <a:off x="5257799" y="409575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7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332</Words>
  <Application>Microsoft Macintosh PowerPoint</Application>
  <PresentationFormat>宽屏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.Apple Color Emoji UI</vt:lpstr>
      <vt:lpstr>等线</vt:lpstr>
      <vt:lpstr>等线 Light</vt:lpstr>
      <vt:lpstr>Microsoft YaHei</vt:lpstr>
      <vt:lpstr>Adobe Gothic Std B</vt:lpstr>
      <vt:lpstr>Heiti SC Medium</vt:lpstr>
      <vt:lpstr>Arial</vt:lpstr>
      <vt:lpstr>Ayuthaya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Z0299</cp:lastModifiedBy>
  <cp:revision>36</cp:revision>
  <dcterms:created xsi:type="dcterms:W3CDTF">2020-08-16T14:56:42Z</dcterms:created>
  <dcterms:modified xsi:type="dcterms:W3CDTF">2020-08-19T13:29:22Z</dcterms:modified>
</cp:coreProperties>
</file>