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4608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798"/>
  </p:normalViewPr>
  <p:slideViewPr>
    <p:cSldViewPr snapToGrid="0" snapToObjects="1">
      <p:cViewPr varScale="1">
        <p:scale>
          <a:sx n="105" d="100"/>
          <a:sy n="105" d="100"/>
        </p:scale>
        <p:origin x="10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48D9D-4B45-CA43-96B9-F6B9DB73D134}" type="datetimeFigureOut">
              <a:rPr lang="sv-SE" smtClean="0"/>
              <a:t>2025-01-16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4F54D-D338-6F47-83E0-E26B5CFA9A6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003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A7A25-F49A-4DA9-9610-7DA1CCCF670E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089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2BFDB5C-59C8-B64D-AD1E-3F89DE627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677F1A4-9F0A-A34D-A76C-C3C2F9032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A1A6CD8-29B3-1942-B7FD-37B15BEB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8CF9-1E71-CE43-AA77-39C037198674}" type="datetimeFigureOut">
              <a:rPr lang="sv-SE" smtClean="0"/>
              <a:t>2025-01-16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7C83779-5605-7A4C-9BAB-B262E473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720566C-E05D-6A40-85B1-4C856F40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0561-0A1C-9245-BB4A-3E81F4DBCB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328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56210F1-AFB1-F344-8ADD-75FD6912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577499-1DA8-3842-B7FF-7C8C0D35C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414F49E-9DC5-4743-AE45-1D04AA66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8CF9-1E71-CE43-AA77-39C037198674}" type="datetimeFigureOut">
              <a:rPr lang="sv-SE" smtClean="0"/>
              <a:t>2025-01-16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9F114D7-5164-2D49-8489-A65C278C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984D2E4-010E-014F-9445-4230D18E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0561-0A1C-9245-BB4A-3E81F4DBCB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144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F1D29166-2764-6B42-A33D-B327F0896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D3F862B-7A94-064C-A951-99F6F4515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C4DAC22-1147-934C-92CA-BB0BE933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8CF9-1E71-CE43-AA77-39C037198674}" type="datetimeFigureOut">
              <a:rPr lang="sv-SE" smtClean="0"/>
              <a:t>2025-01-16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734FB05-354F-3C4A-B8FD-49879D7D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575DE58-4E29-4447-8B5D-B8EDC280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0561-0A1C-9245-BB4A-3E81F4DBCB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285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E2127D-87D0-4E2D-8533-2F6B922B84D8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95399" y="660373"/>
            <a:ext cx="7666587" cy="61642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1"/>
              <a:t>Slide title (2 lines max.)</a:t>
            </a:r>
          </a:p>
        </p:txBody>
      </p:sp>
    </p:spTree>
    <p:extLst>
      <p:ext uri="{BB962C8B-B14F-4D97-AF65-F5344CB8AC3E}">
        <p14:creationId xmlns:p14="http://schemas.microsoft.com/office/powerpoint/2010/main" val="206509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FD579E5-DED8-1E4B-9C83-83B8DA024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0EA4E5D-CDFB-974B-90CA-59F4D7B1B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D294E36-DC3B-5643-8CDF-B6ED63A8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8CF9-1E71-CE43-AA77-39C037198674}" type="datetimeFigureOut">
              <a:rPr lang="sv-SE" smtClean="0"/>
              <a:t>2025-01-16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A5C0D1C-E794-8B44-9F62-9961D1C2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88CED31-2514-1F43-872F-2B3DA1C2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0561-0A1C-9245-BB4A-3E81F4DBCB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253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56325BD-F8D8-8340-BA37-61948EF6D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7A89169-DA39-DA48-ACA2-337FBFAFD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0F700D9-07BA-AC4F-BB0F-124F5806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8CF9-1E71-CE43-AA77-39C037198674}" type="datetimeFigureOut">
              <a:rPr lang="sv-SE" smtClean="0"/>
              <a:t>2025-01-16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9964BB4-ED31-FF4A-883A-F4059B02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71ECBF-AC9A-CA40-A5D6-7B442A55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0561-0A1C-9245-BB4A-3E81F4DBCB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260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741AD10-C127-604F-9201-A2783B83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EC7D86C-05DB-DB40-BE6B-22A3D6242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4DB9743-6B46-514C-BDE1-D597E9B81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22A0AEE-CC5D-AD45-8237-2B71FCFD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8CF9-1E71-CE43-AA77-39C037198674}" type="datetimeFigureOut">
              <a:rPr lang="sv-SE" smtClean="0"/>
              <a:t>2025-01-16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78167C0-A7DF-4045-88E1-2FE0E5B2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7C925F3-D044-834B-81F8-2A62A324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0561-0A1C-9245-BB4A-3E81F4DBCB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633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853F770-2C28-FE46-B541-8046D562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50A3876-B467-D242-8B1B-DBC0C1750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81DB25F-7637-6142-A778-00999D22E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E827B75F-39E3-364C-8CBD-190D4F47F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D86A2FB-4DCC-514F-AF0C-9A33A34AF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647EC8D-18F0-D543-B49C-947C135F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8CF9-1E71-CE43-AA77-39C037198674}" type="datetimeFigureOut">
              <a:rPr lang="sv-SE" smtClean="0"/>
              <a:t>2025-01-16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AC63D51E-6BC7-2A40-A3DC-75D1AF34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F12A6E61-79EE-DE45-878C-06372CF4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0561-0A1C-9245-BB4A-3E81F4DBCB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665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8D2E45F-C268-5C4A-A64B-26B96191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ED6AFFCB-0810-8347-A6F7-24BA12D1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8CF9-1E71-CE43-AA77-39C037198674}" type="datetimeFigureOut">
              <a:rPr lang="sv-SE" smtClean="0"/>
              <a:t>2025-01-16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EF9BFCB-93A7-C241-A81E-119B1178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1BBB5BC-0A9D-FE48-96AE-16C75258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0561-0A1C-9245-BB4A-3E81F4DBCB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959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5E84B36E-92A6-EC46-9330-A0B48789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8CF9-1E71-CE43-AA77-39C037198674}" type="datetimeFigureOut">
              <a:rPr lang="sv-SE" smtClean="0"/>
              <a:t>2025-01-16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CFC80168-A67D-B64F-A402-E01C0256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F590D5C-C5DB-B143-B18B-CEBDDABA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0561-0A1C-9245-BB4A-3E81F4DBCB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466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2731148-43CE-7A4A-BE4A-31FF41EBF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F398908-54C2-7943-A4BC-32EA05CC5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46BD033-C4D4-D04B-BF77-7452FF3D4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30CB241-5248-7C46-906D-8FFC42CC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8CF9-1E71-CE43-AA77-39C037198674}" type="datetimeFigureOut">
              <a:rPr lang="sv-SE" smtClean="0"/>
              <a:t>2025-01-16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8587B70-3506-8548-8E1C-1BC97115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5CE302E-B20E-5740-8F85-ADE4D9F6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0561-0A1C-9245-BB4A-3E81F4DBCB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534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EC9DE5-2A85-4346-8BF5-D6C3C394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EA736618-D001-554A-A93A-2BA0DA107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B37AC1C-0C6F-394F-9A51-7F8BD23AD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A2B398B-321C-274D-9247-2F9D5CA0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8CF9-1E71-CE43-AA77-39C037198674}" type="datetimeFigureOut">
              <a:rPr lang="sv-SE" smtClean="0"/>
              <a:t>2025-01-16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5D4D6E1-00A6-5B41-A2BC-4D072DC9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67E1E60-ADEA-3B45-8B96-9D47D02C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0561-0A1C-9245-BB4A-3E81F4DBCB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67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2FA11A7-085C-8F43-B40E-C9AA0EEF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1914036-2C01-9245-B01A-2E59A953D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C46E8AC-3714-F84A-A7BF-90202269F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D8CF9-1E71-CE43-AA77-39C037198674}" type="datetimeFigureOut">
              <a:rPr lang="sv-SE" smtClean="0"/>
              <a:t>2025-01-16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127E248-A2B3-EC4C-AF5F-858B620D4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23EF5B7-1CBD-4844-8ECC-476170888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30561-0A1C-9245-BB4A-3E81F4DBCB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24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95D02B-42ED-44A1-AB13-796CB3CB32B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2E69F2-6A22-4662-9012-A5EAF1F5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" y="79125"/>
            <a:ext cx="1193292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Stakeholder Map :</a:t>
            </a:r>
            <a:endParaRPr lang="en-US" dirty="0">
              <a:cs typeface="Calibri Light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4DF875-F6D4-405C-8AF1-2BC8A4E34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334288"/>
              </p:ext>
            </p:extLst>
          </p:nvPr>
        </p:nvGraphicFramePr>
        <p:xfrm>
          <a:off x="2203452" y="1541463"/>
          <a:ext cx="4912957" cy="387667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53119">
                  <a:extLst>
                    <a:ext uri="{9D8B030D-6E8A-4147-A177-3AD203B41FA5}">
                      <a16:colId xmlns:a16="http://schemas.microsoft.com/office/drawing/2014/main" val="2399648337"/>
                    </a:ext>
                  </a:extLst>
                </a:gridCol>
                <a:gridCol w="2279919">
                  <a:extLst>
                    <a:ext uri="{9D8B030D-6E8A-4147-A177-3AD203B41FA5}">
                      <a16:colId xmlns:a16="http://schemas.microsoft.com/office/drawing/2014/main" val="2714965626"/>
                    </a:ext>
                  </a:extLst>
                </a:gridCol>
                <a:gridCol w="2279919">
                  <a:extLst>
                    <a:ext uri="{9D8B030D-6E8A-4147-A177-3AD203B41FA5}">
                      <a16:colId xmlns:a16="http://schemas.microsoft.com/office/drawing/2014/main" val="2786319022"/>
                    </a:ext>
                  </a:extLst>
                </a:gridCol>
              </a:tblGrid>
              <a:tr h="32913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Impact" panose="020B0806030902050204" pitchFamily="34" charset="0"/>
                        </a:rPr>
                        <a:t>STAKEHOLDER MAPPING</a:t>
                      </a:r>
                    </a:p>
                  </a:txBody>
                  <a:tcPr marL="83133" marR="83133" marT="41567" marB="41567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732496"/>
                  </a:ext>
                </a:extLst>
              </a:tr>
              <a:tr h="1577354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High</a:t>
                      </a:r>
                    </a:p>
                  </a:txBody>
                  <a:tcPr marL="83133" marR="83133" marT="41567" marB="41567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 err="1"/>
                        <a:t>Anhängare</a:t>
                      </a:r>
                      <a:endParaRPr lang="en-US" sz="1300" b="1" dirty="0"/>
                    </a:p>
                  </a:txBody>
                  <a:tcPr marL="83133" marR="83133" marT="41567" marB="41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 err="1"/>
                        <a:t>Bästa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vänner</a:t>
                      </a:r>
                      <a:endParaRPr lang="en-US" sz="1300" b="1" dirty="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101338"/>
                  </a:ext>
                </a:extLst>
              </a:tr>
              <a:tr h="1627711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Low</a:t>
                      </a:r>
                    </a:p>
                  </a:txBody>
                  <a:tcPr marL="83133" marR="83133" marT="41567" marB="41567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/>
                        <a:t>Tar </a:t>
                      </a:r>
                      <a:r>
                        <a:rPr lang="en-US" sz="1300" b="1" dirty="0" err="1"/>
                        <a:t>hänsyn</a:t>
                      </a:r>
                      <a:r>
                        <a:rPr lang="en-US" sz="1300" b="1" dirty="0"/>
                        <a:t> till</a:t>
                      </a:r>
                    </a:p>
                  </a:txBody>
                  <a:tcPr marL="83133" marR="83133" marT="41567" marB="41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 err="1"/>
                        <a:t>Slagfält</a:t>
                      </a:r>
                      <a:endParaRPr lang="en-US" sz="1300" b="1" dirty="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113717"/>
                  </a:ext>
                </a:extLst>
              </a:tr>
              <a:tr h="342478"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83133" marR="83133" marT="41567" marB="41567" vert="vert270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Low </a:t>
                      </a:r>
                    </a:p>
                  </a:txBody>
                  <a:tcPr marL="83133" marR="83133" marT="41567" marB="4156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High</a:t>
                      </a:r>
                    </a:p>
                  </a:txBody>
                  <a:tcPr marL="83133" marR="83133" marT="41567" marB="4156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13137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C5D8710-4BA4-461E-8321-147561FEBFD5}"/>
              </a:ext>
            </a:extLst>
          </p:cNvPr>
          <p:cNvSpPr txBox="1"/>
          <p:nvPr/>
        </p:nvSpPr>
        <p:spPr>
          <a:xfrm>
            <a:off x="3384579" y="5466010"/>
            <a:ext cx="2348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indent="-457200">
              <a:buSzPct val="100000"/>
              <a:defRPr>
                <a:latin typeface="Helvetica Neue for HU Light" panose="020B0403020202020204"/>
              </a:defRPr>
            </a:lvl1pPr>
            <a:lvl2pPr marL="180000" lvl="1" indent="-180000">
              <a:buSzPct val="100000"/>
              <a:buFont typeface="Helvetica Neue for HU Roman" panose="020B0604020202020204"/>
              <a:buChar char="•"/>
              <a:defRPr>
                <a:latin typeface="Helvetica Neue for HU Light" panose="020B0403020202020204"/>
              </a:defRPr>
            </a:lvl2pPr>
            <a:lvl3pPr marL="360000" lvl="2" indent="-180000">
              <a:buSzPct val="100000"/>
              <a:buFont typeface="Helvetica Neue for HU Roman" panose="020B0604020202020204"/>
              <a:buChar char="•"/>
              <a:defRPr>
                <a:latin typeface="Helvetica Neue for HU Light" panose="020B0403020202020204"/>
              </a:defRPr>
            </a:lvl3pPr>
            <a:lvl4pPr marL="541338" lvl="3" indent="-180000">
              <a:buSzPct val="100000"/>
              <a:buFont typeface="Helvetica Neue for HU Roman" panose="020B0604020202020204"/>
              <a:buChar char="•"/>
              <a:defRPr>
                <a:latin typeface="Helvetica Neue for HU Light" panose="020B0403020202020204"/>
              </a:defRPr>
            </a:lvl4pPr>
            <a:lvl5pPr marL="719138" lvl="4" indent="-180000">
              <a:buSzPct val="100000"/>
              <a:buFont typeface="Helvetica Neue for HU Roman" panose="020B0604020202020204"/>
              <a:buChar char="•"/>
              <a:defRPr>
                <a:latin typeface="Helvetica Neue for HU Light" panose="020B0403020202020204"/>
              </a:defRPr>
            </a:lvl5pPr>
          </a:lstStyle>
          <a:p>
            <a:pPr marL="0" lvl="1" indent="0">
              <a:buNone/>
            </a:pPr>
            <a:r>
              <a:rPr lang="en-US" sz="1200" b="1" dirty="0" err="1">
                <a:sym typeface="Helvetica Neue for HU Light" panose="020B0403020202020204"/>
              </a:rPr>
              <a:t>Förmåga</a:t>
            </a:r>
            <a:r>
              <a:rPr lang="en-US" sz="1200" b="1" dirty="0">
                <a:sym typeface="Helvetica Neue for HU Light" panose="020B0403020202020204"/>
              </a:rPr>
              <a:t> </a:t>
            </a:r>
            <a:r>
              <a:rPr lang="en-US" sz="1200" b="1" dirty="0" err="1">
                <a:sym typeface="Helvetica Neue for HU Light" panose="020B0403020202020204"/>
              </a:rPr>
              <a:t>att</a:t>
            </a:r>
            <a:r>
              <a:rPr lang="en-US" sz="1200" b="1" dirty="0">
                <a:sym typeface="Helvetica Neue for HU Light" panose="020B0403020202020204"/>
              </a:rPr>
              <a:t> </a:t>
            </a:r>
            <a:r>
              <a:rPr lang="en-US" sz="1200" b="1" dirty="0" err="1">
                <a:sym typeface="Helvetica Neue for HU Light" panose="020B0403020202020204"/>
              </a:rPr>
              <a:t>påverka</a:t>
            </a:r>
            <a:r>
              <a:rPr lang="en-US" sz="1200" b="1" dirty="0">
                <a:sym typeface="Helvetica Neue for HU Light" panose="020B0403020202020204"/>
              </a:rPr>
              <a:t> </a:t>
            </a:r>
            <a:r>
              <a:rPr lang="en-US" sz="1200" b="1" dirty="0" err="1">
                <a:sym typeface="Helvetica Neue for HU Light" panose="020B0403020202020204"/>
              </a:rPr>
              <a:t>beslutet</a:t>
            </a:r>
            <a:endParaRPr lang="en-US" sz="1200" b="1" dirty="0">
              <a:sym typeface="Helvetica Neue for HU Light" panose="020B0403020202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B1D90-7B70-4451-8158-D4195BC7DD5F}"/>
              </a:ext>
            </a:extLst>
          </p:cNvPr>
          <p:cNvSpPr txBox="1"/>
          <p:nvPr/>
        </p:nvSpPr>
        <p:spPr>
          <a:xfrm rot="-5400000">
            <a:off x="1210633" y="3341301"/>
            <a:ext cx="1539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indent="-457200">
              <a:buSzPct val="100000"/>
              <a:defRPr>
                <a:latin typeface="Helvetica Neue for HU Light" panose="020B0403020202020204"/>
              </a:defRPr>
            </a:lvl1pPr>
            <a:lvl2pPr marL="180000" lvl="1" indent="-180000">
              <a:buSzPct val="100000"/>
              <a:buFont typeface="Helvetica Neue for HU Roman" panose="020B0604020202020204"/>
              <a:buChar char="•"/>
              <a:defRPr>
                <a:latin typeface="Helvetica Neue for HU Light" panose="020B0403020202020204"/>
              </a:defRPr>
            </a:lvl2pPr>
            <a:lvl3pPr marL="360000" lvl="2" indent="-180000">
              <a:buSzPct val="100000"/>
              <a:buFont typeface="Helvetica Neue for HU Roman" panose="020B0604020202020204"/>
              <a:buChar char="•"/>
              <a:defRPr>
                <a:latin typeface="Helvetica Neue for HU Light" panose="020B0403020202020204"/>
              </a:defRPr>
            </a:lvl3pPr>
            <a:lvl4pPr marL="541338" lvl="3" indent="-180000">
              <a:buSzPct val="100000"/>
              <a:buFont typeface="Helvetica Neue for HU Roman" panose="020B0604020202020204"/>
              <a:buChar char="•"/>
              <a:defRPr>
                <a:latin typeface="Helvetica Neue for HU Light" panose="020B0403020202020204"/>
              </a:defRPr>
            </a:lvl4pPr>
            <a:lvl5pPr marL="719138" lvl="4" indent="-180000">
              <a:buSzPct val="100000"/>
              <a:buFont typeface="Helvetica Neue for HU Roman" panose="020B0604020202020204"/>
              <a:buChar char="•"/>
              <a:defRPr>
                <a:latin typeface="Helvetica Neue for HU Light" panose="020B0403020202020204"/>
              </a:defRPr>
            </a:lvl5pPr>
          </a:lstStyle>
          <a:p>
            <a:pPr marL="0" lvl="1" indent="0">
              <a:buNone/>
            </a:pPr>
            <a:r>
              <a:rPr lang="en-US" sz="1200" b="1" dirty="0" err="1">
                <a:sym typeface="Helvetica Neue for HU Light" panose="020B0403020202020204"/>
              </a:rPr>
              <a:t>Stöttar</a:t>
            </a:r>
            <a:r>
              <a:rPr lang="en-US" sz="1200" b="1" dirty="0">
                <a:sym typeface="Helvetica Neue for HU Light" panose="020B0403020202020204"/>
              </a:rPr>
              <a:t> </a:t>
            </a:r>
            <a:r>
              <a:rPr lang="en-US" sz="1200" b="1" dirty="0" err="1">
                <a:sym typeface="Helvetica Neue for HU Light" panose="020B0403020202020204"/>
              </a:rPr>
              <a:t>vår</a:t>
            </a:r>
            <a:r>
              <a:rPr lang="en-US" sz="1200" b="1" dirty="0">
                <a:sym typeface="Helvetica Neue for HU Light" panose="020B0403020202020204"/>
              </a:rPr>
              <a:t> </a:t>
            </a:r>
            <a:r>
              <a:rPr lang="en-US" sz="1200" b="1" dirty="0" err="1">
                <a:sym typeface="Helvetica Neue for HU Light" panose="020B0403020202020204"/>
              </a:rPr>
              <a:t>lösning</a:t>
            </a:r>
            <a:endParaRPr lang="en-US" sz="1200" b="1" dirty="0">
              <a:sym typeface="Helvetica Neue for HU Light" panose="020B0403020202020204"/>
            </a:endParaRP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1336A921-E0F5-48F4-9040-63EA6411A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915044"/>
              </p:ext>
            </p:extLst>
          </p:nvPr>
        </p:nvGraphicFramePr>
        <p:xfrm>
          <a:off x="7304088" y="1546221"/>
          <a:ext cx="3748724" cy="419920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37181">
                  <a:extLst>
                    <a:ext uri="{9D8B030D-6E8A-4147-A177-3AD203B41FA5}">
                      <a16:colId xmlns:a16="http://schemas.microsoft.com/office/drawing/2014/main" val="2399648337"/>
                    </a:ext>
                  </a:extLst>
                </a:gridCol>
                <a:gridCol w="937181">
                  <a:extLst>
                    <a:ext uri="{9D8B030D-6E8A-4147-A177-3AD203B41FA5}">
                      <a16:colId xmlns:a16="http://schemas.microsoft.com/office/drawing/2014/main" val="1300069202"/>
                    </a:ext>
                  </a:extLst>
                </a:gridCol>
                <a:gridCol w="937181">
                  <a:extLst>
                    <a:ext uri="{9D8B030D-6E8A-4147-A177-3AD203B41FA5}">
                      <a16:colId xmlns:a16="http://schemas.microsoft.com/office/drawing/2014/main" val="1039319405"/>
                    </a:ext>
                  </a:extLst>
                </a:gridCol>
                <a:gridCol w="937181">
                  <a:extLst>
                    <a:ext uri="{9D8B030D-6E8A-4147-A177-3AD203B41FA5}">
                      <a16:colId xmlns:a16="http://schemas.microsoft.com/office/drawing/2014/main" val="3163123280"/>
                    </a:ext>
                  </a:extLst>
                </a:gridCol>
              </a:tblGrid>
              <a:tr h="34925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Impact"/>
                        </a:rPr>
                        <a:t>STAKEHOLDER OVERVIEW</a:t>
                      </a:r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3249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/>
                        <a:t>Namn</a:t>
                      </a:r>
                      <a:endParaRPr lang="en-US" sz="800" b="1" dirty="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/>
                        <a:t>Påverkan</a:t>
                      </a:r>
                      <a:endParaRPr lang="en-US" sz="800" b="1" dirty="0"/>
                    </a:p>
                  </a:txBody>
                  <a:tcPr marL="83133" marR="83133" marT="41567" marB="41567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Support</a:t>
                      </a:r>
                    </a:p>
                  </a:txBody>
                  <a:tcPr marL="83133" marR="83133" marT="41567" marB="41567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/>
                        <a:t>Viktiga</a:t>
                      </a:r>
                      <a:r>
                        <a:rPr lang="en-US" sz="800" b="1" dirty="0"/>
                        <a:t> problem</a:t>
                      </a:r>
                    </a:p>
                  </a:txBody>
                  <a:tcPr marL="83133" marR="83133" marT="41567" marB="41567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26199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sv-SE" dirty="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047167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418284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977677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 err="1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785877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06571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87752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749407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551038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816285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83133" marR="83133" marT="41567" marB="41567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3041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A73D28A-48D6-41F2-AA66-066A628E0255}"/>
              </a:ext>
            </a:extLst>
          </p:cNvPr>
          <p:cNvSpPr txBox="1"/>
          <p:nvPr/>
        </p:nvSpPr>
        <p:spPr>
          <a:xfrm>
            <a:off x="4333182" y="2026443"/>
            <a:ext cx="444500" cy="444500"/>
          </a:xfrm>
          <a:prstGeom prst="ellipse">
            <a:avLst/>
          </a:prstGeom>
          <a:solidFill>
            <a:srgbClr val="A1B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-457200" algn="ctr">
              <a:buSzPct val="100000"/>
              <a:defRPr>
                <a:latin typeface="Helvetica Neue for HU Light" panose="020B0403020202020204"/>
              </a:defRPr>
            </a:lvl1pPr>
            <a:lvl2pPr marL="0" lvl="1" indent="0" algn="ctr">
              <a:buSzPct val="100000"/>
              <a:buFont typeface="Helvetica Neue for HU Roman" panose="020B0604020202020204"/>
              <a:buNone/>
              <a:defRPr>
                <a:latin typeface="Helvetica Neue for HU Light" panose="020B0403020202020204"/>
              </a:defRPr>
            </a:lvl2pPr>
            <a:lvl3pPr marL="360000" lvl="2" indent="-180000" algn="ctr">
              <a:buSzPct val="100000"/>
              <a:buFont typeface="Helvetica Neue for HU Roman" panose="020B0604020202020204"/>
              <a:defRPr>
                <a:latin typeface="Helvetica Neue for HU Light" panose="020B0403020202020204"/>
              </a:defRPr>
            </a:lvl3pPr>
            <a:lvl4pPr marL="541338" lvl="3" indent="-180000" algn="ctr">
              <a:buSzPct val="100000"/>
              <a:buFont typeface="Helvetica Neue for HU Roman" panose="020B0604020202020204"/>
              <a:defRPr>
                <a:latin typeface="Helvetica Neue for HU Light" panose="020B0403020202020204"/>
              </a:defRPr>
            </a:lvl4pPr>
            <a:lvl5pPr marL="719138" lvl="4" indent="-180000" algn="ctr">
              <a:buSzPct val="100000"/>
              <a:buFont typeface="Helvetica Neue for HU Roman" panose="020B0604020202020204"/>
              <a:buChar char="•"/>
              <a:defRPr>
                <a:latin typeface="Helvetica Neue for HU Light" panose="020B0403020202020204"/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1"/>
            <a:endParaRPr lang="en-US" dirty="0">
              <a:sym typeface="Helvetica Neue for HU Light" panose="020B0403020202020204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9993C5-5F69-4855-9CF8-D68B0CC4A2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490" y="825321"/>
            <a:ext cx="12081509" cy="616422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CB2300D1-DC4A-2D46-92D0-F8259E19371D}"/>
              </a:ext>
            </a:extLst>
          </p:cNvPr>
          <p:cNvSpPr txBox="1"/>
          <p:nvPr/>
        </p:nvSpPr>
        <p:spPr>
          <a:xfrm>
            <a:off x="6556067" y="2030047"/>
            <a:ext cx="444500" cy="444500"/>
          </a:xfrm>
          <a:prstGeom prst="ellipse">
            <a:avLst/>
          </a:prstGeom>
          <a:solidFill>
            <a:srgbClr val="A1B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-457200" algn="ctr">
              <a:buSzPct val="100000"/>
              <a:defRPr>
                <a:latin typeface="Helvetica Neue for HU Light" panose="020B0403020202020204"/>
              </a:defRPr>
            </a:lvl1pPr>
            <a:lvl2pPr marL="0" lvl="1" indent="0" algn="ctr">
              <a:buSzPct val="100000"/>
              <a:buFont typeface="Helvetica Neue for HU Roman" panose="020B0604020202020204"/>
              <a:buNone/>
              <a:defRPr>
                <a:latin typeface="Helvetica Neue for HU Light" panose="020B0403020202020204"/>
              </a:defRPr>
            </a:lvl2pPr>
            <a:lvl3pPr marL="360000" lvl="2" indent="-180000" algn="ctr">
              <a:buSzPct val="100000"/>
              <a:buFont typeface="Helvetica Neue for HU Roman" panose="020B0604020202020204"/>
              <a:defRPr>
                <a:latin typeface="Helvetica Neue for HU Light" panose="020B0403020202020204"/>
              </a:defRPr>
            </a:lvl3pPr>
            <a:lvl4pPr marL="541338" lvl="3" indent="-180000" algn="ctr">
              <a:buSzPct val="100000"/>
              <a:buFont typeface="Helvetica Neue for HU Roman" panose="020B0604020202020204"/>
              <a:defRPr>
                <a:latin typeface="Helvetica Neue for HU Light" panose="020B0403020202020204"/>
              </a:defRPr>
            </a:lvl4pPr>
            <a:lvl5pPr marL="719138" lvl="4" indent="-180000" algn="ctr">
              <a:buSzPct val="100000"/>
              <a:buFont typeface="Helvetica Neue for HU Roman" panose="020B0604020202020204"/>
              <a:buChar char="•"/>
              <a:defRPr>
                <a:latin typeface="Helvetica Neue for HU Light" panose="020B0403020202020204"/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1"/>
            <a:endParaRPr lang="en-US" dirty="0">
              <a:sym typeface="Helvetica Neue for HU Light" panose="020B0403020202020204"/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4A7E8836-5DBE-764C-9D45-092F6A898D61}"/>
              </a:ext>
            </a:extLst>
          </p:cNvPr>
          <p:cNvSpPr txBox="1"/>
          <p:nvPr/>
        </p:nvSpPr>
        <p:spPr>
          <a:xfrm>
            <a:off x="6191669" y="2027559"/>
            <a:ext cx="444500" cy="444500"/>
          </a:xfrm>
          <a:prstGeom prst="ellipse">
            <a:avLst/>
          </a:prstGeom>
          <a:solidFill>
            <a:srgbClr val="A1B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-457200" algn="ctr">
              <a:buSzPct val="100000"/>
              <a:defRPr>
                <a:latin typeface="Helvetica Neue for HU Light" panose="020B0403020202020204"/>
              </a:defRPr>
            </a:lvl1pPr>
            <a:lvl2pPr marL="0" lvl="1" indent="0" algn="ctr">
              <a:buSzPct val="100000"/>
              <a:buFont typeface="Helvetica Neue for HU Roman" panose="020B0604020202020204"/>
              <a:buNone/>
              <a:defRPr>
                <a:latin typeface="Helvetica Neue for HU Light" panose="020B0403020202020204"/>
              </a:defRPr>
            </a:lvl2pPr>
            <a:lvl3pPr marL="360000" lvl="2" indent="-180000" algn="ctr">
              <a:buSzPct val="100000"/>
              <a:buFont typeface="Helvetica Neue for HU Roman" panose="020B0604020202020204"/>
              <a:defRPr>
                <a:latin typeface="Helvetica Neue for HU Light" panose="020B0403020202020204"/>
              </a:defRPr>
            </a:lvl3pPr>
            <a:lvl4pPr marL="541338" lvl="3" indent="-180000" algn="ctr">
              <a:buSzPct val="100000"/>
              <a:buFont typeface="Helvetica Neue for HU Roman" panose="020B0604020202020204"/>
              <a:defRPr>
                <a:latin typeface="Helvetica Neue for HU Light" panose="020B0403020202020204"/>
              </a:defRPr>
            </a:lvl4pPr>
            <a:lvl5pPr marL="719138" lvl="4" indent="-180000" algn="ctr">
              <a:buSzPct val="100000"/>
              <a:buFont typeface="Helvetica Neue for HU Roman" panose="020B0604020202020204"/>
              <a:buChar char="•"/>
              <a:defRPr>
                <a:latin typeface="Helvetica Neue for HU Light" panose="020B0403020202020204"/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1"/>
            <a:endParaRPr lang="en-US" dirty="0">
              <a:sym typeface="Helvetica Neue for HU Light" panose="020B0403020202020204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0B8DDBDF-EFAB-490F-8308-24CA23CD75F7}"/>
              </a:ext>
            </a:extLst>
          </p:cNvPr>
          <p:cNvSpPr txBox="1"/>
          <p:nvPr/>
        </p:nvSpPr>
        <p:spPr>
          <a:xfrm>
            <a:off x="6638231" y="3207542"/>
            <a:ext cx="444500" cy="444500"/>
          </a:xfrm>
          <a:prstGeom prst="ellipse">
            <a:avLst/>
          </a:prstGeom>
          <a:solidFill>
            <a:srgbClr val="A1B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-457200" algn="ctr">
              <a:buSzPct val="100000"/>
              <a:defRPr>
                <a:latin typeface="Helvetica Neue for HU Light" panose="020B0403020202020204"/>
              </a:defRPr>
            </a:lvl1pPr>
            <a:lvl2pPr marL="0" lvl="1" indent="0" algn="ctr">
              <a:buSzPct val="100000"/>
              <a:buFont typeface="Helvetica Neue for HU Roman" panose="020B0604020202020204"/>
              <a:buNone/>
              <a:defRPr>
                <a:latin typeface="Helvetica Neue for HU Light" panose="020B0403020202020204"/>
              </a:defRPr>
            </a:lvl2pPr>
            <a:lvl3pPr marL="360000" lvl="2" indent="-180000" algn="ctr">
              <a:buSzPct val="100000"/>
              <a:buFont typeface="Helvetica Neue for HU Roman" panose="020B0604020202020204"/>
              <a:defRPr>
                <a:latin typeface="Helvetica Neue for HU Light" panose="020B0403020202020204"/>
              </a:defRPr>
            </a:lvl3pPr>
            <a:lvl4pPr marL="541338" lvl="3" indent="-180000" algn="ctr">
              <a:buSzPct val="100000"/>
              <a:buFont typeface="Helvetica Neue for HU Roman" panose="020B0604020202020204"/>
              <a:defRPr>
                <a:latin typeface="Helvetica Neue for HU Light" panose="020B0403020202020204"/>
              </a:defRPr>
            </a:lvl4pPr>
            <a:lvl5pPr marL="719138" lvl="4" indent="-180000" algn="ctr">
              <a:buSzPct val="100000"/>
              <a:buFont typeface="Helvetica Neue for HU Roman" panose="020B0604020202020204"/>
              <a:buChar char="•"/>
              <a:defRPr>
                <a:latin typeface="Helvetica Neue for HU Light" panose="020B0403020202020204"/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1"/>
            <a:endParaRPr lang="en-US" dirty="0">
              <a:sym typeface="Helvetica Neue for HU Light" panose="020B040302020202020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27716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" val="&lt;smart xmlns:xsd=&quot;http://www.w3.org/2001/XMLSchema&quot; xmlns:xsi=&quot;http://www.w3.org/2001/XMLSchema-instance&quot;&gt;&lt;slideSettings id=&quot;561426ac-faf6-4812-aedb-c0c48f544ddd&quot;&gt;&lt;agenda agendaId=&quot;00000000-0000-0000-0000-000000000000&quot; agendaRowId=&quot;00000000-0000-0000-0000-000000000000&quot; /&gt;&lt;executiveSummary isExecutiveSummary=&quot;false&quot; /&gt;&lt;/slideSettings&gt;&lt;/smart&gt;"/>
</p:tagLst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Huntsman GOLD">
    <a:dk1>
      <a:srgbClr val="000000"/>
    </a:dk1>
    <a:lt1>
      <a:srgbClr val="FFFFFF"/>
    </a:lt1>
    <a:dk2>
      <a:srgbClr val="A3341C"/>
    </a:dk2>
    <a:lt2>
      <a:srgbClr val="193454"/>
    </a:lt2>
    <a:accent1>
      <a:srgbClr val="C89532"/>
    </a:accent1>
    <a:accent2>
      <a:srgbClr val="193454"/>
    </a:accent2>
    <a:accent3>
      <a:srgbClr val="7F7F7F"/>
    </a:accent3>
    <a:accent4>
      <a:srgbClr val="BFBFBF"/>
    </a:accent4>
    <a:accent5>
      <a:srgbClr val="A3341C"/>
    </a:accent5>
    <a:accent6>
      <a:srgbClr val="595959"/>
    </a:accent6>
    <a:hlink>
      <a:srgbClr val="595959"/>
    </a:hlink>
    <a:folHlink>
      <a:srgbClr val="A6A6A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82A15FE17E93441B67FCB5297E4C943" ma:contentTypeVersion="2" ma:contentTypeDescription="Skapa ett nytt dokument." ma:contentTypeScope="" ma:versionID="8f9ce4ca0409c6cf10ed90b686b503fe">
  <xsd:schema xmlns:xsd="http://www.w3.org/2001/XMLSchema" xmlns:xs="http://www.w3.org/2001/XMLSchema" xmlns:p="http://schemas.microsoft.com/office/2006/metadata/properties" xmlns:ns2="6ea3a95d-e666-4b36-839b-f6d2e6ded7dc" targetNamespace="http://schemas.microsoft.com/office/2006/metadata/properties" ma:root="true" ma:fieldsID="5bca7c9028600bc0aec665795348c790" ns2:_="">
    <xsd:import namespace="6ea3a95d-e666-4b36-839b-f6d2e6ded7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a3a95d-e666-4b36-839b-f6d2e6ded7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8484CB-96F3-4636-A6EA-11E357A2E8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a3a95d-e666-4b36-839b-f6d2e6ded7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576A13-64E5-41D3-AF2F-921021A7CF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062ADC-0D36-4CEE-A4A0-15160CD06AE8}">
  <ds:schemaRefs>
    <ds:schemaRef ds:uri="http://purl.org/dc/terms/"/>
    <ds:schemaRef ds:uri="6ea3a95d-e666-4b36-839b-f6d2e6ded7dc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31</Words>
  <Application>Microsoft Macintosh PowerPoint</Application>
  <PresentationFormat>Bredbild</PresentationFormat>
  <Paragraphs>18</Paragraphs>
  <Slides>1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 for HU Light</vt:lpstr>
      <vt:lpstr>Impact</vt:lpstr>
      <vt:lpstr>Office-tema</vt:lpstr>
      <vt:lpstr>Stakeholder Map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Stakeholder Map : Important Looking Pirates </dc:title>
  <dc:creator>Stefan Fältén</dc:creator>
  <cp:lastModifiedBy>Patric Eklind Pettersson - itm8</cp:lastModifiedBy>
  <cp:revision>54</cp:revision>
  <dcterms:created xsi:type="dcterms:W3CDTF">2021-03-09T08:33:46Z</dcterms:created>
  <dcterms:modified xsi:type="dcterms:W3CDTF">2025-01-16T06:18:54Z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0x010100082A15FE17E93441B67FCB5297E4C943</vt:lpwstr>
  </property>
</Properties>
</file>