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63" r:id="rId6"/>
    <p:sldId id="266" r:id="rId7"/>
    <p:sldId id="257" r:id="rId8"/>
    <p:sldId id="259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78F3D-5538-4A33-8F71-C6CA1E65AC95}" v="49" dt="2023-05-20T16:18:18.173"/>
    <p1510:client id="{176C0758-DABE-4B77-B14E-308A599C546A}" v="579" dt="2023-05-24T01:05:29.229"/>
    <p1510:client id="{25BB31EF-02CC-454D-8FD6-54F31BED2876}" v="363" dt="2023-05-24T00:28:47.578"/>
    <p1510:client id="{3216B4B6-8DC4-468B-B3E3-7D97DD189ADD}" v="402" dt="2023-05-23T23:08:06.553"/>
    <p1510:client id="{3805EB6C-73E6-4D19-B5D5-42B85B82DD41}" v="244" dt="2023-05-31T00:15:25.878"/>
    <p1510:client id="{4000F5E3-8EFB-408A-9570-802B25B0A7EE}" v="363" dt="2023-05-21T18:57:03.375"/>
    <p1510:client id="{41DDB5D8-B00B-423B-8CB1-CF3DBE709F97}" v="617" dt="2023-05-24T21:28:13.966"/>
    <p1510:client id="{503E23E4-1CA7-449C-9D9A-C096C4A8F53D}" v="1" dt="2023-05-28T15:15:27.456"/>
    <p1510:client id="{83A4421F-1147-4CD6-911D-1AA3B13FDF2B}" v="2" dt="2023-05-23T23:19:18.759"/>
    <p1510:client id="{861D3191-8793-446C-9BC1-85D84DDBBAD5}" v="144" dt="2023-05-24T01:09:16.954"/>
    <p1510:client id="{A887480B-DFE5-4A4B-80B7-6C2EDC9DD0E4}" v="191" dt="2023-05-19T15:42:24.115"/>
    <p1510:client id="{DC445C85-C8B5-4D41-B08C-D56B8D4298DD}" v="116" dt="2023-05-23T23:54:46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3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5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E5315-C428-695C-8451-03A8943FE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39900"/>
            <a:ext cx="8676222" cy="18022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0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Problema de associação de tarefas</a:t>
            </a:r>
            <a:br>
              <a:rPr lang="pt-BR" sz="40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pt-BR" sz="40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pt-BR" sz="400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Assignment</a:t>
            </a:r>
            <a:r>
              <a:rPr lang="pt-BR" sz="40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pt-BR" sz="400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problem</a:t>
            </a:r>
            <a:r>
              <a:rPr lang="pt-BR" sz="40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218645-811C-2650-B194-8B9D9B77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674" y="4379890"/>
            <a:ext cx="8676222" cy="795587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Método: Força Bruta, tentativa e erro com Branch </a:t>
            </a:r>
            <a:r>
              <a:rPr lang="pt-B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and</a:t>
            </a: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Bound</a:t>
            </a:r>
            <a:endParaRPr lang="pt-BR" err="1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F0E6C99-29DB-F3F6-7E5E-8D28743423ED}"/>
              </a:ext>
            </a:extLst>
          </p:cNvPr>
          <p:cNvSpPr txBox="1">
            <a:spLocks/>
          </p:cNvSpPr>
          <p:nvPr/>
        </p:nvSpPr>
        <p:spPr>
          <a:xfrm>
            <a:off x="1598486" y="6157143"/>
            <a:ext cx="8676222" cy="795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Integrantes: Aline Rocha, Willian Martins e Isadora Alves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260114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C3D062-BC64-4565-B4BA-0A496EA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27668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22E3983-091A-4CCE-B772-9E6372F6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-68092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ACC9336-E1BD-A9BB-7773-E86248FF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463" y="1716138"/>
            <a:ext cx="9916581" cy="4288367"/>
          </a:xfrm>
        </p:spPr>
        <p:txBody>
          <a:bodyPr>
            <a:noAutofit/>
          </a:bodyPr>
          <a:lstStyle/>
          <a:p>
            <a:r>
              <a:rPr lang="pt-BR" sz="1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O que é?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Um problema de otimização é um tipo de problema matemático que tenta encontrar o melhor valor possível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de uma função objetiva sujeita a um conjunto de restrições. O objetivo é maximizar ou minimizar a função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objetiva, dependendo da situação do problema.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          . Função objetiva: Esta é a função a ser otimizada.</a:t>
            </a:r>
            <a:endParaRPr lang="pt-BR" sz="1400" dirty="0">
              <a:solidFill>
                <a:schemeClr val="tx1">
                  <a:lumMod val="9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Calibri"/>
              </a:rPr>
              <a:t>           . 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Variáveis  de decisão: São variáveis  que podem ser ajustadas para otimizar a função objetiva.</a:t>
            </a:r>
            <a:endParaRPr lang="pt-BR" sz="1400" dirty="0">
              <a:solidFill>
                <a:schemeClr val="tx1">
                  <a:lumMod val="9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+mn-lt"/>
              <a:cs typeface="Calibri"/>
            </a:endParaRPr>
          </a:p>
          <a:p>
            <a:pPr marL="0" indent="0" algn="just">
              <a:buClr>
                <a:srgbClr val="FFFFFF"/>
              </a:buClr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Calibri"/>
              </a:rPr>
              <a:t>           . 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Restrições: São condições que as variáveis  de decisão devem satisfazer.</a:t>
            </a:r>
            <a:endParaRPr lang="pt-BR" sz="1400">
              <a:solidFill>
                <a:schemeClr val="tx1">
                  <a:lumMod val="9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marL="0" indent="0">
              <a:buClr>
                <a:prstClr val="white"/>
              </a:buClr>
              <a:buNone/>
            </a:pPr>
            <a:endParaRPr lang="pt-BR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BR" sz="1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Como funciona?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Otimização busca encontrar valores ótimos das variáveis dado um objetivo e restrições. Utiliza-se técnicas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como gradiente, programação linear e algoritmos genéticos. Aplicações abrangentes permitem 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soluções eficientes, permitindo soluções eficientes e otimizadas, melhorando processos, decisões informadas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e aproveitando recursos disponíveis.</a:t>
            </a:r>
            <a:endParaRPr lang="pt-BR" sz="1400" dirty="0">
              <a:solidFill>
                <a:schemeClr val="tx1">
                  <a:lumMod val="9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pt-BR" sz="14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7ACCF53-A0A2-4250-4577-029AE107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070" y="-36729"/>
            <a:ext cx="9905998" cy="1905000"/>
          </a:xfrm>
        </p:spPr>
        <p:txBody>
          <a:bodyPr/>
          <a:lstStyle/>
          <a:p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Problema de otimização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C3D062-BC64-4565-B4BA-0A496EA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27668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22E3983-091A-4CCE-B772-9E6372F6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-68092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ACC9336-E1BD-A9BB-7773-E86248FF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375" y="2004379"/>
            <a:ext cx="9038166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1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O que é?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O problema de </a:t>
            </a:r>
            <a:r>
              <a:rPr lang="pt-BR" sz="1400" dirty="0" err="1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Assignment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envolve a tarefa de atribuir elementos de um conjunto a elementos de outro conjunto de forma eficiente, visando encontrar a combinação ideal de atribuições considerando custos ou benefícios. Esse tipo de problema é comum em cenários em que é necessário distribuir tarefas entre pessoas ou recursos de maneira otimizada, com o objetivo de maximizar os benefícios ou minimizar os custos envolvidos.</a:t>
            </a:r>
            <a:endParaRPr lang="pt-BR" sz="1400" dirty="0">
              <a:solidFill>
                <a:schemeClr val="tx1">
                  <a:lumMod val="9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>
                  <a:lumMod val="9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just">
              <a:buClr>
                <a:srgbClr val="FFFFFF"/>
              </a:buClr>
            </a:pPr>
            <a:r>
              <a:rPr lang="pt-BR" sz="1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Como funciona?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No </a:t>
            </a:r>
            <a:r>
              <a:rPr lang="pt-BR" sz="1400" err="1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Assignment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Problem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, usar força bruta implica testar todas as combinações possíveis de atribuições entre tarefas e recursos para encontrar a solução ideal. 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No entanto, esse método se torna inviável conforme o número de elementos aumenta, devido ao crescimento exponencial das combinações a serem testadas.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Por isso, é mais prático utilizar algoritmos eficientes, como o algoritmo húngaro ou programação linear, que encontram a solução ótima de forma mais rápida e eficiente, especialmente para problemas maiores e mais complexos.</a:t>
            </a:r>
            <a:endParaRPr lang="pt-BR" sz="1400" dirty="0">
              <a:solidFill>
                <a:schemeClr val="tx1">
                  <a:lumMod val="9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just">
              <a:buClr>
                <a:srgbClr val="FFFFFF"/>
              </a:buClr>
            </a:pPr>
            <a:endParaRPr lang="pt-BR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7ACCF53-A0A2-4250-4577-029AE107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87" y="47938"/>
            <a:ext cx="9905998" cy="1905000"/>
          </a:xfrm>
        </p:spPr>
        <p:txBody>
          <a:bodyPr/>
          <a:lstStyle/>
          <a:p>
            <a:r>
              <a:rPr lang="pt-BR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ASSIGNMENT PROBLEM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4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C3D062-BC64-4565-B4BA-0A496EA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27668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22E3983-091A-4CCE-B772-9E6372F6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-68092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ACC9336-E1BD-A9BB-7773-E86248FF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16" y="2285999"/>
            <a:ext cx="9028544" cy="29625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É uma abordagem que visa encontrar a solução ótima através da divisão do problema em subproblemas menores e da aplicação de estratégias de eliminação de soluções que não são promissoras.</a:t>
            </a:r>
            <a:endParaRPr lang="pt-BR" sz="14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just">
              <a:lnSpc>
                <a:spcPct val="150000"/>
              </a:lnSpc>
              <a:buClr>
                <a:srgbClr val="FFFFFF"/>
              </a:buClr>
            </a:pPr>
            <a:r>
              <a:rPr lang="pt-BR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Resumidamente, nós pegamos uma matriz e a permutamos em diferentes combinações, sempre lembrando que não podemos pegar um elemento a mais da mesma coluna ou linha. Por fim, para sabermos qual foi o melhor problema dividido, nós pegamos os elementos desses pequenos problemas e somamos, escolhendo o resultado de menor valor como a melhor solução desejada.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7ACCF53-A0A2-4250-4577-029AE107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95" y="355601"/>
            <a:ext cx="8913089" cy="1928090"/>
          </a:xfrm>
        </p:spPr>
        <p:txBody>
          <a:bodyPr/>
          <a:lstStyle/>
          <a:p>
            <a:pPr algn="ctr"/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Método de solução Branch </a:t>
            </a:r>
            <a:r>
              <a:rPr lang="pt-BR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and</a:t>
            </a:r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pt-BR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Bound</a:t>
            </a:r>
            <a:endParaRPr lang="pt-BR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03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F1482DC-E55F-56F8-95B2-41F42FD8A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672515"/>
              </p:ext>
            </p:extLst>
          </p:nvPr>
        </p:nvGraphicFramePr>
        <p:xfrm>
          <a:off x="2163536" y="1510393"/>
          <a:ext cx="7851844" cy="44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961">
                  <a:extLst>
                    <a:ext uri="{9D8B030D-6E8A-4147-A177-3AD203B41FA5}">
                      <a16:colId xmlns:a16="http://schemas.microsoft.com/office/drawing/2014/main" val="4257071692"/>
                    </a:ext>
                  </a:extLst>
                </a:gridCol>
                <a:gridCol w="1962961">
                  <a:extLst>
                    <a:ext uri="{9D8B030D-6E8A-4147-A177-3AD203B41FA5}">
                      <a16:colId xmlns:a16="http://schemas.microsoft.com/office/drawing/2014/main" val="1628166168"/>
                    </a:ext>
                  </a:extLst>
                </a:gridCol>
                <a:gridCol w="1962961">
                  <a:extLst>
                    <a:ext uri="{9D8B030D-6E8A-4147-A177-3AD203B41FA5}">
                      <a16:colId xmlns:a16="http://schemas.microsoft.com/office/drawing/2014/main" val="2673331157"/>
                    </a:ext>
                  </a:extLst>
                </a:gridCol>
                <a:gridCol w="1962961">
                  <a:extLst>
                    <a:ext uri="{9D8B030D-6E8A-4147-A177-3AD203B41FA5}">
                      <a16:colId xmlns:a16="http://schemas.microsoft.com/office/drawing/2014/main" val="2197915519"/>
                    </a:ext>
                  </a:extLst>
                </a:gridCol>
              </a:tblGrid>
              <a:tr h="11055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</a:t>
                      </a:r>
                      <a:r>
                        <a:rPr lang="en-US" err="1"/>
                        <a:t>Culinaria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</a:t>
                      </a:r>
                      <a:r>
                        <a:rPr lang="en-US" err="1"/>
                        <a:t>Jardinagem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</a:t>
                      </a:r>
                      <a:r>
                        <a:rPr lang="en-US" err="1"/>
                        <a:t>Limpeza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99037"/>
                  </a:ext>
                </a:extLst>
              </a:tr>
              <a:tr h="110558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Amar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67235"/>
                  </a:ext>
                </a:extLst>
              </a:tr>
              <a:tr h="1105580">
                <a:tc>
                  <a:txBody>
                    <a:bodyPr/>
                    <a:lstStyle/>
                    <a:p>
                      <a:r>
                        <a:rPr lang="en-US" dirty="0"/>
                        <a:t>    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Akbar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211182"/>
                  </a:ext>
                </a:extLst>
              </a:tr>
              <a:tr h="110558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Antonio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2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0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17AF6D6-1EFC-3529-90AB-2C0B5E38AEF2}"/>
              </a:ext>
            </a:extLst>
          </p:cNvPr>
          <p:cNvSpPr/>
          <p:nvPr/>
        </p:nvSpPr>
        <p:spPr>
          <a:xfrm>
            <a:off x="1708897" y="1197907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dirty="0"/>
              <a:t>Amar Cozinhar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B79137C-9061-E113-D558-95EC83B9C473}"/>
              </a:ext>
            </a:extLst>
          </p:cNvPr>
          <p:cNvSpPr/>
          <p:nvPr/>
        </p:nvSpPr>
        <p:spPr>
          <a:xfrm>
            <a:off x="4561914" y="2381248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dirty="0"/>
              <a:t>Amar Jardinagem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B324FA6-27A7-3C2E-94FE-668544ADBAA0}"/>
              </a:ext>
            </a:extLst>
          </p:cNvPr>
          <p:cNvSpPr/>
          <p:nvPr/>
        </p:nvSpPr>
        <p:spPr>
          <a:xfrm>
            <a:off x="2540373" y="2343148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err="1"/>
              <a:t>Antonio</a:t>
            </a:r>
            <a:r>
              <a:rPr lang="pt-BR" sz="1600"/>
              <a:t> Jardinagem</a:t>
            </a:r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843E9D5-3973-DD7E-4496-64EC7FF3E192}"/>
              </a:ext>
            </a:extLst>
          </p:cNvPr>
          <p:cNvSpPr/>
          <p:nvPr/>
        </p:nvSpPr>
        <p:spPr>
          <a:xfrm>
            <a:off x="664509" y="2338667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/>
              <a:t>Akbar</a:t>
            </a:r>
            <a:endParaRPr lang="pt-BR"/>
          </a:p>
          <a:p>
            <a:pPr algn="ctr"/>
            <a:r>
              <a:rPr lang="pt-BR" sz="1600"/>
              <a:t> Jardinagem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E4D7A68-D0AC-3022-BB66-C2344068F937}"/>
              </a:ext>
            </a:extLst>
          </p:cNvPr>
          <p:cNvSpPr/>
          <p:nvPr/>
        </p:nvSpPr>
        <p:spPr>
          <a:xfrm>
            <a:off x="9131674" y="1202389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err="1"/>
              <a:t>Antonio</a:t>
            </a:r>
            <a:r>
              <a:rPr lang="pt-BR" sz="1600"/>
              <a:t> </a:t>
            </a:r>
          </a:p>
          <a:p>
            <a:pPr algn="ctr"/>
            <a:r>
              <a:rPr lang="pt-BR" sz="1600"/>
              <a:t>Cozinhar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80FF13F-4EDE-2263-A72B-99D1D4E53C92}"/>
              </a:ext>
            </a:extLst>
          </p:cNvPr>
          <p:cNvSpPr/>
          <p:nvPr/>
        </p:nvSpPr>
        <p:spPr>
          <a:xfrm>
            <a:off x="5541309" y="1197907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/>
              <a:t>Akbar Cozinhar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D40C6AF-4531-6502-2177-7C9664245A0D}"/>
              </a:ext>
            </a:extLst>
          </p:cNvPr>
          <p:cNvSpPr/>
          <p:nvPr/>
        </p:nvSpPr>
        <p:spPr>
          <a:xfrm>
            <a:off x="2589679" y="3692337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solidFill>
                  <a:srgbClr val="FFFFFF"/>
                </a:solidFill>
                <a:latin typeface="Century Gothic"/>
              </a:rPr>
              <a:t>Akbar Limpeza</a:t>
            </a: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​</a:t>
            </a:r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15835A5-C808-9344-82F9-2F97850B9342}"/>
              </a:ext>
            </a:extLst>
          </p:cNvPr>
          <p:cNvSpPr/>
          <p:nvPr/>
        </p:nvSpPr>
        <p:spPr>
          <a:xfrm>
            <a:off x="668991" y="3687854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/>
          </a:p>
          <a:p>
            <a:pPr algn="ctr"/>
            <a:r>
              <a:rPr lang="pt-BR" sz="1600" err="1"/>
              <a:t>Antonio</a:t>
            </a:r>
            <a:r>
              <a:rPr lang="pt-BR" sz="1600"/>
              <a:t> Limpeza</a:t>
            </a:r>
            <a:endParaRPr lang="pt-BR"/>
          </a:p>
          <a:p>
            <a:pPr algn="ctr"/>
            <a:endParaRPr lang="pt-BR" sz="160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C949701-8357-A9A4-05F7-C775D10EA660}"/>
              </a:ext>
            </a:extLst>
          </p:cNvPr>
          <p:cNvSpPr/>
          <p:nvPr/>
        </p:nvSpPr>
        <p:spPr>
          <a:xfrm>
            <a:off x="9976597" y="2383489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/>
              <a:t>Amar Jardinagem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4FDA6DB-E685-8E09-B7E7-8ADD4FFDA764}"/>
              </a:ext>
            </a:extLst>
          </p:cNvPr>
          <p:cNvSpPr/>
          <p:nvPr/>
        </p:nvSpPr>
        <p:spPr>
          <a:xfrm>
            <a:off x="8223997" y="2379007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/>
              <a:t>Akbar Jardinagem</a:t>
            </a:r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74B20F2-A520-D3AD-441C-CA48B8FC5E6B}"/>
              </a:ext>
            </a:extLst>
          </p:cNvPr>
          <p:cNvSpPr/>
          <p:nvPr/>
        </p:nvSpPr>
        <p:spPr>
          <a:xfrm>
            <a:off x="6314515" y="2385731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err="1"/>
              <a:t>Antonio</a:t>
            </a:r>
            <a:r>
              <a:rPr lang="pt-BR" sz="1600"/>
              <a:t> Jardinagem</a:t>
            </a:r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86C9A6B-4C30-3DB1-568D-7EF0109ED1B0}"/>
              </a:ext>
            </a:extLst>
          </p:cNvPr>
          <p:cNvSpPr/>
          <p:nvPr/>
        </p:nvSpPr>
        <p:spPr>
          <a:xfrm>
            <a:off x="10052797" y="3692336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/>
          </a:p>
          <a:p>
            <a:pPr algn="ctr"/>
            <a:r>
              <a:rPr lang="pt-BR" sz="1600"/>
              <a:t>Akbar</a:t>
            </a:r>
            <a:endParaRPr lang="pt-BR"/>
          </a:p>
          <a:p>
            <a:pPr algn="ctr"/>
            <a:r>
              <a:rPr lang="pt-BR" sz="1600"/>
              <a:t>Limpeza</a:t>
            </a:r>
            <a:endParaRPr lang="pt-BR"/>
          </a:p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4612BD7-8757-BFBF-5772-0FFF75B92CA7}"/>
              </a:ext>
            </a:extLst>
          </p:cNvPr>
          <p:cNvSpPr/>
          <p:nvPr/>
        </p:nvSpPr>
        <p:spPr>
          <a:xfrm>
            <a:off x="8221756" y="3687854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/>
          </a:p>
          <a:p>
            <a:pPr algn="ctr"/>
            <a:r>
              <a:rPr lang="pt-BR" sz="1600"/>
              <a:t>Amar</a:t>
            </a:r>
            <a:endParaRPr lang="pt-BR"/>
          </a:p>
          <a:p>
            <a:pPr algn="ctr"/>
            <a:r>
              <a:rPr lang="pt-BR" sz="1600"/>
              <a:t>Limpeza</a:t>
            </a:r>
            <a:endParaRPr lang="pt-BR"/>
          </a:p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8BC2D5E-DFD8-27F0-3554-903C83A7213E}"/>
              </a:ext>
            </a:extLst>
          </p:cNvPr>
          <p:cNvSpPr/>
          <p:nvPr/>
        </p:nvSpPr>
        <p:spPr>
          <a:xfrm>
            <a:off x="6401921" y="3694579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/>
          </a:p>
          <a:p>
            <a:pPr algn="ctr"/>
            <a:r>
              <a:rPr lang="pt-BR" sz="1600"/>
              <a:t>Amar</a:t>
            </a:r>
            <a:endParaRPr lang="pt-BR"/>
          </a:p>
          <a:p>
            <a:pPr algn="ctr"/>
            <a:r>
              <a:rPr lang="pt-BR" sz="1600"/>
              <a:t>Limpeza</a:t>
            </a:r>
            <a:endParaRPr lang="pt-BR"/>
          </a:p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78DCA39-FB9B-3DDE-CF07-B10D566BD0CA}"/>
              </a:ext>
            </a:extLst>
          </p:cNvPr>
          <p:cNvSpPr/>
          <p:nvPr/>
        </p:nvSpPr>
        <p:spPr>
          <a:xfrm>
            <a:off x="4559673" y="3690095"/>
            <a:ext cx="1557618" cy="661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/>
          </a:p>
          <a:p>
            <a:pPr algn="ctr"/>
            <a:r>
              <a:rPr lang="pt-BR" sz="1600" err="1"/>
              <a:t>Antonio</a:t>
            </a:r>
            <a:r>
              <a:rPr lang="pt-BR" sz="1600"/>
              <a:t> </a:t>
            </a:r>
            <a:endParaRPr lang="pt-BR"/>
          </a:p>
          <a:p>
            <a:pPr algn="ctr"/>
            <a:r>
              <a:rPr lang="pt-BR" sz="1600"/>
              <a:t>Limpeza</a:t>
            </a:r>
            <a:endParaRPr lang="pt-BR"/>
          </a:p>
          <a:p>
            <a:pPr algn="ctr"/>
            <a:endParaRPr lang="pt-BR"/>
          </a:p>
        </p:txBody>
      </p:sp>
      <p:graphicFrame>
        <p:nvGraphicFramePr>
          <p:cNvPr id="37" name="Tabela 37">
            <a:extLst>
              <a:ext uri="{FF2B5EF4-FFF2-40B4-BE49-F238E27FC236}">
                <a16:creationId xmlns:a16="http://schemas.microsoft.com/office/drawing/2014/main" id="{F8006D63-16BC-79C7-9CF3-AB5C41D1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50817"/>
              </p:ext>
            </p:extLst>
          </p:nvPr>
        </p:nvGraphicFramePr>
        <p:xfrm>
          <a:off x="8365416" y="5025434"/>
          <a:ext cx="136100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667">
                  <a:extLst>
                    <a:ext uri="{9D8B030D-6E8A-4147-A177-3AD203B41FA5}">
                      <a16:colId xmlns:a16="http://schemas.microsoft.com/office/drawing/2014/main" val="334758029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267002838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4144165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9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00927"/>
                  </a:ext>
                </a:extLst>
              </a:tr>
            </a:tbl>
          </a:graphicData>
        </a:graphic>
      </p:graphicFrame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9082587C-4398-4C9F-BDB3-4655FD1F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19103"/>
              </p:ext>
            </p:extLst>
          </p:nvPr>
        </p:nvGraphicFramePr>
        <p:xfrm>
          <a:off x="666974" y="5014229"/>
          <a:ext cx="136100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667">
                  <a:extLst>
                    <a:ext uri="{9D8B030D-6E8A-4147-A177-3AD203B41FA5}">
                      <a16:colId xmlns:a16="http://schemas.microsoft.com/office/drawing/2014/main" val="334758029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267002838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4144165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9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00927"/>
                  </a:ext>
                </a:extLst>
              </a:tr>
            </a:tbl>
          </a:graphicData>
        </a:graphic>
      </p:graphicFrame>
      <p:graphicFrame>
        <p:nvGraphicFramePr>
          <p:cNvPr id="39" name="Tabela 37">
            <a:extLst>
              <a:ext uri="{FF2B5EF4-FFF2-40B4-BE49-F238E27FC236}">
                <a16:creationId xmlns:a16="http://schemas.microsoft.com/office/drawing/2014/main" id="{4E86E9F3-7AF6-1400-D9C1-B22EC83AC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69234"/>
              </p:ext>
            </p:extLst>
          </p:nvPr>
        </p:nvGraphicFramePr>
        <p:xfrm>
          <a:off x="6527650" y="5047846"/>
          <a:ext cx="136100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667">
                  <a:extLst>
                    <a:ext uri="{9D8B030D-6E8A-4147-A177-3AD203B41FA5}">
                      <a16:colId xmlns:a16="http://schemas.microsoft.com/office/drawing/2014/main" val="334758029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267002838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4144165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9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00927"/>
                  </a:ext>
                </a:extLst>
              </a:tr>
            </a:tbl>
          </a:graphicData>
        </a:graphic>
      </p:graphicFrame>
      <p:graphicFrame>
        <p:nvGraphicFramePr>
          <p:cNvPr id="40" name="Tabela 37">
            <a:extLst>
              <a:ext uri="{FF2B5EF4-FFF2-40B4-BE49-F238E27FC236}">
                <a16:creationId xmlns:a16="http://schemas.microsoft.com/office/drawing/2014/main" id="{F6651631-63A3-0528-94EC-F7AC3CBE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8719"/>
              </p:ext>
            </p:extLst>
          </p:nvPr>
        </p:nvGraphicFramePr>
        <p:xfrm>
          <a:off x="4555415" y="5036640"/>
          <a:ext cx="136100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667">
                  <a:extLst>
                    <a:ext uri="{9D8B030D-6E8A-4147-A177-3AD203B41FA5}">
                      <a16:colId xmlns:a16="http://schemas.microsoft.com/office/drawing/2014/main" val="334758029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267002838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4144165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9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7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00927"/>
                  </a:ext>
                </a:extLst>
              </a:tr>
            </a:tbl>
          </a:graphicData>
        </a:graphic>
      </p:graphicFrame>
      <p:graphicFrame>
        <p:nvGraphicFramePr>
          <p:cNvPr id="41" name="Tabela 37">
            <a:extLst>
              <a:ext uri="{FF2B5EF4-FFF2-40B4-BE49-F238E27FC236}">
                <a16:creationId xmlns:a16="http://schemas.microsoft.com/office/drawing/2014/main" id="{2E03D6D5-788A-6CE5-D855-4E854AF26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67821"/>
              </p:ext>
            </p:extLst>
          </p:nvPr>
        </p:nvGraphicFramePr>
        <p:xfrm>
          <a:off x="2644587" y="5020235"/>
          <a:ext cx="1361001" cy="11450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667">
                  <a:extLst>
                    <a:ext uri="{9D8B030D-6E8A-4147-A177-3AD203B41FA5}">
                      <a16:colId xmlns:a16="http://schemas.microsoft.com/office/drawing/2014/main" val="334758029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267002838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4144165538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r>
                        <a:rPr lang="pt-BR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9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7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00927"/>
                  </a:ext>
                </a:extLst>
              </a:tr>
            </a:tbl>
          </a:graphicData>
        </a:graphic>
      </p:graphicFrame>
      <p:graphicFrame>
        <p:nvGraphicFramePr>
          <p:cNvPr id="42" name="Tabela 37">
            <a:extLst>
              <a:ext uri="{FF2B5EF4-FFF2-40B4-BE49-F238E27FC236}">
                <a16:creationId xmlns:a16="http://schemas.microsoft.com/office/drawing/2014/main" id="{50D8AA10-52B1-1B3D-3DA3-4449930D4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80895"/>
              </p:ext>
            </p:extLst>
          </p:nvPr>
        </p:nvGraphicFramePr>
        <p:xfrm>
          <a:off x="10135945" y="5025434"/>
          <a:ext cx="136100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667">
                  <a:extLst>
                    <a:ext uri="{9D8B030D-6E8A-4147-A177-3AD203B41FA5}">
                      <a16:colId xmlns:a16="http://schemas.microsoft.com/office/drawing/2014/main" val="334758029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2670028388"/>
                    </a:ext>
                  </a:extLst>
                </a:gridCol>
                <a:gridCol w="453667">
                  <a:extLst>
                    <a:ext uri="{9D8B030D-6E8A-4147-A177-3AD203B41FA5}">
                      <a16:colId xmlns:a16="http://schemas.microsoft.com/office/drawing/2014/main" val="4144165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9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00927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41A85D1-B751-0B26-9944-0C9E8605181E}"/>
              </a:ext>
            </a:extLst>
          </p:cNvPr>
          <p:cNvCxnSpPr/>
          <p:nvPr/>
        </p:nvCxnSpPr>
        <p:spPr>
          <a:xfrm>
            <a:off x="2800910" y="1904440"/>
            <a:ext cx="376518" cy="421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C5AC379-F6C1-447D-0ED3-6EE2D399C673}"/>
              </a:ext>
            </a:extLst>
          </p:cNvPr>
          <p:cNvCxnSpPr>
            <a:cxnSpLocks/>
          </p:cNvCxnSpPr>
          <p:nvPr/>
        </p:nvCxnSpPr>
        <p:spPr>
          <a:xfrm>
            <a:off x="6577292" y="1926851"/>
            <a:ext cx="376518" cy="421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AF51A6B-1BB8-7EFF-C86A-0F65AAB7E678}"/>
              </a:ext>
            </a:extLst>
          </p:cNvPr>
          <p:cNvCxnSpPr>
            <a:cxnSpLocks/>
          </p:cNvCxnSpPr>
          <p:nvPr/>
        </p:nvCxnSpPr>
        <p:spPr>
          <a:xfrm>
            <a:off x="10264027" y="1926851"/>
            <a:ext cx="376518" cy="421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E0CEA2E-06AD-3727-C64C-45D7FBC634D9}"/>
              </a:ext>
            </a:extLst>
          </p:cNvPr>
          <p:cNvCxnSpPr>
            <a:cxnSpLocks/>
          </p:cNvCxnSpPr>
          <p:nvPr/>
        </p:nvCxnSpPr>
        <p:spPr>
          <a:xfrm flipH="1">
            <a:off x="9138956" y="1904440"/>
            <a:ext cx="407893" cy="421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8C579AB-6726-DDCA-4F4D-BA5428249FF1}"/>
              </a:ext>
            </a:extLst>
          </p:cNvPr>
          <p:cNvCxnSpPr>
            <a:cxnSpLocks/>
          </p:cNvCxnSpPr>
          <p:nvPr/>
        </p:nvCxnSpPr>
        <p:spPr>
          <a:xfrm flipH="1">
            <a:off x="5586691" y="1926851"/>
            <a:ext cx="407893" cy="421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CB1FE74-D46C-5AA4-1977-5CB65DFF7461}"/>
              </a:ext>
            </a:extLst>
          </p:cNvPr>
          <p:cNvCxnSpPr>
            <a:cxnSpLocks/>
          </p:cNvCxnSpPr>
          <p:nvPr/>
        </p:nvCxnSpPr>
        <p:spPr>
          <a:xfrm flipH="1">
            <a:off x="1653426" y="1926851"/>
            <a:ext cx="407893" cy="421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3D8BEB3C-D02A-790F-186A-8C314D9C2360}"/>
              </a:ext>
            </a:extLst>
          </p:cNvPr>
          <p:cNvCxnSpPr>
            <a:cxnSpLocks/>
          </p:cNvCxnSpPr>
          <p:nvPr/>
        </p:nvCxnSpPr>
        <p:spPr>
          <a:xfrm>
            <a:off x="5400671" y="3125879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D7F9979-EE75-FFFC-C0DF-9AE70EAE73EA}"/>
              </a:ext>
            </a:extLst>
          </p:cNvPr>
          <p:cNvCxnSpPr>
            <a:cxnSpLocks/>
          </p:cNvCxnSpPr>
          <p:nvPr/>
        </p:nvCxnSpPr>
        <p:spPr>
          <a:xfrm>
            <a:off x="7036729" y="3125879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48436A3-89DD-01C1-6E2D-097726CF0783}"/>
              </a:ext>
            </a:extLst>
          </p:cNvPr>
          <p:cNvCxnSpPr>
            <a:cxnSpLocks/>
          </p:cNvCxnSpPr>
          <p:nvPr/>
        </p:nvCxnSpPr>
        <p:spPr>
          <a:xfrm>
            <a:off x="9064994" y="3148290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FFABDB4-76AB-527E-16E8-AB49247E7555}"/>
              </a:ext>
            </a:extLst>
          </p:cNvPr>
          <p:cNvCxnSpPr>
            <a:cxnSpLocks/>
          </p:cNvCxnSpPr>
          <p:nvPr/>
        </p:nvCxnSpPr>
        <p:spPr>
          <a:xfrm>
            <a:off x="10768288" y="3114673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15F6FCC-15E2-26FB-2EAD-186B6E5D7E9E}"/>
              </a:ext>
            </a:extLst>
          </p:cNvPr>
          <p:cNvCxnSpPr>
            <a:cxnSpLocks/>
          </p:cNvCxnSpPr>
          <p:nvPr/>
        </p:nvCxnSpPr>
        <p:spPr>
          <a:xfrm>
            <a:off x="3361199" y="3148290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0F977A8-5035-8566-109E-23EE1F142DCE}"/>
              </a:ext>
            </a:extLst>
          </p:cNvPr>
          <p:cNvCxnSpPr>
            <a:cxnSpLocks/>
          </p:cNvCxnSpPr>
          <p:nvPr/>
        </p:nvCxnSpPr>
        <p:spPr>
          <a:xfrm>
            <a:off x="1444994" y="3114673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715CA7D-EB90-4EC5-BB22-989289E8AF7A}"/>
              </a:ext>
            </a:extLst>
          </p:cNvPr>
          <p:cNvCxnSpPr>
            <a:cxnSpLocks/>
          </p:cNvCxnSpPr>
          <p:nvPr/>
        </p:nvCxnSpPr>
        <p:spPr>
          <a:xfrm>
            <a:off x="3361198" y="4447437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F733A7F-485A-5AD7-29A1-59D7E1647C78}"/>
              </a:ext>
            </a:extLst>
          </p:cNvPr>
          <p:cNvCxnSpPr>
            <a:cxnSpLocks/>
          </p:cNvCxnSpPr>
          <p:nvPr/>
        </p:nvCxnSpPr>
        <p:spPr>
          <a:xfrm>
            <a:off x="5367053" y="4403349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5054D89-C329-5F4D-EEF2-C7FB4AC561E0}"/>
              </a:ext>
            </a:extLst>
          </p:cNvPr>
          <p:cNvCxnSpPr>
            <a:cxnSpLocks/>
          </p:cNvCxnSpPr>
          <p:nvPr/>
        </p:nvCxnSpPr>
        <p:spPr>
          <a:xfrm>
            <a:off x="1449953" y="4447437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4EBB132-DF0F-03FD-7C0E-32E3961CFE62}"/>
              </a:ext>
            </a:extLst>
          </p:cNvPr>
          <p:cNvCxnSpPr>
            <a:cxnSpLocks/>
          </p:cNvCxnSpPr>
          <p:nvPr/>
        </p:nvCxnSpPr>
        <p:spPr>
          <a:xfrm>
            <a:off x="10813112" y="4448173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719298A-4703-D5F1-A803-58A55F1ADEE6}"/>
              </a:ext>
            </a:extLst>
          </p:cNvPr>
          <p:cNvCxnSpPr>
            <a:cxnSpLocks/>
          </p:cNvCxnSpPr>
          <p:nvPr/>
        </p:nvCxnSpPr>
        <p:spPr>
          <a:xfrm>
            <a:off x="7092759" y="4448172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893809D-5FE2-5538-F292-EAC078CC9A8F}"/>
              </a:ext>
            </a:extLst>
          </p:cNvPr>
          <p:cNvCxnSpPr>
            <a:cxnSpLocks/>
          </p:cNvCxnSpPr>
          <p:nvPr/>
        </p:nvCxnSpPr>
        <p:spPr>
          <a:xfrm>
            <a:off x="8941730" y="4492997"/>
            <a:ext cx="6724" cy="44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3329C15-4B61-D02B-F748-8CA76B7A8DA2}"/>
              </a:ext>
            </a:extLst>
          </p:cNvPr>
          <p:cNvSpPr txBox="1"/>
          <p:nvPr/>
        </p:nvSpPr>
        <p:spPr>
          <a:xfrm>
            <a:off x="1143422" y="6335805"/>
            <a:ext cx="470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15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9C767F-4CEF-0A1C-5A2D-C5DD5EEF675B}"/>
              </a:ext>
            </a:extLst>
          </p:cNvPr>
          <p:cNvSpPr txBox="1"/>
          <p:nvPr/>
        </p:nvSpPr>
        <p:spPr>
          <a:xfrm>
            <a:off x="3185410" y="6333343"/>
            <a:ext cx="911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18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D72120D-7450-9B69-01DA-D11DBF8BABC3}"/>
              </a:ext>
            </a:extLst>
          </p:cNvPr>
          <p:cNvSpPr txBox="1"/>
          <p:nvPr/>
        </p:nvSpPr>
        <p:spPr>
          <a:xfrm>
            <a:off x="5009212" y="6333345"/>
            <a:ext cx="924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16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7F2E4E6-1848-357D-3F57-0B91FAB143D2}"/>
              </a:ext>
            </a:extLst>
          </p:cNvPr>
          <p:cNvSpPr txBox="1"/>
          <p:nvPr/>
        </p:nvSpPr>
        <p:spPr>
          <a:xfrm>
            <a:off x="7045376" y="6333343"/>
            <a:ext cx="10618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17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535C974-1511-64A3-2AF7-C655BF86C1CD}"/>
              </a:ext>
            </a:extLst>
          </p:cNvPr>
          <p:cNvSpPr txBox="1"/>
          <p:nvPr/>
        </p:nvSpPr>
        <p:spPr>
          <a:xfrm>
            <a:off x="8881672" y="6333344"/>
            <a:ext cx="712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CD6CDB5-92DF-02B9-DA1A-6FEA2EE50C93}"/>
              </a:ext>
            </a:extLst>
          </p:cNvPr>
          <p:cNvSpPr txBox="1"/>
          <p:nvPr/>
        </p:nvSpPr>
        <p:spPr>
          <a:xfrm>
            <a:off x="10695213" y="6319738"/>
            <a:ext cx="493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302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25" grpId="0"/>
      <p:bldP spid="33" grpId="0"/>
      <p:bldP spid="44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C3D062-BC64-4565-B4BA-0A496EA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27668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22E3983-091A-4CCE-B772-9E6372F6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-68092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517EC-2059-B7F5-D739-39D60FB3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817" y="3974723"/>
            <a:ext cx="7402853" cy="578171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pt-BR" sz="1400" b="1" err="1">
                <a:solidFill>
                  <a:srgbClr val="CC7832"/>
                </a:solidFill>
                <a:latin typeface="Consolas"/>
                <a:cs typeface="Calibri"/>
              </a:rPr>
              <a:t>import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itertools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def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branchAndBound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(Tarefa):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NumTarefas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=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len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(Tarefa)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permutations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=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list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itertools.permutations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(range(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NumTarefas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)))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 print(</a:t>
            </a:r>
            <a:r>
              <a:rPr lang="pt-BR" sz="1400" b="1">
                <a:solidFill>
                  <a:srgbClr val="6A8759"/>
                </a:solidFill>
                <a:latin typeface="Consolas"/>
                <a:cs typeface="Calibri"/>
              </a:rPr>
              <a:t>"Ordens de tarefas </a:t>
            </a:r>
            <a:r>
              <a:rPr lang="pt-BR" sz="1400" b="1" err="1">
                <a:solidFill>
                  <a:srgbClr val="6A8759"/>
                </a:solidFill>
                <a:latin typeface="Consolas"/>
                <a:cs typeface="Calibri"/>
              </a:rPr>
              <a:t>posiveis</a:t>
            </a:r>
            <a:r>
              <a:rPr lang="pt-BR" sz="1400" b="1">
                <a:solidFill>
                  <a:srgbClr val="6A8759"/>
                </a:solidFill>
                <a:latin typeface="Consolas"/>
                <a:cs typeface="Calibri"/>
              </a:rPr>
              <a:t>: "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permutations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 print(</a:t>
            </a:r>
            <a:r>
              <a:rPr lang="pt-BR" sz="1400" b="1">
                <a:solidFill>
                  <a:srgbClr val="6A8759"/>
                </a:solidFill>
                <a:latin typeface="Consolas"/>
                <a:cs typeface="Calibri"/>
              </a:rPr>
              <a:t>"Ordem de tarefas atuais: "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Tarefa)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Melhor_sol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=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float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pt-BR" sz="1400" b="1">
                <a:solidFill>
                  <a:srgbClr val="6A8759"/>
                </a:solidFill>
                <a:latin typeface="Consolas"/>
                <a:cs typeface="Calibri"/>
              </a:rPr>
              <a:t>"</a:t>
            </a:r>
            <a:r>
              <a:rPr lang="pt-BR" sz="1400" b="1" err="1">
                <a:solidFill>
                  <a:srgbClr val="6A8759"/>
                </a:solidFill>
                <a:latin typeface="Consolas"/>
                <a:cs typeface="Calibri"/>
              </a:rPr>
              <a:t>inf</a:t>
            </a:r>
            <a:r>
              <a:rPr lang="pt-BR" sz="1400" b="1">
                <a:solidFill>
                  <a:srgbClr val="6A8759"/>
                </a:solidFill>
                <a:latin typeface="Consolas"/>
                <a:cs typeface="Calibri"/>
              </a:rPr>
              <a:t>"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 contador = </a:t>
            </a:r>
            <a:r>
              <a:rPr lang="pt-BR" sz="1400" b="1" err="1">
                <a:solidFill>
                  <a:srgbClr val="CC7832"/>
                </a:solidFill>
                <a:latin typeface="Consolas"/>
                <a:cs typeface="Calibri"/>
              </a:rPr>
              <a:t>None</a:t>
            </a:r>
            <a:b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    for 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ordem 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in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permutations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: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Custo_atual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= 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0</a:t>
            </a:r>
            <a:b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        </a:t>
            </a:r>
            <a:r>
              <a:rPr lang="pt-BR" sz="1400" b="1" err="1">
                <a:solidFill>
                  <a:srgbClr val="CC7832"/>
                </a:solidFill>
                <a:latin typeface="Consolas"/>
                <a:cs typeface="Calibri"/>
              </a:rPr>
              <a:t>if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Custo_atual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&gt;=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Melhor_sol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: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continue</a:t>
            </a:r>
            <a:b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        for 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i 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in 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range(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NumTarefas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):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Custo_atual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+= Tarefa[ordem[i]][i]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pt-BR" sz="1400" b="1" err="1">
                <a:solidFill>
                  <a:srgbClr val="CC7832"/>
                </a:solidFill>
                <a:latin typeface="Consolas"/>
                <a:cs typeface="Calibri"/>
              </a:rPr>
              <a:t>if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Custo_atual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&gt;=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Melhor_sol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: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             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break</a:t>
            </a:r>
            <a:b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        </a:t>
            </a:r>
            <a:r>
              <a:rPr lang="pt-BR" sz="1400" b="1" err="1">
                <a:solidFill>
                  <a:srgbClr val="CC7832"/>
                </a:solidFill>
                <a:latin typeface="Consolas"/>
                <a:cs typeface="Calibri"/>
              </a:rPr>
              <a:t>if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Custo_atual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&lt;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Melhor_sol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: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Melhor_sol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=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Custo_atual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         contador = ordem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     print(</a:t>
            </a:r>
            <a:r>
              <a:rPr lang="pt-BR" sz="1400" b="1">
                <a:solidFill>
                  <a:srgbClr val="6A8759"/>
                </a:solidFill>
                <a:latin typeface="Consolas"/>
                <a:cs typeface="Calibri"/>
              </a:rPr>
              <a:t>"Custos: "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Custo_atual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pt-BR" sz="1400" b="1" err="1">
                <a:solidFill>
                  <a:srgbClr val="CC7832"/>
                </a:solidFill>
                <a:latin typeface="Consolas"/>
                <a:cs typeface="Calibri"/>
              </a:rPr>
              <a:t>return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contador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Melhor_sol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Tarefa = [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    [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2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3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1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]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</a:t>
            </a:r>
            <a:b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    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[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5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4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8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]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</a:t>
            </a:r>
            <a:b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    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[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7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6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>
                <a:solidFill>
                  <a:srgbClr val="6897BB"/>
                </a:solidFill>
                <a:latin typeface="Consolas"/>
                <a:cs typeface="Calibri"/>
              </a:rPr>
              <a:t>9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]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]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contador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Melhor_sol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 =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branchAndBound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(Tarefa)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print(</a:t>
            </a:r>
            <a:r>
              <a:rPr lang="pt-BR" sz="1400" b="1">
                <a:solidFill>
                  <a:srgbClr val="6A8759"/>
                </a:solidFill>
                <a:latin typeface="Consolas"/>
                <a:cs typeface="Calibri"/>
              </a:rPr>
              <a:t>"Melhor ordem de tarefas:"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contador)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print(</a:t>
            </a:r>
            <a:r>
              <a:rPr lang="pt-BR" sz="1400" b="1">
                <a:solidFill>
                  <a:srgbClr val="6A8759"/>
                </a:solidFill>
                <a:latin typeface="Consolas"/>
                <a:cs typeface="Calibri"/>
              </a:rPr>
              <a:t>"Custo da melhor solução:"</a:t>
            </a:r>
            <a:r>
              <a:rPr lang="pt-BR" sz="1400" b="1">
                <a:solidFill>
                  <a:srgbClr val="CC7832"/>
                </a:solidFill>
                <a:latin typeface="Consolas"/>
                <a:cs typeface="Calibri"/>
              </a:rPr>
              <a:t>, </a:t>
            </a:r>
            <a:r>
              <a:rPr lang="pt-BR" sz="1400" b="1" err="1">
                <a:solidFill>
                  <a:srgbClr val="A9B7C6"/>
                </a:solidFill>
                <a:latin typeface="Consolas"/>
                <a:cs typeface="Calibri"/>
              </a:rPr>
              <a:t>Melhor_sol</a:t>
            </a:r>
            <a: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pt-BR" sz="1400" b="1">
                <a:solidFill>
                  <a:srgbClr val="A9B7C6"/>
                </a:solidFill>
                <a:latin typeface="Consolas"/>
                <a:cs typeface="Calibri"/>
              </a:rPr>
            </a:br>
            <a:endParaRPr lang="pt-BR" sz="1400" b="1">
              <a:solidFill>
                <a:srgbClr val="A9B7C6"/>
              </a:solidFill>
              <a:latin typeface="Consolas"/>
              <a:cs typeface="Calibri"/>
            </a:endParaRPr>
          </a:p>
          <a:p>
            <a:pPr>
              <a:lnSpc>
                <a:spcPct val="90000"/>
              </a:lnSpc>
              <a:buNone/>
            </a:pPr>
            <a:br>
              <a:rPr lang="pt-BR" sz="1400" b="1">
                <a:latin typeface="Calibri"/>
                <a:cs typeface="Calibri"/>
              </a:rPr>
            </a:br>
            <a:br>
              <a:rPr lang="pt-BR" sz="1400" b="1">
                <a:latin typeface="Calibri"/>
                <a:cs typeface="Calibri"/>
              </a:rPr>
            </a:br>
            <a:br>
              <a:rPr lang="pt-BR" sz="1400" b="1">
                <a:latin typeface="Calibri"/>
                <a:cs typeface="Calibri"/>
              </a:rPr>
            </a:br>
            <a:endParaRPr lang="pt-BR" sz="1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pt-BR" sz="1400" b="1">
              <a:cs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4BE480-5DBE-1CE2-1B09-D9CF3568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" y="836650"/>
            <a:ext cx="2747504" cy="2591275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>
                <a:cs typeface="Calibri Light"/>
              </a:rPr>
              <a:t>Branch </a:t>
            </a:r>
            <a:r>
              <a:rPr lang="pt-BR" sz="3600" err="1">
                <a:cs typeface="Calibri Light"/>
              </a:rPr>
              <a:t>and</a:t>
            </a:r>
            <a:r>
              <a:rPr lang="pt-BR" sz="3600">
                <a:cs typeface="Calibri Light"/>
              </a:rPr>
              <a:t> </a:t>
            </a:r>
            <a:r>
              <a:rPr lang="pt-BR" sz="3600" err="1">
                <a:cs typeface="Calibri Light"/>
              </a:rPr>
              <a:t>Bound</a:t>
            </a:r>
            <a:r>
              <a:rPr lang="pt-BR" sz="3600">
                <a:cs typeface="Calibri Light"/>
              </a:rPr>
              <a:t> </a:t>
            </a:r>
            <a:br>
              <a:rPr lang="pt-BR" sz="3600">
                <a:cs typeface="Calibri Light"/>
              </a:rPr>
            </a:br>
            <a:r>
              <a:rPr lang="pt-BR" sz="3600">
                <a:cs typeface="Calibri Light"/>
              </a:rPr>
              <a:t>- </a:t>
            </a:r>
            <a:r>
              <a:rPr lang="pt-BR" sz="3600" err="1">
                <a:cs typeface="Calibri Light"/>
              </a:rPr>
              <a:t>python</a:t>
            </a:r>
            <a:endParaRPr lang="pt-BR" sz="3600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78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C3D062-BC64-4565-B4BA-0A496EA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27668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22E3983-091A-4CCE-B772-9E6372F6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-68092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Imagem 6">
            <a:extLst>
              <a:ext uri="{FF2B5EF4-FFF2-40B4-BE49-F238E27FC236}">
                <a16:creationId xmlns:a16="http://schemas.microsoft.com/office/drawing/2014/main" id="{B4E9E5D0-B524-8759-0734-35385A660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5" r="62259" b="53911"/>
          <a:stretch/>
        </p:blipFill>
        <p:spPr>
          <a:xfrm>
            <a:off x="7516061" y="3792787"/>
            <a:ext cx="4037483" cy="2159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7" descr="Texto&#10;&#10;Descrição gerada automaticamente">
            <a:extLst>
              <a:ext uri="{FF2B5EF4-FFF2-40B4-BE49-F238E27FC236}">
                <a16:creationId xmlns:a16="http://schemas.microsoft.com/office/drawing/2014/main" id="{A7F5D2AA-FEFC-488E-91B0-ACCE383CE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" t="549" r="33637" b="52198"/>
          <a:stretch/>
        </p:blipFill>
        <p:spPr>
          <a:xfrm>
            <a:off x="2800466" y="174756"/>
            <a:ext cx="9199950" cy="3391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685F9A-6EF4-1EB1-4B7D-A2250F6310D7}"/>
              </a:ext>
            </a:extLst>
          </p:cNvPr>
          <p:cNvSpPr txBox="1"/>
          <p:nvPr/>
        </p:nvSpPr>
        <p:spPr>
          <a:xfrm>
            <a:off x="45076" y="1214907"/>
            <a:ext cx="268953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cap="all"/>
              <a:t>BRANCH </a:t>
            </a:r>
            <a:endParaRPr lang="pt-BR"/>
          </a:p>
          <a:p>
            <a:pPr algn="ctr"/>
            <a:r>
              <a:rPr lang="pt-BR" sz="3200" cap="all"/>
              <a:t>AND BOUND </a:t>
            </a:r>
            <a:r>
              <a:rPr lang="pt-BR" sz="3200"/>
              <a:t>​-</a:t>
            </a:r>
            <a:r>
              <a:rPr lang="pt-BR" sz="3200" cap="all"/>
              <a:t> PYTHON</a:t>
            </a:r>
            <a:r>
              <a:rPr lang="pt-BR" sz="3200"/>
              <a:t>​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9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E5315-C428-695C-8451-03A8943FE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521753"/>
            <a:ext cx="8676222" cy="18022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Obrigada pela atenção de todos !</a:t>
            </a:r>
          </a:p>
        </p:txBody>
      </p:sp>
    </p:spTree>
    <p:extLst>
      <p:ext uri="{BB962C8B-B14F-4D97-AF65-F5344CB8AC3E}">
        <p14:creationId xmlns:p14="http://schemas.microsoft.com/office/powerpoint/2010/main" val="1962293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F5FEC740FE12428D889932C6F9C86E" ma:contentTypeVersion="4" ma:contentTypeDescription="Crie um novo documento." ma:contentTypeScope="" ma:versionID="9222f998c1cfb8fdbbe6c9201e50f2e7">
  <xsd:schema xmlns:xsd="http://www.w3.org/2001/XMLSchema" xmlns:xs="http://www.w3.org/2001/XMLSchema" xmlns:p="http://schemas.microsoft.com/office/2006/metadata/properties" xmlns:ns2="bcf05813-f435-43e2-9964-811938a69570" targetNamespace="http://schemas.microsoft.com/office/2006/metadata/properties" ma:root="true" ma:fieldsID="c261c4267f51682eac8b112b0b319a88" ns2:_="">
    <xsd:import namespace="bcf05813-f435-43e2-9964-811938a6957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05813-f435-43e2-9964-811938a6957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809AEA-3CFB-4EC9-87B8-29CDE270A1C9}"/>
</file>

<file path=customXml/itemProps2.xml><?xml version="1.0" encoding="utf-8"?>
<ds:datastoreItem xmlns:ds="http://schemas.openxmlformats.org/officeDocument/2006/customXml" ds:itemID="{8A8B6E9E-A495-45A0-BE90-F1D4E6CD4AF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Mesh</vt:lpstr>
      <vt:lpstr>Problema de associação de tarefas (Assignment problem)</vt:lpstr>
      <vt:lpstr>Problema de otimização</vt:lpstr>
      <vt:lpstr>ASSIGNMENT PROBLEM</vt:lpstr>
      <vt:lpstr>Método de solução Branch and Bound</vt:lpstr>
      <vt:lpstr>Apresentação do PowerPoint</vt:lpstr>
      <vt:lpstr>Apresentação do PowerPoint</vt:lpstr>
      <vt:lpstr>Branch and Bound  - python</vt:lpstr>
      <vt:lpstr>Apresentação do PowerPoint</vt:lpstr>
      <vt:lpstr>Obrigada pela atenção de todos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 ALVES DE SOUZA</dc:creator>
  <cp:revision>55</cp:revision>
  <dcterms:created xsi:type="dcterms:W3CDTF">2023-05-17T19:51:06Z</dcterms:created>
  <dcterms:modified xsi:type="dcterms:W3CDTF">2023-05-31T00:15:38Z</dcterms:modified>
</cp:coreProperties>
</file>