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Nunito"/>
      <p:regular r:id="rId29"/>
      <p:bold r:id="rId30"/>
      <p:italic r:id="rId31"/>
      <p:boldItalic r:id="rId32"/>
    </p:embeddedFont>
    <p:embeddedFont>
      <p:font typeface="Maven Pro"/>
      <p:regular r:id="rId33"/>
      <p:bold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italic.fntdata"/><Relationship Id="rId30" Type="http://schemas.openxmlformats.org/officeDocument/2006/relationships/font" Target="fonts/Nunito-bold.fntdata"/><Relationship Id="rId11" Type="http://schemas.openxmlformats.org/officeDocument/2006/relationships/slide" Target="slides/slide6.xml"/><Relationship Id="rId33" Type="http://schemas.openxmlformats.org/officeDocument/2006/relationships/font" Target="fonts/MavenPro-regular.fntdata"/><Relationship Id="rId10" Type="http://schemas.openxmlformats.org/officeDocument/2006/relationships/slide" Target="slides/slide5.xml"/><Relationship Id="rId32" Type="http://schemas.openxmlformats.org/officeDocument/2006/relationships/font" Target="fonts/Nunito-boldItalic.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MavenPro-bold.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30ebb0e09a8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30ebb0e09a8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30df9429fc9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30df9429fc9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30df9429fc9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30df9429fc9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30ebb0e09a8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30ebb0e09a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30df9429fc9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30df9429fc9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30ebb0e09a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30ebb0e09a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30df9429fc9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30df9429fc9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30df9429fc9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30df9429fc9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30df9429fc9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30df9429fc9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30ebb0e09a8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30ebb0e09a8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30ebb0e09a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30ebb0e09a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30ebb0e09a8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30ebb0e09a8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30ebb0e09a8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30ebb0e09a8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30ebb0e09a8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30ebb0e09a8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30ebb0e09a8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30ebb0e09a8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30ebb0e09a8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30ebb0e09a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30ebb0e09a8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30ebb0e09a8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30ebb0e09a8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30ebb0e09a8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30ebb0e09a8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30ebb0e09a8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30ebb0e09a8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30ebb0e09a8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30ebb0e09a8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30ebb0e09a8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30ebb0e09a8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30ebb0e09a8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Frequent &amp; Correlation Analysis</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Isael Corona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2"/>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Now time for a data visualization and some notes to follow up with</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44" name="Google Shape;344;p2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45" name="Google Shape;345;p23" title="Chart"/>
          <p:cNvPicPr preferRelativeResize="0"/>
          <p:nvPr/>
        </p:nvPicPr>
        <p:blipFill>
          <a:blip r:embed="rId3">
            <a:alphaModFix/>
          </a:blip>
          <a:stretch>
            <a:fillRect/>
          </a:stretch>
        </p:blipFill>
        <p:spPr>
          <a:xfrm>
            <a:off x="1400625" y="0"/>
            <a:ext cx="5818800"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Frequency Analysis</a:t>
            </a:r>
            <a:endParaRPr/>
          </a:p>
        </p:txBody>
      </p:sp>
      <p:sp>
        <p:nvSpPr>
          <p:cNvPr id="351" name="Google Shape;351;p2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Several risk tags come up more than others</a:t>
            </a:r>
            <a:endParaRPr/>
          </a:p>
          <a:p>
            <a:pPr indent="-311150" lvl="0" marL="457200" rtl="0" algn="l">
              <a:spcBef>
                <a:spcPts val="0"/>
              </a:spcBef>
              <a:spcAft>
                <a:spcPts val="0"/>
              </a:spcAft>
              <a:buSzPts val="1300"/>
              <a:buChar char="-"/>
            </a:pPr>
            <a:r>
              <a:rPr lang="en"/>
              <a:t>The top 5 risk tags that come up the most are 1. Exploitation at 437 times 2. Bad Contract at 348 times 3. External Dependencies at 291 times 4. Centralized Risk Medium at  254 times 5. Owner Change Balance at 204 times. </a:t>
            </a:r>
            <a:endParaRPr/>
          </a:p>
          <a:p>
            <a:pPr indent="-311150" lvl="0" marL="457200" rtl="0" algn="l">
              <a:spcBef>
                <a:spcPts val="0"/>
              </a:spcBef>
              <a:spcAft>
                <a:spcPts val="0"/>
              </a:spcAft>
              <a:buSzPts val="1300"/>
              <a:buChar char="-"/>
            </a:pPr>
            <a:r>
              <a:rPr lang="en"/>
              <a:t>The lower 5 tags that </a:t>
            </a:r>
            <a:r>
              <a:rPr lang="en"/>
              <a:t>appear</a:t>
            </a:r>
            <a:r>
              <a:rPr lang="en"/>
              <a:t> are 1. Reentry </a:t>
            </a:r>
            <a:r>
              <a:rPr lang="en"/>
              <a:t>without eth transfer at 63 times 2. Is airdrop scam at 65 times 3. Is black listed at 76 times 4. Shadowing local at 79 5.Encode Packed Collision at 80 times </a:t>
            </a:r>
            <a:endParaRPr/>
          </a:p>
          <a:p>
            <a:pPr indent="0" lvl="0" marL="45720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Frequency Analysis</a:t>
            </a:r>
            <a:endParaRPr/>
          </a:p>
        </p:txBody>
      </p:sp>
      <p:sp>
        <p:nvSpPr>
          <p:cNvPr id="357" name="Google Shape;357;p2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For the next slide, I calculated the percentage of how much each risk tag would come up across all of the audits reported. First will be a data visualization and a summary</a:t>
            </a:r>
            <a:endParaRPr/>
          </a:p>
          <a:p>
            <a:pPr indent="-311150" lvl="0" marL="457200" rtl="0" algn="l">
              <a:spcBef>
                <a:spcPts val="0"/>
              </a:spcBef>
              <a:spcAft>
                <a:spcPts val="0"/>
              </a:spcAft>
              <a:buSzPts val="1300"/>
              <a:buChar char="-"/>
            </a:pPr>
            <a:r>
              <a:rPr lang="en"/>
              <a:t>There was a total of 968 audits in my data sheet and 21 total tags</a:t>
            </a:r>
            <a:endParaRPr/>
          </a:p>
          <a:p>
            <a:pPr indent="0" lvl="0" marL="0" rtl="0" algn="l">
              <a:spcBef>
                <a:spcPts val="1200"/>
              </a:spcBef>
              <a:spcAft>
                <a:spcPts val="1200"/>
              </a:spcAft>
              <a:buNone/>
            </a:pPr>
            <a:r>
              <a:rPr lang="en"/>
              <a: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63" name="Google Shape;363;p2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64" name="Google Shape;364;p26" title="Chart"/>
          <p:cNvPicPr preferRelativeResize="0"/>
          <p:nvPr/>
        </p:nvPicPr>
        <p:blipFill>
          <a:blip r:embed="rId3">
            <a:alphaModFix/>
          </a:blip>
          <a:stretch>
            <a:fillRect/>
          </a:stretch>
        </p:blipFill>
        <p:spPr>
          <a:xfrm>
            <a:off x="412836" y="0"/>
            <a:ext cx="8318328" cy="51434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Frequency Analysis</a:t>
            </a:r>
            <a:endParaRPr/>
          </a:p>
        </p:txBody>
      </p:sp>
      <p:sp>
        <p:nvSpPr>
          <p:cNvPr id="370" name="Google Shape;370;p2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top 5 risk tags that come up the most are 1. Exploitation at 45.14%  2. Bad Contract at 35.99% 3. External Dependencies at 30.66% 4. Centralized Risk Medium at 26.27% 5. Owner Change Balance at 21.07%.</a:t>
            </a:r>
            <a:endParaRPr/>
          </a:p>
          <a:p>
            <a:pPr indent="-311150" lvl="0" marL="457200" rtl="0" algn="l">
              <a:spcBef>
                <a:spcPts val="0"/>
              </a:spcBef>
              <a:spcAft>
                <a:spcPts val="0"/>
              </a:spcAft>
              <a:buSzPts val="1300"/>
              <a:buChar char="-"/>
            </a:pPr>
            <a:r>
              <a:rPr lang="en"/>
              <a:t>Exploitation and bad contract can be similar tags as they have overlap</a:t>
            </a:r>
            <a:endParaRPr/>
          </a:p>
          <a:p>
            <a:pPr indent="-311150" lvl="0" marL="457200" rtl="0" algn="l">
              <a:spcBef>
                <a:spcPts val="0"/>
              </a:spcBef>
              <a:spcAft>
                <a:spcPts val="0"/>
              </a:spcAft>
              <a:buSzPts val="1300"/>
              <a:buChar char="-"/>
            </a:pPr>
            <a:r>
              <a:rPr lang="en"/>
              <a:t>The lower 5 tags that appear are 1. Reentry without eth transfer at 6.51% 2. Is airdrop scam at 6.71%  3. Is black listed at 7.85% 4. Shadowing local at 8.16% 5.Encode Packed Collision at 8.27%</a:t>
            </a:r>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Correlation</a:t>
            </a:r>
            <a:r>
              <a:rPr lang="en"/>
              <a:t> Analysis </a:t>
            </a:r>
            <a:endParaRPr/>
          </a:p>
        </p:txBody>
      </p:sp>
      <p:sp>
        <p:nvSpPr>
          <p:cNvPr id="376" name="Google Shape;376;p2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Now that we seen the frequencies of the risk tags, </a:t>
            </a:r>
            <a:r>
              <a:rPr lang="en"/>
              <a:t>let's</a:t>
            </a:r>
            <a:r>
              <a:rPr lang="en"/>
              <a:t> take a look at which risk tags have a correlation. </a:t>
            </a:r>
            <a:endParaRPr/>
          </a:p>
          <a:p>
            <a:pPr indent="-311150" lvl="0" marL="457200" rtl="0" algn="l">
              <a:spcBef>
                <a:spcPts val="0"/>
              </a:spcBef>
              <a:spcAft>
                <a:spcPts val="0"/>
              </a:spcAft>
              <a:buSzPts val="1300"/>
              <a:buChar char="-"/>
            </a:pPr>
            <a:r>
              <a:rPr lang="en"/>
              <a:t>To analyze the correlation, I used a phi coefficient and heat map in python to show which tags have a correlation with each other. </a:t>
            </a:r>
            <a:endParaRPr/>
          </a:p>
          <a:p>
            <a:pPr indent="-311150" lvl="0" marL="457200" rtl="0" algn="l">
              <a:spcBef>
                <a:spcPts val="0"/>
              </a:spcBef>
              <a:spcAft>
                <a:spcPts val="0"/>
              </a:spcAft>
              <a:buSzPts val="1300"/>
              <a:buChar char="-"/>
            </a:pPr>
            <a:r>
              <a:rPr lang="en"/>
              <a:t>To give context the range for correlation analysis ranges from -1 to 1</a:t>
            </a:r>
            <a:endParaRPr/>
          </a:p>
          <a:p>
            <a:pPr indent="-311150" lvl="0" marL="457200" rtl="0" algn="l">
              <a:spcBef>
                <a:spcPts val="0"/>
              </a:spcBef>
              <a:spcAft>
                <a:spcPts val="0"/>
              </a:spcAft>
              <a:buSzPts val="1300"/>
              <a:buChar char="-"/>
            </a:pPr>
            <a:r>
              <a:rPr lang="en"/>
              <a:t>The closer the score is to 1 there will be a stronger correlation. Where as of it is close to -1 there is less of a correlation </a:t>
            </a:r>
            <a:endParaRPr/>
          </a:p>
          <a:p>
            <a:pPr indent="-311150" lvl="0" marL="457200" rtl="0" algn="l">
              <a:spcBef>
                <a:spcPts val="0"/>
              </a:spcBef>
              <a:spcAft>
                <a:spcPts val="0"/>
              </a:spcAft>
              <a:buSzPts val="1300"/>
              <a:buChar char="-"/>
            </a:pPr>
            <a:r>
              <a:rPr lang="en"/>
              <a:t>If a correlation is 0 then two </a:t>
            </a:r>
            <a:r>
              <a:rPr lang="en"/>
              <a:t>items</a:t>
            </a:r>
            <a:r>
              <a:rPr lang="en"/>
              <a:t> are independent of each other and have no relation</a:t>
            </a:r>
            <a:endParaRPr/>
          </a:p>
          <a:p>
            <a:pPr indent="-311150" lvl="0" marL="457200" rtl="0" algn="l">
              <a:spcBef>
                <a:spcPts val="0"/>
              </a:spcBef>
              <a:spcAft>
                <a:spcPts val="0"/>
              </a:spcAft>
              <a:buSzPts val="1300"/>
              <a:buChar char="-"/>
            </a:pPr>
            <a:r>
              <a:rPr lang="en"/>
              <a:t>In the following slide there will be a heat map then follow with analysis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2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Heatmap of all correlations </a:t>
            </a:r>
            <a:endParaRPr/>
          </a:p>
        </p:txBody>
      </p:sp>
      <p:sp>
        <p:nvSpPr>
          <p:cNvPr id="382" name="Google Shape;382;p2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83" name="Google Shape;383;p29"/>
          <p:cNvPicPr preferRelativeResize="0"/>
          <p:nvPr/>
        </p:nvPicPr>
        <p:blipFill>
          <a:blip r:embed="rId3">
            <a:alphaModFix/>
          </a:blip>
          <a:stretch>
            <a:fillRect/>
          </a:stretch>
        </p:blipFill>
        <p:spPr>
          <a:xfrm>
            <a:off x="593750" y="1219600"/>
            <a:ext cx="7813674" cy="39239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3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Top 10 Correlations </a:t>
            </a:r>
            <a:endParaRPr/>
          </a:p>
        </p:txBody>
      </p:sp>
      <p:sp>
        <p:nvSpPr>
          <p:cNvPr id="389" name="Google Shape;389;p3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90" name="Google Shape;390;p30"/>
          <p:cNvPicPr preferRelativeResize="0"/>
          <p:nvPr/>
        </p:nvPicPr>
        <p:blipFill>
          <a:blip r:embed="rId3">
            <a:alphaModFix/>
          </a:blip>
          <a:stretch>
            <a:fillRect/>
          </a:stretch>
        </p:blipFill>
        <p:spPr>
          <a:xfrm>
            <a:off x="78775" y="1597871"/>
            <a:ext cx="9144000" cy="312840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31"/>
          <p:cNvSpPr txBox="1"/>
          <p:nvPr>
            <p:ph type="title"/>
          </p:nvPr>
        </p:nvSpPr>
        <p:spPr>
          <a:xfrm>
            <a:off x="1213775" y="6960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Top 10 but in a histogram  </a:t>
            </a:r>
            <a:endParaRPr/>
          </a:p>
        </p:txBody>
      </p:sp>
      <p:sp>
        <p:nvSpPr>
          <p:cNvPr id="396" name="Google Shape;396;p3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97" name="Google Shape;397;p31" title="Chart"/>
          <p:cNvPicPr preferRelativeResize="0"/>
          <p:nvPr/>
        </p:nvPicPr>
        <p:blipFill>
          <a:blip r:embed="rId3">
            <a:alphaModFix/>
          </a:blip>
          <a:stretch>
            <a:fillRect/>
          </a:stretch>
        </p:blipFill>
        <p:spPr>
          <a:xfrm>
            <a:off x="686550" y="574000"/>
            <a:ext cx="7900951" cy="45694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 </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Smart Contract: A digital contract stored on blockchain that are automatically executed when predetermined terms and conditions </a:t>
            </a:r>
            <a:endParaRPr/>
          </a:p>
          <a:p>
            <a:pPr indent="-311150" lvl="0" marL="457200" rtl="0" algn="l">
              <a:spcBef>
                <a:spcPts val="0"/>
              </a:spcBef>
              <a:spcAft>
                <a:spcPts val="0"/>
              </a:spcAft>
              <a:buSzPts val="1300"/>
              <a:buChar char="-"/>
            </a:pPr>
            <a:r>
              <a:rPr lang="en"/>
              <a:t>To explain it in easier terms, </a:t>
            </a:r>
            <a:r>
              <a:rPr lang="en"/>
              <a:t>a piggy bank with a set of special rules. This piggy bank can automatically follow instructions, like giving you a coin when you finish your chores or saving a certain amount of coins each month for a fun outing.</a:t>
            </a:r>
            <a:endParaRPr/>
          </a:p>
          <a:p>
            <a:pPr indent="-311150" lvl="0" marL="457200" rtl="0" algn="l">
              <a:spcBef>
                <a:spcPts val="0"/>
              </a:spcBef>
              <a:spcAft>
                <a:spcPts val="0"/>
              </a:spcAft>
              <a:buSzPts val="1300"/>
              <a:buChar char="-"/>
            </a:pPr>
            <a:r>
              <a:rPr lang="en"/>
              <a:t>Unfortunately, </a:t>
            </a:r>
            <a:r>
              <a:rPr lang="en"/>
              <a:t>Hackers try to find vulnerabilities in smart contracts to exploit currency </a:t>
            </a:r>
            <a:endParaRPr/>
          </a:p>
          <a:p>
            <a:pPr indent="-311150" lvl="0" marL="457200" rtl="0" algn="l">
              <a:spcBef>
                <a:spcPts val="0"/>
              </a:spcBef>
              <a:spcAft>
                <a:spcPts val="0"/>
              </a:spcAft>
              <a:buSzPts val="1300"/>
              <a:buChar char="-"/>
            </a:pPr>
            <a:r>
              <a:rPr lang="en"/>
              <a:t>I will be showing you guys they types of attacks, what ways do hackers attack the most, see what type of combos happen during attacks and how we can prevent them.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3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Correlations </a:t>
            </a:r>
            <a:endParaRPr/>
          </a:p>
        </p:txBody>
      </p:sp>
      <p:sp>
        <p:nvSpPr>
          <p:cNvPr id="403" name="Google Shape;403;p32"/>
          <p:cNvSpPr txBox="1"/>
          <p:nvPr>
            <p:ph idx="1" type="body"/>
          </p:nvPr>
        </p:nvSpPr>
        <p:spPr>
          <a:xfrm>
            <a:off x="1236275" y="1361850"/>
            <a:ext cx="7030500" cy="3050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correlation closest to 1 is buy and sell tax at .710463 </a:t>
            </a:r>
            <a:endParaRPr/>
          </a:p>
          <a:p>
            <a:pPr indent="-311150" lvl="0" marL="457200" rtl="0" algn="l">
              <a:spcBef>
                <a:spcPts val="0"/>
              </a:spcBef>
              <a:spcAft>
                <a:spcPts val="0"/>
              </a:spcAft>
              <a:buSzPts val="1300"/>
              <a:buChar char="-"/>
            </a:pPr>
            <a:r>
              <a:rPr lang="en"/>
              <a:t>However the buy and sell tax tags only came out in the first place other tags came up in multiple positions of the top 10</a:t>
            </a:r>
            <a:endParaRPr/>
          </a:p>
          <a:p>
            <a:pPr indent="-311150" lvl="0" marL="457200" rtl="0" algn="l">
              <a:spcBef>
                <a:spcPts val="0"/>
              </a:spcBef>
              <a:spcAft>
                <a:spcPts val="0"/>
              </a:spcAft>
              <a:buSzPts val="1300"/>
              <a:buChar char="-"/>
            </a:pPr>
            <a:r>
              <a:rPr lang="en"/>
              <a:t>For example, encode_packed_collision came out 5 times in the 2,3,4,5 and 10th place</a:t>
            </a:r>
            <a:endParaRPr/>
          </a:p>
          <a:p>
            <a:pPr indent="-311150" lvl="0" marL="457200" rtl="0" algn="l">
              <a:spcBef>
                <a:spcPts val="0"/>
              </a:spcBef>
              <a:spcAft>
                <a:spcPts val="0"/>
              </a:spcAft>
              <a:buSzPts val="1300"/>
              <a:buChar char="-"/>
            </a:pPr>
            <a:r>
              <a:rPr lang="en"/>
              <a:t>Another risk tag that came up </a:t>
            </a:r>
            <a:r>
              <a:rPr lang="en"/>
              <a:t>frequently</a:t>
            </a:r>
            <a:r>
              <a:rPr lang="en"/>
              <a:t> was is_airdrop_scam appearing 3 times at the 4,6 and 7th place</a:t>
            </a:r>
            <a:endParaRPr/>
          </a:p>
          <a:p>
            <a:pPr indent="-311150" lvl="0" marL="457200" rtl="0" algn="l">
              <a:spcBef>
                <a:spcPts val="0"/>
              </a:spcBef>
              <a:spcAft>
                <a:spcPts val="0"/>
              </a:spcAft>
              <a:buSzPts val="1300"/>
              <a:buChar char="-"/>
            </a:pPr>
            <a:r>
              <a:rPr lang="en"/>
              <a:t>Another risk that come 3 times was is_fake_token that appeared in the 6, 7 and 9th place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3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Summary</a:t>
            </a:r>
            <a:endParaRPr/>
          </a:p>
        </p:txBody>
      </p:sp>
      <p:sp>
        <p:nvSpPr>
          <p:cNvPr id="409" name="Google Shape;409;p3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When it comes to risk tags the one that comes up the most is exploitation at 437 cases</a:t>
            </a:r>
            <a:endParaRPr/>
          </a:p>
          <a:p>
            <a:pPr indent="-311150" lvl="0" marL="457200" rtl="0" algn="l">
              <a:spcBef>
                <a:spcPts val="0"/>
              </a:spcBef>
              <a:spcAft>
                <a:spcPts val="0"/>
              </a:spcAft>
              <a:buSzPts val="1300"/>
              <a:buChar char="-"/>
            </a:pPr>
            <a:r>
              <a:rPr lang="en"/>
              <a:t>When dealing with </a:t>
            </a:r>
            <a:r>
              <a:rPr lang="en"/>
              <a:t>correlations the ones that come up the most is buy tax and sell tax having a phi coefficient of .710463 while encode packed collision, is airdrop scam, is fake token came up often in the top 10 in the correlations</a:t>
            </a:r>
            <a:endParaRPr/>
          </a:p>
          <a:p>
            <a:pPr indent="-311150" lvl="0" marL="457200" rtl="0" algn="l">
              <a:spcBef>
                <a:spcPts val="0"/>
              </a:spcBef>
              <a:spcAft>
                <a:spcPts val="0"/>
              </a:spcAft>
              <a:buSzPts val="1300"/>
              <a:buChar char="-"/>
            </a:pPr>
            <a:r>
              <a:rPr lang="en"/>
              <a:t>Even though encode packed collision and airdrop scam are in the least amount of frequencies, they have a strong correlation with other air tags.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3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Recommendations</a:t>
            </a:r>
            <a:r>
              <a:rPr lang="en"/>
              <a:t> </a:t>
            </a:r>
            <a:endParaRPr/>
          </a:p>
        </p:txBody>
      </p:sp>
      <p:sp>
        <p:nvSpPr>
          <p:cNvPr id="415" name="Google Shape;415;p34"/>
          <p:cNvSpPr txBox="1"/>
          <p:nvPr>
            <p:ph idx="1" type="body"/>
          </p:nvPr>
        </p:nvSpPr>
        <p:spPr>
          <a:xfrm>
            <a:off x="1303800" y="1260550"/>
            <a:ext cx="7030500" cy="3226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Smart contracts attacks might not go away but, we can prevent them!</a:t>
            </a:r>
            <a:endParaRPr/>
          </a:p>
          <a:p>
            <a:pPr indent="-311150" lvl="0" marL="457200" rtl="0" algn="l">
              <a:spcBef>
                <a:spcPts val="0"/>
              </a:spcBef>
              <a:spcAft>
                <a:spcPts val="0"/>
              </a:spcAft>
              <a:buSzPts val="1300"/>
              <a:buChar char="-"/>
            </a:pPr>
            <a:r>
              <a:rPr lang="en"/>
              <a:t>I’d </a:t>
            </a:r>
            <a:r>
              <a:rPr lang="en"/>
              <a:t>recommend</a:t>
            </a:r>
            <a:r>
              <a:rPr lang="en"/>
              <a:t> the following to prevent several smart contract vulnerabilities and attacks</a:t>
            </a:r>
            <a:endParaRPr/>
          </a:p>
          <a:p>
            <a:pPr indent="-311150" lvl="0" marL="457200" rtl="0" algn="l">
              <a:spcBef>
                <a:spcPts val="0"/>
              </a:spcBef>
              <a:spcAft>
                <a:spcPts val="0"/>
              </a:spcAft>
              <a:buSzPts val="1300"/>
              <a:buChar char="-"/>
            </a:pPr>
            <a:r>
              <a:rPr lang="en"/>
              <a:t>Implement Robust Testing Procedures</a:t>
            </a:r>
            <a:endParaRPr/>
          </a:p>
          <a:p>
            <a:pPr indent="-311150" lvl="0" marL="457200" rtl="0" algn="l">
              <a:spcBef>
                <a:spcPts val="0"/>
              </a:spcBef>
              <a:spcAft>
                <a:spcPts val="0"/>
              </a:spcAft>
              <a:buSzPts val="1300"/>
              <a:buChar char="-"/>
            </a:pPr>
            <a:r>
              <a:rPr lang="en"/>
              <a:t>Perform functional tests to confirm the contract’s performance under various scenarios, ensuring security even in unusual conditions</a:t>
            </a:r>
            <a:endParaRPr/>
          </a:p>
          <a:p>
            <a:pPr indent="-311150" lvl="0" marL="457200" rtl="0" algn="l">
              <a:spcBef>
                <a:spcPts val="0"/>
              </a:spcBef>
              <a:spcAft>
                <a:spcPts val="0"/>
              </a:spcAft>
              <a:buSzPts val="1300"/>
              <a:buChar char="-"/>
            </a:pPr>
            <a:r>
              <a:rPr lang="en"/>
              <a:t>Arrange for a third-party audit for an extra layer of security, as external auditors can catch risks that may go unnoticed in internal testing</a:t>
            </a:r>
            <a:endParaRPr/>
          </a:p>
          <a:p>
            <a:pPr indent="-311150" lvl="0" marL="457200" rtl="0" algn="l">
              <a:spcBef>
                <a:spcPts val="0"/>
              </a:spcBef>
              <a:spcAft>
                <a:spcPts val="0"/>
              </a:spcAft>
              <a:buSzPts val="1300"/>
              <a:buChar char="-"/>
            </a:pPr>
            <a:r>
              <a:rPr lang="en"/>
              <a:t>Set up a bug bounty program to encourage the cybersecurity community to report any discovered vulnerabilities, continuously enhancing your contract’s security</a:t>
            </a:r>
            <a:endParaRPr/>
          </a:p>
          <a:p>
            <a:pPr indent="-311150" lvl="0" marL="457200" rtl="0" algn="l">
              <a:spcBef>
                <a:spcPts val="0"/>
              </a:spcBef>
              <a:spcAft>
                <a:spcPts val="0"/>
              </a:spcAft>
              <a:buSzPts val="1300"/>
              <a:buChar char="-"/>
            </a:pPr>
            <a:r>
              <a:rPr lang="en"/>
              <a:t>Apply defensive programming by planning for possible errors to strengthen contract security</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3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Thank you :)</a:t>
            </a:r>
            <a:endParaRPr/>
          </a:p>
        </p:txBody>
      </p:sp>
      <p:sp>
        <p:nvSpPr>
          <p:cNvPr id="421" name="Google Shape;421;p3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Risk Tags for Smart Contracts  </a:t>
            </a:r>
            <a:endParaRPr/>
          </a:p>
        </p:txBody>
      </p:sp>
      <p:sp>
        <p:nvSpPr>
          <p:cNvPr id="290" name="Google Shape;290;p15"/>
          <p:cNvSpPr txBox="1"/>
          <p:nvPr>
            <p:ph idx="1" type="body"/>
          </p:nvPr>
        </p:nvSpPr>
        <p:spPr>
          <a:xfrm>
            <a:off x="1303800" y="1091725"/>
            <a:ext cx="7030500" cy="343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000">
                <a:latin typeface="Arial"/>
                <a:ea typeface="Arial"/>
                <a:cs typeface="Arial"/>
                <a:sym typeface="Arial"/>
              </a:rPr>
              <a:t>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91" name="Google Shape;291;p15"/>
          <p:cNvPicPr preferRelativeResize="0"/>
          <p:nvPr/>
        </p:nvPicPr>
        <p:blipFill>
          <a:blip r:embed="rId3">
            <a:alphaModFix/>
          </a:blip>
          <a:stretch>
            <a:fillRect/>
          </a:stretch>
        </p:blipFill>
        <p:spPr>
          <a:xfrm>
            <a:off x="382675" y="1091725"/>
            <a:ext cx="7803448" cy="3574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97" name="Google Shape;297;p1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98" name="Google Shape;298;p16"/>
          <p:cNvPicPr preferRelativeResize="0"/>
          <p:nvPr/>
        </p:nvPicPr>
        <p:blipFill>
          <a:blip r:embed="rId3">
            <a:alphaModFix/>
          </a:blip>
          <a:stretch>
            <a:fillRect/>
          </a:stretch>
        </p:blipFill>
        <p:spPr>
          <a:xfrm>
            <a:off x="0" y="575965"/>
            <a:ext cx="9144003" cy="399157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04" name="Google Shape;304;p1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05" name="Google Shape;305;p17"/>
          <p:cNvPicPr preferRelativeResize="0"/>
          <p:nvPr/>
        </p:nvPicPr>
        <p:blipFill>
          <a:blip r:embed="rId3">
            <a:alphaModFix/>
          </a:blip>
          <a:stretch>
            <a:fillRect/>
          </a:stretch>
        </p:blipFill>
        <p:spPr>
          <a:xfrm>
            <a:off x="0" y="727770"/>
            <a:ext cx="9144003" cy="368796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11" name="Google Shape;311;p1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12" name="Google Shape;312;p18"/>
          <p:cNvPicPr preferRelativeResize="0"/>
          <p:nvPr/>
        </p:nvPicPr>
        <p:blipFill>
          <a:blip r:embed="rId3">
            <a:alphaModFix/>
          </a:blip>
          <a:stretch>
            <a:fillRect/>
          </a:stretch>
        </p:blipFill>
        <p:spPr>
          <a:xfrm>
            <a:off x="0" y="598578"/>
            <a:ext cx="9144003" cy="258514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Risk Tags for smart contracts</a:t>
            </a:r>
            <a:endParaRPr/>
          </a:p>
        </p:txBody>
      </p:sp>
      <p:sp>
        <p:nvSpPr>
          <p:cNvPr id="318" name="Google Shape;318;p1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19" name="Google Shape;319;p19"/>
          <p:cNvPicPr preferRelativeResize="0"/>
          <p:nvPr/>
        </p:nvPicPr>
        <p:blipFill>
          <a:blip r:embed="rId3">
            <a:alphaModFix/>
          </a:blip>
          <a:stretch>
            <a:fillRect/>
          </a:stretch>
        </p:blipFill>
        <p:spPr>
          <a:xfrm>
            <a:off x="155701" y="1446075"/>
            <a:ext cx="8832599" cy="3629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0"/>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Risk Tags for smart contracts</a:t>
            </a:r>
            <a:endParaRPr/>
          </a:p>
          <a:p>
            <a:pPr indent="0" lvl="0" marL="0" rtl="0" algn="l">
              <a:spcBef>
                <a:spcPts val="0"/>
              </a:spcBef>
              <a:spcAft>
                <a:spcPts val="0"/>
              </a:spcAft>
              <a:buNone/>
            </a:pPr>
            <a:r>
              <a:t/>
            </a:r>
            <a:endParaRPr/>
          </a:p>
        </p:txBody>
      </p:sp>
      <p:sp>
        <p:nvSpPr>
          <p:cNvPr id="325" name="Google Shape;325;p2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26" name="Google Shape;326;p20"/>
          <p:cNvPicPr preferRelativeResize="0"/>
          <p:nvPr/>
        </p:nvPicPr>
        <p:blipFill>
          <a:blip r:embed="rId3">
            <a:alphaModFix/>
          </a:blip>
          <a:stretch>
            <a:fillRect/>
          </a:stretch>
        </p:blipFill>
        <p:spPr>
          <a:xfrm>
            <a:off x="0" y="1021700"/>
            <a:ext cx="8913900" cy="41218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1"/>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Risk Tags for smart contracts</a:t>
            </a:r>
            <a:endParaRPr/>
          </a:p>
          <a:p>
            <a:pPr indent="0" lvl="0" marL="0" rtl="0" algn="l">
              <a:spcBef>
                <a:spcPts val="0"/>
              </a:spcBef>
              <a:spcAft>
                <a:spcPts val="0"/>
              </a:spcAft>
              <a:buNone/>
            </a:pPr>
            <a:r>
              <a:t/>
            </a:r>
            <a:endParaRPr/>
          </a:p>
        </p:txBody>
      </p:sp>
      <p:sp>
        <p:nvSpPr>
          <p:cNvPr id="332" name="Google Shape;332;p2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33" name="Google Shape;333;p21"/>
          <p:cNvPicPr preferRelativeResize="0"/>
          <p:nvPr/>
        </p:nvPicPr>
        <p:blipFill>
          <a:blip r:embed="rId3">
            <a:alphaModFix/>
          </a:blip>
          <a:stretch>
            <a:fillRect/>
          </a:stretch>
        </p:blipFill>
        <p:spPr>
          <a:xfrm>
            <a:off x="0" y="1038050"/>
            <a:ext cx="8891402" cy="41504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