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46085-39E8-46C4-83E5-B1C94009B3E4}">
  <a:tblStyle styleId="{03046085-39E8-46C4-83E5-B1C94009B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099e5dab2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099e5dab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99e5dab2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099e5dab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099e5dab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099e5dab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99e5dab2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99e5dab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99e5dab2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99e5dab2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099e5dab2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099e5dab2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99e5dab2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099e5dab2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99e5dab2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99e5dab2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99e5dab2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099e5dab2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099e5da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099e5da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099e5dab2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099e5dab2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099e5da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099e5da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99e5dab2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99e5dab2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099e5dab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099e5dab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099e5dab2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099e5dab2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099e5dab2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099e5dab2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99e5dab2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99e5dab2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12b13b7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12b13b7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12b13b7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12b13b7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12b13b7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12b13b7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12b13b7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12b13b7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099e5dab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099e5dab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099e5dab2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099e5dab2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099e5dab2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099e5dab2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99e5dab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99e5dab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99e5dab2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99e5dab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99e5dab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99e5dab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99e5dab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099e5dab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99e5dab2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99e5dab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29450" y="1322450"/>
            <a:ext cx="7688100" cy="9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EE 464 PROJECT PROPOSAL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" y="3401500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Arda KASIM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27950" y="2394675"/>
            <a:ext cx="7688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000">
                <a:solidFill>
                  <a:srgbClr val="000000"/>
                </a:solidFill>
              </a:rPr>
              <a:t>Klerans</a:t>
            </a:r>
            <a:endParaRPr b="1" sz="400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3401500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Fatih ERDEN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-148450" y="3401500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İsa ERSÖZ	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4550"/>
            <a:ext cx="8839200" cy="2579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046650" y="4079000"/>
            <a:ext cx="3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pen Sans"/>
                <a:ea typeface="Open Sans"/>
                <a:cs typeface="Open Sans"/>
                <a:sym typeface="Open Sans"/>
              </a:rPr>
              <a:t>Figure 8. Circuit diagram on LTspice.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60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0" y="868325"/>
            <a:ext cx="8101126" cy="36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98125" y="4526225"/>
            <a:ext cx="53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9. Output voltage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2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38" y="890775"/>
            <a:ext cx="7553074" cy="36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795475" y="4604150"/>
            <a:ext cx="510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10. Output current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163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00" y="751850"/>
            <a:ext cx="6067651" cy="36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428025" y="4518750"/>
            <a:ext cx="53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11. MOSFET voltage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2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0" y="804700"/>
            <a:ext cx="7448400" cy="35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28025" y="4518750"/>
            <a:ext cx="53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12. MOSFET current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18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62" y="724175"/>
            <a:ext cx="6550876" cy="3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428025" y="4518750"/>
            <a:ext cx="53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13. Diode voltage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31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5" y="778750"/>
            <a:ext cx="7532952" cy="35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65400" y="4473875"/>
            <a:ext cx="53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14. Diode current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160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Results(With Non-idealities)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26" y="1015175"/>
            <a:ext cx="6736902" cy="32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674725" y="4481350"/>
            <a:ext cx="673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15. Transformer primary winding current waveform when non-idealities added.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Magnetic Design - Wire Selection 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910650"/>
            <a:ext cx="85206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400">
                <a:solidFill>
                  <a:srgbClr val="000000"/>
                </a:solidFill>
              </a:rPr>
              <a:t>AWG 26</a:t>
            </a:r>
            <a:endParaRPr b="1" sz="2400">
              <a:solidFill>
                <a:srgbClr val="000000"/>
              </a:solidFill>
            </a:endParaRPr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502200" y="13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{03046085-39E8-46C4-83E5-B1C94009B3E4}</a:tableStyleId>
              </a:tblPr>
              <a:tblGrid>
                <a:gridCol w="4966375"/>
                <a:gridCol w="305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 Amp. rate: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0.361 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Conductor diameter: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 mm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Conductor Cross-section area: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0.128 mm</a:t>
                      </a:r>
                      <a:r>
                        <a:rPr baseline="30000"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baseline="30000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Max. frequency for 100% skin depth: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107 kHz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30"/>
          <p:cNvGraphicFramePr/>
          <p:nvPr/>
        </p:nvGraphicFramePr>
        <p:xfrm>
          <a:off x="502200" y="35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{03046085-39E8-46C4-83E5-B1C94009B3E4}</a:tableStyleId>
              </a:tblPr>
              <a:tblGrid>
                <a:gridCol w="2673900"/>
                <a:gridCol w="2673900"/>
                <a:gridCol w="267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Transformer side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Assumed Current Level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of parallel wires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4.4 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Magnetic Design - Winding Calculations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4172700"/>
            <a:ext cx="8520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900">
                <a:solidFill>
                  <a:srgbClr val="000000"/>
                </a:solidFill>
              </a:rPr>
              <a:t> Preferred N1/N2 = 3.2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1572299"/>
            <a:ext cx="3404599" cy="24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925" y="1572300"/>
            <a:ext cx="2917799" cy="24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3165600" y="1382325"/>
            <a:ext cx="281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Open Sans"/>
                <a:ea typeface="Open Sans"/>
                <a:cs typeface="Open Sans"/>
                <a:sym typeface="Open Sans"/>
              </a:rPr>
              <a:t>0.4&lt;D&lt;0.6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Topology Selection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Discussion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Our Topology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Simulation Results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Ideal Case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With Non-idealities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8039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Magnetic Design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Wire Selection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Core Selection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Winding Calculations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Inductor Design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Component Selection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Converter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tr">
                <a:solidFill>
                  <a:srgbClr val="000000"/>
                </a:solidFill>
              </a:rPr>
              <a:t>Control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Loss Analysis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Future Work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Magnetic Design -  Core Selection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312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ETD39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tr" sz="1800">
                <a:solidFill>
                  <a:srgbClr val="000000"/>
                </a:solidFill>
              </a:rPr>
              <a:t>Fill factor = A</a:t>
            </a:r>
            <a:r>
              <a:rPr baseline="-25000" lang="tr" sz="1800">
                <a:solidFill>
                  <a:srgbClr val="000000"/>
                </a:solidFill>
              </a:rPr>
              <a:t>wire</a:t>
            </a:r>
            <a:r>
              <a:rPr lang="tr" sz="1800">
                <a:solidFill>
                  <a:srgbClr val="000000"/>
                </a:solidFill>
              </a:rPr>
              <a:t>/A</a:t>
            </a:r>
            <a:r>
              <a:rPr baseline="-25000" lang="tr" sz="1800">
                <a:solidFill>
                  <a:srgbClr val="000000"/>
                </a:solidFill>
              </a:rPr>
              <a:t>e</a:t>
            </a:r>
            <a:r>
              <a:rPr lang="tr" sz="1800">
                <a:solidFill>
                  <a:srgbClr val="000000"/>
                </a:solidFill>
              </a:rPr>
              <a:t>=0.22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A</a:t>
            </a:r>
            <a:r>
              <a:rPr baseline="-25000" lang="tr" sz="1800">
                <a:solidFill>
                  <a:srgbClr val="000000"/>
                </a:solidFill>
              </a:rPr>
              <a:t>L</a:t>
            </a:r>
            <a:r>
              <a:rPr lang="tr" sz="1800">
                <a:solidFill>
                  <a:srgbClr val="000000"/>
                </a:solidFill>
              </a:rPr>
              <a:t>= 326 nH/T</a:t>
            </a:r>
            <a:r>
              <a:rPr baseline="30000" lang="tr" sz="1800">
                <a:solidFill>
                  <a:srgbClr val="000000"/>
                </a:solidFill>
              </a:rPr>
              <a:t>2</a:t>
            </a:r>
            <a:endParaRPr baseline="30000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Ferrite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tr">
                <a:solidFill>
                  <a:srgbClr val="000000"/>
                </a:solidFill>
              </a:rPr>
              <a:t>Saturation B = 0.3 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629" y="1370138"/>
            <a:ext cx="4208425" cy="30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Magnetic Design - Inductor Design</a:t>
            </a:r>
            <a:endParaRPr/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2533438" y="1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{03046085-39E8-46C4-83E5-B1C94009B3E4}</a:tableStyleId>
              </a:tblPr>
              <a:tblGrid>
                <a:gridCol w="2452800"/>
                <a:gridCol w="162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no: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0077548A7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material: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Kool Mu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Permeability: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Inductance Ratio: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127 nH/T</a:t>
                      </a:r>
                      <a:r>
                        <a:rPr baseline="30000"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baseline="30000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Dimensions in mm: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33x33x11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Calculated ESR: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8.6 mΩ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33"/>
          <p:cNvSpPr txBox="1"/>
          <p:nvPr/>
        </p:nvSpPr>
        <p:spPr>
          <a:xfrm>
            <a:off x="2690250" y="1152425"/>
            <a:ext cx="376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tr" sz="2400">
                <a:latin typeface="Open Sans"/>
                <a:ea typeface="Open Sans"/>
                <a:cs typeface="Open Sans"/>
                <a:sym typeface="Open Sans"/>
              </a:rPr>
              <a:t>nductor</a:t>
            </a:r>
            <a:r>
              <a:rPr b="1" lang="tr" sz="2400">
                <a:latin typeface="Open Sans"/>
                <a:ea typeface="Open Sans"/>
                <a:cs typeface="Open Sans"/>
                <a:sym typeface="Open Sans"/>
              </a:rPr>
              <a:t> specifications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Component Selection - Converter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MOSFET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Vq,max = 18 + 48*N1/N2 = 33V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Iq,on = 8A average, (+20% margin)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Parallelling is considered due to high current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2x IRFU014PBF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60V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7A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8039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Diode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Vd,max = 48 + 18 * N2/N1 = 105.6V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Id,on = 3.6A (+20% margin)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Schottky diode is considered due to its speed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MBR10150_T0_00001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150V - 10A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Schottky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Component Selection - Converter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Primary Side Capacitor: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Needs to be very large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Vc,max = Vin,max = 18 V (KVL)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4A average ripple current (RMS, 10% margin)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3x 3300uF in parallel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35V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1960mA ripple current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48039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Output Capacitor: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Moderately large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>
                <a:solidFill>
                  <a:srgbClr val="000000"/>
                </a:solidFill>
              </a:rPr>
              <a:t>Vc,max = 48*18/12 (considering an instant change at the input)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1000uF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tr">
                <a:solidFill>
                  <a:srgbClr val="000000"/>
                </a:solidFill>
              </a:rPr>
              <a:t>100V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Component Selection - Control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304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Sensors: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 sz="1800">
                <a:solidFill>
                  <a:srgbClr val="000000"/>
                </a:solidFill>
              </a:rPr>
              <a:t>Isolated Delta Sigma Modulator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AMC 1306/1336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Voltage/current sensing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Gate Driver: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 sz="1800">
                <a:solidFill>
                  <a:srgbClr val="000000"/>
                </a:solidFill>
              </a:rPr>
              <a:t>UCC23313B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Peak current output: 5.3 A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Output supply: 14-33 V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9" name="Google Shape;239;p36"/>
          <p:cNvSpPr txBox="1"/>
          <p:nvPr>
            <p:ph idx="2" type="body"/>
          </p:nvPr>
        </p:nvSpPr>
        <p:spPr>
          <a:xfrm>
            <a:off x="4832400" y="1304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Digital Controller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tr" sz="1800">
                <a:solidFill>
                  <a:srgbClr val="000000"/>
                </a:solidFill>
              </a:rPr>
              <a:t>STM32-Nucleo-F334R8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Recommonded for DC-DC converters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</a:rPr>
              <a:t>Easily programmable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 Analysis</a:t>
            </a:r>
            <a:endParaRPr/>
          </a:p>
        </p:txBody>
      </p:sp>
      <p:graphicFrame>
        <p:nvGraphicFramePr>
          <p:cNvPr id="245" name="Google Shape;245;p37"/>
          <p:cNvGraphicFramePr/>
          <p:nvPr/>
        </p:nvGraphicFramePr>
        <p:xfrm>
          <a:off x="1754925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{03046085-39E8-46C4-83E5-B1C94009B3E4}</a:tableStyleId>
              </a:tblPr>
              <a:tblGrid>
                <a:gridCol w="3001575"/>
                <a:gridCol w="204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Switching Frequency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 kHz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Duty Cycle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Voltage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 V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7"/>
          <p:cNvSpPr txBox="1"/>
          <p:nvPr/>
        </p:nvSpPr>
        <p:spPr>
          <a:xfrm>
            <a:off x="1014500" y="1287875"/>
            <a:ext cx="65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Open Sans"/>
                <a:ea typeface="Open Sans"/>
                <a:cs typeface="Open Sans"/>
                <a:sym typeface="Open Sans"/>
              </a:rPr>
              <a:t> Operating Conditions for Loss Calculation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MOSFET Conduction Losses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Google Shape;253;p38"/>
          <p:cNvSpPr txBox="1"/>
          <p:nvPr>
            <p:ph idx="2" type="body"/>
          </p:nvPr>
        </p:nvSpPr>
        <p:spPr>
          <a:xfrm>
            <a:off x="311700" y="25717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Diode Conduction Losses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50" y="3229575"/>
            <a:ext cx="5044326" cy="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899799"/>
            <a:ext cx="5925422" cy="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266175"/>
            <a:ext cx="499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Transformer Core and Conduction Losses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726675"/>
            <a:ext cx="24384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75" y="2347800"/>
            <a:ext cx="64960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266175"/>
            <a:ext cx="465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Inductor Core and Conduction Losses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2047875"/>
            <a:ext cx="3390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266175"/>
            <a:ext cx="512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E</a:t>
            </a:r>
            <a:r>
              <a:rPr lang="tr" sz="1800">
                <a:solidFill>
                  <a:srgbClr val="000000"/>
                </a:solidFill>
              </a:rPr>
              <a:t>fficiency Calculation for Different Load Cases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00" y="1952900"/>
            <a:ext cx="5448400" cy="26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Topology Selection - Discussion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Flyback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Forward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Push-Pull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Half-Bridge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Full-Bridge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Future Works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Transformer winding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Implementing the converter on stripboard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Obtaining voltage feedback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Implementing single supply circuitry (if </a:t>
            </a:r>
            <a:r>
              <a:rPr lang="tr">
                <a:solidFill>
                  <a:srgbClr val="000000"/>
                </a:solidFill>
              </a:rPr>
              <a:t>enough time)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PCB drawing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Implementing a case for the converter (if enough time)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Topology Selection - Our Topology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367"/>
            <a:ext cx="9144000" cy="267690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40276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latin typeface="Open Sans"/>
                <a:ea typeface="Open Sans"/>
                <a:cs typeface="Open Sans"/>
                <a:sym typeface="Open Sans"/>
              </a:rPr>
              <a:t>Isolated SEPIC Converter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Isolated SEPIC Converter - Pros &amp; Cons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Advantages: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Simple transformer design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Inductor and Lm currents are the same (with correct design)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Snubber is not essential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Topology Bonus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803900" y="1266325"/>
            <a:ext cx="40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Disadvantages:</a:t>
            </a:r>
            <a:endParaRPr b="1"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Extra inductor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Fourth order transfer function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Analog-ICs are not available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>
                <a:solidFill>
                  <a:srgbClr val="000000"/>
                </a:solidFill>
              </a:rPr>
              <a:t>High MOSFET current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80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Results(Ideal Case)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350"/>
            <a:ext cx="8839201" cy="297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315775" y="4448225"/>
            <a:ext cx="55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pen Sans"/>
                <a:ea typeface="Open Sans"/>
                <a:cs typeface="Open Sans"/>
                <a:sym typeface="Open Sans"/>
              </a:rPr>
              <a:t>Figure 1. Circuit diagram on Simulink.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Results(Ideal 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" y="1089225"/>
            <a:ext cx="4178500" cy="31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400" y="1158563"/>
            <a:ext cx="4086050" cy="306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23375" y="4354275"/>
            <a:ext cx="40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2.Output voltage waveform</a:t>
            </a: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 for ideal case</a:t>
            </a: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865300" y="4354275"/>
            <a:ext cx="40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3.Output current waveform </a:t>
            </a: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for ideal case</a:t>
            </a: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Results(Ideal 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4273401" cy="3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800" y="1152413"/>
            <a:ext cx="4121425" cy="30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11700" y="4472500"/>
            <a:ext cx="427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4.MOSFET voltage waveform </a:t>
            </a: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for ideal case.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790700" y="4472500"/>
            <a:ext cx="435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5.MOSFET current waveform for ideal case.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Results(Ideal 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9975"/>
            <a:ext cx="4015050" cy="30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59988"/>
            <a:ext cx="4015050" cy="30112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11425" y="4509875"/>
            <a:ext cx="401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6. Diode voltage waveform for ideal case.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884950" y="4509875"/>
            <a:ext cx="401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latin typeface="Open Sans"/>
                <a:ea typeface="Open Sans"/>
                <a:cs typeface="Open Sans"/>
                <a:sym typeface="Open Sans"/>
              </a:rPr>
              <a:t>Figure 7. Diode currentwaveform for ideal case.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