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57" r:id="rId3"/>
    <p:sldId id="277" r:id="rId4"/>
    <p:sldId id="278" r:id="rId5"/>
    <p:sldId id="280" r:id="rId6"/>
    <p:sldId id="296" r:id="rId7"/>
    <p:sldId id="281" r:id="rId8"/>
    <p:sldId id="282" r:id="rId9"/>
    <p:sldId id="297" r:id="rId10"/>
    <p:sldId id="298" r:id="rId11"/>
    <p:sldId id="299" r:id="rId12"/>
    <p:sldId id="285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89" r:id="rId21"/>
    <p:sldId id="290" r:id="rId22"/>
    <p:sldId id="292" r:id="rId23"/>
    <p:sldId id="293" r:id="rId24"/>
    <p:sldId id="294" r:id="rId25"/>
    <p:sldId id="310" r:id="rId26"/>
    <p:sldId id="29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852936"/>
            <a:ext cx="8640960" cy="1800488"/>
          </a:xfrm>
        </p:spPr>
        <p:txBody>
          <a:bodyPr>
            <a:noAutofit/>
          </a:bodyPr>
          <a:lstStyle/>
          <a:p>
            <a:pPr algn="ctr"/>
            <a:br>
              <a:rPr lang="ru-RU" sz="1800" dirty="0"/>
            </a:br>
            <a:r>
              <a:rPr lang="ru-RU" sz="1800" dirty="0">
                <a:solidFill>
                  <a:srgbClr val="FF0000"/>
                </a:solidFill>
              </a:rPr>
              <a:t>Разработка картографического сервиса для оптимального размещения объектов инфраструктуры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62473" y="4365104"/>
            <a:ext cx="4392488" cy="2016224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КТбо4-6</a:t>
            </a:r>
          </a:p>
          <a:p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Александр Викторович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Калачев Дмитрий Петрович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6064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b="1" dirty="0"/>
              <a:t>Федеральное государственное автономное образовательное </a:t>
            </a:r>
          </a:p>
          <a:p>
            <a:pPr algn="ctr"/>
            <a:r>
              <a:rPr lang="ru-RU" b="1" dirty="0"/>
              <a:t>учреждение высшего образования</a:t>
            </a:r>
          </a:p>
          <a:p>
            <a:pPr algn="ctr"/>
            <a:r>
              <a:rPr lang="ru-RU" b="1" dirty="0"/>
              <a:t>«ЮЖНЫЙ ФЕДЕРАЛЬНЫЙ УНИВЕРСИТЕТ»</a:t>
            </a:r>
          </a:p>
          <a:p>
            <a:pPr algn="ctr"/>
            <a:r>
              <a:rPr lang="ru-RU" b="1" dirty="0"/>
              <a:t>(ФГАОУ ВО «ЮФУ»)</a:t>
            </a:r>
          </a:p>
          <a:p>
            <a:pPr algn="ctr"/>
            <a:r>
              <a:rPr lang="ru-RU" b="1" dirty="0"/>
              <a:t>Институт компьютерных технологий и информационной безопасности</a:t>
            </a:r>
          </a:p>
          <a:p>
            <a:pPr algn="ctr"/>
            <a:r>
              <a:rPr lang="ru-RU" b="1" dirty="0"/>
              <a:t>Кафедра Математического обеспечения и применения ЭВМ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2479922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Тема выпускной квалификационной работы: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347864" y="6237312"/>
            <a:ext cx="223224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Таганрог, 2021</a:t>
            </a:r>
          </a:p>
        </p:txBody>
      </p:sp>
    </p:spTree>
    <p:extLst>
      <p:ext uri="{BB962C8B-B14F-4D97-AF65-F5344CB8AC3E}">
        <p14:creationId xmlns:p14="http://schemas.microsoft.com/office/powerpoint/2010/main" val="191282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Autofit/>
          </a:bodyPr>
          <a:lstStyle/>
          <a:p>
            <a:pPr algn="r"/>
            <a:r>
              <a:rPr lang="ru-RU" sz="2400" dirty="0"/>
              <a:t>Описание пользовательского интерфейса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10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D00108F-54D5-474D-B89E-6191F57A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628800"/>
            <a:ext cx="6120680" cy="508388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9597AC-982D-4923-838D-AEFAAE6D2048}"/>
              </a:ext>
            </a:extLst>
          </p:cNvPr>
          <p:cNvSpPr/>
          <p:nvPr/>
        </p:nvSpPr>
        <p:spPr>
          <a:xfrm>
            <a:off x="6371024" y="2047083"/>
            <a:ext cx="25922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третьем этапе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поиск оптимального размещения объекта. Пользователь задает приоритеты критериев, и приложение начинает анализировать данные,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оставляя на карте только оптимальное с точки зрения выбранных критериев место для открытия аптеки. </a:t>
            </a:r>
          </a:p>
        </p:txBody>
      </p:sp>
    </p:spTree>
    <p:extLst>
      <p:ext uri="{BB962C8B-B14F-4D97-AF65-F5344CB8AC3E}">
        <p14:creationId xmlns:p14="http://schemas.microsoft.com/office/powerpoint/2010/main" val="214120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Autofit/>
          </a:bodyPr>
          <a:lstStyle/>
          <a:p>
            <a:pPr algn="r"/>
            <a:r>
              <a:rPr lang="ru-RU" sz="2400" dirty="0"/>
              <a:t>Описание пользовательского интерфейса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11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0DB85F-7F2D-45AB-8805-CCB463BB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398" y="2242446"/>
            <a:ext cx="3134061" cy="15035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7B4384-914C-4ADC-869F-FCE0C581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05064"/>
            <a:ext cx="5151191" cy="21732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4F9DF1-7696-4C14-9A6B-D1F5508C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" y="1955012"/>
            <a:ext cx="5628804" cy="18650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FD7E78-765F-4472-B529-7F11E1972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21" y="4246992"/>
            <a:ext cx="3630768" cy="16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1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Autofit/>
          </a:bodyPr>
          <a:lstStyle/>
          <a:p>
            <a:pPr algn="r"/>
            <a:r>
              <a:rPr lang="ru-RU" sz="2800" dirty="0"/>
              <a:t>Программная реализация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12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11" name="Рисунок 10" descr="MVC - Ключевые аспекты веб-разработки на PHP">
            <a:extLst>
              <a:ext uri="{FF2B5EF4-FFF2-40B4-BE49-F238E27FC236}">
                <a16:creationId xmlns:a16="http://schemas.microsoft.com/office/drawing/2014/main" id="{2401F9C7-A493-47F4-B7DA-A82109EDD6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68752" cy="4895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3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Autofit/>
          </a:bodyPr>
          <a:lstStyle/>
          <a:p>
            <a:pPr algn="r"/>
            <a:r>
              <a:rPr lang="ru-RU" sz="2800" dirty="0"/>
              <a:t>Программная реализация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13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B60263-8CF5-419D-B04B-360D83A963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508" y="1844824"/>
            <a:ext cx="8568952" cy="42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0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Программная реализация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cs typeface="Times New Roman" panose="02020603050405020304" pitchFamily="18" charset="0"/>
              </a:rPr>
              <a:t>УДК 004.04.338</a:t>
            </a: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Исаев Александр Викторович</a:t>
            </a:r>
          </a:p>
          <a:p>
            <a:r>
              <a:rPr lang="ru-RU" dirty="0">
                <a:cs typeface="Times New Roman" panose="02020603050405020304" pitchFamily="18" charset="0"/>
              </a:rPr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плакат</a:t>
            </a:r>
            <a:r>
              <a:rPr lang="ru-RU" dirty="0">
                <a:solidFill>
                  <a:srgbClr val="FF0000"/>
                </a:solidFill>
                <a:cs typeface="Times New Roman" panose="02020603050405020304" pitchFamily="18" charset="0"/>
              </a:rPr>
              <a:t> 14</a:t>
            </a:r>
            <a:r>
              <a:rPr lang="ru-RU" dirty="0">
                <a:cs typeface="Times New Roman" panose="02020603050405020304" pitchFamily="18" charset="0"/>
              </a:rPr>
              <a:t>,  плакатов </a:t>
            </a:r>
            <a:r>
              <a:rPr lang="ru-RU" dirty="0">
                <a:solidFill>
                  <a:srgbClr val="FF0000"/>
                </a:solidFill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0B777D2-AA05-4424-AEE5-09C26DCC24EA}"/>
              </a:ext>
            </a:extLst>
          </p:cNvPr>
          <p:cNvSpPr/>
          <p:nvPr/>
        </p:nvSpPr>
        <p:spPr>
          <a:xfrm>
            <a:off x="251520" y="1650986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включает в себя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восемь основных собственных модулей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MapModel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отвечающий за инициализацию начальных данных и чтению информации из файлов;</a:t>
            </a: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MapView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отвечающий за инициализацию отрисовщиков, вызов определенных функций отображения на карте, инициализацию начальных настроек для карты;</a:t>
            </a: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MathOptimumModel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отвечающий за нормирование частных критериев, вычисление лучшей альтернативы при помощи сверток, принятие решения по итоговой оптимальной точки;</a:t>
            </a: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FileValidator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отвечающий за проверку валидации загружаемых пользователем файлов.</a:t>
            </a:r>
          </a:p>
        </p:txBody>
      </p:sp>
    </p:spTree>
    <p:extLst>
      <p:ext uri="{BB962C8B-B14F-4D97-AF65-F5344CB8AC3E}">
        <p14:creationId xmlns:p14="http://schemas.microsoft.com/office/powerpoint/2010/main" val="269261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Autofit/>
          </a:bodyPr>
          <a:lstStyle/>
          <a:p>
            <a:pPr algn="r"/>
            <a:r>
              <a:rPr lang="ru-RU" sz="2800" dirty="0"/>
              <a:t>Программная реализация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15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DB155C-DFBD-420D-845E-77C0A595D7F9}"/>
              </a:ext>
            </a:extLst>
          </p:cNvPr>
          <p:cNvSpPr/>
          <p:nvPr/>
        </p:nvSpPr>
        <p:spPr>
          <a:xfrm>
            <a:off x="251520" y="1650986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RenderDistrict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отвечающий за отображение на карте визуализации города, шести районов города, вывод центральных точек районов;</a:t>
            </a: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RenderPharmacy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отвечающий за отображение на карте всех аптек, аптек, работающих в данное или в заданное время, изменение выводимой информации об аптеке при наведении на маркер;</a:t>
            </a: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RenderQuartet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отвечающий за отображение на карте точечной раскраски;</a:t>
            </a: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RenderUserMarker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отвечающий за отображение пользовательских маркеров, окружностей красного и зеленого цвета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классы, отвечающие за реализацию основных сущностей приложения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Аптека, Квартал, Район, Буферная зона.</a:t>
            </a:r>
          </a:p>
        </p:txBody>
      </p:sp>
    </p:spTree>
    <p:extLst>
      <p:ext uri="{BB962C8B-B14F-4D97-AF65-F5344CB8AC3E}">
        <p14:creationId xmlns:p14="http://schemas.microsoft.com/office/powerpoint/2010/main" val="349525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Autofit/>
          </a:bodyPr>
          <a:lstStyle/>
          <a:p>
            <a:pPr algn="r"/>
            <a:r>
              <a:rPr lang="ru-RU" sz="3000" dirty="0"/>
              <a:t>Математический аппарат</a:t>
            </a:r>
            <a:br>
              <a:rPr lang="ru-RU" sz="3000" dirty="0"/>
            </a:br>
            <a:endParaRPr lang="ru-RU" sz="3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/>
              <a:t>плакат</a:t>
            </a:r>
            <a:r>
              <a:rPr lang="ru-RU">
                <a:solidFill>
                  <a:srgbClr val="FF0000"/>
                </a:solidFill>
              </a:rPr>
              <a:t> 16</a:t>
            </a:r>
            <a:r>
              <a:rPr lang="ru-RU"/>
              <a:t>,  </a:t>
            </a:r>
            <a:r>
              <a:rPr lang="ru-RU" dirty="0"/>
              <a:t>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9" name="Объект 6">
            <a:extLst>
              <a:ext uri="{FF2B5EF4-FFF2-40B4-BE49-F238E27FC236}">
                <a16:creationId xmlns:a16="http://schemas.microsoft.com/office/drawing/2014/main" id="{2F408E82-2964-4EFE-802C-D2830A47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47883"/>
            <a:ext cx="7305861" cy="23840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3EB062-DFCD-4DD1-97EF-2BD72A25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52892"/>
            <a:ext cx="3104709" cy="9130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AA7283-EDCA-43F2-A129-3F22F2F03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327" y="1950513"/>
            <a:ext cx="4025133" cy="9130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18CE93-8E14-4EB5-911D-E3A692DE0CB4}"/>
              </a:ext>
            </a:extLst>
          </p:cNvPr>
          <p:cNvSpPr/>
          <p:nvPr/>
        </p:nvSpPr>
        <p:spPr>
          <a:xfrm>
            <a:off x="377787" y="1575260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06F93E8-8732-4862-9526-5EA9B575BD99}"/>
                  </a:ext>
                </a:extLst>
              </p:cNvPr>
              <p:cNvSpPr/>
              <p:nvPr/>
            </p:nvSpPr>
            <p:spPr>
              <a:xfrm>
                <a:off x="107505" y="5361897"/>
                <a:ext cx="8856984" cy="1433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Веса критериев задаются пользователем и при использовании свёрток считаются известными заранее. При задании весов должно выполняться условие нормировки :</a:t>
                </a: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≤1,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ru-RU" sz="105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06F93E8-8732-4862-9526-5EA9B575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5361897"/>
                <a:ext cx="8856984" cy="1433854"/>
              </a:xfrm>
              <a:prstGeom prst="rect">
                <a:avLst/>
              </a:prstGeom>
              <a:blipFill>
                <a:blip r:embed="rId5"/>
                <a:stretch>
                  <a:fillRect l="-619" t="-2553" r="-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5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Autofit/>
          </a:bodyPr>
          <a:lstStyle/>
          <a:p>
            <a:pPr algn="r"/>
            <a:r>
              <a:rPr lang="ru-RU" sz="3000" dirty="0"/>
              <a:t>Математический аппарат</a:t>
            </a:r>
            <a:br>
              <a:rPr lang="ru-RU" sz="3000" dirty="0"/>
            </a:br>
            <a:endParaRPr lang="ru-RU" sz="3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18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D287FC-7613-4CAE-A0C0-E80A5BB4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136" y="2569782"/>
            <a:ext cx="3324543" cy="16583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1DC7F8-58F4-4F8F-99B2-190B52A1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6" y="2569784"/>
            <a:ext cx="3187588" cy="165832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D45C6AB-566F-4BAD-9790-81522695D8F4}"/>
              </a:ext>
            </a:extLst>
          </p:cNvPr>
          <p:cNvSpPr/>
          <p:nvPr/>
        </p:nvSpPr>
        <p:spPr>
          <a:xfrm>
            <a:off x="310481" y="1934831"/>
            <a:ext cx="8235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два критерия максимизируются и один минимизируется. Необходимо критерий аптек максимизировать.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8976054-782C-4847-8ED7-2C5673BE8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13766" y="4748561"/>
            <a:ext cx="5716467" cy="194298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C608B5-D3BD-4640-A57E-FE41BD352341}"/>
              </a:ext>
            </a:extLst>
          </p:cNvPr>
          <p:cNvSpPr/>
          <p:nvPr/>
        </p:nvSpPr>
        <p:spPr>
          <a:xfrm>
            <a:off x="310481" y="1628800"/>
            <a:ext cx="4285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Максимизация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 аптек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2491F7-F3E1-4C97-B0A4-8ADD526C9375}"/>
              </a:ext>
            </a:extLst>
          </p:cNvPr>
          <p:cNvSpPr/>
          <p:nvPr/>
        </p:nvSpPr>
        <p:spPr>
          <a:xfrm>
            <a:off x="310683" y="4303665"/>
            <a:ext cx="6633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2. Поиск минимума и максимума для каждого критерия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0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Autofit/>
          </a:bodyPr>
          <a:lstStyle/>
          <a:p>
            <a:pPr algn="r"/>
            <a:r>
              <a:rPr lang="ru-RU" sz="3000" dirty="0"/>
              <a:t>Математический аппарат</a:t>
            </a:r>
            <a:br>
              <a:rPr lang="ru-RU" sz="3000" dirty="0"/>
            </a:br>
            <a:endParaRPr lang="ru-RU" sz="3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17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12B87B-7A0A-470C-A76B-D0C13751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96" y="3462308"/>
            <a:ext cx="4473284" cy="1513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4EC338A-9847-41DC-8AFB-64FB04BBDA3E}"/>
                  </a:ext>
                </a:extLst>
              </p:cNvPr>
              <p:cNvSpPr/>
              <p:nvPr/>
            </p:nvSpPr>
            <p:spPr>
              <a:xfrm>
                <a:off x="285114" y="1952023"/>
                <a:ext cx="8496944" cy="1510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 третьем этапе необходимо выполнить нормирование частных критериев, осуществив их  приведение к относительным единицам – к интервалу [0,1]. Нормализация критериев выполняется по формуле:</a:t>
                </a:r>
              </a:p>
              <a:p>
                <a:pPr algn="ctr"/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𝑛𝑜𝑟𝑚</m:t>
                        </m:r>
                      </m:sup>
                    </m:sSubSup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p>
                        </m:sSubSup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4EC338A-9847-41DC-8AFB-64FB04BBD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4" y="1952023"/>
                <a:ext cx="8496944" cy="1510285"/>
              </a:xfrm>
              <a:prstGeom prst="rect">
                <a:avLst/>
              </a:prstGeom>
              <a:blipFill>
                <a:blip r:embed="rId3"/>
                <a:stretch>
                  <a:fillRect l="-646" t="-2016" r="-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4243597-F1DB-4CBF-AF02-18AF990E8806}"/>
              </a:ext>
            </a:extLst>
          </p:cNvPr>
          <p:cNvSpPr/>
          <p:nvPr/>
        </p:nvSpPr>
        <p:spPr>
          <a:xfrm>
            <a:off x="107504" y="1612899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3. Нормализация частных критериев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36E4F0-199D-461A-AE75-610DF090600D}"/>
              </a:ext>
            </a:extLst>
          </p:cNvPr>
          <p:cNvSpPr/>
          <p:nvPr/>
        </p:nvSpPr>
        <p:spPr>
          <a:xfrm>
            <a:off x="319466" y="490110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нормирования свёртки начинают поиск лучшей альтернативы. В приложении используются три свертки – линейная, мультипликативная, максиминная.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17C041-CF9B-4E7D-B459-AA6FA4E5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7" y="5472971"/>
            <a:ext cx="8855322" cy="11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7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Autofit/>
          </a:bodyPr>
          <a:lstStyle/>
          <a:p>
            <a:pPr algn="r"/>
            <a:r>
              <a:rPr lang="ru-RU" sz="3000" dirty="0"/>
              <a:t>Математический аппарат</a:t>
            </a:r>
            <a:br>
              <a:rPr lang="ru-RU" sz="3000" dirty="0"/>
            </a:br>
            <a:endParaRPr lang="ru-RU" sz="3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18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DA89EF-35B0-4987-AA37-78BA40E7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24" y="2123192"/>
            <a:ext cx="4489319" cy="16458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7A0250-8D45-4AEF-94CC-C764C0C2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2" y="4117907"/>
            <a:ext cx="7608916" cy="2468308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CD0A5DFD-2F53-4D3C-BAE1-1A27D10136BE}"/>
              </a:ext>
            </a:extLst>
          </p:cNvPr>
          <p:cNvSpPr txBox="1">
            <a:spLocks/>
          </p:cNvSpPr>
          <p:nvPr/>
        </p:nvSpPr>
        <p:spPr>
          <a:xfrm>
            <a:off x="4394060" y="1753860"/>
            <a:ext cx="4529623" cy="91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BD2931-6760-468E-881E-17B04E72A099}"/>
              </a:ext>
            </a:extLst>
          </p:cNvPr>
          <p:cNvSpPr/>
          <p:nvPr/>
        </p:nvSpPr>
        <p:spPr>
          <a:xfrm>
            <a:off x="220316" y="1628800"/>
            <a:ext cx="6637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4. Поиск оптимальной точки свертками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03CB969-EFA9-4D57-AF09-93CD2D1CE0DF}"/>
              </a:ext>
            </a:extLst>
          </p:cNvPr>
          <p:cNvSpPr/>
          <p:nvPr/>
        </p:nvSpPr>
        <p:spPr>
          <a:xfrm>
            <a:off x="220316" y="3706249"/>
            <a:ext cx="7087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5. Принятие 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8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Цель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2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504" y="1752600"/>
            <a:ext cx="8712968" cy="1676400"/>
          </a:xfrm>
        </p:spPr>
        <p:txBody>
          <a:bodyPr>
            <a:noAutofit/>
          </a:bodyPr>
          <a:lstStyle/>
          <a:p>
            <a:pPr algn="just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разработка картографического сервиса для решения задачи выбора оптимального размещения аптечного бизнеса в городе Таганроге с учётом данных о населении, расположении существующих аптек и заданных пользователем весовых коэффициентов для критериев оптимальности.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0288A8-ACEC-4EC9-A9CF-369874BB7258}"/>
              </a:ext>
            </a:extLst>
          </p:cNvPr>
          <p:cNvSpPr/>
          <p:nvPr/>
        </p:nvSpPr>
        <p:spPr>
          <a:xfrm>
            <a:off x="76246" y="3521447"/>
            <a:ext cx="87129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За счет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адаптируемости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предметной области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позволяет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– оптимально размещать на карте города объект социальной инфраструктуры, проводя при этом конкурентный анализ и анализ населения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– проанализировать количество детей в городе и расположение детских садов, чтобы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 открыть частый детский сад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– выгодно размещать предприятия бытового обслуживания: парикмахерские, мастерские, химчистки-прачечные, ателье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– открыть новый спортивный клуб, потребность в которых началась из-за перехода в дистанционный режим работы.</a:t>
            </a:r>
          </a:p>
        </p:txBody>
      </p:sp>
    </p:spTree>
    <p:extLst>
      <p:ext uri="{BB962C8B-B14F-4D97-AF65-F5344CB8AC3E}">
        <p14:creationId xmlns:p14="http://schemas.microsoft.com/office/powerpoint/2010/main" val="83791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rmAutofit/>
          </a:bodyPr>
          <a:lstStyle/>
          <a:p>
            <a:pPr algn="r"/>
            <a:r>
              <a:rPr lang="ru-RU" dirty="0"/>
              <a:t>ТЕСТИРОВАНИЕ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19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840035F2-A85D-45E6-B432-EAE08D42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01078"/>
            <a:ext cx="8352928" cy="478025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следующие виды тестирования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ручное тестирование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функциональное тестирование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стресс-тестирование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конфигурационное тестирование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тестирование производительности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тестирование совместимости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тестирование удобства использования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написания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AAA (Arrange, Act, Assert);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 методика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покрытия решений из класса стратегий белого ящика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4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rmAutofit/>
          </a:bodyPr>
          <a:lstStyle/>
          <a:p>
            <a:pPr algn="r"/>
            <a:r>
              <a:rPr lang="ru-RU" dirty="0"/>
              <a:t>ТЕСТИРОВАНИЕ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20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7256B3-B842-45B8-9BEE-6E54819B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12235"/>
            <a:ext cx="5760640" cy="51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7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Autofit/>
          </a:bodyPr>
          <a:lstStyle/>
          <a:p>
            <a:pPr algn="r"/>
            <a:r>
              <a:rPr lang="ru-RU" sz="2400" dirty="0"/>
              <a:t>Технико-экономическое обоснование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21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87B5FC-C558-45EB-98FF-23DC9C15B7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856636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0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22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2221AA7-47C8-47E2-A0F1-FEBCA769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Autofit/>
          </a:bodyPr>
          <a:lstStyle/>
          <a:p>
            <a:pPr algn="r"/>
            <a:r>
              <a:rPr lang="ru-RU" sz="2400" dirty="0"/>
              <a:t>Технико-экономическое обоснование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73F33-BB82-4DF2-A6F3-A4125997D143}"/>
              </a:ext>
            </a:extLst>
          </p:cNvPr>
          <p:cNvSpPr txBox="1"/>
          <p:nvPr/>
        </p:nvSpPr>
        <p:spPr>
          <a:xfrm>
            <a:off x="316953" y="5445224"/>
            <a:ext cx="8407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распространение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продукта: размещение рекламы на Яндекс. Директ на 18 месяцев – 90000 рублей.</a:t>
            </a: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Финальные затраты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реализацию проекта составили 251 113 рублей.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53208E-446C-4481-A228-19E4819FA091}"/>
              </a:ext>
            </a:extLst>
          </p:cNvPr>
          <p:cNvSpPr txBox="1"/>
          <p:nvPr/>
        </p:nvSpPr>
        <p:spPr>
          <a:xfrm>
            <a:off x="316953" y="1628800"/>
            <a:ext cx="3901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общей стоимости работ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B9AEB5-34DE-4E8E-9ED6-5B6A3F98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56" y="2348880"/>
            <a:ext cx="6545856" cy="26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9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23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E51AF07-A73C-4E72-823C-5D20CDAC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Autofit/>
          </a:bodyPr>
          <a:lstStyle/>
          <a:p>
            <a:pPr algn="r"/>
            <a:r>
              <a:rPr lang="ru-RU" sz="2400" dirty="0"/>
              <a:t>Технико-экономическое обоснование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3E735-77BA-470B-A205-28A854279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99" y="1772816"/>
            <a:ext cx="8586973" cy="4918729"/>
          </a:xfrm>
        </p:spPr>
        <p:txBody>
          <a:bodyPr>
            <a:normAutofit/>
          </a:bodyPr>
          <a:lstStyle/>
          <a:p>
            <a:pPr algn="just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Реализованный проект может считаться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коммерческим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покупке приложения, доступ к полному функционалу которого будет предоставляться на год.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Цену одной копии 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предполагается установить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 рублей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полностью покрыть затраты на разработку необходимо продать около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копий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один месяц приложение будет приобретаться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пятью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предпринимателями.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 за месяц 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 15000 рублей. </a:t>
            </a:r>
          </a:p>
          <a:p>
            <a:pPr algn="just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система </a:t>
            </a:r>
            <a:r>
              <a:rPr lang="ru-RU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окупит себя за 17 месяцев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условии, что её будут приобретать как минимум </a:t>
            </a:r>
            <a:r>
              <a:rPr lang="ru-RU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пять предпринимателей в месяц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цене 3000 рублей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копию.</a:t>
            </a:r>
          </a:p>
        </p:txBody>
      </p:sp>
    </p:spTree>
    <p:extLst>
      <p:ext uri="{BB962C8B-B14F-4D97-AF65-F5344CB8AC3E}">
        <p14:creationId xmlns:p14="http://schemas.microsoft.com/office/powerpoint/2010/main" val="281598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rmAutofit/>
          </a:bodyPr>
          <a:lstStyle/>
          <a:p>
            <a:pPr algn="r"/>
            <a:r>
              <a:rPr lang="ru-RU" dirty="0"/>
              <a:t>Апробации работы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25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568A1-969F-4D9A-8C6F-A8FF5474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1772816"/>
            <a:ext cx="8568952" cy="4896544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место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VII Всероссийской научно-технической конференции «Фундаментальные и прикладные аспекты компьютерных технологий и информационной безопасности» в секции «Математическое и программное обеспечение вычислительной техники и автоматизированных систем»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Второе место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научной конференции для обучающихся ЮФУ «Неделя науки – 2021» в секции «Математическое и программное обеспечение ЭВМ»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XXVIII научной конференции «Современные информационные технологии: тенденции и перспективы развития» (СИТО 2021)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 выпускной работы будет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публикации работы 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различных сборниках трудов. На данный момент есть публикация в сборнике СИТО 2021.</a:t>
            </a:r>
          </a:p>
        </p:txBody>
      </p:sp>
    </p:spTree>
    <p:extLst>
      <p:ext uri="{BB962C8B-B14F-4D97-AF65-F5344CB8AC3E}">
        <p14:creationId xmlns:p14="http://schemas.microsoft.com/office/powerpoint/2010/main" val="84343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 anchor="t">
            <a:normAutofit/>
          </a:bodyPr>
          <a:lstStyle/>
          <a:p>
            <a:pPr algn="r"/>
            <a:r>
              <a:rPr lang="ru-RU" dirty="0"/>
              <a:t>Заключение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26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23528" y="1674515"/>
            <a:ext cx="8424936" cy="4274765"/>
          </a:xfrm>
        </p:spPr>
        <p:txBody>
          <a:bodyPr>
            <a:noAutofit/>
          </a:bodyPr>
          <a:lstStyle/>
          <a:p>
            <a:pPr algn="just"/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выпускной квалификационной работы был разработан картографический сервис для оптимального размещения объектов инфраструктуры на примере рынка аптек.</a:t>
            </a:r>
          </a:p>
          <a:p>
            <a:pPr algn="just"/>
            <a:r>
              <a:rPr lang="ru-RU" sz="18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дальнейшего развития темы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работы возможно реализовать следующие функциональные возможности приложения: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улучшение пользовательского взаимодействия;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добавление функциональности для создания других критериев оптимальности, которые мог бы задавать самостоятельно пользователь;</a:t>
            </a:r>
          </a:p>
          <a:p>
            <a:pPr lvl="0" algn="just"/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возможность работы приложения не только в городе Таганроге, а по крайней мере во всей Ростовской области;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реализация оптимального размещения любых объектов инфраструктуры;</a:t>
            </a:r>
          </a:p>
          <a:p>
            <a:pPr lvl="0" algn="just"/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создание веб-приложения, выполняющего полноценно те же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0041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ОБЗОР СУЩЕСТВУЮЩИХ АНАЛОГОВ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/>
              <a:t>плакат</a:t>
            </a:r>
            <a:r>
              <a:rPr lang="ru-RU">
                <a:solidFill>
                  <a:srgbClr val="FF0000"/>
                </a:solidFill>
              </a:rPr>
              <a:t> 3</a:t>
            </a:r>
            <a:r>
              <a:rPr lang="ru-RU"/>
              <a:t>,  </a:t>
            </a:r>
            <a:r>
              <a:rPr lang="ru-RU" dirty="0"/>
              <a:t>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9909D10-5930-48CA-BD85-70CF4DBDE2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51" y="1655105"/>
            <a:ext cx="8625020" cy="36004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7B7A11-C63B-4BA3-9B5E-28DF00A70584}"/>
              </a:ext>
            </a:extLst>
          </p:cNvPr>
          <p:cNvSpPr/>
          <p:nvPr/>
        </p:nvSpPr>
        <p:spPr>
          <a:xfrm>
            <a:off x="259490" y="5359346"/>
            <a:ext cx="8625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приложение требует загрузки данных, предназначенных для анализа и поиска оптимального размещения;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высокая стоимость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84174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ОБЗОР СУЩЕСТВУЮЩИХ АНАЛОГОВ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4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5D4BB4-F824-432E-AA5E-CFDBD8CAA8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2599" y="1609842"/>
            <a:ext cx="7218802" cy="378998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0BB150-CD93-44C7-A396-51EF468B8C2F}"/>
              </a:ext>
            </a:extLst>
          </p:cNvPr>
          <p:cNvSpPr/>
          <p:nvPr/>
        </p:nvSpPr>
        <p:spPr>
          <a:xfrm>
            <a:off x="251520" y="5380868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приложение не позволяет изменить поставщика карты;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невозможно пользоваться приложением в России;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высокая стоимость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98763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ОБЗОР СУЩЕСТВУЮЩИХ АНАЛОГОВ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5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FB1535-A924-4A97-AE40-7E63A01E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1541335"/>
            <a:ext cx="6696744" cy="515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255487"/>
            <a:ext cx="4536504" cy="1462346"/>
          </a:xfrm>
        </p:spPr>
        <p:txBody>
          <a:bodyPr>
            <a:noAutofit/>
          </a:bodyPr>
          <a:lstStyle/>
          <a:p>
            <a:pPr algn="r"/>
            <a:br>
              <a:rPr lang="ru-RU" sz="2400" dirty="0"/>
            </a:br>
            <a:r>
              <a:rPr lang="ru-RU" sz="2400" dirty="0"/>
              <a:t>Выбор программных средств для разработки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6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E194C0-68D8-4D7A-82BD-B613AAC33D2A}"/>
              </a:ext>
            </a:extLst>
          </p:cNvPr>
          <p:cNvSpPr/>
          <p:nvPr/>
        </p:nvSpPr>
        <p:spPr>
          <a:xfrm>
            <a:off x="323528" y="1616307"/>
            <a:ext cx="5099683" cy="134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Среда разработки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Операционная система разработки: Windows 10</a:t>
            </a:r>
          </a:p>
          <a:p>
            <a:pPr algn="just">
              <a:lnSpc>
                <a:spcPct val="11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Язык программирования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Картографическая библиотека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GMap.NET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13F9E7-978B-4266-8D92-676A633E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957315"/>
            <a:ext cx="6840760" cy="38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Анализ вариантов использования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7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DBC8E6-0700-4088-A375-BF979AC6FD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621944"/>
            <a:ext cx="6173490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4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Autofit/>
          </a:bodyPr>
          <a:lstStyle/>
          <a:p>
            <a:pPr algn="r"/>
            <a:r>
              <a:rPr lang="ru-RU" sz="2400" dirty="0"/>
              <a:t>Описание пользовательского интерфейса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8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D957D4-A0B7-4374-B823-5622AAD9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598004"/>
            <a:ext cx="7848872" cy="411891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669B51-A3B4-4948-ADB8-29C4EEEB749F}"/>
              </a:ext>
            </a:extLst>
          </p:cNvPr>
          <p:cNvSpPr/>
          <p:nvPr/>
        </p:nvSpPr>
        <p:spPr>
          <a:xfrm>
            <a:off x="251520" y="1674674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первом этапе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загрузка данных. Пользователь может загрузить свой файл с данными об аптеках и населении или воспользоваться данными, поставляемыми с приложением.</a:t>
            </a:r>
          </a:p>
        </p:txBody>
      </p:sp>
    </p:spTree>
    <p:extLst>
      <p:ext uri="{BB962C8B-B14F-4D97-AF65-F5344CB8AC3E}">
        <p14:creationId xmlns:p14="http://schemas.microsoft.com/office/powerpoint/2010/main" val="142478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66454"/>
            <a:ext cx="4536504" cy="1462346"/>
          </a:xfrm>
        </p:spPr>
        <p:txBody>
          <a:bodyPr>
            <a:noAutofit/>
          </a:bodyPr>
          <a:lstStyle/>
          <a:p>
            <a:pPr algn="r"/>
            <a:r>
              <a:rPr lang="ru-RU" sz="2400" dirty="0"/>
              <a:t>Описание пользовательского интерфейса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8864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УДК 004.04.338</a:t>
            </a:r>
          </a:p>
          <a:p>
            <a:pPr algn="just"/>
            <a:r>
              <a:rPr lang="ru-RU" dirty="0"/>
              <a:t>Исаев Александр Викторович</a:t>
            </a:r>
          </a:p>
          <a:p>
            <a:r>
              <a:rPr lang="ru-RU" dirty="0"/>
              <a:t>«Разработка картографического сервиса для оптимального размещения объектов инфраструктуры»</a:t>
            </a:r>
          </a:p>
          <a:p>
            <a:pPr algn="just"/>
            <a:r>
              <a:rPr lang="ru-RU" dirty="0"/>
              <a:t>плакат</a:t>
            </a:r>
            <a:r>
              <a:rPr lang="ru-RU" dirty="0">
                <a:solidFill>
                  <a:srgbClr val="FF0000"/>
                </a:solidFill>
              </a:rPr>
              <a:t> 9</a:t>
            </a:r>
            <a:r>
              <a:rPr lang="ru-RU" dirty="0"/>
              <a:t>,  плакатов </a:t>
            </a:r>
            <a:r>
              <a:rPr lang="ru-RU" dirty="0">
                <a:solidFill>
                  <a:srgbClr val="FF0000"/>
                </a:solidFill>
              </a:rPr>
              <a:t>26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78DDD9-C59C-40CA-BD98-694FAD0B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8" y="2552130"/>
            <a:ext cx="7999988" cy="413941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49B51A-FDAB-4B56-BD17-AC2A12E6A325}"/>
              </a:ext>
            </a:extLst>
          </p:cNvPr>
          <p:cNvSpPr/>
          <p:nvPr/>
        </p:nvSpPr>
        <p:spPr>
          <a:xfrm>
            <a:off x="251520" y="1628800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втором этапе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происходит визуализация данных. Пользователь может воспользоваться встроенными инструментами отображения или настроить свой стиль визуализации для работы с картой.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057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633</TotalTime>
  <Words>1525</Words>
  <Application>Microsoft Office PowerPoint</Application>
  <PresentationFormat>Экран (4:3)</PresentationFormat>
  <Paragraphs>213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Cambria Math</vt:lpstr>
      <vt:lpstr>Times New Roman</vt:lpstr>
      <vt:lpstr>Wingdings</vt:lpstr>
      <vt:lpstr>Главная</vt:lpstr>
      <vt:lpstr> Разработка картографического сервиса для оптимального размещения объектов инфраструктуры</vt:lpstr>
      <vt:lpstr>Цель работы </vt:lpstr>
      <vt:lpstr>ОБЗОР СУЩЕСТВУЮЩИХ АНАЛОГОВ</vt:lpstr>
      <vt:lpstr>ОБЗОР СУЩЕСТВУЮЩИХ АНАЛОГОВ</vt:lpstr>
      <vt:lpstr>ОБЗОР СУЩЕСТВУЮЩИХ АНАЛОГОВ</vt:lpstr>
      <vt:lpstr> Выбор программных средств для разработки </vt:lpstr>
      <vt:lpstr>Анализ вариантов использования</vt:lpstr>
      <vt:lpstr>Описание пользовательского интерфейса </vt:lpstr>
      <vt:lpstr>Описание пользовательского интерфейса </vt:lpstr>
      <vt:lpstr>Описание пользовательского интерфейса </vt:lpstr>
      <vt:lpstr>Описание пользовательского интерфейса </vt:lpstr>
      <vt:lpstr>Программная реализация</vt:lpstr>
      <vt:lpstr>Программная реализация</vt:lpstr>
      <vt:lpstr>Программная реализация</vt:lpstr>
      <vt:lpstr>Программная реализация</vt:lpstr>
      <vt:lpstr>Математический аппарат </vt:lpstr>
      <vt:lpstr>Математический аппарат </vt:lpstr>
      <vt:lpstr>Математический аппарат </vt:lpstr>
      <vt:lpstr>Математический аппарат </vt:lpstr>
      <vt:lpstr>ТЕСТИРОВАНИЕ</vt:lpstr>
      <vt:lpstr>ТЕСТИРОВАНИЕ</vt:lpstr>
      <vt:lpstr>Технико-экономическое обоснование</vt:lpstr>
      <vt:lpstr>Технико-экономическое обоснование</vt:lpstr>
      <vt:lpstr>Технико-экономическое обоснование</vt:lpstr>
      <vt:lpstr>Апробации работы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Исаев Александр Викторович</dc:creator>
  <cp:lastModifiedBy>Исаев Александр Викторович</cp:lastModifiedBy>
  <cp:revision>333</cp:revision>
  <dcterms:created xsi:type="dcterms:W3CDTF">2017-06-10T08:48:41Z</dcterms:created>
  <dcterms:modified xsi:type="dcterms:W3CDTF">2021-06-15T20:33:22Z</dcterms:modified>
</cp:coreProperties>
</file>