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9542d4ec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9542d4ec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9542d4ec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9542d4ec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9542d4e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9542d4e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9542d4e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9542d4e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9542d4ec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9542d4e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9542d4e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9542d4e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9542d4ec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9542d4ec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9542d4ec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9542d4ec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9542d4e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9542d4e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98708" y="211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380"/>
              <a:t>Analyzing Digital Marketing Campaigns Using Machine Learning to Predict Sales</a:t>
            </a:r>
            <a:endParaRPr sz="4380"/>
          </a:p>
        </p:txBody>
      </p:sp>
      <p:sp>
        <p:nvSpPr>
          <p:cNvPr id="55" name="Google Shape;55;p13"/>
          <p:cNvSpPr txBox="1"/>
          <p:nvPr>
            <p:ph idx="1" type="subTitle"/>
          </p:nvPr>
        </p:nvSpPr>
        <p:spPr>
          <a:xfrm>
            <a:off x="311700" y="2355650"/>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t>Predicting Conversion Rates and Optimizing Campaign Strategies</a:t>
            </a:r>
            <a:endParaRPr/>
          </a:p>
          <a:p>
            <a:pPr indent="0" lvl="0" marL="0" rtl="0" algn="ctr">
              <a:spcBef>
                <a:spcPts val="0"/>
              </a:spcBef>
              <a:spcAft>
                <a:spcPts val="0"/>
              </a:spcAft>
              <a:buNone/>
            </a:pPr>
            <a:r>
              <a:t/>
            </a:r>
            <a:endParaRPr/>
          </a:p>
        </p:txBody>
      </p:sp>
      <p:sp>
        <p:nvSpPr>
          <p:cNvPr id="56" name="Google Shape;56;p13"/>
          <p:cNvSpPr txBox="1"/>
          <p:nvPr/>
        </p:nvSpPr>
        <p:spPr>
          <a:xfrm>
            <a:off x="850375" y="3342725"/>
            <a:ext cx="7796700" cy="10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Christopher Nichols, Isagani Hernandez, Bijay Upadhyaya</a:t>
            </a:r>
            <a:endParaRPr b="1" sz="1800">
              <a:solidFill>
                <a:schemeClr val="dk2"/>
              </a:solidFill>
            </a:endParaRPr>
          </a:p>
          <a:p>
            <a:pPr indent="0" lvl="0" marL="0" rtl="0" algn="ctr">
              <a:spcBef>
                <a:spcPts val="0"/>
              </a:spcBef>
              <a:spcAft>
                <a:spcPts val="0"/>
              </a:spcAft>
              <a:buNone/>
            </a:pPr>
            <a:r>
              <a:rPr b="1" lang="en" sz="1800">
                <a:solidFill>
                  <a:schemeClr val="dk2"/>
                </a:solidFill>
              </a:rPr>
              <a:t>DTSC 5502 Online</a:t>
            </a:r>
            <a:endParaRPr b="1"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Next?</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chemeClr val="dk1"/>
                </a:solidFill>
              </a:rPr>
              <a:t>Improvements</a:t>
            </a:r>
            <a:r>
              <a:rPr lang="en" sz="1300">
                <a:solidFill>
                  <a:schemeClr val="dk1"/>
                </a:solidFill>
              </a:rPr>
              <a:t>:</a:t>
            </a:r>
            <a:endParaRPr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Implement further hyperparameter tuning for XGBoost and Random Forests to fine-tune the models.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Expand feature engineering by including more interaction terms or using advanced techniques like </a:t>
            </a:r>
            <a:r>
              <a:rPr b="1" lang="en" sz="1300">
                <a:solidFill>
                  <a:schemeClr val="dk1"/>
                </a:solidFill>
              </a:rPr>
              <a:t>PCA</a:t>
            </a:r>
            <a:r>
              <a:rPr lang="en" sz="1300">
                <a:solidFill>
                  <a:schemeClr val="dk1"/>
                </a:solidFill>
              </a:rPr>
              <a:t> for dimensionality reduction.</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Future Work</a:t>
            </a:r>
            <a:r>
              <a:rPr lang="en" sz="1300">
                <a:solidFill>
                  <a:schemeClr val="dk1"/>
                </a:solidFill>
              </a:rPr>
              <a:t>:</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Deploying the Model</a:t>
            </a:r>
            <a:r>
              <a:rPr lang="en" sz="1300">
                <a:solidFill>
                  <a:schemeClr val="dk1"/>
                </a:solidFill>
              </a:rPr>
              <a:t>: Build a web application where businesses can input their campaign details and get predictions on conversion rates.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Additional Metrics</a:t>
            </a:r>
            <a:r>
              <a:rPr lang="en" sz="1300">
                <a:solidFill>
                  <a:schemeClr val="dk1"/>
                </a:solidFill>
              </a:rPr>
              <a:t>: Expand the analysis to include other marketing performance metrics like customer engagement or retention.</a:t>
            </a:r>
            <a:endParaRPr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is marketing campaign analysis important?</a:t>
            </a:r>
            <a:endParaRPr b="1"/>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Marketing campaigns are a crucial part of business strategy. By understanding what works and what doesn’t, businesses can optimize their marketing spend and increase conversion rates.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Many businesses struggle to understand the effectiveness of their campaigns, especially with large and complex datasets. This project aims to provide a solution, using machine learning, that can offer insights in what features would be most important in making marketing decisions.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Goals</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900">
                <a:solidFill>
                  <a:schemeClr val="dk1"/>
                </a:solidFill>
              </a:rPr>
              <a:t>Primary Goal</a:t>
            </a:r>
            <a:r>
              <a:rPr lang="en" sz="1900">
                <a:solidFill>
                  <a:schemeClr val="dk1"/>
                </a:solidFill>
              </a:rPr>
              <a:t>: Predict the effectiveness of marketing campaigns by analyzing features such as ad spend, campaign duration, audience reach, and more.</a:t>
            </a:r>
            <a:endParaRPr sz="1900">
              <a:solidFill>
                <a:schemeClr val="dk1"/>
              </a:solidFill>
            </a:endParaRPr>
          </a:p>
          <a:p>
            <a:pPr indent="0" lvl="0" marL="0" rtl="0" algn="l">
              <a:spcBef>
                <a:spcPts val="1200"/>
              </a:spcBef>
              <a:spcAft>
                <a:spcPts val="0"/>
              </a:spcAft>
              <a:buClr>
                <a:schemeClr val="dk1"/>
              </a:buClr>
              <a:buSzPts val="1100"/>
              <a:buFont typeface="Arial"/>
              <a:buNone/>
            </a:pPr>
            <a:r>
              <a:rPr b="1" lang="en" sz="1900">
                <a:solidFill>
                  <a:schemeClr val="dk1"/>
                </a:solidFill>
              </a:rPr>
              <a:t>Sub-goals</a:t>
            </a:r>
            <a:r>
              <a:rPr lang="en" sz="1900">
                <a:solidFill>
                  <a:schemeClr val="dk1"/>
                </a:solidFill>
              </a:rPr>
              <a:t>:</a:t>
            </a:r>
            <a:endParaRPr sz="19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Predict conversion rates based on various marketing factors.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Identify the most important features that influence campaign success.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Create a model that businesses can use to make data-driven decisions.</a:t>
            </a:r>
            <a:endParaRPr sz="19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Overview</a:t>
            </a:r>
            <a:endParaRPr b="1"/>
          </a:p>
        </p:txBody>
      </p:sp>
      <p:sp>
        <p:nvSpPr>
          <p:cNvPr id="74" name="Google Shape;74;p16"/>
          <p:cNvSpPr txBox="1"/>
          <p:nvPr>
            <p:ph idx="1" type="body"/>
          </p:nvPr>
        </p:nvSpPr>
        <p:spPr>
          <a:xfrm>
            <a:off x="311700" y="1152475"/>
            <a:ext cx="8520600" cy="3669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53658"/>
              <a:buFont typeface="Arial"/>
              <a:buNone/>
            </a:pPr>
            <a:r>
              <a:rPr b="1" lang="en" sz="2050">
                <a:solidFill>
                  <a:schemeClr val="dk1"/>
                </a:solidFill>
              </a:rPr>
              <a:t>Dataset</a:t>
            </a:r>
            <a:r>
              <a:rPr lang="en" sz="2050">
                <a:solidFill>
                  <a:schemeClr val="dk1"/>
                </a:solidFill>
              </a:rPr>
              <a:t>: 10,000 samples with 43 features (e.g., ad spend, campaign duration, engagement metrics, audience demographics).</a:t>
            </a:r>
            <a:endParaRPr sz="2050">
              <a:solidFill>
                <a:schemeClr val="dk1"/>
              </a:solidFill>
            </a:endParaRPr>
          </a:p>
          <a:p>
            <a:pPr indent="0" lvl="0" marL="0" rtl="0" algn="l">
              <a:spcBef>
                <a:spcPts val="1200"/>
              </a:spcBef>
              <a:spcAft>
                <a:spcPts val="0"/>
              </a:spcAft>
              <a:buClr>
                <a:schemeClr val="dk1"/>
              </a:buClr>
              <a:buSzPct val="59459"/>
              <a:buFont typeface="Arial"/>
              <a:buNone/>
            </a:pPr>
            <a:r>
              <a:rPr b="1" lang="en" sz="1850">
                <a:solidFill>
                  <a:schemeClr val="dk1"/>
                </a:solidFill>
              </a:rPr>
              <a:t>Features</a:t>
            </a:r>
            <a:r>
              <a:rPr lang="en" sz="1850">
                <a:solidFill>
                  <a:schemeClr val="dk1"/>
                </a:solidFill>
              </a:rPr>
              <a:t>:</a:t>
            </a:r>
            <a:endParaRPr sz="1850">
              <a:solidFill>
                <a:schemeClr val="dk1"/>
              </a:solidFill>
            </a:endParaRPr>
          </a:p>
          <a:p>
            <a:pPr indent="-310832" lvl="0" marL="457200" rtl="0" algn="l">
              <a:spcBef>
                <a:spcPts val="1200"/>
              </a:spcBef>
              <a:spcAft>
                <a:spcPts val="0"/>
              </a:spcAft>
              <a:buClr>
                <a:schemeClr val="dk1"/>
              </a:buClr>
              <a:buSzPct val="100000"/>
              <a:buChar char="●"/>
            </a:pPr>
            <a:r>
              <a:rPr b="1" lang="en" sz="1850">
                <a:solidFill>
                  <a:schemeClr val="dk1"/>
                </a:solidFill>
              </a:rPr>
              <a:t>Ad Spend</a:t>
            </a:r>
            <a:r>
              <a:rPr lang="en" sz="1850">
                <a:solidFill>
                  <a:schemeClr val="dk1"/>
                </a:solidFill>
              </a:rPr>
              <a:t>: How much was invested in the campaign.</a:t>
            </a:r>
            <a:endParaRPr sz="1850">
              <a:solidFill>
                <a:schemeClr val="dk1"/>
              </a:solidFill>
            </a:endParaRPr>
          </a:p>
          <a:p>
            <a:pPr indent="-310832" lvl="0" marL="457200" rtl="0" algn="l">
              <a:spcBef>
                <a:spcPts val="0"/>
              </a:spcBef>
              <a:spcAft>
                <a:spcPts val="0"/>
              </a:spcAft>
              <a:buClr>
                <a:schemeClr val="dk1"/>
              </a:buClr>
              <a:buSzPct val="100000"/>
              <a:buChar char="●"/>
            </a:pPr>
            <a:r>
              <a:rPr b="1" lang="en" sz="1850">
                <a:solidFill>
                  <a:schemeClr val="dk1"/>
                </a:solidFill>
              </a:rPr>
              <a:t>Industry Type</a:t>
            </a:r>
            <a:r>
              <a:rPr lang="en" sz="1850">
                <a:solidFill>
                  <a:schemeClr val="dk1"/>
                </a:solidFill>
              </a:rPr>
              <a:t>: E-commerce, finance, healthcare, etc.</a:t>
            </a:r>
            <a:endParaRPr sz="1850">
              <a:solidFill>
                <a:schemeClr val="dk1"/>
              </a:solidFill>
            </a:endParaRPr>
          </a:p>
          <a:p>
            <a:pPr indent="-310832" lvl="0" marL="457200" rtl="0" algn="l">
              <a:spcBef>
                <a:spcPts val="0"/>
              </a:spcBef>
              <a:spcAft>
                <a:spcPts val="0"/>
              </a:spcAft>
              <a:buClr>
                <a:schemeClr val="dk1"/>
              </a:buClr>
              <a:buSzPct val="100000"/>
              <a:buChar char="●"/>
            </a:pPr>
            <a:r>
              <a:rPr b="1" lang="en" sz="1850">
                <a:solidFill>
                  <a:schemeClr val="dk1"/>
                </a:solidFill>
              </a:rPr>
              <a:t>Marketing Channel</a:t>
            </a:r>
            <a:r>
              <a:rPr lang="en" sz="1850">
                <a:solidFill>
                  <a:schemeClr val="dk1"/>
                </a:solidFill>
              </a:rPr>
              <a:t>: Social media, email, influencer, search engine, etc.</a:t>
            </a:r>
            <a:endParaRPr sz="1850">
              <a:solidFill>
                <a:schemeClr val="dk1"/>
              </a:solidFill>
            </a:endParaRPr>
          </a:p>
          <a:p>
            <a:pPr indent="-310832" lvl="0" marL="457200" rtl="0" algn="l">
              <a:spcBef>
                <a:spcPts val="0"/>
              </a:spcBef>
              <a:spcAft>
                <a:spcPts val="0"/>
              </a:spcAft>
              <a:buClr>
                <a:schemeClr val="dk1"/>
              </a:buClr>
              <a:buSzPct val="100000"/>
              <a:buChar char="●"/>
            </a:pPr>
            <a:r>
              <a:rPr b="1" lang="en" sz="1850">
                <a:solidFill>
                  <a:schemeClr val="dk1"/>
                </a:solidFill>
              </a:rPr>
              <a:t>Audience Type</a:t>
            </a:r>
            <a:r>
              <a:rPr lang="en" sz="1850">
                <a:solidFill>
                  <a:schemeClr val="dk1"/>
                </a:solidFill>
              </a:rPr>
              <a:t>: Urban, suburban, 18-34, 35-54, etc.</a:t>
            </a:r>
            <a:endParaRPr sz="1850">
              <a:solidFill>
                <a:schemeClr val="dk1"/>
              </a:solidFill>
            </a:endParaRPr>
          </a:p>
          <a:p>
            <a:pPr indent="-310832" lvl="0" marL="457200" rtl="0" algn="l">
              <a:spcBef>
                <a:spcPts val="0"/>
              </a:spcBef>
              <a:spcAft>
                <a:spcPts val="0"/>
              </a:spcAft>
              <a:buClr>
                <a:schemeClr val="dk1"/>
              </a:buClr>
              <a:buSzPct val="100000"/>
              <a:buChar char="●"/>
            </a:pPr>
            <a:r>
              <a:rPr b="1" lang="en" sz="1850">
                <a:solidFill>
                  <a:schemeClr val="dk1"/>
                </a:solidFill>
              </a:rPr>
              <a:t>Target Variable</a:t>
            </a:r>
            <a:r>
              <a:rPr lang="en" sz="1850">
                <a:solidFill>
                  <a:schemeClr val="dk1"/>
                </a:solidFill>
              </a:rPr>
              <a:t>: </a:t>
            </a:r>
            <a:r>
              <a:rPr b="1" lang="en" sz="1850">
                <a:solidFill>
                  <a:schemeClr val="dk1"/>
                </a:solidFill>
              </a:rPr>
              <a:t>Conversion Rate</a:t>
            </a:r>
            <a:r>
              <a:rPr lang="en" sz="1850">
                <a:solidFill>
                  <a:schemeClr val="dk1"/>
                </a:solidFill>
              </a:rPr>
              <a:t>: The proportion of people who took the desired action after engaging with the campaign (e.g., purchasing a product).</a:t>
            </a:r>
            <a:endParaRPr sz="1850">
              <a:solidFill>
                <a:schemeClr val="dk1"/>
              </a:solidFill>
            </a:endParaRPr>
          </a:p>
          <a:p>
            <a:pPr indent="0" lvl="0" marL="0" rtl="0" algn="l">
              <a:spcBef>
                <a:spcPts val="1200"/>
              </a:spcBef>
              <a:spcAft>
                <a:spcPts val="0"/>
              </a:spcAft>
              <a:buClr>
                <a:schemeClr val="dk1"/>
              </a:buClr>
              <a:buSzPct val="59459"/>
              <a:buFont typeface="Arial"/>
              <a:buNone/>
            </a:pPr>
            <a:r>
              <a:rPr b="1" lang="en" sz="1850">
                <a:solidFill>
                  <a:schemeClr val="dk1"/>
                </a:solidFill>
              </a:rPr>
              <a:t>Data Cleaning and Feature Engineering</a:t>
            </a:r>
            <a:r>
              <a:rPr lang="en" sz="1850">
                <a:solidFill>
                  <a:schemeClr val="dk1"/>
                </a:solidFill>
              </a:rPr>
              <a:t>:</a:t>
            </a:r>
            <a:endParaRPr sz="1850">
              <a:solidFill>
                <a:schemeClr val="dk1"/>
              </a:solidFill>
            </a:endParaRPr>
          </a:p>
          <a:p>
            <a:pPr indent="-310832" lvl="0" marL="457200" rtl="0" algn="l">
              <a:spcBef>
                <a:spcPts val="1200"/>
              </a:spcBef>
              <a:spcAft>
                <a:spcPts val="0"/>
              </a:spcAft>
              <a:buClr>
                <a:schemeClr val="dk1"/>
              </a:buClr>
              <a:buSzPct val="100000"/>
              <a:buChar char="●"/>
            </a:pPr>
            <a:r>
              <a:rPr lang="en" sz="1850">
                <a:solidFill>
                  <a:schemeClr val="dk1"/>
                </a:solidFill>
              </a:rPr>
              <a:t>Some features required </a:t>
            </a:r>
            <a:r>
              <a:rPr b="1" lang="en" sz="1850">
                <a:solidFill>
                  <a:schemeClr val="dk1"/>
                </a:solidFill>
              </a:rPr>
              <a:t>one-hot encoding</a:t>
            </a:r>
            <a:r>
              <a:rPr lang="en" sz="1850">
                <a:solidFill>
                  <a:schemeClr val="dk1"/>
                </a:solidFill>
              </a:rPr>
              <a:t> (e.g., categorical data like industries and target audiences).</a:t>
            </a:r>
            <a:endParaRPr sz="1850">
              <a:solidFill>
                <a:schemeClr val="dk1"/>
              </a:solidFill>
            </a:endParaRPr>
          </a:p>
          <a:p>
            <a:pPr indent="-310832" lvl="0" marL="457200" rtl="0" algn="l">
              <a:spcBef>
                <a:spcPts val="0"/>
              </a:spcBef>
              <a:spcAft>
                <a:spcPts val="0"/>
              </a:spcAft>
              <a:buClr>
                <a:schemeClr val="dk1"/>
              </a:buClr>
              <a:buSzPct val="100000"/>
              <a:buChar char="●"/>
            </a:pPr>
            <a:r>
              <a:rPr lang="en" sz="1850">
                <a:solidFill>
                  <a:schemeClr val="dk1"/>
                </a:solidFill>
              </a:rPr>
              <a:t>Interaction terms such as </a:t>
            </a:r>
            <a:r>
              <a:rPr b="1" lang="en" sz="1850">
                <a:solidFill>
                  <a:schemeClr val="dk1"/>
                </a:solidFill>
              </a:rPr>
              <a:t>ad_spend_duration</a:t>
            </a:r>
            <a:r>
              <a:rPr lang="en" sz="1850">
                <a:solidFill>
                  <a:schemeClr val="dk1"/>
                </a:solidFill>
              </a:rPr>
              <a:t> and </a:t>
            </a:r>
            <a:r>
              <a:rPr b="1" lang="en" sz="1850">
                <a:solidFill>
                  <a:schemeClr val="dk1"/>
                </a:solidFill>
              </a:rPr>
              <a:t>conversion_rate_audience_urban</a:t>
            </a:r>
            <a:r>
              <a:rPr lang="en" sz="1850">
                <a:solidFill>
                  <a:schemeClr val="dk1"/>
                </a:solidFill>
              </a:rPr>
              <a:t> were created to capture non-linear relationships.</a:t>
            </a:r>
            <a:endParaRPr sz="1850">
              <a:solidFill>
                <a:schemeClr val="dk1"/>
              </a:solidFill>
            </a:endParaRPr>
          </a:p>
          <a:p>
            <a:pPr indent="0" lvl="0" marL="0" rtl="0" algn="l">
              <a:spcBef>
                <a:spcPts val="1200"/>
              </a:spcBef>
              <a:spcAft>
                <a:spcPts val="1200"/>
              </a:spcAft>
              <a:buNone/>
            </a:pPr>
            <a:r>
              <a:t/>
            </a:r>
            <a:endParaRPr b="1"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Observations From Our Correlation Matrix:</a:t>
            </a:r>
            <a:endParaRPr/>
          </a:p>
        </p:txBody>
      </p:sp>
      <p:sp>
        <p:nvSpPr>
          <p:cNvPr id="80" name="Google Shape;80;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299561" lvl="0" marL="457200" rtl="0" algn="l">
              <a:lnSpc>
                <a:spcPct val="105000"/>
              </a:lnSpc>
              <a:spcBef>
                <a:spcPts val="1200"/>
              </a:spcBef>
              <a:spcAft>
                <a:spcPts val="0"/>
              </a:spcAft>
              <a:buClr>
                <a:schemeClr val="dk1"/>
              </a:buClr>
              <a:buSzPts val="1118"/>
              <a:buAutoNum type="arabicPeriod"/>
            </a:pPr>
            <a:r>
              <a:rPr b="1" lang="en" sz="1117">
                <a:solidFill>
                  <a:schemeClr val="dk1"/>
                </a:solidFill>
              </a:rPr>
              <a:t>High Correlations:</a:t>
            </a:r>
            <a:endParaRPr b="1" sz="1117">
              <a:solidFill>
                <a:schemeClr val="dk1"/>
              </a:solidFill>
            </a:endParaRPr>
          </a:p>
          <a:p>
            <a:pPr indent="-299561" lvl="1" marL="914400" rtl="0" algn="l">
              <a:lnSpc>
                <a:spcPct val="105000"/>
              </a:lnSpc>
              <a:spcBef>
                <a:spcPts val="0"/>
              </a:spcBef>
              <a:spcAft>
                <a:spcPts val="0"/>
              </a:spcAft>
              <a:buClr>
                <a:schemeClr val="dk1"/>
              </a:buClr>
              <a:buSzPts val="1118"/>
              <a:buChar char="○"/>
            </a:pPr>
            <a:r>
              <a:rPr b="1" lang="en" sz="1117">
                <a:solidFill>
                  <a:schemeClr val="dk1"/>
                </a:solidFill>
              </a:rPr>
              <a:t>Engagement Metric vs. Audience Reach</a:t>
            </a:r>
            <a:r>
              <a:rPr lang="en" sz="1117">
                <a:solidFill>
                  <a:schemeClr val="dk1"/>
                </a:solidFill>
              </a:rPr>
              <a:t>: The correlation is very high (</a:t>
            </a:r>
            <a:r>
              <a:rPr b="1" lang="en" sz="1117">
                <a:solidFill>
                  <a:schemeClr val="dk1"/>
                </a:solidFill>
              </a:rPr>
              <a:t>0.911</a:t>
            </a:r>
            <a:r>
              <a:rPr lang="en" sz="1117">
                <a:solidFill>
                  <a:schemeClr val="dk1"/>
                </a:solidFill>
              </a:rPr>
              <a:t>), indicating that these two features are strongly related. </a:t>
            </a:r>
            <a:r>
              <a:rPr lang="en" sz="1117">
                <a:solidFill>
                  <a:schemeClr val="dk1"/>
                </a:solidFill>
              </a:rPr>
              <a:t>This could suggest redundancy, and we might need to decide whether to keep both features or combine them in some way (e.g., by averaging, combining or selecting one based on predictive power).</a:t>
            </a:r>
            <a:endParaRPr sz="1117">
              <a:solidFill>
                <a:schemeClr val="dk1"/>
              </a:solidFill>
            </a:endParaRPr>
          </a:p>
          <a:p>
            <a:pPr indent="-299561" lvl="0" marL="457200" rtl="0" algn="l">
              <a:lnSpc>
                <a:spcPct val="105000"/>
              </a:lnSpc>
              <a:spcBef>
                <a:spcPts val="0"/>
              </a:spcBef>
              <a:spcAft>
                <a:spcPts val="0"/>
              </a:spcAft>
              <a:buClr>
                <a:schemeClr val="dk1"/>
              </a:buClr>
              <a:buSzPts val="1118"/>
              <a:buAutoNum type="arabicPeriod"/>
            </a:pPr>
            <a:r>
              <a:rPr b="1" lang="en" sz="1117">
                <a:solidFill>
                  <a:schemeClr val="dk1"/>
                </a:solidFill>
              </a:rPr>
              <a:t>Moderate Correlations:</a:t>
            </a:r>
            <a:endParaRPr b="1" sz="1117">
              <a:solidFill>
                <a:schemeClr val="dk1"/>
              </a:solidFill>
            </a:endParaRPr>
          </a:p>
          <a:p>
            <a:pPr indent="-299561" lvl="1" marL="914400" rtl="0" algn="l">
              <a:lnSpc>
                <a:spcPct val="105000"/>
              </a:lnSpc>
              <a:spcBef>
                <a:spcPts val="0"/>
              </a:spcBef>
              <a:spcAft>
                <a:spcPts val="0"/>
              </a:spcAft>
              <a:buClr>
                <a:schemeClr val="dk1"/>
              </a:buClr>
              <a:buSzPts val="1118"/>
              <a:buChar char="○"/>
            </a:pPr>
            <a:r>
              <a:rPr b="1" lang="en" sz="1117">
                <a:solidFill>
                  <a:schemeClr val="dk1"/>
                </a:solidFill>
              </a:rPr>
              <a:t>Ad Spend vs. Budget Allocation</a:t>
            </a:r>
            <a:r>
              <a:rPr lang="en" sz="1117">
                <a:solidFill>
                  <a:schemeClr val="dk1"/>
                </a:solidFill>
              </a:rPr>
              <a:t>: There is a moderate positive correlation (</a:t>
            </a:r>
            <a:r>
              <a:rPr b="1" lang="en" sz="1117">
                <a:solidFill>
                  <a:schemeClr val="dk1"/>
                </a:solidFill>
              </a:rPr>
              <a:t>0.445</a:t>
            </a:r>
            <a:r>
              <a:rPr lang="en" sz="1117">
                <a:solidFill>
                  <a:schemeClr val="dk1"/>
                </a:solidFill>
              </a:rPr>
              <a:t>), suggesting that campaigns with higher ad spend tend to have more allocated budget. This makes sense intuitively and implies some overlap between these features.</a:t>
            </a:r>
            <a:endParaRPr sz="1117">
              <a:solidFill>
                <a:schemeClr val="dk1"/>
              </a:solidFill>
            </a:endParaRPr>
          </a:p>
          <a:p>
            <a:pPr indent="-299561" lvl="0" marL="457200" rtl="0" algn="l">
              <a:lnSpc>
                <a:spcPct val="105000"/>
              </a:lnSpc>
              <a:spcBef>
                <a:spcPts val="0"/>
              </a:spcBef>
              <a:spcAft>
                <a:spcPts val="0"/>
              </a:spcAft>
              <a:buClr>
                <a:schemeClr val="dk1"/>
              </a:buClr>
              <a:buSzPts val="1118"/>
              <a:buAutoNum type="arabicPeriod"/>
            </a:pPr>
            <a:r>
              <a:rPr b="1" lang="en" sz="1117">
                <a:solidFill>
                  <a:schemeClr val="dk1"/>
                </a:solidFill>
              </a:rPr>
              <a:t>Low or Near-Zero Correlations:</a:t>
            </a:r>
            <a:endParaRPr b="1" sz="1117">
              <a:solidFill>
                <a:schemeClr val="dk1"/>
              </a:solidFill>
            </a:endParaRPr>
          </a:p>
          <a:p>
            <a:pPr indent="-299561" lvl="1" marL="914400" rtl="0" algn="l">
              <a:lnSpc>
                <a:spcPct val="105000"/>
              </a:lnSpc>
              <a:spcBef>
                <a:spcPts val="0"/>
              </a:spcBef>
              <a:spcAft>
                <a:spcPts val="0"/>
              </a:spcAft>
              <a:buClr>
                <a:schemeClr val="dk1"/>
              </a:buClr>
              <a:buSzPts val="1118"/>
              <a:buChar char="○"/>
            </a:pPr>
            <a:r>
              <a:rPr lang="en" sz="1117">
                <a:solidFill>
                  <a:schemeClr val="dk1"/>
                </a:solidFill>
              </a:rPr>
              <a:t>Most other pairs, such as </a:t>
            </a:r>
            <a:r>
              <a:rPr b="1" lang="en" sz="1117">
                <a:solidFill>
                  <a:schemeClr val="dk1"/>
                </a:solidFill>
              </a:rPr>
              <a:t>Conversion Rate vs. Ad Spend</a:t>
            </a:r>
            <a:r>
              <a:rPr lang="en" sz="1117">
                <a:solidFill>
                  <a:schemeClr val="dk1"/>
                </a:solidFill>
              </a:rPr>
              <a:t> (-0.0015) or </a:t>
            </a:r>
            <a:r>
              <a:rPr b="1" lang="en" sz="1117">
                <a:solidFill>
                  <a:schemeClr val="dk1"/>
                </a:solidFill>
              </a:rPr>
              <a:t>Duration vs. Success</a:t>
            </a:r>
            <a:r>
              <a:rPr lang="en" sz="1117">
                <a:solidFill>
                  <a:schemeClr val="dk1"/>
                </a:solidFill>
              </a:rPr>
              <a:t> (-0.0043), have very low or negligible correlations. This suggests there might not be strong linear relationships among many of these features and the target variable (</a:t>
            </a:r>
            <a:r>
              <a:rPr b="1" lang="en" sz="1117">
                <a:solidFill>
                  <a:schemeClr val="dk1"/>
                </a:solidFill>
              </a:rPr>
              <a:t>conversion_rate</a:t>
            </a:r>
            <a:r>
              <a:rPr lang="en" sz="1117">
                <a:solidFill>
                  <a:schemeClr val="dk1"/>
                </a:solidFill>
              </a:rPr>
              <a:t>). However, we did combine </a:t>
            </a:r>
            <a:r>
              <a:rPr b="1" lang="en" sz="1117">
                <a:solidFill>
                  <a:schemeClr val="dk1"/>
                </a:solidFill>
              </a:rPr>
              <a:t>Conversion Rate</a:t>
            </a:r>
            <a:r>
              <a:rPr lang="en" sz="1117">
                <a:solidFill>
                  <a:schemeClr val="dk1"/>
                </a:solidFill>
              </a:rPr>
              <a:t> and </a:t>
            </a:r>
            <a:r>
              <a:rPr b="1" lang="en" sz="1117">
                <a:solidFill>
                  <a:schemeClr val="dk1"/>
                </a:solidFill>
              </a:rPr>
              <a:t>Ad Spend</a:t>
            </a:r>
            <a:r>
              <a:rPr lang="en" sz="1117">
                <a:solidFill>
                  <a:schemeClr val="dk1"/>
                </a:solidFill>
              </a:rPr>
              <a:t> into a new feature </a:t>
            </a:r>
            <a:r>
              <a:rPr b="1" lang="en" sz="1117">
                <a:solidFill>
                  <a:schemeClr val="dk1"/>
                </a:solidFill>
              </a:rPr>
              <a:t>conversion_ad_spend</a:t>
            </a:r>
            <a:endParaRPr b="1" sz="1117">
              <a:solidFill>
                <a:schemeClr val="dk1"/>
              </a:solidFill>
            </a:endParaRPr>
          </a:p>
          <a:p>
            <a:pPr indent="-299561" lvl="0" marL="457200" rtl="0" algn="l">
              <a:lnSpc>
                <a:spcPct val="105000"/>
              </a:lnSpc>
              <a:spcBef>
                <a:spcPts val="0"/>
              </a:spcBef>
              <a:spcAft>
                <a:spcPts val="0"/>
              </a:spcAft>
              <a:buClr>
                <a:schemeClr val="dk1"/>
              </a:buClr>
              <a:buSzPts val="1118"/>
              <a:buAutoNum type="arabicPeriod"/>
            </a:pPr>
            <a:r>
              <a:rPr b="1" lang="en" sz="1117">
                <a:solidFill>
                  <a:schemeClr val="dk1"/>
                </a:solidFill>
              </a:rPr>
              <a:t>Negative Correlations:</a:t>
            </a:r>
            <a:endParaRPr b="1" sz="1117">
              <a:solidFill>
                <a:schemeClr val="dk1"/>
              </a:solidFill>
            </a:endParaRPr>
          </a:p>
          <a:p>
            <a:pPr indent="-299561" lvl="1" marL="914400" rtl="0" algn="l">
              <a:lnSpc>
                <a:spcPct val="105000"/>
              </a:lnSpc>
              <a:spcBef>
                <a:spcPts val="0"/>
              </a:spcBef>
              <a:spcAft>
                <a:spcPts val="0"/>
              </a:spcAft>
              <a:buClr>
                <a:schemeClr val="dk1"/>
              </a:buClr>
              <a:buSzPts val="1118"/>
              <a:buChar char="○"/>
            </a:pPr>
            <a:r>
              <a:rPr b="1" lang="en" sz="1117">
                <a:solidFill>
                  <a:schemeClr val="dk1"/>
                </a:solidFill>
              </a:rPr>
              <a:t>Budget Allocation vs. Duration</a:t>
            </a:r>
            <a:r>
              <a:rPr lang="en" sz="1117">
                <a:solidFill>
                  <a:schemeClr val="dk1"/>
                </a:solidFill>
              </a:rPr>
              <a:t>: A moderate negative correlation (</a:t>
            </a:r>
            <a:r>
              <a:rPr b="1" lang="en" sz="1117">
                <a:solidFill>
                  <a:schemeClr val="dk1"/>
                </a:solidFill>
              </a:rPr>
              <a:t>-0.648</a:t>
            </a:r>
            <a:r>
              <a:rPr lang="en" sz="1117">
                <a:solidFill>
                  <a:schemeClr val="dk1"/>
                </a:solidFill>
              </a:rPr>
              <a:t>) suggests campaigns with longer durations tend to have lower allocated budgets. This could be a factor worth exploring further to understand campaign planning strategies.</a:t>
            </a:r>
            <a:endParaRPr sz="1117">
              <a:solidFill>
                <a:schemeClr val="dk1"/>
              </a:solidFill>
            </a:endParaRPr>
          </a:p>
          <a:p>
            <a:pPr indent="-299561" lvl="1" marL="914400" rtl="0" algn="l">
              <a:lnSpc>
                <a:spcPct val="105000"/>
              </a:lnSpc>
              <a:spcBef>
                <a:spcPts val="0"/>
              </a:spcBef>
              <a:spcAft>
                <a:spcPts val="0"/>
              </a:spcAft>
              <a:buClr>
                <a:schemeClr val="dk1"/>
              </a:buClr>
              <a:buSzPts val="1118"/>
              <a:buChar char="○"/>
            </a:pPr>
            <a:r>
              <a:rPr b="1" lang="en" sz="1117">
                <a:solidFill>
                  <a:schemeClr val="dk1"/>
                </a:solidFill>
              </a:rPr>
              <a:t>Audience Reach vs. Budget Allocation</a:t>
            </a:r>
            <a:r>
              <a:rPr lang="en" sz="1117">
                <a:solidFill>
                  <a:schemeClr val="dk1"/>
                </a:solidFill>
              </a:rPr>
              <a:t>: A small negative correlation (</a:t>
            </a:r>
            <a:r>
              <a:rPr b="1" lang="en" sz="1117">
                <a:solidFill>
                  <a:schemeClr val="dk1"/>
                </a:solidFill>
              </a:rPr>
              <a:t>-0.0106</a:t>
            </a:r>
            <a:r>
              <a:rPr lang="en" sz="1117">
                <a:solidFill>
                  <a:schemeClr val="dk1"/>
                </a:solidFill>
              </a:rPr>
              <a:t>) might not be significant, but it could hint at minor inefficiencies in resource allocation for wider-reaching campaigns.</a:t>
            </a:r>
            <a:endParaRPr sz="1117">
              <a:solidFill>
                <a:schemeClr val="dk1"/>
              </a:solidFill>
            </a:endParaRPr>
          </a:p>
          <a:p>
            <a:pPr indent="0" lvl="0" marL="0" rtl="0" algn="l">
              <a:lnSpc>
                <a:spcPct val="105000"/>
              </a:lnSpc>
              <a:spcBef>
                <a:spcPts val="1200"/>
              </a:spcBef>
              <a:spcAft>
                <a:spcPts val="1200"/>
              </a:spcAft>
              <a:buSzPts val="1018"/>
              <a:buNone/>
            </a:pPr>
            <a:r>
              <a:t/>
            </a:r>
            <a:endParaRPr sz="16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Models Used</a:t>
            </a:r>
            <a:endParaRPr/>
          </a:p>
        </p:txBody>
      </p:sp>
      <p:sp>
        <p:nvSpPr>
          <p:cNvPr id="86" name="Google Shape;86;p18"/>
          <p:cNvSpPr txBox="1"/>
          <p:nvPr>
            <p:ph idx="1" type="body"/>
          </p:nvPr>
        </p:nvSpPr>
        <p:spPr>
          <a:xfrm>
            <a:off x="56550" y="1152475"/>
            <a:ext cx="8960400" cy="3723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7720"/>
              <a:buFont typeface="Arial"/>
              <a:buNone/>
            </a:pPr>
            <a:r>
              <a:rPr b="1" lang="en" sz="1624">
                <a:solidFill>
                  <a:schemeClr val="dk1"/>
                </a:solidFill>
              </a:rPr>
              <a:t>Machine Learning Models</a:t>
            </a:r>
            <a:r>
              <a:rPr lang="en" sz="1624">
                <a:solidFill>
                  <a:schemeClr val="dk1"/>
                </a:solidFill>
              </a:rPr>
              <a:t>:</a:t>
            </a:r>
            <a:endParaRPr sz="1624">
              <a:solidFill>
                <a:schemeClr val="dk1"/>
              </a:solidFill>
            </a:endParaRPr>
          </a:p>
          <a:p>
            <a:pPr indent="-316272" lvl="0" marL="457200" rtl="0" algn="l">
              <a:spcBef>
                <a:spcPts val="1200"/>
              </a:spcBef>
              <a:spcAft>
                <a:spcPts val="0"/>
              </a:spcAft>
              <a:buClr>
                <a:schemeClr val="dk1"/>
              </a:buClr>
              <a:buSzPct val="100000"/>
              <a:buChar char="●"/>
            </a:pPr>
            <a:r>
              <a:rPr b="1" lang="en" sz="1624">
                <a:solidFill>
                  <a:schemeClr val="dk1"/>
                </a:solidFill>
              </a:rPr>
              <a:t>Linear Regression</a:t>
            </a:r>
            <a:r>
              <a:rPr lang="en" sz="1624">
                <a:solidFill>
                  <a:schemeClr val="dk1"/>
                </a:solidFill>
              </a:rPr>
              <a:t>: Used to model the relationship between features and conversion rate.</a:t>
            </a:r>
            <a:endParaRPr sz="1624">
              <a:solidFill>
                <a:schemeClr val="dk1"/>
              </a:solidFill>
            </a:endParaRPr>
          </a:p>
          <a:p>
            <a:pPr indent="-316272" lvl="0" marL="457200" rtl="0" algn="l">
              <a:spcBef>
                <a:spcPts val="0"/>
              </a:spcBef>
              <a:spcAft>
                <a:spcPts val="0"/>
              </a:spcAft>
              <a:buClr>
                <a:schemeClr val="dk1"/>
              </a:buClr>
              <a:buSzPct val="100000"/>
              <a:buChar char="●"/>
            </a:pPr>
            <a:r>
              <a:rPr b="1" lang="en" sz="1624">
                <a:solidFill>
                  <a:schemeClr val="dk1"/>
                </a:solidFill>
              </a:rPr>
              <a:t>Random Forests</a:t>
            </a:r>
            <a:r>
              <a:rPr lang="en" sz="1624">
                <a:solidFill>
                  <a:schemeClr val="dk1"/>
                </a:solidFill>
              </a:rPr>
              <a:t>: A tree-based method to capture non-linear relationships and feature importance.</a:t>
            </a:r>
            <a:endParaRPr sz="1624">
              <a:solidFill>
                <a:schemeClr val="dk1"/>
              </a:solidFill>
            </a:endParaRPr>
          </a:p>
          <a:p>
            <a:pPr indent="-316272" lvl="0" marL="457200" rtl="0" algn="l">
              <a:spcBef>
                <a:spcPts val="0"/>
              </a:spcBef>
              <a:spcAft>
                <a:spcPts val="0"/>
              </a:spcAft>
              <a:buClr>
                <a:schemeClr val="dk1"/>
              </a:buClr>
              <a:buSzPct val="100000"/>
              <a:buChar char="●"/>
            </a:pPr>
            <a:r>
              <a:rPr b="1" lang="en" sz="1624">
                <a:solidFill>
                  <a:schemeClr val="dk1"/>
                </a:solidFill>
              </a:rPr>
              <a:t>XGBoost</a:t>
            </a:r>
            <a:r>
              <a:rPr lang="en" sz="1624">
                <a:solidFill>
                  <a:schemeClr val="dk1"/>
                </a:solidFill>
              </a:rPr>
              <a:t>: A powerful gradient boosting technique for improving predictive accuracy.</a:t>
            </a:r>
            <a:endParaRPr sz="1624">
              <a:solidFill>
                <a:schemeClr val="dk1"/>
              </a:solidFill>
            </a:endParaRPr>
          </a:p>
          <a:p>
            <a:pPr indent="0" lvl="0" marL="457200" rtl="0" algn="l">
              <a:spcBef>
                <a:spcPts val="1200"/>
              </a:spcBef>
              <a:spcAft>
                <a:spcPts val="0"/>
              </a:spcAft>
              <a:buNone/>
            </a:pPr>
            <a:r>
              <a:t/>
            </a:r>
            <a:endParaRPr sz="1624">
              <a:solidFill>
                <a:schemeClr val="dk1"/>
              </a:solidFill>
            </a:endParaRPr>
          </a:p>
          <a:p>
            <a:pPr indent="0" lvl="0" marL="0" rtl="0" algn="l">
              <a:spcBef>
                <a:spcPts val="1200"/>
              </a:spcBef>
              <a:spcAft>
                <a:spcPts val="0"/>
              </a:spcAft>
              <a:buClr>
                <a:schemeClr val="dk1"/>
              </a:buClr>
              <a:buSzPct val="67720"/>
              <a:buFont typeface="Arial"/>
              <a:buNone/>
            </a:pPr>
            <a:r>
              <a:rPr b="1" lang="en" sz="1624">
                <a:solidFill>
                  <a:schemeClr val="dk1"/>
                </a:solidFill>
              </a:rPr>
              <a:t>Why These Models?</a:t>
            </a:r>
            <a:r>
              <a:rPr lang="en" sz="1624">
                <a:solidFill>
                  <a:schemeClr val="dk1"/>
                </a:solidFill>
              </a:rPr>
              <a:t>:</a:t>
            </a:r>
            <a:endParaRPr sz="1624">
              <a:solidFill>
                <a:schemeClr val="dk1"/>
              </a:solidFill>
            </a:endParaRPr>
          </a:p>
          <a:p>
            <a:pPr indent="-316272" lvl="0" marL="457200" rtl="0" algn="l">
              <a:spcBef>
                <a:spcPts val="1200"/>
              </a:spcBef>
              <a:spcAft>
                <a:spcPts val="0"/>
              </a:spcAft>
              <a:buClr>
                <a:schemeClr val="dk1"/>
              </a:buClr>
              <a:buSzPct val="100000"/>
              <a:buChar char="●"/>
            </a:pPr>
            <a:r>
              <a:rPr b="1" lang="en" sz="1624">
                <a:solidFill>
                  <a:schemeClr val="dk1"/>
                </a:solidFill>
              </a:rPr>
              <a:t>Linear Regression</a:t>
            </a:r>
            <a:r>
              <a:rPr lang="en" sz="1624">
                <a:solidFill>
                  <a:schemeClr val="dk1"/>
                </a:solidFill>
              </a:rPr>
              <a:t> gives interpretability and a baseline performance.</a:t>
            </a:r>
            <a:endParaRPr sz="1624">
              <a:solidFill>
                <a:schemeClr val="dk1"/>
              </a:solidFill>
            </a:endParaRPr>
          </a:p>
          <a:p>
            <a:pPr indent="-316272" lvl="0" marL="457200" rtl="0" algn="l">
              <a:spcBef>
                <a:spcPts val="0"/>
              </a:spcBef>
              <a:spcAft>
                <a:spcPts val="0"/>
              </a:spcAft>
              <a:buClr>
                <a:schemeClr val="dk1"/>
              </a:buClr>
              <a:buSzPct val="100000"/>
              <a:buChar char="●"/>
            </a:pPr>
            <a:r>
              <a:rPr b="1" lang="en" sz="1624">
                <a:solidFill>
                  <a:schemeClr val="dk1"/>
                </a:solidFill>
              </a:rPr>
              <a:t>Random Forests</a:t>
            </a:r>
            <a:r>
              <a:rPr lang="en" sz="1624">
                <a:solidFill>
                  <a:schemeClr val="dk1"/>
                </a:solidFill>
              </a:rPr>
              <a:t> help capture more intricate relationships between features and tell which features are most important</a:t>
            </a:r>
            <a:endParaRPr sz="1624">
              <a:solidFill>
                <a:schemeClr val="dk1"/>
              </a:solidFill>
            </a:endParaRPr>
          </a:p>
          <a:p>
            <a:pPr indent="-316272" lvl="0" marL="457200" rtl="0" algn="l">
              <a:spcBef>
                <a:spcPts val="0"/>
              </a:spcBef>
              <a:spcAft>
                <a:spcPts val="0"/>
              </a:spcAft>
              <a:buClr>
                <a:schemeClr val="dk1"/>
              </a:buClr>
              <a:buSzPct val="100000"/>
              <a:buChar char="●"/>
            </a:pPr>
            <a:r>
              <a:rPr b="1" lang="en" sz="1624">
                <a:solidFill>
                  <a:schemeClr val="dk1"/>
                </a:solidFill>
              </a:rPr>
              <a:t>XGBoost</a:t>
            </a:r>
            <a:r>
              <a:rPr lang="en" sz="1624">
                <a:solidFill>
                  <a:schemeClr val="dk1"/>
                </a:solidFill>
              </a:rPr>
              <a:t> is powerful for improving predictive accuracy and handling diverse and high-dimensional data. Can also give insight to which features are most important</a:t>
            </a:r>
            <a:endParaRPr sz="1624">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830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Feature Engineering</a:t>
            </a:r>
            <a:endParaRPr b="1"/>
          </a:p>
        </p:txBody>
      </p:sp>
      <p:sp>
        <p:nvSpPr>
          <p:cNvPr id="92" name="Google Shape;92;p19"/>
          <p:cNvSpPr txBox="1"/>
          <p:nvPr>
            <p:ph idx="1" type="body"/>
          </p:nvPr>
        </p:nvSpPr>
        <p:spPr>
          <a:xfrm>
            <a:off x="226475" y="572700"/>
            <a:ext cx="8520600" cy="169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100">
                <a:solidFill>
                  <a:schemeClr val="dk1"/>
                </a:solidFill>
              </a:rPr>
              <a:t>Key Features</a:t>
            </a:r>
            <a:r>
              <a:rPr lang="en" sz="1100">
                <a:solidFill>
                  <a:schemeClr val="dk1"/>
                </a:solidFill>
              </a:rPr>
              <a:t>: Interaction terms like </a:t>
            </a:r>
            <a:r>
              <a:rPr b="1" lang="en" sz="1100">
                <a:solidFill>
                  <a:schemeClr val="dk1"/>
                </a:solidFill>
                <a:latin typeface="Roboto Mono"/>
                <a:ea typeface="Roboto Mono"/>
                <a:cs typeface="Roboto Mono"/>
                <a:sym typeface="Roboto Mono"/>
              </a:rPr>
              <a:t>ad_spend_duration</a:t>
            </a:r>
            <a:r>
              <a:rPr b="1" lang="en" sz="1100">
                <a:solidFill>
                  <a:schemeClr val="dk1"/>
                </a:solidFill>
              </a:rPr>
              <a:t>, </a:t>
            </a:r>
            <a:r>
              <a:rPr b="1" lang="en" sz="1100">
                <a:solidFill>
                  <a:schemeClr val="dk1"/>
                </a:solidFill>
                <a:latin typeface="Roboto Mono"/>
                <a:ea typeface="Roboto Mono"/>
                <a:cs typeface="Roboto Mono"/>
                <a:sym typeface="Roboto Mono"/>
              </a:rPr>
              <a:t>conversion_rate_audience_urban</a:t>
            </a:r>
            <a:r>
              <a:rPr b="1" lang="en" sz="1100">
                <a:solidFill>
                  <a:schemeClr val="dk1"/>
                </a:solidFill>
              </a:rPr>
              <a:t>,</a:t>
            </a:r>
            <a:r>
              <a:rPr lang="en" sz="1100">
                <a:solidFill>
                  <a:schemeClr val="dk1"/>
                </a:solidFill>
              </a:rPr>
              <a:t> and others.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Why Feature Engineering?</a:t>
            </a:r>
            <a:r>
              <a:rPr lang="en" sz="1100">
                <a:solidFill>
                  <a:schemeClr val="dk1"/>
                </a:solidFill>
              </a:rPr>
              <a:t>: Some features may not be directly useful, but by combining them, new relationships and patterns can possibly be discovered.</a:t>
            </a:r>
            <a:endParaRPr sz="1100">
              <a:solidFill>
                <a:schemeClr val="dk1"/>
              </a:solidFill>
            </a:endParaRPr>
          </a:p>
          <a:p>
            <a:pPr indent="0" lvl="0" marL="0" rtl="0" algn="l">
              <a:spcBef>
                <a:spcPts val="1200"/>
              </a:spcBef>
              <a:spcAft>
                <a:spcPts val="1200"/>
              </a:spcAft>
              <a:buNone/>
            </a:pPr>
            <a:r>
              <a:rPr b="1" lang="en" sz="1100">
                <a:solidFill>
                  <a:schemeClr val="dk1"/>
                </a:solidFill>
              </a:rPr>
              <a:t>What Feature Engineering Did We Perform?</a:t>
            </a:r>
            <a:r>
              <a:rPr lang="en" sz="1100"/>
              <a:t>: </a:t>
            </a:r>
            <a:r>
              <a:rPr lang="en" sz="1100">
                <a:solidFill>
                  <a:schemeClr val="dk1"/>
                </a:solidFill>
              </a:rPr>
              <a:t>We determined features that showed colinearity and then created new features from these by multiplying closely related features together. This seems to do a great job allowing the various models we used to make accurate generalizations and see non-linear relationships. We learned this fact from how we engineered our columns features during the Kaggle Flood Challenge. </a:t>
            </a:r>
            <a:endParaRPr sz="1100">
              <a:solidFill>
                <a:schemeClr val="dk1"/>
              </a:solidFill>
            </a:endParaRPr>
          </a:p>
        </p:txBody>
      </p:sp>
      <p:pic>
        <p:nvPicPr>
          <p:cNvPr id="93" name="Google Shape;93;p19"/>
          <p:cNvPicPr preferRelativeResize="0"/>
          <p:nvPr/>
        </p:nvPicPr>
        <p:blipFill>
          <a:blip r:embed="rId3">
            <a:alphaModFix/>
          </a:blip>
          <a:stretch>
            <a:fillRect/>
          </a:stretch>
        </p:blipFill>
        <p:spPr>
          <a:xfrm>
            <a:off x="143550" y="2211825"/>
            <a:ext cx="8746926" cy="2870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159475" y="17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Decisions</a:t>
            </a:r>
            <a:endParaRPr/>
          </a:p>
        </p:txBody>
      </p:sp>
      <p:sp>
        <p:nvSpPr>
          <p:cNvPr id="99" name="Google Shape;99;p2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b="1" lang="en" sz="1300">
                <a:solidFill>
                  <a:schemeClr val="dk1"/>
                </a:solidFill>
              </a:rPr>
              <a:t>Choice of Models</a:t>
            </a:r>
            <a:r>
              <a:rPr lang="en" sz="1300">
                <a:solidFill>
                  <a:schemeClr val="dk1"/>
                </a:solidFill>
              </a:rPr>
              <a:t>:</a:t>
            </a:r>
            <a:endParaRPr sz="1300">
              <a:solidFill>
                <a:schemeClr val="dk1"/>
              </a:solidFill>
            </a:endParaRPr>
          </a:p>
          <a:p>
            <a:pPr indent="-311150" lvl="0" marL="457200" rtl="0" algn="l">
              <a:lnSpc>
                <a:spcPct val="105000"/>
              </a:lnSpc>
              <a:spcBef>
                <a:spcPts val="1200"/>
              </a:spcBef>
              <a:spcAft>
                <a:spcPts val="0"/>
              </a:spcAft>
              <a:buClr>
                <a:schemeClr val="dk1"/>
              </a:buClr>
              <a:buSzPts val="1300"/>
              <a:buChar char="●"/>
            </a:pPr>
            <a:r>
              <a:rPr lang="en" sz="1300">
                <a:solidFill>
                  <a:schemeClr val="dk1"/>
                </a:solidFill>
              </a:rPr>
              <a:t>XGBoost was chosen for its high accuracy in prediction tasks, Random Forests for its ability to handle complex data without overfitting, and Linear Regression as a baseline model to understand linear relationships. This project allowed us the opportunity to explore these powerful models not discussed in class</a:t>
            </a:r>
            <a:endParaRPr sz="13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300">
                <a:solidFill>
                  <a:schemeClr val="dk1"/>
                </a:solidFill>
              </a:rPr>
              <a:t>Data Preprocessing</a:t>
            </a:r>
            <a:r>
              <a:rPr lang="en" sz="1300">
                <a:solidFill>
                  <a:schemeClr val="dk1"/>
                </a:solidFill>
              </a:rPr>
              <a:t>:</a:t>
            </a:r>
            <a:endParaRPr sz="1300">
              <a:solidFill>
                <a:schemeClr val="dk1"/>
              </a:solidFill>
            </a:endParaRPr>
          </a:p>
          <a:p>
            <a:pPr indent="-311150" lvl="0" marL="457200" rtl="0" algn="l">
              <a:lnSpc>
                <a:spcPct val="105000"/>
              </a:lnSpc>
              <a:spcBef>
                <a:spcPts val="1200"/>
              </a:spcBef>
              <a:spcAft>
                <a:spcPts val="0"/>
              </a:spcAft>
              <a:buClr>
                <a:schemeClr val="dk1"/>
              </a:buClr>
              <a:buSzPts val="1300"/>
              <a:buChar char="●"/>
            </a:pPr>
            <a:r>
              <a:rPr lang="en" sz="1300">
                <a:solidFill>
                  <a:schemeClr val="dk1"/>
                </a:solidFill>
              </a:rPr>
              <a:t>One-hot encoding was used for categorical variables. Some features were scaled for better performance in gradient-based models.</a:t>
            </a:r>
            <a:endParaRPr sz="13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300">
                <a:solidFill>
                  <a:schemeClr val="dk1"/>
                </a:solidFill>
              </a:rPr>
              <a:t>Challenges in Design</a:t>
            </a:r>
            <a:r>
              <a:rPr lang="en" sz="1300">
                <a:solidFill>
                  <a:schemeClr val="dk1"/>
                </a:solidFill>
              </a:rPr>
              <a:t>:</a:t>
            </a:r>
            <a:endParaRPr sz="1300">
              <a:solidFill>
                <a:schemeClr val="dk1"/>
              </a:solidFill>
            </a:endParaRPr>
          </a:p>
          <a:p>
            <a:pPr indent="-311150" lvl="0" marL="457200" rtl="0" algn="l">
              <a:lnSpc>
                <a:spcPct val="105000"/>
              </a:lnSpc>
              <a:spcBef>
                <a:spcPts val="1200"/>
              </a:spcBef>
              <a:spcAft>
                <a:spcPts val="0"/>
              </a:spcAft>
              <a:buClr>
                <a:schemeClr val="dk1"/>
              </a:buClr>
              <a:buSzPts val="1300"/>
              <a:buChar char="●"/>
            </a:pPr>
            <a:r>
              <a:rPr lang="en" sz="1300">
                <a:solidFill>
                  <a:schemeClr val="dk1"/>
                </a:solidFill>
              </a:rPr>
              <a:t>The biggest challenge was </a:t>
            </a:r>
            <a:r>
              <a:rPr b="1" lang="en" sz="1300">
                <a:solidFill>
                  <a:schemeClr val="dk1"/>
                </a:solidFill>
              </a:rPr>
              <a:t>feature selection</a:t>
            </a:r>
            <a:r>
              <a:rPr lang="en" sz="1300">
                <a:solidFill>
                  <a:schemeClr val="dk1"/>
                </a:solidFill>
              </a:rPr>
              <a:t>—deciding which features were most relevant and how to handle potential multicollinearity and nonlinear relationships</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b="1" lang="en" sz="1300">
                <a:solidFill>
                  <a:schemeClr val="dk1"/>
                </a:solidFill>
              </a:rPr>
              <a:t>Hyperparameter tuning</a:t>
            </a:r>
            <a:r>
              <a:rPr lang="en" sz="1300">
                <a:solidFill>
                  <a:schemeClr val="dk1"/>
                </a:solidFill>
              </a:rPr>
              <a:t> was another challenge, especially for Random Forests and XGBoost. This was handled through grid search and cross-validation to improve model performance.</a:t>
            </a:r>
            <a:endParaRPr sz="1300">
              <a:solidFill>
                <a:schemeClr val="dk1"/>
              </a:solidFill>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94225" y="107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Evaluation</a:t>
            </a:r>
            <a:endParaRPr/>
          </a:p>
        </p:txBody>
      </p:sp>
      <p:sp>
        <p:nvSpPr>
          <p:cNvPr id="105" name="Google Shape;105;p21"/>
          <p:cNvSpPr txBox="1"/>
          <p:nvPr>
            <p:ph idx="1" type="body"/>
          </p:nvPr>
        </p:nvSpPr>
        <p:spPr>
          <a:xfrm>
            <a:off x="94225" y="680625"/>
            <a:ext cx="8890200" cy="4304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Model Performance</a:t>
            </a:r>
            <a:r>
              <a:rPr lang="en" sz="1200">
                <a:solidFill>
                  <a:schemeClr val="dk1"/>
                </a:solidFill>
              </a:rPr>
              <a:t>:</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Linear Regression</a:t>
            </a:r>
            <a:r>
              <a:rPr lang="en" sz="1200">
                <a:solidFill>
                  <a:schemeClr val="dk1"/>
                </a:solidFill>
              </a:rPr>
              <a:t>: It provided a baseline model with an  MSE of 0.111 and a R² score of approximately 0.88, suggesting that there’s a moderate correlation between the features and conversion rate.</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Random Forests</a:t>
            </a:r>
            <a:r>
              <a:rPr lang="en" sz="1200">
                <a:solidFill>
                  <a:schemeClr val="dk1"/>
                </a:solidFill>
              </a:rPr>
              <a:t>: With an R-squared of 0.999 and an even lower MSE of 0.00124, the Random Forest model significantly improved prediction accuracy over Linear Regression by capturing complex interactions.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XGBoost</a:t>
            </a:r>
            <a:r>
              <a:rPr lang="en" sz="1200">
                <a:solidFill>
                  <a:schemeClr val="dk1"/>
                </a:solidFill>
              </a:rPr>
              <a:t>: This model also did well, achieving an RMSE of 0.056 and a R-squared value of 0.997. </a:t>
            </a:r>
            <a:endParaRPr sz="1200">
              <a:solidFill>
                <a:schemeClr val="dk1"/>
              </a:solidFill>
            </a:endParaRPr>
          </a:p>
          <a:p>
            <a:pPr indent="0" lvl="0" marL="0" rtl="0" algn="l">
              <a:spcBef>
                <a:spcPts val="1200"/>
              </a:spcBef>
              <a:spcAft>
                <a:spcPts val="0"/>
              </a:spcAft>
              <a:buNone/>
            </a:pPr>
            <a:r>
              <a:rPr b="1" lang="en" sz="1200">
                <a:solidFill>
                  <a:schemeClr val="dk1"/>
                </a:solidFill>
              </a:rPr>
              <a:t>Which features were the most important for predicting conversion rates?:</a:t>
            </a:r>
            <a:endParaRPr b="1" sz="1200">
              <a:solidFill>
                <a:schemeClr val="dk1"/>
              </a:solidFill>
            </a:endParaRPr>
          </a:p>
          <a:p>
            <a:pPr indent="0" lvl="0" marL="457200" rtl="0" algn="l">
              <a:spcBef>
                <a:spcPts val="1200"/>
              </a:spcBef>
              <a:spcAft>
                <a:spcPts val="0"/>
              </a:spcAft>
              <a:buNone/>
            </a:pPr>
            <a:r>
              <a:rPr b="1" lang="en" sz="1200">
                <a:solidFill>
                  <a:schemeClr val="dk1"/>
                </a:solidFill>
              </a:rPr>
              <a:t>It seems like ad_spend, conversion_ad_spend, ad_spend_engagement, conversion_ad_spend, and engagement_metric were the most important features after we did feature importance analysis.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Interaction Terms:</a:t>
            </a:r>
            <a:r>
              <a:rPr lang="en" sz="1200">
                <a:solidFill>
                  <a:schemeClr val="dk1"/>
                </a:solidFill>
              </a:rPr>
              <a:t> Features like </a:t>
            </a:r>
            <a:r>
              <a:rPr b="1" lang="en" sz="1200">
                <a:solidFill>
                  <a:schemeClr val="dk1"/>
                </a:solidFill>
              </a:rPr>
              <a:t>ad_spend_engagement</a:t>
            </a:r>
            <a:r>
              <a:rPr lang="en" sz="1200">
                <a:solidFill>
                  <a:schemeClr val="dk1"/>
                </a:solidFill>
              </a:rPr>
              <a:t> and </a:t>
            </a:r>
            <a:r>
              <a:rPr b="1" lang="en" sz="1200">
                <a:solidFill>
                  <a:schemeClr val="dk1"/>
                </a:solidFill>
              </a:rPr>
              <a:t>conversion_ad_spend</a:t>
            </a:r>
            <a:r>
              <a:rPr lang="en" sz="1200">
                <a:solidFill>
                  <a:schemeClr val="dk1"/>
                </a:solidFill>
              </a:rPr>
              <a:t> indicate that interactions between budget and other factors (like engagement or conversion rate) are pivotal. </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Efficiency Matters:</a:t>
            </a:r>
            <a:r>
              <a:rPr lang="en" sz="1200">
                <a:solidFill>
                  <a:schemeClr val="dk1"/>
                </a:solidFill>
              </a:rPr>
              <a:t> Features emphasizing the return on investment—e.g., </a:t>
            </a:r>
            <a:r>
              <a:rPr b="1" lang="en" sz="1200">
                <a:solidFill>
                  <a:schemeClr val="dk1"/>
                </a:solidFill>
              </a:rPr>
              <a:t>conversion_ad_spend</a:t>
            </a:r>
            <a:r>
              <a:rPr lang="en" sz="1200">
                <a:solidFill>
                  <a:schemeClr val="dk1"/>
                </a:solidFill>
              </a:rPr>
              <a:t>—align directly with the business goal of maximizing conversions for minimal spending. </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Audience Behavior:</a:t>
            </a:r>
            <a:r>
              <a:rPr lang="en" sz="1200">
                <a:solidFill>
                  <a:schemeClr val="dk1"/>
                </a:solidFill>
              </a:rPr>
              <a:t> Engagement acts as a bridge between ad spend and conversion. Ads that fail to engage won’t convert, making engagement metrics critical.</a:t>
            </a:r>
            <a:endParaRPr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