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002" r:id="rId2"/>
    <p:sldId id="978" r:id="rId3"/>
    <p:sldId id="1007" r:id="rId4"/>
  </p:sldIdLst>
  <p:sldSz cx="12192000" cy="6858000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4513"/>
    <a:srgbClr val="0033CC"/>
    <a:srgbClr val="080808"/>
    <a:srgbClr val="CC3399"/>
    <a:srgbClr val="BBE0E3"/>
    <a:srgbClr val="FF3300"/>
    <a:srgbClr val="6600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986" autoAdjust="0"/>
  </p:normalViewPr>
  <p:slideViewPr>
    <p:cSldViewPr snapToGrid="0">
      <p:cViewPr varScale="1">
        <p:scale>
          <a:sx n="59" d="100"/>
          <a:sy n="59" d="100"/>
        </p:scale>
        <p:origin x="95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91" tIns="44595" rIns="89191" bIns="4459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49DC275-3357-42E5-B79B-60EB422F80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04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t" anchorCtr="0" compatLnSpc="1">
            <a:prstTxWarp prst="textNoShape">
              <a:avLst/>
            </a:prstTxWarp>
          </a:bodyPr>
          <a:lstStyle>
            <a:lvl1pPr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t" anchorCtr="0" compatLnSpc="1">
            <a:prstTxWarp prst="textNoShape">
              <a:avLst/>
            </a:prstTxWarp>
          </a:bodyPr>
          <a:lstStyle>
            <a:lvl1pPr algn="r"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b" anchorCtr="0" compatLnSpc="1">
            <a:prstTxWarp prst="textNoShape">
              <a:avLst/>
            </a:prstTxWarp>
          </a:bodyPr>
          <a:lstStyle>
            <a:lvl1pPr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1" tIns="48306" rIns="96611" bIns="48306" numCol="1" anchor="b" anchorCtr="0" compatLnSpc="1">
            <a:prstTxWarp prst="textNoShape">
              <a:avLst/>
            </a:prstTxWarp>
          </a:bodyPr>
          <a:lstStyle>
            <a:lvl1pPr algn="r" defTabSz="96623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1C93B47-54D6-4EB2-B84A-7D0C101B3D6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35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sym typeface="Wingdings" panose="05000000000000000000" pitchFamily="2" charset="2"/>
              </a:rPr>
              <a:t>Independent of object motion and lighting changes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93B47-54D6-4EB2-B84A-7D0C101B3D68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73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C93B47-54D6-4EB2-B84A-7D0C101B3D68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23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3118" y="908051"/>
            <a:ext cx="11425767" cy="1470025"/>
          </a:xfrm>
        </p:spPr>
        <p:txBody>
          <a:bodyPr/>
          <a:lstStyle>
            <a:lvl1pPr algn="ctr">
              <a:defRPr smtClean="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98015" y="3044825"/>
            <a:ext cx="4581702" cy="461665"/>
          </a:xfrm>
        </p:spPr>
        <p:txBody>
          <a:bodyPr wrap="none"/>
          <a:lstStyle>
            <a:lvl1pPr marL="0" indent="0" algn="r">
              <a:buFontTx/>
              <a:buNone/>
              <a:defRPr smtClean="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1" name="Picture 2" descr="http://people.ccaba.upc.edu/careglio/wp-content/uploads/2013/09/logo_upc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23" y="6277351"/>
            <a:ext cx="2513317" cy="56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https://media.licdn.com/mpr/mpr/shrinknp_400_400/p/2/000/064/2dd/259455f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9" r="5735" b="6816"/>
          <a:stretch/>
        </p:blipFill>
        <p:spPr bwMode="auto">
          <a:xfrm>
            <a:off x="11301499" y="40461"/>
            <a:ext cx="825765" cy="5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5" y="6336392"/>
            <a:ext cx="1511119" cy="513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263" y="6406293"/>
            <a:ext cx="19727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CIS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207" y="6454845"/>
            <a:ext cx="2400267" cy="43626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4535216" cy="584775"/>
          </a:xfrm>
        </p:spPr>
        <p:txBody>
          <a:bodyPr wrap="none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528277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2755368" y="1268413"/>
            <a:ext cx="8827032" cy="1701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450786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-17463"/>
            <a:ext cx="2743200" cy="6072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26274" y="-17463"/>
            <a:ext cx="1809726" cy="6072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21560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-17463"/>
            <a:ext cx="10972800" cy="1143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1717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1717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74115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6166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50179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-92878"/>
            <a:ext cx="10972800" cy="1143001"/>
          </a:xfrm>
        </p:spPr>
        <p:txBody>
          <a:bodyPr/>
          <a:lstStyle>
            <a:lvl1pPr>
              <a:defRPr>
                <a:solidFill>
                  <a:srgbClr val="8B451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009528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6265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384800" cy="20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20005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41873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713210"/>
            <a:ext cx="53869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713210"/>
            <a:ext cx="5389033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7543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052794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455785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996684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2837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846718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17463"/>
            <a:ext cx="109728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0972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52451" y="908051"/>
            <a:ext cx="11089216" cy="36513"/>
          </a:xfrm>
          <a:prstGeom prst="rect">
            <a:avLst/>
          </a:prstGeom>
          <a:solidFill>
            <a:srgbClr val="8B4513"/>
          </a:solidFill>
          <a:ln w="444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it-IT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  <p:sldLayoutId id="2147483650" r:id="rId13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8B451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7704" y="954089"/>
            <a:ext cx="8229600" cy="1508105"/>
          </a:xfrm>
        </p:spPr>
        <p:txBody>
          <a:bodyPr/>
          <a:lstStyle/>
          <a:p>
            <a:r>
              <a:rPr lang="es-ES" sz="2000" dirty="0"/>
              <a:t>Audio and visual-</a:t>
            </a:r>
            <a:r>
              <a:rPr lang="es-ES" sz="2000" dirty="0" err="1"/>
              <a:t>based</a:t>
            </a:r>
            <a:r>
              <a:rPr lang="es-ES" sz="2000" dirty="0"/>
              <a:t> video </a:t>
            </a:r>
            <a:r>
              <a:rPr lang="es-ES" sz="2000" dirty="0" err="1"/>
              <a:t>composition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Spatial and </a:t>
            </a:r>
            <a:r>
              <a:rPr lang="en-US" sz="1800" dirty="0" err="1"/>
              <a:t>spatio</a:t>
            </a:r>
            <a:r>
              <a:rPr lang="en-US" sz="1800" dirty="0"/>
              <a:t>-temporal assessments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View diversity and ranked-based camera selection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composition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388982"/>
            <a:ext cx="10777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</a:rPr>
              <a:t>S. Bano, A. Cavallaro. </a:t>
            </a:r>
            <a:r>
              <a:rPr lang="en-US" sz="1600" dirty="0" err="1">
                <a:solidFill>
                  <a:srgbClr val="000000"/>
                </a:solidFill>
              </a:rPr>
              <a:t>ViComp</a:t>
            </a:r>
            <a:r>
              <a:rPr lang="en-US" sz="1600" dirty="0">
                <a:solidFill>
                  <a:srgbClr val="000000"/>
                </a:solidFill>
              </a:rPr>
              <a:t>: Composition of User-Generated Videos. </a:t>
            </a:r>
            <a:r>
              <a:rPr lang="en-US" sz="1600" i="1" dirty="0">
                <a:solidFill>
                  <a:srgbClr val="000000"/>
                </a:solidFill>
              </a:rPr>
              <a:t>Multimedia Tools and Applications</a:t>
            </a:r>
            <a:r>
              <a:rPr lang="en-US" sz="1600" dirty="0">
                <a:solidFill>
                  <a:srgbClr val="000000"/>
                </a:solidFill>
              </a:rPr>
              <a:t>, 2016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491483-7E55-43D2-8EED-142C191A5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94" t="39348" r="26137" b="24125"/>
          <a:stretch/>
        </p:blipFill>
        <p:spPr>
          <a:xfrm>
            <a:off x="1338944" y="1999861"/>
            <a:ext cx="8229600" cy="42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6021">
        <p:fade/>
      </p:transition>
    </mc:Choice>
    <mc:Fallback xmlns="">
      <p:transition spd="med" advTm="360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0" objId="2"/>
        <p14:stopEvt time="36021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Gyro-based video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49" y="944563"/>
            <a:ext cx="8258745" cy="5570756"/>
          </a:xfrm>
        </p:spPr>
        <p:txBody>
          <a:bodyPr/>
          <a:lstStyle/>
          <a:p>
            <a:r>
              <a:rPr lang="en-GB" sz="2000" dirty="0"/>
              <a:t>Gyro-based camera-motion detection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Need to </a:t>
            </a:r>
            <a:r>
              <a:rPr lang="en-GB" sz="1800" dirty="0"/>
              <a:t>synchronise</a:t>
            </a:r>
            <a:r>
              <a:rPr lang="en-US" sz="1800" dirty="0"/>
              <a:t> the gyro-visual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Motion detection from filtered gyroscope data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Collection of 24 multi-modal UGVs using smartphones</a:t>
            </a:r>
          </a:p>
          <a:p>
            <a:endParaRPr lang="en-US" dirty="0"/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7010216" y="810734"/>
            <a:ext cx="1727689" cy="1494859"/>
            <a:chOff x="2214704" y="1540459"/>
            <a:chExt cx="3644018" cy="3152935"/>
          </a:xfrm>
        </p:grpSpPr>
        <p:grpSp>
          <p:nvGrpSpPr>
            <p:cNvPr id="44" name="Group 43"/>
            <p:cNvGrpSpPr/>
            <p:nvPr/>
          </p:nvGrpSpPr>
          <p:grpSpPr>
            <a:xfrm>
              <a:off x="2505143" y="1540459"/>
              <a:ext cx="3353579" cy="3045801"/>
              <a:chOff x="5349099" y="2999542"/>
              <a:chExt cx="3353579" cy="3045801"/>
            </a:xfrm>
          </p:grpSpPr>
          <p:sp>
            <p:nvSpPr>
              <p:cNvPr id="51" name="Text Box 13"/>
              <p:cNvSpPr txBox="1"/>
              <p:nvPr/>
            </p:nvSpPr>
            <p:spPr>
              <a:xfrm rot="10800000" flipV="1">
                <a:off x="7069373" y="2999542"/>
                <a:ext cx="231316" cy="30067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es-ES" sz="1500" b="1" i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x</a:t>
                </a:r>
                <a:endParaRPr lang="en-GB" sz="1500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13"/>
              <p:cNvSpPr txBox="1"/>
              <p:nvPr/>
            </p:nvSpPr>
            <p:spPr>
              <a:xfrm rot="10800000" flipV="1">
                <a:off x="5349099" y="5744668"/>
                <a:ext cx="238057" cy="30067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es-ES" sz="1500" b="1" i="1" dirty="0">
                    <a:solidFill>
                      <a:sysClr val="windowText" lastClr="000000"/>
                    </a:solidFill>
                    <a:latin typeface="Times New Roman"/>
                    <a:ea typeface="Calibri"/>
                  </a:rPr>
                  <a:t>y</a:t>
                </a:r>
                <a:endParaRPr lang="en-GB" sz="1500" i="1" dirty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</p:txBody>
          </p:sp>
          <p:sp>
            <p:nvSpPr>
              <p:cNvPr id="53" name="Text Box 13"/>
              <p:cNvSpPr txBox="1"/>
              <p:nvPr/>
            </p:nvSpPr>
            <p:spPr>
              <a:xfrm rot="10800000" flipV="1">
                <a:off x="8374672" y="5068467"/>
                <a:ext cx="228720" cy="32690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GB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15000"/>
                  </a:lnSpc>
                  <a:spcAft>
                    <a:spcPts val="1000"/>
                  </a:spcAft>
                  <a:defRPr/>
                </a:pPr>
                <a:r>
                  <a:rPr lang="es-ES" sz="1500" b="1" i="1" dirty="0">
                    <a:solidFill>
                      <a:sysClr val="windowText" lastClr="000000"/>
                    </a:solidFill>
                    <a:latin typeface="Times New Roman"/>
                    <a:ea typeface="Calibri"/>
                  </a:rPr>
                  <a:t>z</a:t>
                </a:r>
                <a:endParaRPr lang="en-GB" sz="1500" i="1" dirty="0">
                  <a:solidFill>
                    <a:sysClr val="windowText" lastClr="000000"/>
                  </a:solidFill>
                  <a:latin typeface="Times New Roman"/>
                  <a:ea typeface="Times New Roman"/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5616577" y="4043245"/>
                <a:ext cx="3086101" cy="1687922"/>
                <a:chOff x="6315667" y="2366483"/>
                <a:chExt cx="3086101" cy="1687922"/>
              </a:xfrm>
              <a:scene3d>
                <a:camera prst="isometricRightUp"/>
                <a:lightRig rig="threePt" dir="t"/>
              </a:scene3d>
            </p:grpSpPr>
            <p:pic>
              <p:nvPicPr>
                <p:cNvPr id="60" name="Picture 59" descr="http://techbeasts.com/wp-content/uploads/2013/10/Galaxy-s2-Plus.jpg"/>
                <p:cNvPicPr/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70" t="5378" r="56723" b="7063"/>
                <a:stretch/>
              </p:blipFill>
              <p:spPr bwMode="auto">
                <a:xfrm rot="16200000">
                  <a:off x="7014757" y="1667393"/>
                  <a:ext cx="1687922" cy="3086101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sp>
              <p:nvSpPr>
                <p:cNvPr id="61" name="Rectangle 60"/>
                <p:cNvSpPr/>
                <p:nvPr/>
              </p:nvSpPr>
              <p:spPr>
                <a:xfrm>
                  <a:off x="6853870" y="2527273"/>
                  <a:ext cx="2164851" cy="1387502"/>
                </a:xfrm>
                <a:prstGeom prst="rect">
                  <a:avLst/>
                </a:prstGeom>
                <a:solidFill>
                  <a:srgbClr val="BBE0E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GB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latin typeface="Arial"/>
                  </a:endParaRPr>
                </a:p>
              </p:txBody>
            </p:sp>
          </p:grpSp>
          <p:cxnSp>
            <p:nvCxnSpPr>
              <p:cNvPr id="55" name="Straight Connector 54"/>
              <p:cNvCxnSpPr/>
              <p:nvPr/>
            </p:nvCxnSpPr>
            <p:spPr>
              <a:xfrm flipV="1">
                <a:off x="5476875" y="4106683"/>
                <a:ext cx="3110146" cy="1789293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7185031" y="3588466"/>
                <a:ext cx="0" cy="230750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headEnd type="arrow" w="med" len="med"/>
                <a:tailEnd type="none" w="med" len="med"/>
              </a:ln>
              <a:effectLst/>
            </p:spPr>
          </p:cxnSp>
          <p:grpSp>
            <p:nvGrpSpPr>
              <p:cNvPr id="57" name="Group 56"/>
              <p:cNvGrpSpPr/>
              <p:nvPr/>
            </p:nvGrpSpPr>
            <p:grpSpPr>
              <a:xfrm rot="19659742">
                <a:off x="6643916" y="4084019"/>
                <a:ext cx="1285653" cy="1796610"/>
                <a:chOff x="9130058" y="2859920"/>
                <a:chExt cx="1285653" cy="1796610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 rot="10800000" flipH="1" flipV="1">
                  <a:off x="9130058" y="2859920"/>
                  <a:ext cx="824640" cy="116003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9709279" y="3676699"/>
                  <a:ext cx="706432" cy="97983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headEnd type="none" w="med" len="med"/>
                  <a:tailEnd type="arrow" w="med" len="med"/>
                </a:ln>
                <a:effectLst/>
              </p:spPr>
            </p:cxnSp>
          </p:grpSp>
        </p:grpSp>
        <p:sp>
          <p:nvSpPr>
            <p:cNvPr id="45" name="TextBox 2052"/>
            <p:cNvSpPr txBox="1"/>
            <p:nvPr/>
          </p:nvSpPr>
          <p:spPr>
            <a:xfrm>
              <a:off x="3024520" y="2093420"/>
              <a:ext cx="1200943" cy="681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500" b="1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500" b="1" i="1" baseline="-25000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15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endParaRPr lang="en-US" sz="1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Arc 45"/>
            <p:cNvSpPr/>
            <p:nvPr/>
          </p:nvSpPr>
          <p:spPr>
            <a:xfrm rot="5709291">
              <a:off x="4133488" y="2357118"/>
              <a:ext cx="360000" cy="360000"/>
            </a:xfrm>
            <a:prstGeom prst="arc">
              <a:avLst>
                <a:gd name="adj1" fmla="val 13273769"/>
                <a:gd name="adj2" fmla="val 4183165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1138971">
              <a:off x="2765283" y="4088462"/>
              <a:ext cx="360000" cy="360000"/>
            </a:xfrm>
            <a:prstGeom prst="arc">
              <a:avLst>
                <a:gd name="adj1" fmla="val 13273769"/>
                <a:gd name="adj2" fmla="val 4183165"/>
              </a:avLst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triangl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TextBox 38"/>
            <p:cNvSpPr txBox="1"/>
            <p:nvPr/>
          </p:nvSpPr>
          <p:spPr>
            <a:xfrm>
              <a:off x="2214704" y="3344319"/>
              <a:ext cx="1187419" cy="681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5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500" b="1" i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5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endPara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Arc 48"/>
            <p:cNvSpPr/>
            <p:nvPr/>
          </p:nvSpPr>
          <p:spPr>
            <a:xfrm rot="15865846">
              <a:off x="5033269" y="3637135"/>
              <a:ext cx="397193" cy="360000"/>
            </a:xfrm>
            <a:prstGeom prst="arc">
              <a:avLst>
                <a:gd name="adj1" fmla="val 13273769"/>
                <a:gd name="adj2" fmla="val 4183165"/>
              </a:avLst>
            </a:prstGeom>
            <a:noFill/>
            <a:ln w="19050" cap="flat" cmpd="sng" algn="ctr">
              <a:solidFill>
                <a:srgbClr val="00B050"/>
              </a:solidFill>
              <a:prstDash val="solid"/>
              <a:headEnd type="triangle" w="med" len="med"/>
              <a:tailEnd type="triangl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TextBox 38"/>
            <p:cNvSpPr txBox="1"/>
            <p:nvPr/>
          </p:nvSpPr>
          <p:spPr>
            <a:xfrm>
              <a:off x="4632424" y="4011779"/>
              <a:ext cx="1170514" cy="681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sz="1500" b="1" i="1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1500" b="1" i="1" baseline="-25000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sz="15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(t)</a:t>
              </a:r>
              <a:endPara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609600" y="6174846"/>
            <a:ext cx="110968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>
                <a:solidFill>
                  <a:srgbClr val="000000"/>
                </a:solidFill>
              </a:rPr>
              <a:t>S. Bano, A. Cavallaro, X. Parra. Gyro-based camera motion detection in user-generated videos. </a:t>
            </a:r>
            <a:r>
              <a:rPr lang="en-US" sz="1600" i="1" dirty="0">
                <a:solidFill>
                  <a:srgbClr val="000000"/>
                </a:solidFill>
              </a:rPr>
              <a:t>ACM Multimedia, </a:t>
            </a:r>
            <a:r>
              <a:rPr lang="en-US" sz="1600" dirty="0">
                <a:solidFill>
                  <a:srgbClr val="000000"/>
                </a:solidFill>
              </a:rPr>
              <a:t>2015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22C8E-8AD0-4A9B-AD5C-E7EBEFC1AF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644" t="43041" r="25714" b="31427"/>
          <a:stretch/>
        </p:blipFill>
        <p:spPr>
          <a:xfrm>
            <a:off x="1341742" y="2428698"/>
            <a:ext cx="8206560" cy="29729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3848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019">
        <p:fade/>
      </p:transition>
    </mc:Choice>
    <mc:Fallback xmlns="">
      <p:transition spd="med" advTm="6601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E180D4A7-C9FB-4DFB-919C-405C955672EB}">
      <p14:showEvtLst xmlns:p14="http://schemas.microsoft.com/office/powerpoint/2010/main">
        <p14:playEvt time="33152" objId="4"/>
        <p14:stopEvt time="66019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B4513"/>
                </a:solidFill>
              </a:rPr>
              <a:t>Identification and </a:t>
            </a:r>
            <a:r>
              <a:rPr lang="en-GB" dirty="0">
                <a:solidFill>
                  <a:srgbClr val="8B4513"/>
                </a:solidFill>
              </a:rPr>
              <a:t>synchronisation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59" y="954089"/>
            <a:ext cx="8286750" cy="1064907"/>
          </a:xfrm>
        </p:spPr>
        <p:txBody>
          <a:bodyPr/>
          <a:lstStyle/>
          <a:p>
            <a:pPr marL="342900" lvl="1" indent="-342900">
              <a:buFontTx/>
              <a:buChar char="•"/>
            </a:pPr>
            <a:r>
              <a:rPr lang="en-US" dirty="0"/>
              <a:t>Develop using audio </a:t>
            </a:r>
            <a:r>
              <a:rPr lang="en-US" dirty="0" err="1"/>
              <a:t>chroma</a:t>
            </a:r>
            <a:r>
              <a:rPr lang="en-US" dirty="0"/>
              <a:t> feature</a:t>
            </a:r>
          </a:p>
          <a:p>
            <a:pPr marL="742950" lvl="2" indent="-342900"/>
            <a:r>
              <a:rPr lang="en-US" dirty="0"/>
              <a:t>Match and cluster UGVs that capture the same </a:t>
            </a:r>
            <a:r>
              <a:rPr lang="en-US" dirty="0" err="1"/>
              <a:t>spatio</a:t>
            </a:r>
            <a:r>
              <a:rPr lang="en-US" dirty="0"/>
              <a:t>-temporal event</a:t>
            </a:r>
          </a:p>
          <a:p>
            <a:pPr marL="742950" lvl="2" indent="-342900"/>
            <a:r>
              <a:rPr lang="en-US" dirty="0"/>
              <a:t>Estimate the time-shift for </a:t>
            </a:r>
            <a:r>
              <a:rPr lang="en-US" dirty="0" err="1"/>
              <a:t>synchronisation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4659" y="6251230"/>
            <a:ext cx="108877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dirty="0"/>
              <a:t>S. Bano, A. Cavallaro. Discovery and organization of user-generated videos of the same event. </a:t>
            </a:r>
            <a:r>
              <a:rPr lang="en-US" sz="1600" i="1" dirty="0"/>
              <a:t>Information Sciences</a:t>
            </a:r>
            <a:r>
              <a:rPr lang="en-US" sz="1600" dirty="0"/>
              <a:t>, 302:108-121, 2015.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05129-64D9-4079-A918-25263B5CFE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86" t="29200" r="26333" b="8848"/>
          <a:stretch/>
        </p:blipFill>
        <p:spPr>
          <a:xfrm>
            <a:off x="1436914" y="2018996"/>
            <a:ext cx="7544495" cy="42486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2100458"/>
      </p:ext>
    </p:extLst>
  </p:cSld>
  <p:clrMapOvr>
    <a:masterClrMapping/>
  </p:clrMapOvr>
  <p:transition spd="slow" advTm="77384"/>
  <p:extLst mod="1">
    <p:ext uri="{E180D4A7-C9FB-4DFB-919C-405C955672EB}">
      <p14:showEvtLst xmlns:p14="http://schemas.microsoft.com/office/powerpoint/2010/main">
        <p14:playEvt time="31575" objId="4"/>
        <p14:stopEvt time="65782" objId="4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|16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16.6"/>
</p:tagLst>
</file>

<file path=ppt/theme/theme1.xml><?xml version="1.0" encoding="utf-8"?>
<a:theme xmlns:a="http://schemas.openxmlformats.org/drawingml/2006/main" name="template_WP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26698</TotalTime>
  <Words>160</Words>
  <Application>Microsoft Office PowerPoint</Application>
  <PresentationFormat>Widescreen</PresentationFormat>
  <Paragraphs>35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Wingdings</vt:lpstr>
      <vt:lpstr>template_WP</vt:lpstr>
      <vt:lpstr>Video composition</vt:lpstr>
      <vt:lpstr>Gyro-based video analysis</vt:lpstr>
      <vt:lpstr>Identification and synchronisation</vt:lpstr>
    </vt:vector>
  </TitlesOfParts>
  <Company>Queen Mary, University of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sb303</dc:creator>
  <cp:lastModifiedBy>Sophia Bano (Staff)</cp:lastModifiedBy>
  <cp:revision>475</cp:revision>
  <dcterms:created xsi:type="dcterms:W3CDTF">2012-09-24T17:56:13Z</dcterms:created>
  <dcterms:modified xsi:type="dcterms:W3CDTF">2018-02-25T21:40:15Z</dcterms:modified>
</cp:coreProperties>
</file>