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1" r:id="rId6"/>
    <p:sldId id="264" r:id="rId7"/>
    <p:sldId id="262" r:id="rId8"/>
    <p:sldId id="265" r:id="rId9"/>
    <p:sldId id="266" r:id="rId10"/>
    <p:sldId id="267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5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FE2"/>
    <a:srgbClr val="032245"/>
    <a:srgbClr val="05366E"/>
    <a:srgbClr val="8DD8E9"/>
    <a:srgbClr val="B7F0F9"/>
    <a:srgbClr val="A4FCFA"/>
    <a:srgbClr val="99EFFA"/>
    <a:srgbClr val="C3ECF5"/>
    <a:srgbClr val="47A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26" y="42"/>
      </p:cViewPr>
      <p:guideLst>
        <p:guide orient="horz" pos="3165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A8E3F-2E9C-47B6-B29C-202F42A0CEAD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92B4D-36B1-4788-800F-337ACF6C59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2E2-6450-4114-8A1A-B6324451D79B}" type="datetime1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0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457B-5905-439F-AC0D-11ADD9A5BB82}" type="datetime1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38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BB87-F8A0-4D8A-BAD9-8DCAB0E93810}" type="datetime1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0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7436-A559-431C-AF4A-DC8F80715A72}" type="datetime1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29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85C-8C22-41E3-9D2D-F873ECD30C71}" type="datetime1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1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4F7-5E3B-4265-8E07-BCB5D4F17CD7}" type="datetime1">
              <a:rPr lang="pt-BR" smtClean="0"/>
              <a:t>27/04/2024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24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EEDA-7D27-4B1F-A54F-2481D9570AEB}" type="datetime1">
              <a:rPr lang="pt-BR" smtClean="0"/>
              <a:t>27/04/2024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1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EA5-F91B-497C-9E3B-3ED4DC1A0D64}" type="datetime1">
              <a:rPr lang="pt-BR" smtClean="0"/>
              <a:t>27/04/2024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15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A3B0-9634-4CEC-8C4A-CAE0E817365E}" type="datetime1">
              <a:rPr lang="pt-BR" smtClean="0"/>
              <a:t>27/04/2024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57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D501-D178-4F66-8986-F5F21FC1FEF5}" type="datetime1">
              <a:rPr lang="pt-BR" smtClean="0"/>
              <a:t>27/04/2024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9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C79A-3BE7-40F2-BEC9-D25406D72567}" type="datetime1">
              <a:rPr lang="pt-BR" smtClean="0"/>
              <a:t>27/04/2024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8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1893-145D-415F-A103-F122D3E5268D}" type="datetime1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B41-ED0C-4663-A315-E94CBD87F3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1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hBa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C6FA79-9551-30C3-7198-AD3261C5A7A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53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EBAA8677-B5A9-0A5D-D7B5-057D528A3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37"/>
            <a:ext cx="6858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8301B2-DBC3-7855-9CB9-AB7A6A313EA2}"/>
              </a:ext>
            </a:extLst>
          </p:cNvPr>
          <p:cNvSpPr txBox="1"/>
          <p:nvPr/>
        </p:nvSpPr>
        <p:spPr>
          <a:xfrm>
            <a:off x="0" y="242803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 w="0">
                  <a:solidFill>
                    <a:srgbClr val="B7F0F9"/>
                  </a:solidFill>
                </a:ln>
                <a:solidFill>
                  <a:srgbClr val="B7F0F9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apyrus" panose="03070502060502030205" pitchFamily="66" charset="0"/>
              </a:rPr>
              <a:t>O Mestre dos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7F290B-578C-8853-B2D5-D0F149DA7E16}"/>
              </a:ext>
            </a:extLst>
          </p:cNvPr>
          <p:cNvSpPr txBox="1"/>
          <p:nvPr/>
        </p:nvSpPr>
        <p:spPr>
          <a:xfrm>
            <a:off x="0" y="1038803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n w="0">
                  <a:solidFill>
                    <a:srgbClr val="62BFE2"/>
                  </a:solidFill>
                </a:ln>
                <a:solidFill>
                  <a:srgbClr val="62BFE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apyrus" panose="03070502060502030205" pitchFamily="66" charset="0"/>
              </a:rPr>
              <a:t>Ascensão à Excelência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7E5E10-AD5F-BD70-F394-494468FE553A}"/>
              </a:ext>
            </a:extLst>
          </p:cNvPr>
          <p:cNvSpPr txBox="1"/>
          <p:nvPr/>
        </p:nvSpPr>
        <p:spPr>
          <a:xfrm>
            <a:off x="0" y="943236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n w="0">
                  <a:solidFill>
                    <a:srgbClr val="62BFE2"/>
                  </a:solidFill>
                </a:ln>
                <a:solidFill>
                  <a:srgbClr val="62BFE2"/>
                </a:solidFill>
                <a:effectLst/>
                <a:latin typeface="Vivaldi" panose="03020602050506090804" pitchFamily="66" charset="0"/>
              </a:rPr>
              <a:t>Isadora </a:t>
            </a:r>
            <a:r>
              <a:rPr lang="pt-BR" sz="2400" dirty="0" err="1">
                <a:ln w="0">
                  <a:solidFill>
                    <a:srgbClr val="62BFE2"/>
                  </a:solidFill>
                </a:ln>
                <a:solidFill>
                  <a:srgbClr val="62BFE2"/>
                </a:solidFill>
                <a:effectLst/>
                <a:latin typeface="Vivaldi" panose="03020602050506090804" pitchFamily="66" charset="0"/>
              </a:rPr>
              <a:t>Bagatini</a:t>
            </a:r>
            <a:endParaRPr lang="pt-BR" sz="2400" dirty="0">
              <a:ln w="0">
                <a:solidFill>
                  <a:srgbClr val="62BFE2"/>
                </a:solidFill>
              </a:ln>
              <a:solidFill>
                <a:srgbClr val="62BFE2"/>
              </a:solidFill>
              <a:effectLst/>
              <a:latin typeface="Vivaldi" panose="03020602050506090804" pitchFamily="66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399B01-5786-BC68-24B0-CE90B4327252}"/>
              </a:ext>
            </a:extLst>
          </p:cNvPr>
          <p:cNvSpPr txBox="1"/>
          <p:nvPr/>
        </p:nvSpPr>
        <p:spPr>
          <a:xfrm>
            <a:off x="394321" y="8708640"/>
            <a:ext cx="6142383" cy="523220"/>
          </a:xfrm>
          <a:prstGeom prst="rect">
            <a:avLst/>
          </a:prstGeom>
          <a:solidFill>
            <a:srgbClr val="62BF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n w="0">
                  <a:solidFill>
                    <a:srgbClr val="032245"/>
                  </a:solidFill>
                </a:ln>
                <a:solidFill>
                  <a:srgbClr val="03224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apyrus" panose="03070502060502030205" pitchFamily="66" charset="0"/>
              </a:rPr>
              <a:t>Um guia com as melhores ferramentas</a:t>
            </a:r>
          </a:p>
        </p:txBody>
      </p:sp>
    </p:spTree>
    <p:extLst>
      <p:ext uri="{BB962C8B-B14F-4D97-AF65-F5344CB8AC3E}">
        <p14:creationId xmlns:p14="http://schemas.microsoft.com/office/powerpoint/2010/main" val="391143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3B18A9-A6A4-8A16-0A16-B39E09E9C8ED}"/>
              </a:ext>
            </a:extLst>
          </p:cNvPr>
          <p:cNvSpPr txBox="1"/>
          <p:nvPr/>
        </p:nvSpPr>
        <p:spPr>
          <a:xfrm>
            <a:off x="711158" y="1669774"/>
            <a:ext cx="5508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Esse ebook foi gerado por IA e diagramado por humano.</a:t>
            </a:r>
          </a:p>
          <a:p>
            <a:pPr algn="ctr"/>
            <a:endParaRPr lang="pt-BR" sz="2400" dirty="0">
              <a:solidFill>
                <a:srgbClr val="032245"/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algn="ctr"/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O conteúdo foi criado apenas para fins didáticos, como desafio proposto no módulo de Introdução à Engenharia de Prompts com </a:t>
            </a:r>
            <a:r>
              <a:rPr lang="pt-BR" sz="2400" dirty="0" err="1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ChatGPT</a:t>
            </a:r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, do </a:t>
            </a:r>
            <a:r>
              <a:rPr lang="pt-BR" sz="2400" dirty="0" err="1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Bootcamp</a:t>
            </a:r>
            <a:r>
              <a:rPr lang="pt-BR" sz="240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 Santander </a:t>
            </a:r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2024 - IA para </a:t>
            </a:r>
            <a:r>
              <a:rPr lang="pt-BR" sz="2400" dirty="0" err="1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Devs</a:t>
            </a:r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 em parceria com a plataforma DIO. O foco do desafio foi a utilização de IA para gerar imagens, conteúdos e ideias criativas, e foi revisado e verificado por humano, portanto, está sujeito a erros e não deve ser utilizado como base de aprendizagem.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1D61E5-E5B6-303F-1CC6-4F08AD547946}"/>
              </a:ext>
            </a:extLst>
          </p:cNvPr>
          <p:cNvSpPr txBox="1"/>
          <p:nvPr/>
        </p:nvSpPr>
        <p:spPr>
          <a:xfrm>
            <a:off x="635111" y="540200"/>
            <a:ext cx="577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5366E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Obrigada por ler até aqui!!!</a:t>
            </a:r>
            <a:endParaRPr lang="pt-BR" sz="4000" b="1" dirty="0">
              <a:solidFill>
                <a:srgbClr val="05366E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7195D-F5F1-13CC-3D4F-128F5C13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99E4482-A9FB-14E0-1AEB-26C27D5C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10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5CD12AC-98ED-F770-E142-F64E4BFA5718}"/>
              </a:ext>
            </a:extLst>
          </p:cNvPr>
          <p:cNvSpPr/>
          <p:nvPr/>
        </p:nvSpPr>
        <p:spPr>
          <a:xfrm>
            <a:off x="0" y="1176086"/>
            <a:ext cx="3600000" cy="144000"/>
          </a:xfrm>
          <a:prstGeom prst="rect">
            <a:avLst/>
          </a:prstGeom>
          <a:pattFill prst="dkDnDiag">
            <a:fgClr>
              <a:srgbClr val="47A6C6"/>
            </a:fgClr>
            <a:bgClr>
              <a:srgbClr val="05366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929B0D-63BC-352F-5D92-4F1F2F3DB8DC}"/>
              </a:ext>
            </a:extLst>
          </p:cNvPr>
          <p:cNvSpPr txBox="1"/>
          <p:nvPr/>
        </p:nvSpPr>
        <p:spPr>
          <a:xfrm>
            <a:off x="-665247" y="6467503"/>
            <a:ext cx="55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Sobre a autora (humana):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54C0C3-DE49-A53C-4D7D-A1D04D98D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2" r="5877" b="1654"/>
          <a:stretch/>
        </p:blipFill>
        <p:spPr>
          <a:xfrm>
            <a:off x="1207108" y="6929168"/>
            <a:ext cx="1764000" cy="2196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B4B26F-98A9-E193-0776-1E77328AB35C}"/>
              </a:ext>
            </a:extLst>
          </p:cNvPr>
          <p:cNvSpPr txBox="1"/>
          <p:nvPr/>
        </p:nvSpPr>
        <p:spPr>
          <a:xfrm>
            <a:off x="3005017" y="8085622"/>
            <a:ext cx="280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https://github.com/IsahBag</a:t>
            </a:r>
            <a:endParaRPr lang="pt-BR" dirty="0"/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B60AF6A-7EEE-1241-BCFC-CAFA9C5CC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02" y="7717601"/>
            <a:ext cx="334198" cy="3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3B18A9-A6A4-8A16-0A16-B39E09E9C8ED}"/>
              </a:ext>
            </a:extLst>
          </p:cNvPr>
          <p:cNvSpPr txBox="1"/>
          <p:nvPr/>
        </p:nvSpPr>
        <p:spPr>
          <a:xfrm>
            <a:off x="655212" y="2930010"/>
            <a:ext cx="5773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32245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Os dados estão em todos os lugares e, com o boom da tecnologia, eles se tornaram parte fundamental para tomadas de decisão inteligentes. Seja para entender as preferências dos clientes ou prever tendências futuras, a análise de dados é uma habilidade que pode te levar longe. Nesse ebook iremos demonstrar algumas ferramentas extremamente úteis que te ajudam a manipular os dados e aprender com eles.</a:t>
            </a:r>
            <a:endParaRPr lang="pt-BR" sz="2400" dirty="0">
              <a:solidFill>
                <a:srgbClr val="032245"/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1D61E5-E5B6-303F-1CC6-4F08AD547946}"/>
              </a:ext>
            </a:extLst>
          </p:cNvPr>
          <p:cNvSpPr txBox="1"/>
          <p:nvPr/>
        </p:nvSpPr>
        <p:spPr>
          <a:xfrm>
            <a:off x="527721" y="520109"/>
            <a:ext cx="577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5366E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Análise de Dados</a:t>
            </a:r>
            <a:endParaRPr lang="pt-BR" sz="4000" b="1" dirty="0">
              <a:solidFill>
                <a:srgbClr val="05366E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1387F9-E3BC-28BF-7A41-AC4DB479474F}"/>
              </a:ext>
            </a:extLst>
          </p:cNvPr>
          <p:cNvSpPr txBox="1"/>
          <p:nvPr/>
        </p:nvSpPr>
        <p:spPr>
          <a:xfrm>
            <a:off x="655212" y="1650980"/>
            <a:ext cx="5646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Guia com as principais ferramentas e exemplos práticos.</a:t>
            </a:r>
            <a:endParaRPr lang="pt-BR" sz="3200" dirty="0">
              <a:solidFill>
                <a:srgbClr val="032245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0757C9-9B93-1248-89D4-8C92B7653B40}"/>
              </a:ext>
            </a:extLst>
          </p:cNvPr>
          <p:cNvSpPr/>
          <p:nvPr/>
        </p:nvSpPr>
        <p:spPr>
          <a:xfrm>
            <a:off x="0" y="1190516"/>
            <a:ext cx="3600000" cy="144000"/>
          </a:xfrm>
          <a:prstGeom prst="rect">
            <a:avLst/>
          </a:prstGeom>
          <a:pattFill prst="dkDnDiag">
            <a:fgClr>
              <a:srgbClr val="47A6C6"/>
            </a:fgClr>
            <a:bgClr>
              <a:srgbClr val="05366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Mulher andando de esqui&#10;&#10;Descrição gerada automaticamente com confiança baixa">
            <a:extLst>
              <a:ext uri="{FF2B5EF4-FFF2-40B4-BE49-F238E27FC236}">
                <a16:creationId xmlns:a16="http://schemas.microsoft.com/office/drawing/2014/main" id="{459963B0-EF35-065B-DB4C-554B7AAEE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26" y="5976998"/>
            <a:ext cx="3955774" cy="3731802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F91013-B474-340E-C975-469A662F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ED46AE-FD3A-DD2A-8C94-61850480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B004D02-959E-A443-DFE4-8C30DD16BC5A}"/>
              </a:ext>
            </a:extLst>
          </p:cNvPr>
          <p:cNvSpPr/>
          <p:nvPr/>
        </p:nvSpPr>
        <p:spPr>
          <a:xfrm>
            <a:off x="9939" y="0"/>
            <a:ext cx="6858000" cy="9906000"/>
          </a:xfrm>
          <a:prstGeom prst="rect">
            <a:avLst/>
          </a:prstGeom>
          <a:solidFill>
            <a:srgbClr val="032245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CE7FD1-635D-7A2D-51ED-752969E0FB58}"/>
              </a:ext>
            </a:extLst>
          </p:cNvPr>
          <p:cNvSpPr txBox="1"/>
          <p:nvPr/>
        </p:nvSpPr>
        <p:spPr>
          <a:xfrm>
            <a:off x="0" y="524756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B7F0F9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Python: Um Superpoder em Análise de Dados</a:t>
            </a:r>
            <a:endParaRPr lang="pt-BR" sz="4000" b="1" dirty="0">
              <a:solidFill>
                <a:srgbClr val="B7F0F9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681A5-47BE-B2DB-5D97-4ABB73E15966}"/>
              </a:ext>
            </a:extLst>
          </p:cNvPr>
          <p:cNvSpPr txBox="1"/>
          <p:nvPr/>
        </p:nvSpPr>
        <p:spPr>
          <a:xfrm>
            <a:off x="0" y="1050786"/>
            <a:ext cx="6858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200" b="1" dirty="0">
                <a:ln>
                  <a:solidFill>
                    <a:srgbClr val="B7F0F9"/>
                  </a:solidFill>
                </a:ln>
                <a:solidFill>
                  <a:srgbClr val="032245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01</a:t>
            </a:r>
            <a:endParaRPr lang="pt-BR" sz="22200" b="1" dirty="0">
              <a:ln>
                <a:solidFill>
                  <a:srgbClr val="B7F0F9"/>
                </a:solidFill>
              </a:ln>
              <a:solidFill>
                <a:srgbClr val="032245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3694C0-DD83-740D-1555-7A8632D07F4E}"/>
              </a:ext>
            </a:extLst>
          </p:cNvPr>
          <p:cNvSpPr/>
          <p:nvPr/>
        </p:nvSpPr>
        <p:spPr>
          <a:xfrm>
            <a:off x="546652" y="6645629"/>
            <a:ext cx="5784573" cy="207204"/>
          </a:xfrm>
          <a:prstGeom prst="rect">
            <a:avLst/>
          </a:prstGeom>
          <a:pattFill prst="dkDnDiag">
            <a:fgClr>
              <a:srgbClr val="47A6C6"/>
            </a:fgClr>
            <a:bgClr>
              <a:srgbClr val="05366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83AB44-950F-D6D4-55DB-DBC578A6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B30D6E-BCED-F7CF-674E-FBAB5097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8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3B18A9-A6A4-8A16-0A16-B39E09E9C8ED}"/>
              </a:ext>
            </a:extLst>
          </p:cNvPr>
          <p:cNvSpPr txBox="1"/>
          <p:nvPr/>
        </p:nvSpPr>
        <p:spPr>
          <a:xfrm>
            <a:off x="612886" y="1608118"/>
            <a:ext cx="5773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32245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Python é como um canivete suíço para análise de dados. Você pode fazer praticamente de tudo com as bibliotecas certas, como Pandas para manipular dados e </a:t>
            </a:r>
            <a:r>
              <a:rPr lang="pt-BR" sz="2400" dirty="0" err="1">
                <a:solidFill>
                  <a:srgbClr val="032245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Matplotlib</a:t>
            </a:r>
            <a:r>
              <a:rPr lang="pt-BR" sz="2400" dirty="0">
                <a:solidFill>
                  <a:srgbClr val="032245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para criar gráficos.</a:t>
            </a:r>
          </a:p>
          <a:p>
            <a:pPr algn="just"/>
            <a:endParaRPr lang="pt-BR" sz="2400" dirty="0">
              <a:solidFill>
                <a:srgbClr val="032245"/>
              </a:solidFill>
              <a:effectLst/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algn="just"/>
            <a:r>
              <a:rPr lang="pt-BR" sz="2400" dirty="0">
                <a:solidFill>
                  <a:srgbClr val="032245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Aqui está um exemplo básico de como carregar dados de venda em CSV e fazer algumas análises:</a:t>
            </a:r>
          </a:p>
          <a:p>
            <a:pPr algn="just"/>
            <a:endParaRPr lang="pt-BR" sz="2400" dirty="0">
              <a:solidFill>
                <a:srgbClr val="032245"/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algn="just"/>
            <a:endParaRPr lang="pt-BR" sz="2400" dirty="0">
              <a:solidFill>
                <a:srgbClr val="032245"/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1D61E5-E5B6-303F-1CC6-4F08AD547946}"/>
              </a:ext>
            </a:extLst>
          </p:cNvPr>
          <p:cNvSpPr txBox="1"/>
          <p:nvPr/>
        </p:nvSpPr>
        <p:spPr>
          <a:xfrm>
            <a:off x="573778" y="500143"/>
            <a:ext cx="577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5366E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Python</a:t>
            </a:r>
            <a:endParaRPr lang="pt-BR" sz="4000" b="1" dirty="0">
              <a:solidFill>
                <a:srgbClr val="05366E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7195D-F5F1-13CC-3D4F-128F5C13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724603"/>
          </a:xfrm>
        </p:spPr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99E4482-A9FB-14E0-1AEB-26C27D5C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4</a:t>
            </a:fld>
            <a:endParaRPr lang="pt-BR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DF51EBF1-C47B-1110-327D-E4F205BD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0669"/>
            <a:ext cx="6858000" cy="600323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BE48C16-ED46-E69B-FBC6-9CC52D4DE2E3}"/>
              </a:ext>
            </a:extLst>
          </p:cNvPr>
          <p:cNvSpPr/>
          <p:nvPr/>
        </p:nvSpPr>
        <p:spPr>
          <a:xfrm>
            <a:off x="0" y="1208029"/>
            <a:ext cx="3600000" cy="144000"/>
          </a:xfrm>
          <a:prstGeom prst="rect">
            <a:avLst/>
          </a:prstGeom>
          <a:pattFill prst="dkDnDiag">
            <a:fgClr>
              <a:srgbClr val="47A6C6"/>
            </a:fgClr>
            <a:bgClr>
              <a:srgbClr val="05366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4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B004D02-959E-A443-DFE4-8C30DD16BC5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2245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CE7FD1-635D-7A2D-51ED-752969E0FB58}"/>
              </a:ext>
            </a:extLst>
          </p:cNvPr>
          <p:cNvSpPr txBox="1"/>
          <p:nvPr/>
        </p:nvSpPr>
        <p:spPr>
          <a:xfrm>
            <a:off x="0" y="524756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B7F0F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R: Estatísticas e Gráficos Sem Dor de Cabeça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681A5-47BE-B2DB-5D97-4ABB73E15966}"/>
              </a:ext>
            </a:extLst>
          </p:cNvPr>
          <p:cNvSpPr txBox="1"/>
          <p:nvPr/>
        </p:nvSpPr>
        <p:spPr>
          <a:xfrm>
            <a:off x="0" y="1050786"/>
            <a:ext cx="6858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200" b="1" dirty="0">
                <a:ln>
                  <a:solidFill>
                    <a:srgbClr val="B7F0F9"/>
                  </a:solidFill>
                </a:ln>
                <a:solidFill>
                  <a:srgbClr val="032245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02</a:t>
            </a:r>
            <a:endParaRPr lang="pt-BR" sz="22200" b="1" dirty="0">
              <a:ln>
                <a:solidFill>
                  <a:srgbClr val="B7F0F9"/>
                </a:solidFill>
              </a:ln>
              <a:solidFill>
                <a:srgbClr val="032245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3694C0-DD83-740D-1555-7A8632D07F4E}"/>
              </a:ext>
            </a:extLst>
          </p:cNvPr>
          <p:cNvSpPr/>
          <p:nvPr/>
        </p:nvSpPr>
        <p:spPr>
          <a:xfrm>
            <a:off x="546652" y="6645629"/>
            <a:ext cx="5784573" cy="207204"/>
          </a:xfrm>
          <a:prstGeom prst="rect">
            <a:avLst/>
          </a:prstGeom>
          <a:pattFill prst="dkDnDiag">
            <a:fgClr>
              <a:srgbClr val="47A6C6"/>
            </a:fgClr>
            <a:bgClr>
              <a:srgbClr val="05366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2DB942-B637-9028-F62C-DBCB84B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966CD9-A2AF-166E-5AD0-6A2A57C9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8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3B18A9-A6A4-8A16-0A16-B39E09E9C8ED}"/>
              </a:ext>
            </a:extLst>
          </p:cNvPr>
          <p:cNvSpPr txBox="1"/>
          <p:nvPr/>
        </p:nvSpPr>
        <p:spPr>
          <a:xfrm>
            <a:off x="612886" y="1783840"/>
            <a:ext cx="57736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R é uma linguagem super popular para quem curte estatísticas e visualização de dados. Com pacotes como </a:t>
            </a:r>
            <a:r>
              <a:rPr lang="pt-BR" sz="2400" dirty="0" err="1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dplyr</a:t>
            </a:r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 e ggplot2, trabalhar com dados fica bem mais tranquilo.</a:t>
            </a:r>
          </a:p>
          <a:p>
            <a:pPr algn="just"/>
            <a:endParaRPr lang="pt-BR" sz="2400" dirty="0">
              <a:solidFill>
                <a:srgbClr val="032245"/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algn="just"/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Vamos supor que você tenha um data frame com dados de uma pesquisa. Aqui vai um exemplo de como calcular a média de uma variável e fazer um gráfico de dispersão:</a:t>
            </a:r>
          </a:p>
          <a:p>
            <a:pPr algn="just"/>
            <a:endParaRPr lang="pt-BR" sz="2400" dirty="0">
              <a:solidFill>
                <a:srgbClr val="032245"/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1D61E5-E5B6-303F-1CC6-4F08AD547946}"/>
              </a:ext>
            </a:extLst>
          </p:cNvPr>
          <p:cNvSpPr txBox="1"/>
          <p:nvPr/>
        </p:nvSpPr>
        <p:spPr>
          <a:xfrm>
            <a:off x="578699" y="515106"/>
            <a:ext cx="577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5366E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R</a:t>
            </a:r>
            <a:endParaRPr lang="pt-BR" sz="4000" b="1" dirty="0">
              <a:solidFill>
                <a:srgbClr val="05366E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7195D-F5F1-13CC-3D4F-128F5C13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376237"/>
            <a:ext cx="2314575" cy="527403"/>
          </a:xfrm>
        </p:spPr>
        <p:txBody>
          <a:bodyPr/>
          <a:lstStyle/>
          <a:p>
            <a:r>
              <a:rPr lang="pt-BR" dirty="0"/>
              <a:t>Mestre dos Dados: Ascensão à Excelência - Isadora </a:t>
            </a:r>
            <a:r>
              <a:rPr lang="pt-BR" dirty="0" err="1"/>
              <a:t>Bagatini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99E4482-A9FB-14E0-1AEB-26C27D5C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1EB8742-2871-ECB6-F923-29775E5FA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34897"/>
            <a:ext cx="6858000" cy="478394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CC2D8F8-6BA5-2823-CC67-277B93E7390F}"/>
              </a:ext>
            </a:extLst>
          </p:cNvPr>
          <p:cNvSpPr/>
          <p:nvPr/>
        </p:nvSpPr>
        <p:spPr>
          <a:xfrm>
            <a:off x="0" y="1194560"/>
            <a:ext cx="3600000" cy="144000"/>
          </a:xfrm>
          <a:prstGeom prst="rect">
            <a:avLst/>
          </a:prstGeom>
          <a:pattFill prst="dkDnDiag">
            <a:fgClr>
              <a:srgbClr val="47A6C6"/>
            </a:fgClr>
            <a:bgClr>
              <a:srgbClr val="05366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31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B004D02-959E-A443-DFE4-8C30DD16BC5A}"/>
              </a:ext>
            </a:extLst>
          </p:cNvPr>
          <p:cNvSpPr/>
          <p:nvPr/>
        </p:nvSpPr>
        <p:spPr>
          <a:xfrm>
            <a:off x="9939" y="0"/>
            <a:ext cx="6858000" cy="9906000"/>
          </a:xfrm>
          <a:prstGeom prst="rect">
            <a:avLst/>
          </a:prstGeom>
          <a:solidFill>
            <a:srgbClr val="032245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CE7FD1-635D-7A2D-51ED-752969E0FB58}"/>
              </a:ext>
            </a:extLst>
          </p:cNvPr>
          <p:cNvSpPr txBox="1"/>
          <p:nvPr/>
        </p:nvSpPr>
        <p:spPr>
          <a:xfrm>
            <a:off x="0" y="524756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B7F0F9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SQL: O Básico para Manipular Dados</a:t>
            </a:r>
            <a:endParaRPr lang="pt-BR" sz="4000" b="1" dirty="0">
              <a:solidFill>
                <a:srgbClr val="B7F0F9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9681A5-47BE-B2DB-5D97-4ABB73E15966}"/>
              </a:ext>
            </a:extLst>
          </p:cNvPr>
          <p:cNvSpPr txBox="1"/>
          <p:nvPr/>
        </p:nvSpPr>
        <p:spPr>
          <a:xfrm>
            <a:off x="0" y="1050786"/>
            <a:ext cx="6858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200" b="1" dirty="0">
                <a:ln>
                  <a:solidFill>
                    <a:srgbClr val="B7F0F9"/>
                  </a:solidFill>
                </a:ln>
                <a:solidFill>
                  <a:srgbClr val="032245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03</a:t>
            </a:r>
            <a:endParaRPr lang="pt-BR" sz="22200" b="1" dirty="0">
              <a:ln>
                <a:solidFill>
                  <a:srgbClr val="B7F0F9"/>
                </a:solidFill>
              </a:ln>
              <a:solidFill>
                <a:srgbClr val="032245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3694C0-DD83-740D-1555-7A8632D07F4E}"/>
              </a:ext>
            </a:extLst>
          </p:cNvPr>
          <p:cNvSpPr/>
          <p:nvPr/>
        </p:nvSpPr>
        <p:spPr>
          <a:xfrm>
            <a:off x="546652" y="6645629"/>
            <a:ext cx="5784573" cy="207204"/>
          </a:xfrm>
          <a:prstGeom prst="rect">
            <a:avLst/>
          </a:prstGeom>
          <a:pattFill prst="dkDnDiag">
            <a:fgClr>
              <a:srgbClr val="47A6C6"/>
            </a:fgClr>
            <a:bgClr>
              <a:srgbClr val="05366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F2FF7D-5569-6FD8-62A7-D8E7BAEA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72B34-9F35-790E-B8FB-38B516D8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91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3B18A9-A6A4-8A16-0A16-B39E09E9C8ED}"/>
              </a:ext>
            </a:extLst>
          </p:cNvPr>
          <p:cNvSpPr txBox="1"/>
          <p:nvPr/>
        </p:nvSpPr>
        <p:spPr>
          <a:xfrm>
            <a:off x="713186" y="1629101"/>
            <a:ext cx="5773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SQL (</a:t>
            </a:r>
            <a:r>
              <a:rPr lang="pt-BR" sz="2400" dirty="0" err="1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Structured</a:t>
            </a:r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 Query </a:t>
            </a:r>
            <a:r>
              <a:rPr lang="pt-BR" sz="2400" dirty="0" err="1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Language</a:t>
            </a:r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) é a linguagem padrão para bancos de dados relacionais. Saber SQL é essencial para extrair dados e se comunicar com bancos de dados.</a:t>
            </a:r>
          </a:p>
          <a:p>
            <a:pPr algn="just"/>
            <a:endParaRPr lang="pt-BR" sz="2400" dirty="0">
              <a:solidFill>
                <a:srgbClr val="032245"/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algn="just"/>
            <a:r>
              <a:rPr lang="pt-BR" sz="2400" dirty="0">
                <a:solidFill>
                  <a:srgbClr val="032245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Suponha que você queira saber as vendas totais por produto de um banco de dados. Aqui está um código SQL que faz isso: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1D61E5-E5B6-303F-1CC6-4F08AD547946}"/>
              </a:ext>
            </a:extLst>
          </p:cNvPr>
          <p:cNvSpPr txBox="1"/>
          <p:nvPr/>
        </p:nvSpPr>
        <p:spPr>
          <a:xfrm>
            <a:off x="635111" y="540200"/>
            <a:ext cx="577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5366E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SQL</a:t>
            </a:r>
            <a:endParaRPr lang="pt-BR" sz="4000" b="1" dirty="0">
              <a:solidFill>
                <a:srgbClr val="05366E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7195D-F5F1-13CC-3D4F-128F5C13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99E4482-A9FB-14E0-1AEB-26C27D5C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8</a:t>
            </a:fld>
            <a:endParaRPr lang="pt-BR"/>
          </a:p>
        </p:txBody>
      </p: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AD12252-8A73-23EA-B780-7271A42E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" y="4615773"/>
            <a:ext cx="5886450" cy="31623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5CD12AC-98ED-F770-E142-F64E4BFA5718}"/>
              </a:ext>
            </a:extLst>
          </p:cNvPr>
          <p:cNvSpPr/>
          <p:nvPr/>
        </p:nvSpPr>
        <p:spPr>
          <a:xfrm>
            <a:off x="0" y="1176086"/>
            <a:ext cx="3600000" cy="144000"/>
          </a:xfrm>
          <a:prstGeom prst="rect">
            <a:avLst/>
          </a:prstGeom>
          <a:pattFill prst="dkDnDiag">
            <a:fgClr>
              <a:srgbClr val="47A6C6"/>
            </a:fgClr>
            <a:bgClr>
              <a:srgbClr val="05366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5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B004D02-959E-A443-DFE4-8C30DD16BC5A}"/>
              </a:ext>
            </a:extLst>
          </p:cNvPr>
          <p:cNvSpPr/>
          <p:nvPr/>
        </p:nvSpPr>
        <p:spPr>
          <a:xfrm>
            <a:off x="9939" y="0"/>
            <a:ext cx="6858000" cy="9906000"/>
          </a:xfrm>
          <a:prstGeom prst="rect">
            <a:avLst/>
          </a:prstGeom>
          <a:solidFill>
            <a:srgbClr val="032245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CE7FD1-635D-7A2D-51ED-752969E0FB58}"/>
              </a:ext>
            </a:extLst>
          </p:cNvPr>
          <p:cNvSpPr txBox="1"/>
          <p:nvPr/>
        </p:nvSpPr>
        <p:spPr>
          <a:xfrm>
            <a:off x="-9939" y="5432226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B7F0F9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AGRADECIMENTOS</a:t>
            </a:r>
            <a:endParaRPr lang="pt-BR" sz="6000" b="1" dirty="0">
              <a:solidFill>
                <a:srgbClr val="B7F0F9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3694C0-DD83-740D-1555-7A8632D07F4E}"/>
              </a:ext>
            </a:extLst>
          </p:cNvPr>
          <p:cNvSpPr/>
          <p:nvPr/>
        </p:nvSpPr>
        <p:spPr>
          <a:xfrm>
            <a:off x="546652" y="6645629"/>
            <a:ext cx="5784573" cy="207204"/>
          </a:xfrm>
          <a:prstGeom prst="rect">
            <a:avLst/>
          </a:prstGeom>
          <a:pattFill prst="dkDnDiag">
            <a:fgClr>
              <a:srgbClr val="47A6C6"/>
            </a:fgClr>
            <a:bgClr>
              <a:srgbClr val="05366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F2FF7D-5569-6FD8-62A7-D8E7BAEA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Mestre dos Dados: Ascensão à Excelência - Isadora Bagatini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72B34-9F35-790E-B8FB-38B516D8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B41-ED0C-4663-A315-E94CBD87F30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894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509</Words>
  <Application>Microsoft Office PowerPoint</Application>
  <PresentationFormat>Papel A4 (210 x 297 mm)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Aparajita</vt:lpstr>
      <vt:lpstr>Arial</vt:lpstr>
      <vt:lpstr>Calibri</vt:lpstr>
      <vt:lpstr>Calibri Light</vt:lpstr>
      <vt:lpstr>Papyrus</vt:lpstr>
      <vt:lpstr>Vivaldi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BAGATINI</dc:creator>
  <cp:lastModifiedBy>ISADORA BAGATINI</cp:lastModifiedBy>
  <cp:revision>5</cp:revision>
  <dcterms:created xsi:type="dcterms:W3CDTF">2024-04-27T21:06:33Z</dcterms:created>
  <dcterms:modified xsi:type="dcterms:W3CDTF">2024-04-28T00:30:30Z</dcterms:modified>
</cp:coreProperties>
</file>