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Teko" panose="020B0604020202020204" charset="0"/>
      <p:regular r:id="rId16"/>
      <p:bold r:id="rId17"/>
    </p:embeddedFont>
    <p:embeddedFont>
      <p:font typeface="Montserrat ExtraLight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 Medium" panose="020B0604020202020204" charset="0"/>
      <p:regular r:id="rId26"/>
      <p:bold r:id="rId27"/>
      <p:italic r:id="rId28"/>
      <p:boldItalic r:id="rId29"/>
    </p:embeddedFont>
    <p:embeddedFont>
      <p:font typeface="Comic Sans MS" panose="030F0702030302020204" pitchFamily="66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75"/>
              <a:buFont typeface="Calibri"/>
              <a:buNone/>
              <a:defRPr sz="3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9255" algn="l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2530"/>
              <a:buFont typeface="Arial"/>
              <a:buChar char="•"/>
              <a:defRPr sz="2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639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  <a:defRPr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321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 文本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75"/>
              <a:buFont typeface="Calibri"/>
              <a:buNone/>
              <a:defRPr sz="3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9255" algn="l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2530"/>
              <a:buFont typeface="Arial"/>
              <a:buChar char="•"/>
              <a:defRPr sz="2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639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  <a:defRPr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321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20"/>
              <a:buFont typeface="Calibri"/>
              <a:buNone/>
              <a:defRPr sz="54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  <a:defRPr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None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75"/>
              <a:buFont typeface="Calibri"/>
              <a:buNone/>
              <a:defRPr sz="3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9255" algn="l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2530"/>
              <a:buFont typeface="Arial"/>
              <a:buChar char="•"/>
              <a:defRPr sz="2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639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  <a:defRPr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321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20"/>
              <a:buFont typeface="Calibri"/>
              <a:buNone/>
              <a:defRPr sz="54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  <a:defRPr sz="2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805"/>
              <a:buFont typeface="Arial"/>
              <a:buNone/>
              <a:defRPr sz="180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625"/>
              <a:buFont typeface="Arial"/>
              <a:buNone/>
              <a:defRPr sz="16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445"/>
              <a:buFont typeface="Arial"/>
              <a:buNone/>
              <a:defRPr sz="144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445"/>
              <a:buFont typeface="Arial"/>
              <a:buNone/>
              <a:defRPr sz="144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445"/>
              <a:buFont typeface="Arial"/>
              <a:buNone/>
              <a:defRPr sz="144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445"/>
              <a:buFont typeface="Arial"/>
              <a:buNone/>
              <a:defRPr sz="144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445"/>
              <a:buFont typeface="Arial"/>
              <a:buNone/>
              <a:defRPr sz="144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445"/>
              <a:buFont typeface="Arial"/>
              <a:buNone/>
              <a:defRPr sz="144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75"/>
              <a:buFont typeface="Calibri"/>
              <a:buNone/>
              <a:defRPr sz="3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9255" algn="l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2530"/>
              <a:buFont typeface="Arial"/>
              <a:buChar char="•"/>
              <a:defRPr sz="2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639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  <a:defRPr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321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9255" algn="l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2530"/>
              <a:buFont typeface="Arial"/>
              <a:buChar char="•"/>
              <a:defRPr sz="2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639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  <a:defRPr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321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75"/>
              <a:buFont typeface="Calibri"/>
              <a:buNone/>
              <a:defRPr sz="3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  <a:defRPr sz="217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None/>
              <a:defRPr sz="18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9255" algn="l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2530"/>
              <a:buFont typeface="Arial"/>
              <a:buChar char="•"/>
              <a:defRPr sz="2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639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  <a:defRPr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321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  <a:defRPr sz="217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None/>
              <a:defRPr sz="18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9255" algn="l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2530"/>
              <a:buFont typeface="Arial"/>
              <a:buChar char="•"/>
              <a:defRPr sz="2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639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  <a:defRPr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321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75"/>
              <a:buFont typeface="Calibri"/>
              <a:buNone/>
              <a:defRPr sz="3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90"/>
              <a:buFont typeface="Calibri"/>
              <a:buNone/>
              <a:defRPr sz="2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183189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115" algn="l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2890"/>
              <a:buFont typeface="Arial"/>
              <a:buChar char="•"/>
              <a:defRPr sz="2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9255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530"/>
              <a:buFont typeface="Arial"/>
              <a:buChar char="•"/>
              <a:defRPr sz="2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639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  <a:defRPr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321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321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321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321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321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321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Arial"/>
              <a:buNone/>
              <a:defRPr sz="12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85"/>
              <a:buFont typeface="Arial"/>
              <a:buNone/>
              <a:defRPr sz="10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5"/>
              <a:buFont typeface="Arial"/>
              <a:buNone/>
              <a:defRPr sz="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5"/>
              <a:buFont typeface="Arial"/>
              <a:buNone/>
              <a:defRPr sz="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5"/>
              <a:buFont typeface="Arial"/>
              <a:buNone/>
              <a:defRPr sz="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5"/>
              <a:buFont typeface="Arial"/>
              <a:buNone/>
              <a:defRPr sz="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5"/>
              <a:buFont typeface="Arial"/>
              <a:buNone/>
              <a:defRPr sz="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5"/>
              <a:buFont typeface="Arial"/>
              <a:buNone/>
              <a:defRPr sz="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90"/>
              <a:buFont typeface="Calibri"/>
              <a:buNone/>
              <a:defRPr sz="2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5183189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2890"/>
              <a:buFont typeface="Arial"/>
              <a:buNone/>
              <a:defRPr sz="2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530"/>
              <a:buFont typeface="Arial"/>
              <a:buNone/>
              <a:defRPr sz="2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  <a:defRPr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None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None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None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None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None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None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None/>
              <a:defRPr sz="14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65"/>
              <a:buFont typeface="Arial"/>
              <a:buNone/>
              <a:defRPr sz="12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85"/>
              <a:buFont typeface="Arial"/>
              <a:buNone/>
              <a:defRPr sz="10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5"/>
              <a:buFont typeface="Arial"/>
              <a:buNone/>
              <a:defRPr sz="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5"/>
              <a:buFont typeface="Arial"/>
              <a:buNone/>
              <a:defRPr sz="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5"/>
              <a:buFont typeface="Arial"/>
              <a:buNone/>
              <a:defRPr sz="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5"/>
              <a:buFont typeface="Arial"/>
              <a:buNone/>
              <a:defRPr sz="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5"/>
              <a:buFont typeface="Arial"/>
              <a:buNone/>
              <a:defRPr sz="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5"/>
              <a:buFont typeface="Arial"/>
              <a:buNone/>
              <a:defRPr sz="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8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4">
            <a:alphaModFix/>
          </a:blip>
          <a:srcRect r="35842"/>
          <a:stretch/>
        </p:blipFill>
        <p:spPr>
          <a:xfrm>
            <a:off x="-96839" y="-24709"/>
            <a:ext cx="12303353" cy="69915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75"/>
              <a:buFont typeface="Calibri"/>
              <a:buNone/>
              <a:defRPr sz="3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9255" algn="l" rtl="0">
              <a:lnSpc>
                <a:spcPct val="90000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2530"/>
              <a:buFont typeface="Arial"/>
              <a:buChar char="•"/>
              <a:defRPr sz="2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639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  <a:defRPr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321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5"/>
              <a:buFont typeface="Arial"/>
              <a:buChar char="•"/>
              <a:defRPr sz="18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1787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8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5400000">
            <a:off x="2464145" y="-3174654"/>
            <a:ext cx="7466909" cy="13360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17460"/>
          <a:stretch/>
        </p:blipFill>
        <p:spPr>
          <a:xfrm rot="5400000">
            <a:off x="6563317" y="633472"/>
            <a:ext cx="5139594" cy="566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l="35892" t="29842" r="31994" b="35843"/>
          <a:stretch/>
        </p:blipFill>
        <p:spPr>
          <a:xfrm>
            <a:off x="314428" y="992604"/>
            <a:ext cx="1701150" cy="97789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1060175" y="2096250"/>
            <a:ext cx="33612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5863" y="2589153"/>
            <a:ext cx="1365525" cy="1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422613" y="592350"/>
            <a:ext cx="4632000" cy="15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 b="1" i="1"/>
              <a:t> Sprint III</a:t>
            </a:r>
            <a:endParaRPr sz="6000" b="1" i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  Stock Ticker Project</a:t>
            </a:r>
            <a:endParaRPr sz="3600"/>
          </a:p>
        </p:txBody>
      </p:sp>
      <p:sp>
        <p:nvSpPr>
          <p:cNvPr id="97" name="Shape 97"/>
          <p:cNvSpPr txBox="1"/>
          <p:nvPr/>
        </p:nvSpPr>
        <p:spPr>
          <a:xfrm>
            <a:off x="2015575" y="4466750"/>
            <a:ext cx="51885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i="1"/>
              <a:t>Team Wasserfall</a:t>
            </a:r>
            <a:endParaRPr sz="2400" i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Manager: Erin Sauter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Scrum Master: Zhengqi Yang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Team Memebrs: Qiuda Lyu, Isaiah Lloyd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825" y="1437100"/>
            <a:ext cx="4778100" cy="34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025" y="893350"/>
            <a:ext cx="367665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1322475" y="296188"/>
            <a:ext cx="9778800" cy="11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/>
              <a:t>Storage</a:t>
            </a:r>
            <a:endParaRPr sz="3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5308600" y="1822306"/>
            <a:ext cx="1193800" cy="1192432"/>
          </a:xfrm>
          <a:prstGeom prst="ellipse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600">
                <a:solidFill>
                  <a:srgbClr val="C00000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 sz="6600">
              <a:solidFill>
                <a:srgbClr val="C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4548758" y="3008320"/>
            <a:ext cx="296747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400" b="1"/>
              <a:t>Part 4</a:t>
            </a:r>
            <a:endParaRPr sz="5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4242352" y="3909685"/>
            <a:ext cx="35643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latin typeface="Montserrat Medium"/>
                <a:ea typeface="Montserrat Medium"/>
                <a:cs typeface="Montserrat Medium"/>
                <a:sym typeface="Montserrat Medium"/>
              </a:rPr>
              <a:t>Record System</a:t>
            </a:r>
            <a:endParaRPr sz="3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t="38249" b="17584"/>
          <a:stretch/>
        </p:blipFill>
        <p:spPr>
          <a:xfrm rot="-5400000">
            <a:off x="-560443" y="2252254"/>
            <a:ext cx="3780916" cy="222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t="38249" b="17584"/>
          <a:stretch/>
        </p:blipFill>
        <p:spPr>
          <a:xfrm rot="5400000" flipH="1">
            <a:off x="8890575" y="2199238"/>
            <a:ext cx="3780916" cy="233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Shape 224"/>
          <p:cNvGrpSpPr/>
          <p:nvPr/>
        </p:nvGrpSpPr>
        <p:grpSpPr>
          <a:xfrm>
            <a:off x="566021" y="508736"/>
            <a:ext cx="740229" cy="706925"/>
            <a:chOff x="1342572" y="1533604"/>
            <a:chExt cx="740229" cy="811225"/>
          </a:xfrm>
        </p:grpSpPr>
        <p:sp>
          <p:nvSpPr>
            <p:cNvPr id="225" name="Shape 225"/>
            <p:cNvSpPr/>
            <p:nvPr/>
          </p:nvSpPr>
          <p:spPr>
            <a:xfrm>
              <a:off x="1351643" y="1548039"/>
              <a:ext cx="685800" cy="796790"/>
            </a:xfrm>
            <a:prstGeom prst="roundRect">
              <a:avLst>
                <a:gd name="adj" fmla="val 5729"/>
              </a:avLst>
            </a:prstGeom>
            <a:solidFill>
              <a:srgbClr val="D32F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1342572" y="1533604"/>
              <a:ext cx="740229" cy="7416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</a:rPr>
                <a:t>4</a:t>
              </a: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Shape 227"/>
          <p:cNvSpPr txBox="1"/>
          <p:nvPr/>
        </p:nvSpPr>
        <p:spPr>
          <a:xfrm>
            <a:off x="1321671" y="744475"/>
            <a:ext cx="11693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Backend Programming</a:t>
            </a: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9255" rtl="0">
              <a:spcBef>
                <a:spcPts val="905"/>
              </a:spcBef>
              <a:spcAft>
                <a:spcPts val="0"/>
              </a:spcAft>
              <a:buSzPts val="2530"/>
              <a:buChar char="•"/>
            </a:pPr>
            <a:r>
              <a:rPr lang="zh-CN"/>
              <a:t>Purpose: Maintaining lists of easily accessible information </a:t>
            </a:r>
            <a:endParaRPr/>
          </a:p>
          <a:p>
            <a:pPr marL="457200" lvl="0" indent="-389255" rtl="0"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zh-CN"/>
              <a:t>Designed to implemement broad spanning calculations and functions</a:t>
            </a:r>
            <a:endParaRPr/>
          </a:p>
          <a:p>
            <a:pPr marL="457200" lvl="0" indent="-389255" rtl="0"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zh-CN"/>
              <a:t>Upper limit of 150 Stocks</a:t>
            </a:r>
            <a:endParaRPr/>
          </a:p>
          <a:p>
            <a:pPr marL="457200" lvl="0" indent="-389255" rtl="0"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lang="zh-CN"/>
              <a:t>Intended to expand to fit further functionalities as needed.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17460"/>
          <a:stretch/>
        </p:blipFill>
        <p:spPr>
          <a:xfrm rot="-5400000" flipH="1">
            <a:off x="172497" y="1003158"/>
            <a:ext cx="5139594" cy="4991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 r="48011"/>
          <a:stretch/>
        </p:blipFill>
        <p:spPr>
          <a:xfrm>
            <a:off x="10092114" y="3849349"/>
            <a:ext cx="1325186" cy="268933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5679975" y="1479600"/>
            <a:ext cx="631650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Thank You for Listening!</a:t>
            </a: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Full Demo </a:t>
            </a: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pic>
        <p:nvPicPr>
          <p:cNvPr id="238" name="Shape 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7963" y="2775450"/>
            <a:ext cx="1175963" cy="144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4645" y="1090792"/>
            <a:ext cx="1932900" cy="12081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9544" y="1090598"/>
            <a:ext cx="1932900" cy="12087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05" name="Shape 1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4443" y="1058285"/>
            <a:ext cx="1932900" cy="12732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grpSp>
        <p:nvGrpSpPr>
          <p:cNvPr id="106" name="Shape 106"/>
          <p:cNvGrpSpPr/>
          <p:nvPr/>
        </p:nvGrpSpPr>
        <p:grpSpPr>
          <a:xfrm>
            <a:off x="566021" y="508736"/>
            <a:ext cx="740229" cy="706925"/>
            <a:chOff x="1342572" y="1533604"/>
            <a:chExt cx="740229" cy="811225"/>
          </a:xfrm>
        </p:grpSpPr>
        <p:sp>
          <p:nvSpPr>
            <p:cNvPr id="107" name="Shape 107"/>
            <p:cNvSpPr/>
            <p:nvPr/>
          </p:nvSpPr>
          <p:spPr>
            <a:xfrm>
              <a:off x="1351643" y="1548039"/>
              <a:ext cx="685800" cy="796790"/>
            </a:xfrm>
            <a:prstGeom prst="roundRect">
              <a:avLst>
                <a:gd name="adj" fmla="val 5729"/>
              </a:avLst>
            </a:prstGeom>
            <a:solidFill>
              <a:srgbClr val="D32F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1342572" y="1533604"/>
              <a:ext cx="740229" cy="7416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/>
          <p:nvPr/>
        </p:nvSpPr>
        <p:spPr>
          <a:xfrm>
            <a:off x="1321671" y="744475"/>
            <a:ext cx="11693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161461" y="2883889"/>
            <a:ext cx="342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C00000"/>
                </a:solidFill>
              </a:rPr>
              <a:t>Accomplishments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2424150" y="3898022"/>
            <a:ext cx="7343700" cy="19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595959"/>
                </a:solidFill>
              </a:rPr>
              <a:t>Connected JPanels using CardLayout</a:t>
            </a:r>
            <a:endParaRPr sz="1800">
              <a:solidFill>
                <a:srgbClr val="595959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595959"/>
                </a:solidFill>
              </a:rPr>
              <a:t>Created a Brand New Portfolio Page </a:t>
            </a:r>
            <a:endParaRPr sz="1800">
              <a:solidFill>
                <a:srgbClr val="595959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595959"/>
                </a:solidFill>
              </a:rPr>
              <a:t>Portfolio Page showcasing a watchlist and an Overview</a:t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112" name="Shape 112"/>
          <p:cNvCxnSpPr/>
          <p:nvPr/>
        </p:nvCxnSpPr>
        <p:spPr>
          <a:xfrm rot="10800000">
            <a:off x="3690008" y="3522559"/>
            <a:ext cx="436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5308600" y="1822306"/>
            <a:ext cx="1193800" cy="1192432"/>
          </a:xfrm>
          <a:prstGeom prst="ellipse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600">
                <a:solidFill>
                  <a:srgbClr val="C00000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sz="6600">
              <a:solidFill>
                <a:srgbClr val="C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4548760" y="3008320"/>
            <a:ext cx="2967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400" b="1"/>
              <a:t>  Part 1</a:t>
            </a:r>
            <a:endParaRPr sz="5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3854852" y="3849400"/>
            <a:ext cx="4482300" cy="2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latin typeface="Montserrat Medium"/>
                <a:ea typeface="Montserrat Medium"/>
                <a:cs typeface="Montserrat Medium"/>
                <a:sym typeface="Montserrat Medium"/>
              </a:rPr>
              <a:t>CardLayout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Montserrat Medium"/>
                <a:ea typeface="Montserrat Medium"/>
                <a:cs typeface="Montserrat Medium"/>
                <a:sym typeface="Montserrat Medium"/>
              </a:rPr>
              <a:t>  Special Thanks to Caitlyn</a:t>
            </a:r>
            <a:endParaRPr sz="2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t="38249" b="17584"/>
          <a:stretch/>
        </p:blipFill>
        <p:spPr>
          <a:xfrm rot="-5400000">
            <a:off x="-560443" y="2252254"/>
            <a:ext cx="3780916" cy="222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t="38249" b="17584"/>
          <a:stretch/>
        </p:blipFill>
        <p:spPr>
          <a:xfrm rot="5400000" flipH="1">
            <a:off x="8890575" y="2199238"/>
            <a:ext cx="3780916" cy="233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10457425" y="361726"/>
            <a:ext cx="1538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Shape 129"/>
          <p:cNvGrpSpPr/>
          <p:nvPr/>
        </p:nvGrpSpPr>
        <p:grpSpPr>
          <a:xfrm>
            <a:off x="566021" y="508736"/>
            <a:ext cx="740229" cy="706925"/>
            <a:chOff x="1342572" y="1533604"/>
            <a:chExt cx="740229" cy="811225"/>
          </a:xfrm>
        </p:grpSpPr>
        <p:sp>
          <p:nvSpPr>
            <p:cNvPr id="130" name="Shape 130"/>
            <p:cNvSpPr/>
            <p:nvPr/>
          </p:nvSpPr>
          <p:spPr>
            <a:xfrm>
              <a:off x="1351643" y="1548039"/>
              <a:ext cx="685800" cy="796790"/>
            </a:xfrm>
            <a:prstGeom prst="roundRect">
              <a:avLst>
                <a:gd name="adj" fmla="val 5729"/>
              </a:avLst>
            </a:prstGeom>
            <a:solidFill>
              <a:srgbClr val="D32F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1342572" y="1533604"/>
              <a:ext cx="740229" cy="7416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</a:rPr>
                <a:t>1</a:t>
              </a: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Shape 132"/>
          <p:cNvSpPr txBox="1"/>
          <p:nvPr/>
        </p:nvSpPr>
        <p:spPr>
          <a:xfrm>
            <a:off x="1406175" y="1215600"/>
            <a:ext cx="10360800" cy="4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So far, we have three different JPanels for three main categories of functionalities: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i="1">
                <a:latin typeface="Times New Roman"/>
                <a:ea typeface="Times New Roman"/>
                <a:cs typeface="Times New Roman"/>
                <a:sym typeface="Times New Roman"/>
              </a:rPr>
              <a:t>1)  Landing Page</a:t>
            </a: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i="1">
                <a:latin typeface="Times New Roman"/>
                <a:ea typeface="Times New Roman"/>
                <a:cs typeface="Times New Roman"/>
                <a:sym typeface="Times New Roman"/>
              </a:rPr>
              <a:t>2)  Search Page</a:t>
            </a: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i="1">
                <a:latin typeface="Times New Roman"/>
                <a:ea typeface="Times New Roman"/>
                <a:cs typeface="Times New Roman"/>
                <a:sym typeface="Times New Roman"/>
              </a:rPr>
              <a:t>3)  Portfolio Page</a:t>
            </a: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Now, we have managed to connect all three Panels using CardLayout and corresponding JButtons.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650" y="3897675"/>
            <a:ext cx="3361226" cy="232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225" y="3897675"/>
            <a:ext cx="3648726" cy="23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5150" y="4103950"/>
            <a:ext cx="18764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86125" y="5284600"/>
            <a:ext cx="16954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5308600" y="1822306"/>
            <a:ext cx="1193800" cy="1192432"/>
          </a:xfrm>
          <a:prstGeom prst="ellipse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600">
                <a:solidFill>
                  <a:srgbClr val="C00000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sz="6600">
              <a:solidFill>
                <a:srgbClr val="C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548759" y="3008320"/>
            <a:ext cx="296747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400" b="1"/>
              <a:t>Part 2</a:t>
            </a:r>
            <a:endParaRPr sz="5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4242352" y="3909685"/>
            <a:ext cx="35643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latin typeface="Montserrat Medium"/>
                <a:ea typeface="Montserrat Medium"/>
                <a:cs typeface="Montserrat Medium"/>
                <a:sym typeface="Montserrat Medium"/>
              </a:rPr>
              <a:t>Portfolio Page</a:t>
            </a:r>
            <a:endParaRPr sz="3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t="38249" b="17584"/>
          <a:stretch/>
        </p:blipFill>
        <p:spPr>
          <a:xfrm rot="-5400000">
            <a:off x="-560443" y="2252254"/>
            <a:ext cx="3780916" cy="222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t="38249" b="17584"/>
          <a:stretch/>
        </p:blipFill>
        <p:spPr>
          <a:xfrm rot="5400000" flipH="1">
            <a:off x="8890575" y="2199238"/>
            <a:ext cx="3780916" cy="233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Shape 152"/>
          <p:cNvGrpSpPr/>
          <p:nvPr/>
        </p:nvGrpSpPr>
        <p:grpSpPr>
          <a:xfrm>
            <a:off x="566021" y="508736"/>
            <a:ext cx="740229" cy="706925"/>
            <a:chOff x="1342572" y="1533604"/>
            <a:chExt cx="740229" cy="811225"/>
          </a:xfrm>
        </p:grpSpPr>
        <p:sp>
          <p:nvSpPr>
            <p:cNvPr id="153" name="Shape 153"/>
            <p:cNvSpPr/>
            <p:nvPr/>
          </p:nvSpPr>
          <p:spPr>
            <a:xfrm>
              <a:off x="1351643" y="1548039"/>
              <a:ext cx="685800" cy="796790"/>
            </a:xfrm>
            <a:prstGeom prst="roundRect">
              <a:avLst>
                <a:gd name="adj" fmla="val 5729"/>
              </a:avLst>
            </a:prstGeom>
            <a:solidFill>
              <a:srgbClr val="D32F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1342572" y="1533604"/>
              <a:ext cx="740229" cy="7416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</a:rPr>
                <a:t>2</a:t>
              </a: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Shape 155"/>
          <p:cNvSpPr txBox="1"/>
          <p:nvPr/>
        </p:nvSpPr>
        <p:spPr>
          <a:xfrm>
            <a:off x="1321684" y="744475"/>
            <a:ext cx="371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CN" sz="2400"/>
              <a:t>Frame design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7990662" y="2259539"/>
            <a:ext cx="2935200" cy="2935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440631" y="5468082"/>
            <a:ext cx="2037" cy="12219"/>
          </a:xfrm>
          <a:custGeom>
            <a:avLst/>
            <a:gdLst/>
            <a:ahLst/>
            <a:cxnLst/>
            <a:rect l="0" t="0" r="0" b="0"/>
            <a:pathLst>
              <a:path w="1" h="6" extrusionOk="0">
                <a:moveTo>
                  <a:pt x="0" y="6"/>
                </a:moveTo>
                <a:cubicBezTo>
                  <a:pt x="1" y="6"/>
                  <a:pt x="1" y="6"/>
                  <a:pt x="1" y="6"/>
                </a:cubicBezTo>
                <a:cubicBezTo>
                  <a:pt x="1" y="4"/>
                  <a:pt x="1" y="2"/>
                  <a:pt x="1" y="0"/>
                </a:cubicBezTo>
                <a:cubicBezTo>
                  <a:pt x="1" y="2"/>
                  <a:pt x="0" y="4"/>
                  <a:pt x="0" y="6"/>
                </a:cubicBezTo>
                <a:close/>
              </a:path>
            </a:pathLst>
          </a:custGeom>
          <a:solidFill>
            <a:srgbClr val="58585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5282B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841417" y="2585993"/>
            <a:ext cx="5501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955400" y="4792855"/>
            <a:ext cx="3005703" cy="86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55E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" y="1383900"/>
            <a:ext cx="5549202" cy="427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7083900" y="795125"/>
            <a:ext cx="4843200" cy="49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two main part in the Frame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    </a:t>
            </a:r>
            <a:r>
              <a:rPr lang="zh-CN"/>
              <a:t> leftPart &amp; rightPart as GrideLayout (1,2)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Left Part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  </a:t>
            </a:r>
            <a:r>
              <a:rPr lang="zh-CN"/>
              <a:t>  make it as BorderLayout, add a JScrollPane in </a:t>
            </a:r>
            <a:r>
              <a:rPr lang="zh-CN" b="1">
                <a:latin typeface="Comic Sans MS"/>
                <a:ea typeface="Comic Sans MS"/>
                <a:cs typeface="Comic Sans MS"/>
                <a:sym typeface="Comic Sans MS"/>
              </a:rPr>
              <a:t>CENTER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1800"/>
              <a:t>Right Part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   </a:t>
            </a:r>
            <a:r>
              <a:rPr lang="zh-CN"/>
              <a:t> make it as GrideLayout(2,1)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    </a:t>
            </a:r>
            <a:r>
              <a:rPr lang="zh-CN"/>
              <a:t>There are three JPanel in the top JPanel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    </a:t>
            </a:r>
            <a:r>
              <a:rPr lang="zh-CN"/>
              <a:t>Bottom JPanel is for Portfolio Overview gragh</a:t>
            </a:r>
            <a:r>
              <a:rPr lang="zh-C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5308600" y="1822306"/>
            <a:ext cx="1193800" cy="1192432"/>
          </a:xfrm>
          <a:prstGeom prst="ellipse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600">
                <a:solidFill>
                  <a:srgbClr val="C00000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sz="6600">
              <a:solidFill>
                <a:srgbClr val="C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48758" y="3008320"/>
            <a:ext cx="296747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400" b="1"/>
              <a:t>Part 3</a:t>
            </a:r>
            <a:endParaRPr sz="5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3278600" y="3909650"/>
            <a:ext cx="5775300" cy="13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latin typeface="Montserrat Medium"/>
                <a:ea typeface="Montserrat Medium"/>
                <a:cs typeface="Montserrat Medium"/>
                <a:sym typeface="Montserrat Medium"/>
              </a:rPr>
              <a:t>Watchlist,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latin typeface="Montserrat Medium"/>
                <a:ea typeface="Montserrat Medium"/>
                <a:cs typeface="Montserrat Medium"/>
                <a:sym typeface="Montserrat Medium"/>
              </a:rPr>
              <a:t>Storage,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latin typeface="Montserrat Medium"/>
                <a:ea typeface="Montserrat Medium"/>
                <a:cs typeface="Montserrat Medium"/>
                <a:sym typeface="Montserrat Medium"/>
              </a:rPr>
              <a:t>Dynamic Display 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t="38249" b="17584"/>
          <a:stretch/>
        </p:blipFill>
        <p:spPr>
          <a:xfrm rot="-5400000">
            <a:off x="-560443" y="2252254"/>
            <a:ext cx="3780916" cy="222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t="38249" b="17584"/>
          <a:stretch/>
        </p:blipFill>
        <p:spPr>
          <a:xfrm rot="5400000" flipH="1">
            <a:off x="8890575" y="2199238"/>
            <a:ext cx="3780916" cy="233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852" y="3588252"/>
            <a:ext cx="3648075" cy="27959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Shape 178"/>
          <p:cNvGrpSpPr/>
          <p:nvPr/>
        </p:nvGrpSpPr>
        <p:grpSpPr>
          <a:xfrm>
            <a:off x="566021" y="508736"/>
            <a:ext cx="740229" cy="706925"/>
            <a:chOff x="1342572" y="1533604"/>
            <a:chExt cx="740229" cy="811225"/>
          </a:xfrm>
        </p:grpSpPr>
        <p:sp>
          <p:nvSpPr>
            <p:cNvPr id="179" name="Shape 179"/>
            <p:cNvSpPr/>
            <p:nvPr/>
          </p:nvSpPr>
          <p:spPr>
            <a:xfrm>
              <a:off x="1351643" y="1548039"/>
              <a:ext cx="685800" cy="796790"/>
            </a:xfrm>
            <a:prstGeom prst="roundRect">
              <a:avLst>
                <a:gd name="adj" fmla="val 5729"/>
              </a:avLst>
            </a:prstGeom>
            <a:solidFill>
              <a:srgbClr val="D32F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342572" y="1533604"/>
              <a:ext cx="740229" cy="7416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</a:rPr>
                <a:t>3</a:t>
              </a: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Shape 181"/>
          <p:cNvSpPr txBox="1"/>
          <p:nvPr/>
        </p:nvSpPr>
        <p:spPr>
          <a:xfrm>
            <a:off x="1321671" y="744475"/>
            <a:ext cx="11693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3957350" y="5837825"/>
            <a:ext cx="1525200" cy="13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latin typeface="Montserrat Medium"/>
                <a:ea typeface="Montserrat Medium"/>
                <a:cs typeface="Montserrat Medium"/>
                <a:sym typeface="Montserrat Medium"/>
              </a:rPr>
              <a:t>D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25" y="1215591"/>
            <a:ext cx="360045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850" y="414300"/>
            <a:ext cx="3648075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1300" y="1113313"/>
            <a:ext cx="36290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991550" y="3573225"/>
            <a:ext cx="1832700" cy="13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latin typeface="Montserrat Medium"/>
                <a:ea typeface="Montserrat Medium"/>
                <a:cs typeface="Montserrat Medium"/>
                <a:sym typeface="Montserrat Medium"/>
              </a:rPr>
              <a:t>Y1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957350" y="2969275"/>
            <a:ext cx="2174100" cy="13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latin typeface="Montserrat Medium"/>
                <a:ea typeface="Montserrat Medium"/>
                <a:cs typeface="Montserrat Medium"/>
                <a:sym typeface="Montserrat Medium"/>
              </a:rPr>
              <a:t>M3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-939325" y="3698850"/>
            <a:ext cx="3750900" cy="13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latin typeface="Montserrat Medium"/>
                <a:ea typeface="Montserrat Medium"/>
                <a:cs typeface="Montserrat Medium"/>
                <a:sym typeface="Montserrat Medium"/>
              </a:rPr>
              <a:t>M1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566021" y="508736"/>
            <a:ext cx="740229" cy="706925"/>
            <a:chOff x="1342572" y="1533604"/>
            <a:chExt cx="740229" cy="811225"/>
          </a:xfrm>
        </p:grpSpPr>
        <p:sp>
          <p:nvSpPr>
            <p:cNvPr id="195" name="Shape 195"/>
            <p:cNvSpPr/>
            <p:nvPr/>
          </p:nvSpPr>
          <p:spPr>
            <a:xfrm>
              <a:off x="1351643" y="1548039"/>
              <a:ext cx="685800" cy="796790"/>
            </a:xfrm>
            <a:prstGeom prst="roundRect">
              <a:avLst>
                <a:gd name="adj" fmla="val 5729"/>
              </a:avLst>
            </a:prstGeom>
            <a:solidFill>
              <a:srgbClr val="D32F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342572" y="1533604"/>
              <a:ext cx="740229" cy="7416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rPr lang="zh-CN" sz="3600">
                  <a:solidFill>
                    <a:srgbClr val="FFFFFF"/>
                  </a:solidFill>
                </a:rPr>
                <a:t>3</a:t>
              </a: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Shape 197"/>
          <p:cNvSpPr txBox="1"/>
          <p:nvPr/>
        </p:nvSpPr>
        <p:spPr>
          <a:xfrm>
            <a:off x="1321671" y="744475"/>
            <a:ext cx="11693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2002600" y="404863"/>
            <a:ext cx="9778800" cy="11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/>
              <a:t>WatchList </a:t>
            </a:r>
            <a:endParaRPr sz="3000" b="1"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75" y="1643650"/>
            <a:ext cx="5718001" cy="39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626" y="1660213"/>
            <a:ext cx="5747699" cy="3895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</Words>
  <Application>Microsoft Office PowerPoint</Application>
  <PresentationFormat>Widescreen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Times New Roman</vt:lpstr>
      <vt:lpstr>Teko</vt:lpstr>
      <vt:lpstr>Montserrat ExtraLight</vt:lpstr>
      <vt:lpstr>Calibri</vt:lpstr>
      <vt:lpstr>Montserrat Medium</vt:lpstr>
      <vt:lpstr>Comic Sans MS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Backend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Isaiah Lloyd</dc:creator>
  <cp:lastModifiedBy>Isaiah H. Lloyd</cp:lastModifiedBy>
  <cp:revision>1</cp:revision>
  <dcterms:modified xsi:type="dcterms:W3CDTF">2018-05-10T14:30:25Z</dcterms:modified>
</cp:coreProperties>
</file>