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2f309b23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2f309b23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2f309b23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2f309b23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2f309b239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2f309b239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2f309b23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2f309b23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2f309b23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2f309b23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2f309b23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2f309b23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2f309b23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2f309b23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2f309b23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2f309b23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2f309b23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2f309b23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2f309b23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2f309b23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2f309b23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2f309b23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2f309b23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2f309b23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2f309b23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2f309b23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2f309b23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2f309b23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2f309b23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2f309b23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2f309b23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2f309b23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2f309b23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2f309b23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Kickstarter Project Analysis</a:t>
            </a:r>
            <a:endParaRPr/>
          </a:p>
        </p:txBody>
      </p:sp>
      <p:sp>
        <p:nvSpPr>
          <p:cNvPr id="87" name="Google Shape;87;p13"/>
          <p:cNvSpPr txBox="1"/>
          <p:nvPr>
            <p:ph idx="1" type="subTitle"/>
          </p:nvPr>
        </p:nvSpPr>
        <p:spPr>
          <a:xfrm>
            <a:off x="727950" y="3180025"/>
            <a:ext cx="7688100" cy="741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Isaiah Navarrete</a:t>
            </a:r>
            <a:endParaRPr/>
          </a:p>
          <a:p>
            <a:pPr indent="0" lvl="0" marL="0" rtl="0" algn="l">
              <a:spcBef>
                <a:spcPts val="0"/>
              </a:spcBef>
              <a:spcAft>
                <a:spcPts val="0"/>
              </a:spcAft>
              <a:buNone/>
            </a:pPr>
            <a:r>
              <a:rPr lang="en"/>
              <a:t>Bana 320</a:t>
            </a:r>
            <a:endParaRPr/>
          </a:p>
          <a:p>
            <a:pPr indent="0" lvl="0" marL="0" rtl="0" algn="l">
              <a:spcBef>
                <a:spcPts val="0"/>
              </a:spcBef>
              <a:spcAft>
                <a:spcPts val="0"/>
              </a:spcAft>
              <a:buNone/>
            </a:pPr>
            <a:r>
              <a:rPr lang="en"/>
              <a:t>Wednesday 7:00-9:45pm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Data Exploration</a:t>
            </a:r>
            <a:endParaRPr/>
          </a:p>
        </p:txBody>
      </p:sp>
      <p:sp>
        <p:nvSpPr>
          <p:cNvPr id="153" name="Google Shape;15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2"/>
          <p:cNvPicPr preferRelativeResize="0"/>
          <p:nvPr/>
        </p:nvPicPr>
        <p:blipFill>
          <a:blip r:embed="rId3">
            <a:alphaModFix/>
          </a:blip>
          <a:stretch>
            <a:fillRect/>
          </a:stretch>
        </p:blipFill>
        <p:spPr>
          <a:xfrm>
            <a:off x="191875" y="1846732"/>
            <a:ext cx="4308676" cy="2725394"/>
          </a:xfrm>
          <a:prstGeom prst="rect">
            <a:avLst/>
          </a:prstGeom>
          <a:noFill/>
          <a:ln>
            <a:noFill/>
          </a:ln>
        </p:spPr>
      </p:pic>
      <p:pic>
        <p:nvPicPr>
          <p:cNvPr id="155" name="Google Shape;155;p22"/>
          <p:cNvPicPr preferRelativeResize="0"/>
          <p:nvPr/>
        </p:nvPicPr>
        <p:blipFill>
          <a:blip r:embed="rId4">
            <a:alphaModFix/>
          </a:blip>
          <a:stretch>
            <a:fillRect/>
          </a:stretch>
        </p:blipFill>
        <p:spPr>
          <a:xfrm>
            <a:off x="4572730" y="1853850"/>
            <a:ext cx="4204495" cy="2718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161" name="Google Shape;161;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Does a higher amount of backers correlate to more USD pledged?</a:t>
            </a:r>
            <a:endParaRPr/>
          </a:p>
        </p:txBody>
      </p:sp>
      <p:pic>
        <p:nvPicPr>
          <p:cNvPr id="162" name="Google Shape;162;p23"/>
          <p:cNvPicPr preferRelativeResize="0"/>
          <p:nvPr/>
        </p:nvPicPr>
        <p:blipFill>
          <a:blip r:embed="rId3">
            <a:alphaModFix/>
          </a:blip>
          <a:stretch>
            <a:fillRect/>
          </a:stretch>
        </p:blipFill>
        <p:spPr>
          <a:xfrm>
            <a:off x="1158083" y="2571750"/>
            <a:ext cx="3844875" cy="250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168" name="Google Shape;16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Does higher duration of a project equate to more backers?</a:t>
            </a:r>
            <a:endParaRPr/>
          </a:p>
        </p:txBody>
      </p:sp>
      <p:pic>
        <p:nvPicPr>
          <p:cNvPr id="169" name="Google Shape;169;p24"/>
          <p:cNvPicPr preferRelativeResize="0"/>
          <p:nvPr/>
        </p:nvPicPr>
        <p:blipFill>
          <a:blip r:embed="rId3">
            <a:alphaModFix/>
          </a:blip>
          <a:stretch>
            <a:fillRect/>
          </a:stretch>
        </p:blipFill>
        <p:spPr>
          <a:xfrm>
            <a:off x="2953150" y="2400275"/>
            <a:ext cx="4157724" cy="2600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Cleaning/Preprocessing</a:t>
            </a:r>
            <a:endParaRPr/>
          </a:p>
        </p:txBody>
      </p:sp>
      <p:sp>
        <p:nvSpPr>
          <p:cNvPr id="175" name="Google Shape;175;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Removed missing (NA) information (&lt;1% of the dataset)</a:t>
            </a:r>
            <a:endParaRPr/>
          </a:p>
          <a:p>
            <a:pPr indent="-311150" lvl="0" marL="457200" rtl="0" algn="l">
              <a:spcBef>
                <a:spcPts val="0"/>
              </a:spcBef>
              <a:spcAft>
                <a:spcPts val="0"/>
              </a:spcAft>
              <a:buSzPts val="1300"/>
              <a:buChar char="●"/>
            </a:pPr>
            <a:r>
              <a:rPr lang="en"/>
              <a:t>Standardized numeric variables</a:t>
            </a:r>
            <a:endParaRPr/>
          </a:p>
          <a:p>
            <a:pPr indent="-311150" lvl="0" marL="457200" rtl="0" algn="l">
              <a:spcBef>
                <a:spcPts val="0"/>
              </a:spcBef>
              <a:spcAft>
                <a:spcPts val="0"/>
              </a:spcAft>
              <a:buSzPts val="1300"/>
              <a:buChar char="●"/>
            </a:pPr>
            <a:r>
              <a:rPr lang="en"/>
              <a:t>Dropped outliers (reduced to 243469 entries)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Data Model</a:t>
            </a:r>
            <a:endParaRPr/>
          </a:p>
        </p:txBody>
      </p:sp>
      <p:sp>
        <p:nvSpPr>
          <p:cNvPr id="181" name="Google Shape;181;p26"/>
          <p:cNvSpPr txBox="1"/>
          <p:nvPr>
            <p:ph idx="1" type="body"/>
          </p:nvPr>
        </p:nvSpPr>
        <p:spPr>
          <a:xfrm>
            <a:off x="729450" y="2078875"/>
            <a:ext cx="35640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u="sng"/>
              <a:t>Separate variables into features and label</a:t>
            </a:r>
            <a:endParaRPr b="1" u="sng"/>
          </a:p>
          <a:p>
            <a:pPr indent="0" lvl="0" marL="0" rtl="0" algn="l">
              <a:spcBef>
                <a:spcPts val="1200"/>
              </a:spcBef>
              <a:spcAft>
                <a:spcPts val="0"/>
              </a:spcAft>
              <a:buNone/>
            </a:pPr>
            <a:r>
              <a:rPr b="1" lang="en"/>
              <a:t>Features: </a:t>
            </a:r>
            <a:endParaRPr b="1"/>
          </a:p>
          <a:p>
            <a:pPr indent="-311150" lvl="0" marL="457200" rtl="0" algn="l">
              <a:spcBef>
                <a:spcPts val="1200"/>
              </a:spcBef>
              <a:spcAft>
                <a:spcPts val="0"/>
              </a:spcAft>
              <a:buSzPts val="1300"/>
              <a:buChar char="●"/>
            </a:pPr>
            <a:r>
              <a:rPr lang="en"/>
              <a:t>Main Category</a:t>
            </a:r>
            <a:endParaRPr/>
          </a:p>
          <a:p>
            <a:pPr indent="-311150" lvl="0" marL="457200" rtl="0" algn="l">
              <a:spcBef>
                <a:spcPts val="0"/>
              </a:spcBef>
              <a:spcAft>
                <a:spcPts val="0"/>
              </a:spcAft>
              <a:buSzPts val="1300"/>
              <a:buChar char="●"/>
            </a:pPr>
            <a:r>
              <a:rPr lang="en"/>
              <a:t>Currency</a:t>
            </a:r>
            <a:endParaRPr/>
          </a:p>
          <a:p>
            <a:pPr indent="-311150" lvl="0" marL="457200" rtl="0" algn="l">
              <a:spcBef>
                <a:spcPts val="0"/>
              </a:spcBef>
              <a:spcAft>
                <a:spcPts val="0"/>
              </a:spcAft>
              <a:buSzPts val="1300"/>
              <a:buChar char="●"/>
            </a:pPr>
            <a:r>
              <a:rPr lang="en"/>
              <a:t>Country</a:t>
            </a:r>
            <a:endParaRPr/>
          </a:p>
          <a:p>
            <a:pPr indent="-311150" lvl="0" marL="457200" rtl="0" algn="l">
              <a:spcBef>
                <a:spcPts val="0"/>
              </a:spcBef>
              <a:spcAft>
                <a:spcPts val="0"/>
              </a:spcAft>
              <a:buSzPts val="1300"/>
              <a:buChar char="●"/>
            </a:pPr>
            <a:r>
              <a:rPr lang="en"/>
              <a:t>Duration</a:t>
            </a:r>
            <a:endParaRPr/>
          </a:p>
          <a:p>
            <a:pPr indent="-311150" lvl="0" marL="457200" rtl="0" algn="l">
              <a:spcBef>
                <a:spcPts val="0"/>
              </a:spcBef>
              <a:spcAft>
                <a:spcPts val="0"/>
              </a:spcAft>
              <a:buSzPts val="1300"/>
              <a:buChar char="●"/>
            </a:pPr>
            <a:r>
              <a:rPr lang="en"/>
              <a:t>Backers</a:t>
            </a:r>
            <a:endParaRPr/>
          </a:p>
          <a:p>
            <a:pPr indent="-311150" lvl="0" marL="457200" rtl="0" algn="l">
              <a:spcBef>
                <a:spcPts val="0"/>
              </a:spcBef>
              <a:spcAft>
                <a:spcPts val="0"/>
              </a:spcAft>
              <a:buSzPts val="1300"/>
              <a:buChar char="●"/>
            </a:pPr>
            <a:r>
              <a:rPr lang="en"/>
              <a:t>USD Goal</a:t>
            </a:r>
            <a:endParaRPr/>
          </a:p>
        </p:txBody>
      </p:sp>
      <p:sp>
        <p:nvSpPr>
          <p:cNvPr id="182" name="Google Shape;182;p26"/>
          <p:cNvSpPr txBox="1"/>
          <p:nvPr>
            <p:ph idx="1" type="body"/>
          </p:nvPr>
        </p:nvSpPr>
        <p:spPr>
          <a:xfrm>
            <a:off x="5046675" y="2078875"/>
            <a:ext cx="3564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u="sng"/>
          </a:p>
          <a:p>
            <a:pPr indent="0" lvl="0" marL="0" rtl="0" algn="l">
              <a:spcBef>
                <a:spcPts val="1200"/>
              </a:spcBef>
              <a:spcAft>
                <a:spcPts val="0"/>
              </a:spcAft>
              <a:buNone/>
            </a:pPr>
            <a:r>
              <a:rPr b="1" lang="en"/>
              <a:t>Label</a:t>
            </a:r>
            <a:r>
              <a:rPr b="1" lang="en"/>
              <a:t>: </a:t>
            </a:r>
            <a:endParaRPr b="1"/>
          </a:p>
          <a:p>
            <a:pPr indent="-311150" lvl="0" marL="457200" rtl="0" algn="l">
              <a:spcBef>
                <a:spcPts val="1200"/>
              </a:spcBef>
              <a:spcAft>
                <a:spcPts val="0"/>
              </a:spcAft>
              <a:buSzPts val="1300"/>
              <a:buChar char="●"/>
            </a:pPr>
            <a:r>
              <a:rPr lang="en"/>
              <a:t>State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Data Model</a:t>
            </a:r>
            <a:endParaRPr/>
          </a:p>
          <a:p>
            <a:pPr indent="0" lvl="0" marL="0" rtl="0" algn="l">
              <a:spcBef>
                <a:spcPts val="0"/>
              </a:spcBef>
              <a:spcAft>
                <a:spcPts val="0"/>
              </a:spcAft>
              <a:buNone/>
            </a:pPr>
            <a:r>
              <a:t/>
            </a:r>
            <a:endParaRPr/>
          </a:p>
        </p:txBody>
      </p:sp>
      <p:sp>
        <p:nvSpPr>
          <p:cNvPr id="188" name="Google Shape;188;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u="sng"/>
              <a:t>Split dataset into 80% training and 20% testing</a:t>
            </a:r>
            <a:endParaRPr sz="1900" u="sng"/>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Model</a:t>
            </a:r>
            <a:endParaRPr/>
          </a:p>
        </p:txBody>
      </p:sp>
      <p:sp>
        <p:nvSpPr>
          <p:cNvPr id="194" name="Google Shape;194;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28"/>
          <p:cNvPicPr preferRelativeResize="0"/>
          <p:nvPr/>
        </p:nvPicPr>
        <p:blipFill>
          <a:blip r:embed="rId3">
            <a:alphaModFix/>
          </a:blip>
          <a:stretch>
            <a:fillRect/>
          </a:stretch>
        </p:blipFill>
        <p:spPr>
          <a:xfrm>
            <a:off x="902500" y="2152650"/>
            <a:ext cx="2657475" cy="295275"/>
          </a:xfrm>
          <a:prstGeom prst="rect">
            <a:avLst/>
          </a:prstGeom>
          <a:noFill/>
          <a:ln>
            <a:noFill/>
          </a:ln>
        </p:spPr>
      </p:pic>
      <p:pic>
        <p:nvPicPr>
          <p:cNvPr id="196" name="Google Shape;196;p28"/>
          <p:cNvPicPr preferRelativeResize="0"/>
          <p:nvPr/>
        </p:nvPicPr>
        <p:blipFill>
          <a:blip r:embed="rId4">
            <a:alphaModFix/>
          </a:blip>
          <a:stretch>
            <a:fillRect/>
          </a:stretch>
        </p:blipFill>
        <p:spPr>
          <a:xfrm>
            <a:off x="902500" y="2717000"/>
            <a:ext cx="5857875" cy="323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Model</a:t>
            </a:r>
            <a:endParaRPr/>
          </a:p>
        </p:txBody>
      </p:sp>
      <p:sp>
        <p:nvSpPr>
          <p:cNvPr id="202" name="Google Shape;202;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9"/>
          <p:cNvPicPr preferRelativeResize="0"/>
          <p:nvPr/>
        </p:nvPicPr>
        <p:blipFill>
          <a:blip r:embed="rId3">
            <a:alphaModFix/>
          </a:blip>
          <a:stretch>
            <a:fillRect/>
          </a:stretch>
        </p:blipFill>
        <p:spPr>
          <a:xfrm>
            <a:off x="3802175" y="508450"/>
            <a:ext cx="5057249" cy="3502800"/>
          </a:xfrm>
          <a:prstGeom prst="rect">
            <a:avLst/>
          </a:prstGeom>
          <a:noFill/>
          <a:ln>
            <a:noFill/>
          </a:ln>
        </p:spPr>
      </p:pic>
      <p:pic>
        <p:nvPicPr>
          <p:cNvPr id="204" name="Google Shape;204;p29"/>
          <p:cNvPicPr preferRelativeResize="0"/>
          <p:nvPr/>
        </p:nvPicPr>
        <p:blipFill>
          <a:blip r:embed="rId4">
            <a:alphaModFix/>
          </a:blip>
          <a:stretch>
            <a:fillRect/>
          </a:stretch>
        </p:blipFill>
        <p:spPr>
          <a:xfrm>
            <a:off x="638150" y="2643200"/>
            <a:ext cx="2657475" cy="361950"/>
          </a:xfrm>
          <a:prstGeom prst="rect">
            <a:avLst/>
          </a:prstGeom>
          <a:noFill/>
          <a:ln>
            <a:noFill/>
          </a:ln>
        </p:spPr>
      </p:pic>
      <p:pic>
        <p:nvPicPr>
          <p:cNvPr id="205" name="Google Shape;205;p29"/>
          <p:cNvPicPr preferRelativeResize="0"/>
          <p:nvPr/>
        </p:nvPicPr>
        <p:blipFill>
          <a:blip r:embed="rId5">
            <a:alphaModFix/>
          </a:blip>
          <a:stretch>
            <a:fillRect/>
          </a:stretch>
        </p:blipFill>
        <p:spPr>
          <a:xfrm>
            <a:off x="166675" y="3794500"/>
            <a:ext cx="4962549" cy="314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11" name="Google Shape;211;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In summary, the analysis of Kickstarter projects underscores the pivotal role of backers in determining campaign success, with a strong positive correlation between the number of backers and project outcomes. Notably, campaigns with lower funding goals exhibit a higher likelihood of success, emphasizing the significance of setting realistic targets. Surprisingly, campaign duration does not significantly influence the number of backers, suggesting that other factors, such as project appeal and community engagement, play a more substantial role. The Music category stands out as a particularly successful and popular genre, while the Technology category, despite attracting substantial funding, faces a higher risk of failure. Additionally, machine learning models, specifically logistic regression and decision trees, demonstrate potential in predicting project success, with logistic regression outperforming the decision tree in accuracy and AUC. These findings collectively provide valuable insights for creators and backers, informing strategic decisions to enhance campaign success on the Kickstarter platform.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This research is dedicated to unraveling the mystery of Kickstarter project success, with a primary focus on discerning the pivotal factors that contribute to project triumph. The dataset comprises essential variables such as project category, currency, deadline, launch timing, funding goal in native currency, pledged amounts in native currency, project state (success or failure), backer count, project location, USD pledged, and the actual USD goal.</a:t>
            </a:r>
            <a:endParaRPr/>
          </a:p>
          <a:p>
            <a:pPr indent="0" lvl="0" marL="0" rtl="0" algn="l">
              <a:spcBef>
                <a:spcPts val="1200"/>
              </a:spcBef>
              <a:spcAft>
                <a:spcPts val="0"/>
              </a:spcAft>
              <a:buNone/>
            </a:pPr>
            <a:r>
              <a:rPr lang="en"/>
              <a:t>Central to our investigation is the project 'state' variable, serving as the label for our predictive analysis. Our primary goal is to develop a predictive model that accurately anticipates the success or failure of Kickstarter projects. By leveraging machine learning techniques, we aim to identify the underlying patterns and dependencies among the provided variables that significantly impact project outcomes.</a:t>
            </a:r>
            <a:endParaRPr/>
          </a:p>
          <a:p>
            <a:pPr indent="0" lvl="0" marL="0" rtl="0" algn="l">
              <a:spcBef>
                <a:spcPts val="1200"/>
              </a:spcBef>
              <a:spcAft>
                <a:spcPts val="1200"/>
              </a:spcAft>
              <a:buNone/>
            </a:pPr>
            <a:r>
              <a:rPr lang="en"/>
              <a:t>The findings of this study hold significant implications for project creators, backers, and the crowdfunding community, offering actionable insights into the recipe for Kickstarter success. A successful predictive model can empower stakeholders to make informed decisions, optimize project planning, and enhance the overall effectiveness of crowdfunding initiatives, fostering a more resilient and prosperous crowdfunding landscape.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pic>
        <p:nvPicPr>
          <p:cNvPr id="99" name="Google Shape;99;p15"/>
          <p:cNvPicPr preferRelativeResize="0"/>
          <p:nvPr/>
        </p:nvPicPr>
        <p:blipFill>
          <a:blip r:embed="rId3">
            <a:alphaModFix/>
          </a:blip>
          <a:stretch>
            <a:fillRect/>
          </a:stretch>
        </p:blipFill>
        <p:spPr>
          <a:xfrm>
            <a:off x="154200" y="1946700"/>
            <a:ext cx="8839203" cy="1531574"/>
          </a:xfrm>
          <a:prstGeom prst="rect">
            <a:avLst/>
          </a:prstGeom>
          <a:noFill/>
          <a:ln>
            <a:noFill/>
          </a:ln>
        </p:spPr>
      </p:pic>
      <p:pic>
        <p:nvPicPr>
          <p:cNvPr id="100" name="Google Shape;100;p15"/>
          <p:cNvPicPr preferRelativeResize="0"/>
          <p:nvPr/>
        </p:nvPicPr>
        <p:blipFill>
          <a:blip r:embed="rId4">
            <a:alphaModFix/>
          </a:blip>
          <a:stretch>
            <a:fillRect/>
          </a:stretch>
        </p:blipFill>
        <p:spPr>
          <a:xfrm>
            <a:off x="408750" y="3571124"/>
            <a:ext cx="8330092" cy="1360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106" name="Google Shape;106;p16"/>
          <p:cNvSpPr txBox="1"/>
          <p:nvPr>
            <p:ph idx="1" type="body"/>
          </p:nvPr>
        </p:nvSpPr>
        <p:spPr>
          <a:xfrm>
            <a:off x="729450" y="2078875"/>
            <a:ext cx="7688700" cy="27933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1961" u="sng"/>
              <a:t>Variables: </a:t>
            </a:r>
            <a:endParaRPr b="1" sz="1961" u="sng"/>
          </a:p>
          <a:p>
            <a:pPr indent="0" lvl="0" marL="0" rtl="0" algn="l">
              <a:spcBef>
                <a:spcPts val="1200"/>
              </a:spcBef>
              <a:spcAft>
                <a:spcPts val="0"/>
              </a:spcAft>
              <a:buNone/>
            </a:pPr>
            <a:r>
              <a:rPr b="1" lang="en" sz="1961"/>
              <a:t>Originally 18 variables, however, we removed redundant/ID variables</a:t>
            </a:r>
            <a:endParaRPr b="1" sz="1961"/>
          </a:p>
          <a:p>
            <a:pPr indent="-292290" lvl="0" marL="457200" rtl="0" algn="l">
              <a:spcBef>
                <a:spcPts val="1200"/>
              </a:spcBef>
              <a:spcAft>
                <a:spcPts val="0"/>
              </a:spcAft>
              <a:buSzPct val="100000"/>
              <a:buAutoNum type="arabicPeriod"/>
            </a:pPr>
            <a:r>
              <a:rPr b="1" lang="en" sz="1823"/>
              <a:t>main_category </a:t>
            </a:r>
            <a:endParaRPr b="1" sz="1823"/>
          </a:p>
          <a:p>
            <a:pPr indent="-292290" lvl="0" marL="457200" rtl="0" algn="l">
              <a:spcBef>
                <a:spcPts val="0"/>
              </a:spcBef>
              <a:spcAft>
                <a:spcPts val="0"/>
              </a:spcAft>
              <a:buSzPct val="100000"/>
              <a:buAutoNum type="arabicPeriod"/>
            </a:pPr>
            <a:r>
              <a:rPr b="1" lang="en" sz="1823"/>
              <a:t>currency</a:t>
            </a:r>
            <a:endParaRPr b="1" sz="1823"/>
          </a:p>
          <a:p>
            <a:pPr indent="-292290" lvl="0" marL="457200" rtl="0" algn="l">
              <a:spcBef>
                <a:spcPts val="0"/>
              </a:spcBef>
              <a:spcAft>
                <a:spcPts val="0"/>
              </a:spcAft>
              <a:buSzPct val="100000"/>
              <a:buAutoNum type="arabicPeriod"/>
            </a:pPr>
            <a:r>
              <a:rPr b="1" lang="en" sz="1823"/>
              <a:t>deadline </a:t>
            </a:r>
            <a:endParaRPr b="1" sz="1823"/>
          </a:p>
          <a:p>
            <a:pPr indent="-292290" lvl="0" marL="457200" rtl="0" algn="l">
              <a:spcBef>
                <a:spcPts val="0"/>
              </a:spcBef>
              <a:spcAft>
                <a:spcPts val="0"/>
              </a:spcAft>
              <a:buSzPct val="100000"/>
              <a:buAutoNum type="arabicPeriod"/>
            </a:pPr>
            <a:r>
              <a:rPr b="1" lang="en" sz="1823"/>
              <a:t>goal</a:t>
            </a:r>
            <a:endParaRPr b="1" sz="1823"/>
          </a:p>
          <a:p>
            <a:pPr indent="-292290" lvl="0" marL="457200" rtl="0" algn="l">
              <a:spcBef>
                <a:spcPts val="0"/>
              </a:spcBef>
              <a:spcAft>
                <a:spcPts val="0"/>
              </a:spcAft>
              <a:buSzPct val="100000"/>
              <a:buAutoNum type="arabicPeriod"/>
            </a:pPr>
            <a:r>
              <a:rPr b="1" lang="en" sz="1823"/>
              <a:t>launched</a:t>
            </a:r>
            <a:endParaRPr b="1" sz="1823"/>
          </a:p>
          <a:p>
            <a:pPr indent="-292290" lvl="0" marL="457200" rtl="0" algn="l">
              <a:spcBef>
                <a:spcPts val="0"/>
              </a:spcBef>
              <a:spcAft>
                <a:spcPts val="0"/>
              </a:spcAft>
              <a:buSzPct val="100000"/>
              <a:buAutoNum type="arabicPeriod"/>
            </a:pPr>
            <a:r>
              <a:rPr b="1" lang="en" sz="1823"/>
              <a:t>pledged</a:t>
            </a:r>
            <a:endParaRPr b="1" sz="1823"/>
          </a:p>
          <a:p>
            <a:pPr indent="-292290" lvl="0" marL="457200" rtl="0" algn="l">
              <a:spcBef>
                <a:spcPts val="0"/>
              </a:spcBef>
              <a:spcAft>
                <a:spcPts val="0"/>
              </a:spcAft>
              <a:buSzPct val="100000"/>
              <a:buAutoNum type="arabicPeriod"/>
            </a:pPr>
            <a:r>
              <a:rPr b="1" lang="en" sz="1823"/>
              <a:t>state </a:t>
            </a:r>
            <a:endParaRPr b="1" sz="1823"/>
          </a:p>
          <a:p>
            <a:pPr indent="-292290" lvl="0" marL="457200" rtl="0" algn="l">
              <a:spcBef>
                <a:spcPts val="0"/>
              </a:spcBef>
              <a:spcAft>
                <a:spcPts val="0"/>
              </a:spcAft>
              <a:buSzPct val="100000"/>
              <a:buAutoNum type="arabicPeriod"/>
            </a:pPr>
            <a:r>
              <a:rPr b="1" lang="en" sz="1823"/>
              <a:t>backers</a:t>
            </a:r>
            <a:endParaRPr b="1" sz="1823"/>
          </a:p>
          <a:p>
            <a:pPr indent="-292290" lvl="0" marL="457200" rtl="0" algn="l">
              <a:spcBef>
                <a:spcPts val="0"/>
              </a:spcBef>
              <a:spcAft>
                <a:spcPts val="0"/>
              </a:spcAft>
              <a:buSzPct val="100000"/>
              <a:buAutoNum type="arabicPeriod"/>
            </a:pPr>
            <a:r>
              <a:rPr b="1" lang="en" sz="1823"/>
              <a:t>country</a:t>
            </a:r>
            <a:endParaRPr b="1" sz="1823"/>
          </a:p>
          <a:p>
            <a:pPr indent="-292290" lvl="0" marL="457200" rtl="0" algn="l">
              <a:spcBef>
                <a:spcPts val="0"/>
              </a:spcBef>
              <a:spcAft>
                <a:spcPts val="0"/>
              </a:spcAft>
              <a:buSzPct val="100000"/>
              <a:buAutoNum type="arabicPeriod"/>
            </a:pPr>
            <a:r>
              <a:rPr b="1" lang="en" sz="1823"/>
              <a:t>usd pledged</a:t>
            </a:r>
            <a:endParaRPr b="1" sz="1823"/>
          </a:p>
          <a:p>
            <a:pPr indent="-292290" lvl="0" marL="457200" rtl="0" algn="l">
              <a:spcBef>
                <a:spcPts val="0"/>
              </a:spcBef>
              <a:spcAft>
                <a:spcPts val="0"/>
              </a:spcAft>
              <a:buSzPct val="100000"/>
              <a:buAutoNum type="arabicPeriod"/>
            </a:pPr>
            <a:r>
              <a:rPr b="1" lang="en" sz="1823"/>
              <a:t>usd_pledged_real </a:t>
            </a:r>
            <a:endParaRPr b="1" sz="1823"/>
          </a:p>
          <a:p>
            <a:pPr indent="-292290" lvl="0" marL="457200" rtl="0" algn="l">
              <a:spcBef>
                <a:spcPts val="0"/>
              </a:spcBef>
              <a:spcAft>
                <a:spcPts val="0"/>
              </a:spcAft>
              <a:buSzPct val="100000"/>
              <a:buAutoNum type="arabicPeriod"/>
            </a:pPr>
            <a:r>
              <a:rPr b="1" lang="en" sz="1823"/>
              <a:t>usd_goal_real</a:t>
            </a:r>
            <a:endParaRPr b="1" sz="1823"/>
          </a:p>
          <a:p>
            <a:pPr indent="-292290" lvl="0" marL="457200" rtl="0" algn="l">
              <a:spcBef>
                <a:spcPts val="0"/>
              </a:spcBef>
              <a:spcAft>
                <a:spcPts val="0"/>
              </a:spcAft>
              <a:buSzPct val="100000"/>
              <a:buAutoNum type="arabicPeriod"/>
            </a:pPr>
            <a:r>
              <a:rPr b="1" lang="en" sz="1823"/>
              <a:t>Duration</a:t>
            </a:r>
            <a:endParaRPr b="1" sz="1823"/>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have 13 variables and 374864 entries</a:t>
            </a:r>
            <a:endParaRPr/>
          </a:p>
        </p:txBody>
      </p:sp>
      <p:pic>
        <p:nvPicPr>
          <p:cNvPr id="113" name="Google Shape;113;p17"/>
          <p:cNvPicPr preferRelativeResize="0"/>
          <p:nvPr/>
        </p:nvPicPr>
        <p:blipFill>
          <a:blip r:embed="rId3">
            <a:alphaModFix/>
          </a:blip>
          <a:stretch>
            <a:fillRect/>
          </a:stretch>
        </p:blipFill>
        <p:spPr>
          <a:xfrm>
            <a:off x="5938850" y="785825"/>
            <a:ext cx="2438400" cy="3829050"/>
          </a:xfrm>
          <a:prstGeom prst="rect">
            <a:avLst/>
          </a:prstGeom>
          <a:noFill/>
          <a:ln>
            <a:noFill/>
          </a:ln>
        </p:spPr>
      </p:pic>
      <p:pic>
        <p:nvPicPr>
          <p:cNvPr id="114" name="Google Shape;114;p17"/>
          <p:cNvPicPr preferRelativeResize="0"/>
          <p:nvPr/>
        </p:nvPicPr>
        <p:blipFill>
          <a:blip r:embed="rId4">
            <a:alphaModFix/>
          </a:blip>
          <a:stretch>
            <a:fillRect/>
          </a:stretch>
        </p:blipFill>
        <p:spPr>
          <a:xfrm>
            <a:off x="729450" y="2571750"/>
            <a:ext cx="2076450" cy="838200"/>
          </a:xfrm>
          <a:prstGeom prst="rect">
            <a:avLst/>
          </a:prstGeom>
          <a:noFill/>
          <a:ln>
            <a:noFill/>
          </a:ln>
        </p:spPr>
      </p:pic>
      <p:pic>
        <p:nvPicPr>
          <p:cNvPr id="115" name="Google Shape;115;p17"/>
          <p:cNvPicPr preferRelativeResize="0"/>
          <p:nvPr/>
        </p:nvPicPr>
        <p:blipFill>
          <a:blip r:embed="rId5">
            <a:alphaModFix/>
          </a:blip>
          <a:stretch>
            <a:fillRect/>
          </a:stretch>
        </p:blipFill>
        <p:spPr>
          <a:xfrm>
            <a:off x="3388525" y="2700338"/>
            <a:ext cx="2171700" cy="581025"/>
          </a:xfrm>
          <a:prstGeom prst="rect">
            <a:avLst/>
          </a:prstGeom>
          <a:noFill/>
          <a:ln>
            <a:noFill/>
          </a:ln>
        </p:spPr>
      </p:pic>
      <p:sp>
        <p:nvSpPr>
          <p:cNvPr id="116" name="Google Shape;116;p17"/>
          <p:cNvSpPr/>
          <p:nvPr/>
        </p:nvSpPr>
        <p:spPr>
          <a:xfrm>
            <a:off x="2897113" y="2855100"/>
            <a:ext cx="400200" cy="271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mean for</a:t>
            </a:r>
            <a:r>
              <a:rPr b="1" lang="en" sz="1600"/>
              <a:t> Goal</a:t>
            </a:r>
            <a:r>
              <a:rPr lang="en" sz="1600"/>
              <a:t> is about 7 times greater than our median. This indicated a </a:t>
            </a:r>
            <a:r>
              <a:rPr b="1" lang="en" sz="1600"/>
              <a:t>positively skewed distribution</a:t>
            </a:r>
            <a:r>
              <a:rPr lang="en" sz="1600"/>
              <a:t>.</a:t>
            </a:r>
            <a:endParaRPr sz="1600"/>
          </a:p>
          <a:p>
            <a:pPr indent="0" lvl="0" marL="0" rtl="0" algn="l">
              <a:spcBef>
                <a:spcPts val="1200"/>
              </a:spcBef>
              <a:spcAft>
                <a:spcPts val="0"/>
              </a:spcAft>
              <a:buNone/>
            </a:pPr>
            <a:r>
              <a:rPr lang="en" sz="1600"/>
              <a:t>The same pattern could be seen with </a:t>
            </a:r>
            <a:r>
              <a:rPr b="1" lang="en" sz="1600"/>
              <a:t>USD_pledged_real</a:t>
            </a:r>
            <a:r>
              <a:rPr lang="en" sz="1600"/>
              <a:t>.</a:t>
            </a:r>
            <a:endParaRPr sz="16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128" name="Google Shape;128;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19"/>
          <p:cNvPicPr preferRelativeResize="0"/>
          <p:nvPr/>
        </p:nvPicPr>
        <p:blipFill>
          <a:blip r:embed="rId3">
            <a:alphaModFix/>
          </a:blip>
          <a:stretch>
            <a:fillRect/>
          </a:stretch>
        </p:blipFill>
        <p:spPr>
          <a:xfrm>
            <a:off x="616750" y="2044650"/>
            <a:ext cx="3669501" cy="2785225"/>
          </a:xfrm>
          <a:prstGeom prst="rect">
            <a:avLst/>
          </a:prstGeom>
          <a:noFill/>
          <a:ln>
            <a:noFill/>
          </a:ln>
        </p:spPr>
      </p:pic>
      <p:pic>
        <p:nvPicPr>
          <p:cNvPr id="130" name="Google Shape;130;p19"/>
          <p:cNvPicPr preferRelativeResize="0"/>
          <p:nvPr/>
        </p:nvPicPr>
        <p:blipFill>
          <a:blip r:embed="rId4">
            <a:alphaModFix/>
          </a:blip>
          <a:stretch>
            <a:fillRect/>
          </a:stretch>
        </p:blipFill>
        <p:spPr>
          <a:xfrm>
            <a:off x="5022050" y="2004151"/>
            <a:ext cx="3309425" cy="2785225"/>
          </a:xfrm>
          <a:prstGeom prst="rect">
            <a:avLst/>
          </a:prstGeom>
          <a:noFill/>
          <a:ln>
            <a:noFill/>
          </a:ln>
        </p:spPr>
      </p:pic>
      <p:sp>
        <p:nvSpPr>
          <p:cNvPr id="131" name="Google Shape;131;p19"/>
          <p:cNvSpPr txBox="1"/>
          <p:nvPr/>
        </p:nvSpPr>
        <p:spPr>
          <a:xfrm>
            <a:off x="5715000" y="946450"/>
            <a:ext cx="2564700" cy="61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accent1"/>
                </a:solidFill>
                <a:latin typeface="Lato"/>
                <a:ea typeface="Lato"/>
                <a:cs typeface="Lato"/>
                <a:sym typeface="Lato"/>
              </a:rPr>
              <a:t>Used Fences and IQR to make Box and Whisker Plot</a:t>
            </a:r>
            <a:endParaRPr b="1" sz="1300">
              <a:solidFill>
                <a:schemeClr val="accent1"/>
              </a:solidFill>
              <a:latin typeface="Lato"/>
              <a:ea typeface="Lato"/>
              <a:cs typeface="Lato"/>
              <a:sym typeface="Lato"/>
            </a:endParaRPr>
          </a:p>
        </p:txBody>
      </p:sp>
      <p:sp>
        <p:nvSpPr>
          <p:cNvPr id="132" name="Google Shape;132;p19"/>
          <p:cNvSpPr/>
          <p:nvPr/>
        </p:nvSpPr>
        <p:spPr>
          <a:xfrm>
            <a:off x="6722275" y="1557350"/>
            <a:ext cx="393000" cy="446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What is the main category?</a:t>
            </a:r>
            <a:endParaRPr/>
          </a:p>
        </p:txBody>
      </p:sp>
      <p:sp>
        <p:nvSpPr>
          <p:cNvPr id="138" name="Google Shape;138;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0"/>
          <p:cNvPicPr preferRelativeResize="0"/>
          <p:nvPr/>
        </p:nvPicPr>
        <p:blipFill>
          <a:blip r:embed="rId3">
            <a:alphaModFix/>
          </a:blip>
          <a:stretch>
            <a:fillRect/>
          </a:stretch>
        </p:blipFill>
        <p:spPr>
          <a:xfrm>
            <a:off x="4768861" y="2576512"/>
            <a:ext cx="3649289" cy="2307425"/>
          </a:xfrm>
          <a:prstGeom prst="rect">
            <a:avLst/>
          </a:prstGeom>
          <a:noFill/>
          <a:ln>
            <a:noFill/>
          </a:ln>
        </p:spPr>
      </p:pic>
      <p:pic>
        <p:nvPicPr>
          <p:cNvPr id="140" name="Google Shape;140;p20"/>
          <p:cNvPicPr preferRelativeResize="0"/>
          <p:nvPr/>
        </p:nvPicPr>
        <p:blipFill>
          <a:blip r:embed="rId4">
            <a:alphaModFix/>
          </a:blip>
          <a:stretch>
            <a:fillRect/>
          </a:stretch>
        </p:blipFill>
        <p:spPr>
          <a:xfrm>
            <a:off x="359344" y="2478875"/>
            <a:ext cx="3580475" cy="250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146" name="Google Shape;14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1"/>
          <p:cNvPicPr preferRelativeResize="0"/>
          <p:nvPr/>
        </p:nvPicPr>
        <p:blipFill>
          <a:blip r:embed="rId3">
            <a:alphaModFix/>
          </a:blip>
          <a:stretch>
            <a:fillRect/>
          </a:stretch>
        </p:blipFill>
        <p:spPr>
          <a:xfrm>
            <a:off x="2278625" y="1728800"/>
            <a:ext cx="4869949" cy="3261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