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6ffc3d8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6ffc3d8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as a service also known as Saas allows users to connect and use cloud-based apps and services over the Internet without actually downloading them. Some examples of this are email, calendaring, and microsoft </a:t>
            </a:r>
            <a:r>
              <a:rPr lang="en"/>
              <a:t>office</a:t>
            </a:r>
            <a:r>
              <a:rPr lang="en"/>
              <a:t>. Software as a service provides a complete software solution that you purchase on a pay-as-you-go basis from a cloud service provider.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SaaS is one of three main categories of cloud computing, the other two are infrastructure as a service (IaaS) and platform as a service (PaaS).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Iaas is used by companies that want to outsource their data center and computer resources to a cloud provider. IaaS providers host infrastructure components such as servers, storage, networking hardware and virtualization resources.</a:t>
            </a:r>
            <a:endParaRPr/>
          </a:p>
          <a:p>
            <a:pPr indent="0" lvl="0" marL="0" rtl="0" algn="l">
              <a:spcBef>
                <a:spcPts val="0"/>
              </a:spcBef>
              <a:spcAft>
                <a:spcPts val="0"/>
              </a:spcAft>
              <a:buClr>
                <a:schemeClr val="dk1"/>
              </a:buClr>
              <a:buSzPts val="1100"/>
              <a:buFont typeface="Arial"/>
              <a:buNone/>
            </a:pPr>
            <a:r>
              <a:rPr lang="en"/>
              <a:t>PaaS provides a framework of resources for an organization's in-house developers. This hosted platform enables developers to create customized applications. The vendor manages the data center resources that support the tools.</a:t>
            </a:r>
            <a:endParaRPr/>
          </a:p>
          <a:p>
            <a:pPr indent="0" lvl="0" marL="0" rtl="0" algn="l">
              <a:spcBef>
                <a:spcPts val="0"/>
              </a:spcBef>
              <a:spcAft>
                <a:spcPts val="0"/>
              </a:spcAft>
              <a:buNone/>
            </a:pPr>
            <a:r>
              <a:rPr lang="en"/>
              <a:t>SaaS application users as already stated do not have to download software, manage any existing IT infrastructures or deal with any aspect of the software management. Vendors handle maintenance, upgrades, support, security and all other aspects of managing the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make it short Software as a service (SaaS) is a software distribution model in which a cloud provider hosts applications and makes them available to end users over the internet.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6ffc3d84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6ffc3d84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works through the cloud delivery model. A software provider will either host the application and related data using its own servers, databases, networking and computing resources, or it may be an ISV that contracts a cloud provider to host the application in the provider's data center. The application will be accessible to any device with a network connection. SaaS applications are typically accessed via web browsers.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result, companies using SaaS applications are not tasked with the setup and maintenance of the software. Users simply pay a subscription fee to gain access to the software, which is a ready-made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6ffc3d84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6ffc3d8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Payment options-</a:t>
            </a:r>
            <a:r>
              <a:rPr lang="en"/>
              <a:t>. Rather than purchasing software to install, or additional hardware to support it, customers subscribe to a SaaS program. Moving costs to a recurring operating expense allows many businesses to exercise better and more predictable budgeting. Users can also cancel a subscription at any time to stop those recurring costs.</a:t>
            </a:r>
            <a:endParaRPr/>
          </a:p>
          <a:p>
            <a:pPr indent="0" lvl="0" marL="0" rtl="0" algn="l">
              <a:spcBef>
                <a:spcPts val="0"/>
              </a:spcBef>
              <a:spcAft>
                <a:spcPts val="0"/>
              </a:spcAft>
              <a:buClr>
                <a:schemeClr val="dk1"/>
              </a:buClr>
              <a:buSzPts val="1100"/>
              <a:buFont typeface="Arial"/>
              <a:buNone/>
            </a:pPr>
            <a:r>
              <a:rPr b="1" lang="en"/>
              <a:t>Scalable usage.</a:t>
            </a:r>
            <a:r>
              <a:rPr lang="en"/>
              <a:t> Cloud services like SaaS offer high Vertical scalability, which gives customers the option to access more or fewer services or features on demand.</a:t>
            </a:r>
            <a:endParaRPr/>
          </a:p>
          <a:p>
            <a:pPr indent="0" lvl="0" marL="0" rtl="0" algn="l">
              <a:spcBef>
                <a:spcPts val="0"/>
              </a:spcBef>
              <a:spcAft>
                <a:spcPts val="0"/>
              </a:spcAft>
              <a:buClr>
                <a:schemeClr val="dk1"/>
              </a:buClr>
              <a:buSzPts val="1100"/>
              <a:buFont typeface="Arial"/>
              <a:buNone/>
            </a:pPr>
            <a:r>
              <a:rPr b="1" lang="en"/>
              <a:t>Automatic updates</a:t>
            </a:r>
            <a:r>
              <a:rPr lang="en"/>
              <a:t>. Rather than purchasing new software, customers can rely on a SaaS provider to automatically perform updates and patch management. This further reduces the burden on in-house IT staff.</a:t>
            </a:r>
            <a:endParaRPr/>
          </a:p>
          <a:p>
            <a:pPr indent="0" lvl="0" marL="0" rtl="0" algn="l">
              <a:spcBef>
                <a:spcPts val="0"/>
              </a:spcBef>
              <a:spcAft>
                <a:spcPts val="0"/>
              </a:spcAft>
              <a:buClr>
                <a:schemeClr val="dk1"/>
              </a:buClr>
              <a:buSzPts val="1100"/>
              <a:buFont typeface="Arial"/>
              <a:buNone/>
            </a:pPr>
            <a:r>
              <a:rPr b="1" lang="en"/>
              <a:t>Accessibility</a:t>
            </a:r>
            <a:r>
              <a:rPr lang="en"/>
              <a:t>. Since SaaS vendors deliver applications over the internet, users can access them from any internet-enabled device and location.</a:t>
            </a:r>
            <a:endParaRPr/>
          </a:p>
          <a:p>
            <a:pPr indent="0" lvl="0" marL="0" rtl="0" algn="l">
              <a:spcBef>
                <a:spcPts val="0"/>
              </a:spcBef>
              <a:spcAft>
                <a:spcPts val="0"/>
              </a:spcAft>
              <a:buClr>
                <a:schemeClr val="dk1"/>
              </a:buClr>
              <a:buSzPts val="1100"/>
              <a:buFont typeface="Arial"/>
              <a:buNone/>
            </a:pPr>
            <a:r>
              <a:rPr b="1" lang="en"/>
              <a:t>Customization</a:t>
            </a:r>
            <a:r>
              <a:rPr lang="en"/>
              <a:t>. SaaS applications are often customizable and can be integrated with other business applications, especially across applications from a common software provider.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Issues beyond customer control</a:t>
            </a:r>
            <a:r>
              <a:rPr lang="en"/>
              <a:t>. Issues can arise when providers experience service disruptions, impose unwanted changes to service offerings or experience a security breach -- all of which can have a great effect on the customers' ability to use the SaaS offering.</a:t>
            </a:r>
            <a:endParaRPr/>
          </a:p>
          <a:p>
            <a:pPr indent="0" lvl="0" marL="0" rtl="0" algn="l">
              <a:spcBef>
                <a:spcPts val="0"/>
              </a:spcBef>
              <a:spcAft>
                <a:spcPts val="0"/>
              </a:spcAft>
              <a:buClr>
                <a:schemeClr val="dk1"/>
              </a:buClr>
              <a:buSzPts val="1100"/>
              <a:buFont typeface="Arial"/>
              <a:buNone/>
            </a:pPr>
            <a:r>
              <a:rPr b="1" lang="en"/>
              <a:t>Customers lose control over versioning</a:t>
            </a:r>
            <a:r>
              <a:rPr lang="en"/>
              <a:t>. If the provider adopts a new version of an application, it will roll out to all of its customers, regardless of whether or not the customer wants the newer version. This may require the organization to provide extra time and resources for training.</a:t>
            </a:r>
            <a:endParaRPr/>
          </a:p>
          <a:p>
            <a:pPr indent="0" lvl="0" marL="0" rtl="0" algn="l">
              <a:spcBef>
                <a:spcPts val="0"/>
              </a:spcBef>
              <a:spcAft>
                <a:spcPts val="0"/>
              </a:spcAft>
              <a:buClr>
                <a:schemeClr val="dk1"/>
              </a:buClr>
              <a:buSzPts val="1100"/>
              <a:buFont typeface="Arial"/>
              <a:buNone/>
            </a:pPr>
            <a:r>
              <a:rPr b="1" lang="en"/>
              <a:t>Difficulty switching vendors</a:t>
            </a:r>
            <a:r>
              <a:rPr lang="en"/>
              <a:t>. As with using any cloud service provider, switching vendors can be difficult. To switch vendors, customers must migrate very large amounts of data. Furthermore, some vendors use proprietary technologies and data types, which can further complicate customer data transfer between different cloud providers. Vendor lock-in is when a customer cannot easily transition between service providers due to these conditions.</a:t>
            </a:r>
            <a:endParaRPr/>
          </a:p>
          <a:p>
            <a:pPr indent="0" lvl="0" marL="0" rtl="0" algn="l">
              <a:spcBef>
                <a:spcPts val="0"/>
              </a:spcBef>
              <a:spcAft>
                <a:spcPts val="0"/>
              </a:spcAft>
              <a:buClr>
                <a:schemeClr val="dk1"/>
              </a:buClr>
              <a:buSzPts val="1100"/>
              <a:buFont typeface="Arial"/>
              <a:buNone/>
            </a:pPr>
            <a:r>
              <a:rPr b="1" lang="en"/>
              <a:t>Security</a:t>
            </a:r>
            <a:r>
              <a:rPr lang="en"/>
              <a:t>. Cloud security is often cited as a significant challenge for SaaS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6ffc3d8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6ffc3d8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techtarget.com/searchcloudcomputing/definition/Software-as-a-Servi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746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topic</a:t>
            </a:r>
            <a:endParaRPr/>
          </a:p>
        </p:txBody>
      </p:sp>
      <p:sp>
        <p:nvSpPr>
          <p:cNvPr id="55" name="Google Shape;55;p13"/>
          <p:cNvSpPr txBox="1"/>
          <p:nvPr>
            <p:ph idx="1" type="subTitle"/>
          </p:nvPr>
        </p:nvSpPr>
        <p:spPr>
          <a:xfrm>
            <a:off x="311700" y="2834125"/>
            <a:ext cx="8520600" cy="2142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1. The topmost priority of the North Carolina Department of Health and Human Services (the Department) is the health and well-being of the individuals they serve. Your team is assigned to work on the usability testing of a SAAS application targeted for healthcare systems to be used by the served population. Think through the target audience, discuss and present the test plan for ensuring better usability of the mobile and web app. Focus on what constitutes usability to the target audience, and how your proposal addresses those concerns.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SaaS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One of the three main categories of cloud computing</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Software as a service (SaaS)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Infrastructure as a service (IaaS)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Platform as a service (PaaS)</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pic>
        <p:nvPicPr>
          <p:cNvPr id="62" name="Google Shape;62;p14"/>
          <p:cNvPicPr preferRelativeResize="0"/>
          <p:nvPr/>
        </p:nvPicPr>
        <p:blipFill rotWithShape="1">
          <a:blip r:embed="rId3">
            <a:alphaModFix/>
          </a:blip>
          <a:srcRect b="0" l="8775" r="0" t="8155"/>
          <a:stretch/>
        </p:blipFill>
        <p:spPr>
          <a:xfrm>
            <a:off x="4255000" y="2134000"/>
            <a:ext cx="4779674" cy="243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t>
            </a:r>
            <a:r>
              <a:rPr lang="en"/>
              <a:t>does SaaS work</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1818943" y="1017725"/>
            <a:ext cx="6527857" cy="340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r>
              <a:rPr lang="en"/>
              <a:t> and disadvantages of SaaS</a:t>
            </a:r>
            <a:endParaRPr/>
          </a:p>
        </p:txBody>
      </p:sp>
      <p:sp>
        <p:nvSpPr>
          <p:cNvPr id="75" name="Google Shape;75;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Advantages</a:t>
            </a:r>
            <a:endParaRPr sz="1600"/>
          </a:p>
          <a:p>
            <a:pPr indent="-330200" lvl="1" marL="914400" rtl="0" algn="l">
              <a:spcBef>
                <a:spcPts val="0"/>
              </a:spcBef>
              <a:spcAft>
                <a:spcPts val="0"/>
              </a:spcAft>
              <a:buSzPts val="1600"/>
              <a:buChar char="○"/>
            </a:pPr>
            <a:r>
              <a:rPr lang="en" sz="1600"/>
              <a:t>Payment Options</a:t>
            </a:r>
            <a:endParaRPr sz="1600"/>
          </a:p>
          <a:p>
            <a:pPr indent="-330200" lvl="1" marL="914400" rtl="0" algn="l">
              <a:spcBef>
                <a:spcPts val="0"/>
              </a:spcBef>
              <a:spcAft>
                <a:spcPts val="0"/>
              </a:spcAft>
              <a:buSzPts val="1600"/>
              <a:buChar char="○"/>
            </a:pPr>
            <a:r>
              <a:rPr lang="en" sz="1600"/>
              <a:t>Scalable usage</a:t>
            </a:r>
            <a:endParaRPr sz="1600"/>
          </a:p>
          <a:p>
            <a:pPr indent="-330200" lvl="1" marL="914400" rtl="0" algn="l">
              <a:spcBef>
                <a:spcPts val="0"/>
              </a:spcBef>
              <a:spcAft>
                <a:spcPts val="0"/>
              </a:spcAft>
              <a:buSzPts val="1600"/>
              <a:buChar char="○"/>
            </a:pPr>
            <a:r>
              <a:rPr lang="en" sz="1600"/>
              <a:t>Automatic </a:t>
            </a:r>
            <a:r>
              <a:rPr lang="en" sz="1600"/>
              <a:t>updates</a:t>
            </a:r>
            <a:endParaRPr sz="1600"/>
          </a:p>
          <a:p>
            <a:pPr indent="-330200" lvl="1" marL="914400" rtl="0" algn="l">
              <a:spcBef>
                <a:spcPts val="0"/>
              </a:spcBef>
              <a:spcAft>
                <a:spcPts val="0"/>
              </a:spcAft>
              <a:buSzPts val="1600"/>
              <a:buChar char="○"/>
            </a:pPr>
            <a:r>
              <a:rPr lang="en" sz="1600"/>
              <a:t>Accessibility</a:t>
            </a:r>
            <a:endParaRPr sz="1600"/>
          </a:p>
          <a:p>
            <a:pPr indent="-330200" lvl="1" marL="914400" rtl="0" algn="l">
              <a:spcBef>
                <a:spcPts val="0"/>
              </a:spcBef>
              <a:spcAft>
                <a:spcPts val="0"/>
              </a:spcAft>
              <a:buSzPts val="1600"/>
              <a:buChar char="○"/>
            </a:pPr>
            <a:r>
              <a:rPr lang="en" sz="1600"/>
              <a:t>customization</a:t>
            </a:r>
            <a:endParaRPr sz="1600"/>
          </a:p>
        </p:txBody>
      </p:sp>
      <p:sp>
        <p:nvSpPr>
          <p:cNvPr id="76" name="Google Shape;76;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Disadvantages</a:t>
            </a:r>
            <a:endParaRPr sz="1800"/>
          </a:p>
          <a:p>
            <a:pPr indent="-330200" lvl="1" marL="914400" rtl="0" algn="l">
              <a:spcBef>
                <a:spcPts val="0"/>
              </a:spcBef>
              <a:spcAft>
                <a:spcPts val="0"/>
              </a:spcAft>
              <a:buSzPts val="1600"/>
              <a:buChar char="○"/>
            </a:pPr>
            <a:r>
              <a:rPr lang="en" sz="1600"/>
              <a:t>Uncontrollable</a:t>
            </a:r>
            <a:r>
              <a:rPr lang="en" sz="1600"/>
              <a:t> issues</a:t>
            </a:r>
            <a:endParaRPr sz="1600"/>
          </a:p>
          <a:p>
            <a:pPr indent="-330200" lvl="1" marL="914400" rtl="0" algn="l">
              <a:spcBef>
                <a:spcPts val="0"/>
              </a:spcBef>
              <a:spcAft>
                <a:spcPts val="0"/>
              </a:spcAft>
              <a:buSzPts val="1600"/>
              <a:buChar char="○"/>
            </a:pPr>
            <a:r>
              <a:rPr lang="en" sz="1600"/>
              <a:t>Versioning Control</a:t>
            </a:r>
            <a:endParaRPr sz="1600"/>
          </a:p>
          <a:p>
            <a:pPr indent="-330200" lvl="1" marL="914400" rtl="0" algn="l">
              <a:spcBef>
                <a:spcPts val="0"/>
              </a:spcBef>
              <a:spcAft>
                <a:spcPts val="0"/>
              </a:spcAft>
              <a:buSzPts val="1600"/>
              <a:buChar char="○"/>
            </a:pPr>
            <a:r>
              <a:rPr lang="en" sz="1600"/>
              <a:t>Switching vendors</a:t>
            </a:r>
            <a:endParaRPr sz="1600"/>
          </a:p>
          <a:p>
            <a:pPr indent="-330200" lvl="1" marL="914400" rtl="0" algn="l">
              <a:spcBef>
                <a:spcPts val="0"/>
              </a:spcBef>
              <a:spcAft>
                <a:spcPts val="0"/>
              </a:spcAft>
              <a:buSzPts val="1600"/>
              <a:buChar char="○"/>
            </a:pPr>
            <a:r>
              <a:rPr lang="en" sz="1600"/>
              <a:t>Security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https://www.techtarget.com/searchcloudcomputing/definition/Software-as-a-Service</a:t>
            </a:r>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