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9500" autoAdjust="0"/>
  </p:normalViewPr>
  <p:slideViewPr>
    <p:cSldViewPr snapToGrid="0">
      <p:cViewPr varScale="1">
        <p:scale>
          <a:sx n="83" d="100"/>
          <a:sy n="83" d="100"/>
        </p:scale>
        <p:origin x="614" y="6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Aptos Display" charset="0"/>
                <a:ea typeface="等线 Light" charset="0"/>
                <a:cs typeface="Lucida Sans"/>
              </a:rPr>
              <a:t>Click to edit Master title style</a:t>
            </a:r>
            <a:endParaRPr lang="zh-CN" altLang="en-US" sz="6000" b="0" i="0" u="none" strike="noStrike" kern="1200" cap="none" spc="0" baseline="0">
              <a:solidFill>
                <a:schemeClr val="tx1"/>
              </a:solidFill>
              <a:latin typeface="Aptos Display" charset="0"/>
              <a:ea typeface="等线 Light" charset="0"/>
              <a:cs typeface="Lucida Sans"/>
            </a:endParaRPr>
          </a:p>
        </p:txBody>
      </p:sp>
      <p:sp>
        <p:nvSpPr>
          <p:cNvPr id="8" name="文本框"/>
          <p:cNvSpPr>
            <a:spLocks noGrp="1"/>
          </p:cNvSpPr>
          <p:nvPr>
            <p:ph type="subTitle" idx="1"/>
          </p:nvPr>
        </p:nvSpPr>
        <p:spPr>
          <a:xfrm>
            <a:off x="1524000" y="3602038"/>
            <a:ext cx="9144000" cy="16557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charset="0"/>
                <a:ea typeface="等线" charset="0"/>
                <a:cs typeface="Lucida Sans"/>
              </a:rPr>
              <a:t>Click to edit Master subtitle style</a:t>
            </a:r>
            <a:endParaRPr lang="zh-CN" altLang="en-US" sz="2400" b="0" i="0" u="none" strike="noStrike" kern="1200" cap="none" spc="0" baseline="0">
              <a:solidFill>
                <a:schemeClr val="tx1"/>
              </a:solidFill>
              <a:latin typeface="Aptos" charset="0"/>
              <a:ea typeface="等线" charset="0"/>
              <a:cs typeface="Lucida Sans"/>
            </a:endParaRPr>
          </a:p>
        </p:txBody>
      </p:sp>
      <p:sp>
        <p:nvSpPr>
          <p:cNvPr id="9"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200" b="0" i="0" u="none" strike="noStrike" kern="1200" cap="none" spc="0" baseline="0">
              <a:solidFill>
                <a:srgbClr val="767676"/>
              </a:solidFill>
              <a:latin typeface="Aptos" charset="0"/>
              <a:ea typeface="等线" charset="0"/>
              <a:cs typeface="Aptos" charset="0"/>
            </a:endParaRPr>
          </a:p>
        </p:txBody>
      </p:sp>
      <p:sp>
        <p:nvSpPr>
          <p:cNvPr id="10"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767676"/>
              </a:solidFill>
              <a:latin typeface="Aptos" charset="0"/>
              <a:ea typeface="等线" charset="0"/>
              <a:cs typeface="Aptos" charset="0"/>
            </a:endParaRPr>
          </a:p>
        </p:txBody>
      </p:sp>
      <p:sp>
        <p:nvSpPr>
          <p:cNvPr id="11"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767676"/>
                </a:solidFill>
                <a:latin typeface="Aptos" charset="0"/>
                <a:ea typeface="等线" charset="0"/>
                <a:cs typeface="Aptos" charset="0"/>
              </a:rPr>
              <a:t>‹#›</a:t>
            </a:fld>
            <a:endParaRPr lang="zh-CN" altLang="en-US" sz="1200" b="0" i="0" u="none" strike="noStrike" kern="1200" cap="none" spc="0" baseline="0">
              <a:solidFill>
                <a:srgbClr val="767676"/>
              </a:solidFill>
              <a:latin typeface="Aptos" charset="0"/>
              <a:ea typeface="等线" charset="0"/>
              <a:cs typeface="Aptos" charset="0"/>
            </a:endParaRPr>
          </a:p>
        </p:txBody>
      </p:sp>
    </p:spTree>
    <p:extLst>
      <p:ext uri="{BB962C8B-B14F-4D97-AF65-F5344CB8AC3E}">
        <p14:creationId xmlns:p14="http://schemas.microsoft.com/office/powerpoint/2010/main" val="143078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684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6328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4"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15"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6"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767676"/>
              </a:solidFill>
              <a:latin typeface="Aptos" charset="0"/>
              <a:ea typeface="等线" charset="0"/>
              <a:cs typeface="Aptos" charset="0"/>
            </a:endParaRPr>
          </a:p>
        </p:txBody>
      </p:sp>
      <p:sp>
        <p:nvSpPr>
          <p:cNvPr id="17"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767676"/>
              </a:solidFill>
              <a:latin typeface="Aptos" charset="0"/>
              <a:ea typeface="等线" charset="0"/>
              <a:cs typeface="Aptos" charset="0"/>
            </a:endParaRPr>
          </a:p>
        </p:txBody>
      </p:sp>
      <p:sp>
        <p:nvSpPr>
          <p:cNvPr id="18"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767676"/>
                </a:solidFill>
                <a:latin typeface="Aptos" charset="0"/>
                <a:ea typeface="等线" charset="0"/>
                <a:cs typeface="Aptos" charset="0"/>
              </a:rPr>
              <a:t>‹#›</a:t>
            </a:fld>
            <a:endParaRPr lang="zh-CN" altLang="en-US" sz="1200">
              <a:solidFill>
                <a:srgbClr val="767676"/>
              </a:solidFill>
              <a:latin typeface="Aptos" charset="0"/>
              <a:ea typeface="等线" charset="0"/>
              <a:cs typeface="Aptos" charset="0"/>
            </a:endParaRPr>
          </a:p>
        </p:txBody>
      </p:sp>
    </p:spTree>
    <p:extLst>
      <p:ext uri="{BB962C8B-B14F-4D97-AF65-F5344CB8AC3E}">
        <p14:creationId xmlns:p14="http://schemas.microsoft.com/office/powerpoint/2010/main" val="1692508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8729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3204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893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9708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4712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8603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126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1119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767676"/>
                </a:solidFill>
                <a:latin typeface="Aptos" charset="0"/>
                <a:ea typeface="等线" charset="0"/>
                <a:cs typeface="Aptos" charset="0"/>
              </a:rPr>
              <a:t>4/5/2024</a:t>
            </a:fld>
            <a:endParaRPr lang="zh-CN" altLang="en-US" sz="1200">
              <a:solidFill>
                <a:srgbClr val="767676"/>
              </a:solidFill>
              <a:latin typeface="Aptos" charset="0"/>
              <a:ea typeface="等线" charset="0"/>
              <a:cs typeface="Aptos"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767676"/>
              </a:solidFill>
              <a:latin typeface="Aptos" charset="0"/>
              <a:ea typeface="等线" charset="0"/>
              <a:cs typeface="Aptos"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767676"/>
                </a:solidFill>
                <a:latin typeface="Aptos" charset="0"/>
                <a:ea typeface="等线" charset="0"/>
                <a:cs typeface="Aptos" charset="0"/>
              </a:rPr>
              <a:t>‹#›</a:t>
            </a:fld>
            <a:endParaRPr lang="zh-CN" altLang="en-US" sz="1200">
              <a:solidFill>
                <a:srgbClr val="767676"/>
              </a:solidFill>
              <a:latin typeface="Aptos" charset="0"/>
              <a:ea typeface="等线" charset="0"/>
              <a:cs typeface="Aptos" charset="0"/>
            </a:endParaRPr>
          </a:p>
        </p:txBody>
      </p:sp>
    </p:spTree>
    <p:extLst>
      <p:ext uri="{BB962C8B-B14F-4D97-AF65-F5344CB8AC3E}">
        <p14:creationId xmlns:p14="http://schemas.microsoft.com/office/powerpoint/2010/main" val="12848168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Aptos Display" charset="0"/>
          <a:ea typeface="等线 Light" charset="0"/>
          <a:cs typeface="Aptos Display"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Aptos" charset="0"/>
          <a:ea typeface="等线" charset="0"/>
          <a:cs typeface="Aptos"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Aptos" charset="0"/>
          <a:ea typeface="等线" charset="0"/>
          <a:cs typeface="Aptos"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Aptos" charset="0"/>
          <a:ea typeface="等线" charset="0"/>
          <a:cs typeface="Aptos"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5400" b="1" i="0" u="none" strike="noStrike" kern="1200" cap="none" spc="0" baseline="0">
                <a:solidFill>
                  <a:srgbClr val="C04D14"/>
                </a:solidFill>
                <a:latin typeface="Times New Roman" pitchFamily="18" charset="0"/>
                <a:ea typeface="等线 Light" charset="0"/>
                <a:cs typeface="Times New Roman" pitchFamily="18" charset="0"/>
              </a:rPr>
              <a:t>CAPSTON PROJECT</a:t>
            </a:r>
            <a:br>
              <a:rPr lang="zh-CN" altLang="en-US" sz="5400" b="1" i="0" u="none" strike="noStrike" kern="1200" cap="none" spc="0" baseline="0">
                <a:solidFill>
                  <a:srgbClr val="C04D14"/>
                </a:solidFill>
                <a:latin typeface="Times New Roman" pitchFamily="18" charset="0"/>
                <a:ea typeface="等线 Light" charset="0"/>
                <a:cs typeface="Times New Roman" pitchFamily="18" charset="0"/>
              </a:rPr>
            </a:br>
            <a:br>
              <a:rPr lang="zh-CN" altLang="en-US" sz="5400" b="1" i="0" u="none" strike="noStrike" kern="1200" cap="none" spc="0" baseline="0">
                <a:solidFill>
                  <a:srgbClr val="C04D14"/>
                </a:solidFill>
                <a:latin typeface="Times New Roman" pitchFamily="18" charset="0"/>
                <a:ea typeface="等线 Light" charset="0"/>
                <a:cs typeface="Times New Roman" pitchFamily="18" charset="0"/>
              </a:rPr>
            </a:br>
            <a:r>
              <a:rPr lang="en-US" altLang="zh-CN" sz="5400" b="1" i="0" u="none" strike="noStrike" kern="1200" cap="none" spc="0" baseline="0">
                <a:solidFill>
                  <a:srgbClr val="C04D14"/>
                </a:solidFill>
                <a:latin typeface="Times New Roman" pitchFamily="18" charset="0"/>
                <a:ea typeface="等线 Light" charset="0"/>
                <a:cs typeface="Times New Roman" pitchFamily="18" charset="0"/>
              </a:rPr>
              <a:t>MOVIE RATING ANALYSIS</a:t>
            </a:r>
            <a:endParaRPr lang="zh-CN" altLang="en-US" sz="5400" b="1" i="0" u="none" strike="noStrike" kern="1200" cap="none" spc="0" baseline="0">
              <a:solidFill>
                <a:srgbClr val="C04D14"/>
              </a:solidFill>
              <a:latin typeface="Times New Roman" pitchFamily="18" charset="0"/>
              <a:ea typeface="等线 Light" charset="0"/>
              <a:cs typeface="Times New Roman" pitchFamily="18" charset="0"/>
            </a:endParaRPr>
          </a:p>
        </p:txBody>
      </p:sp>
      <p:sp>
        <p:nvSpPr>
          <p:cNvPr id="13" name="文本框"/>
          <p:cNvSpPr>
            <a:spLocks noGrp="1"/>
          </p:cNvSpPr>
          <p:nvPr>
            <p:ph type="subTitle" idx="1"/>
          </p:nvPr>
        </p:nvSpPr>
        <p:spPr>
          <a:xfrm>
            <a:off x="-123800" y="4095753"/>
            <a:ext cx="10734676" cy="20954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70000"/>
              </a:lnSpc>
              <a:spcBef>
                <a:spcPts val="1000"/>
              </a:spcBef>
              <a:spcAft>
                <a:spcPts val="0"/>
              </a:spcAft>
              <a:buNone/>
            </a:pPr>
            <a:r>
              <a:rPr lang="en-US" altLang="zh-CN" sz="2200" b="0" i="0" u="none" strike="noStrike" kern="1200" cap="none" spc="0" baseline="0" dirty="0">
                <a:solidFill>
                  <a:schemeClr val="tx1"/>
                </a:solidFill>
                <a:latin typeface="Aptos" charset="0"/>
                <a:ea typeface="等线" charset="0"/>
                <a:cs typeface="Lucida Sans"/>
              </a:rPr>
              <a:t>                     </a:t>
            </a:r>
            <a:r>
              <a:rPr lang="en-US" altLang="zh-CN" sz="2200" b="0" i="0" u="none" strike="noStrike" kern="1200" cap="none" spc="0" baseline="0" dirty="0">
                <a:solidFill>
                  <a:srgbClr val="F2A984"/>
                </a:solidFill>
                <a:latin typeface="Bahnschrift SemiBold SemiConden" pitchFamily="34" charset="0"/>
                <a:ea typeface="等线" charset="0"/>
                <a:cs typeface="Lucida Sans"/>
              </a:rPr>
              <a:t>PRESENTED BY </a:t>
            </a:r>
          </a:p>
          <a:p>
            <a:pPr marL="0" indent="0" algn="ctr">
              <a:lnSpc>
                <a:spcPct val="70000"/>
              </a:lnSpc>
              <a:spcBef>
                <a:spcPts val="1000"/>
              </a:spcBef>
              <a:spcAft>
                <a:spcPts val="0"/>
              </a:spcAft>
              <a:buNone/>
            </a:pPr>
            <a:r>
              <a:rPr lang="en-US" altLang="zh-CN" sz="2200" b="0" i="0" u="none" strike="noStrike" kern="1200" cap="none" spc="0" baseline="0" dirty="0">
                <a:solidFill>
                  <a:schemeClr val="tx1"/>
                </a:solidFill>
                <a:latin typeface="Aptos" charset="0"/>
                <a:ea typeface="等线" charset="0"/>
                <a:cs typeface="Lucida Sans"/>
              </a:rPr>
              <a:t>                                                                                     ISAIARASAN.K</a:t>
            </a:r>
          </a:p>
          <a:p>
            <a:pPr marL="0" indent="0" algn="ctr">
              <a:lnSpc>
                <a:spcPct val="70000"/>
              </a:lnSpc>
              <a:spcBef>
                <a:spcPts val="1000"/>
              </a:spcBef>
              <a:spcAft>
                <a:spcPts val="0"/>
              </a:spcAft>
              <a:buNone/>
            </a:pPr>
            <a:r>
              <a:rPr lang="en-US" altLang="zh-CN" sz="2200" b="0" i="0" u="none" strike="noStrike" kern="1200" cap="none" spc="0" baseline="0" dirty="0">
                <a:solidFill>
                  <a:schemeClr val="tx1"/>
                </a:solidFill>
                <a:latin typeface="Aptos" charset="0"/>
                <a:ea typeface="等线" charset="0"/>
                <a:cs typeface="Lucida Sans"/>
              </a:rPr>
              <a:t>                                                                                    510421103006</a:t>
            </a:r>
          </a:p>
          <a:p>
            <a:pPr marL="0" indent="0" algn="ctr">
              <a:lnSpc>
                <a:spcPct val="70000"/>
              </a:lnSpc>
              <a:spcBef>
                <a:spcPts val="1000"/>
              </a:spcBef>
              <a:spcAft>
                <a:spcPts val="0"/>
              </a:spcAft>
              <a:buNone/>
            </a:pPr>
            <a:r>
              <a:rPr lang="en-US" altLang="zh-CN" sz="2200" b="0" i="0" u="none" strike="noStrike" kern="1200" cap="none" spc="0" baseline="0" dirty="0">
                <a:solidFill>
                  <a:schemeClr val="tx1"/>
                </a:solidFill>
                <a:latin typeface="Aptos" charset="0"/>
                <a:ea typeface="等线" charset="0"/>
                <a:cs typeface="Lucida Sans"/>
              </a:rPr>
              <a:t>                                                                                                                    ARUNAI ENGINEERING COLLEG</a:t>
            </a:r>
          </a:p>
          <a:p>
            <a:pPr marL="0" indent="0" algn="r">
              <a:lnSpc>
                <a:spcPct val="70000"/>
              </a:lnSpc>
              <a:spcBef>
                <a:spcPts val="1000"/>
              </a:spcBef>
              <a:spcAft>
                <a:spcPts val="0"/>
              </a:spcAft>
              <a:buNone/>
            </a:pPr>
            <a:r>
              <a:rPr lang="en-US" altLang="zh-CN" sz="2200" b="0" i="0" u="none" strike="noStrike" kern="1200" cap="none" spc="0" baseline="0">
                <a:solidFill>
                  <a:schemeClr val="tx1"/>
                </a:solidFill>
                <a:latin typeface="Aptos" charset="0"/>
                <a:ea typeface="等线" charset="0"/>
                <a:cs typeface="Lucida Sans"/>
              </a:rPr>
              <a:t>                                           </a:t>
            </a:r>
            <a:r>
              <a:rPr lang="en-US" altLang="zh-CN" sz="1900" b="0" i="0" u="none" strike="noStrike" kern="1200" cap="none" spc="0" baseline="0" dirty="0">
                <a:solidFill>
                  <a:schemeClr val="tx1"/>
                </a:solidFill>
                <a:latin typeface="Aptos" charset="0"/>
                <a:ea typeface="等线" charset="0"/>
                <a:cs typeface="Lucida Sans"/>
              </a:rPr>
              <a:t>3</a:t>
            </a:r>
            <a:r>
              <a:rPr lang="en-US" altLang="zh-CN" sz="1900" b="0" i="0" u="none" strike="noStrike" kern="1200" cap="none" spc="0" baseline="30000" dirty="0">
                <a:solidFill>
                  <a:schemeClr val="tx1"/>
                </a:solidFill>
                <a:latin typeface="Aptos" charset="0"/>
                <a:ea typeface="等线" charset="0"/>
                <a:cs typeface="Lucida Sans"/>
              </a:rPr>
              <a:t>RD</a:t>
            </a:r>
            <a:r>
              <a:rPr lang="en-US" altLang="zh-CN" sz="1900" b="0" i="0" u="none" strike="noStrike" kern="1200" cap="none" spc="0" baseline="0" dirty="0">
                <a:solidFill>
                  <a:schemeClr val="tx1"/>
                </a:solidFill>
                <a:latin typeface="Aptos" charset="0"/>
                <a:ea typeface="等线" charset="0"/>
                <a:cs typeface="Lucida Sans"/>
              </a:rPr>
              <a:t> YEAR  B.E CIVIL ENGINEERING </a:t>
            </a:r>
            <a:br>
              <a:rPr lang="zh-CN" altLang="en-US" sz="2200" b="0" i="0" u="none" strike="noStrike" kern="1200" cap="none" spc="0" baseline="0" dirty="0">
                <a:solidFill>
                  <a:schemeClr val="tx1"/>
                </a:solidFill>
                <a:latin typeface="Aptos" charset="0"/>
                <a:ea typeface="等线" charset="0"/>
                <a:cs typeface="Lucida Sans"/>
              </a:rPr>
            </a:br>
            <a:endParaRPr lang="zh-CN" altLang="en-US" sz="2200" b="0" i="0" u="none" strike="noStrike" kern="1200" cap="none" spc="0" baseline="0" dirty="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22424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ALGORITM &amp; DEPLOYMENT </a:t>
            </a:r>
            <a:endParaRPr lang="zh-CN" altLang="en-US" sz="4400" b="0" i="0" u="none" strike="noStrike" kern="1200" cap="none" spc="0" baseline="0">
              <a:solidFill>
                <a:schemeClr val="tx1"/>
              </a:solidFill>
              <a:latin typeface="Aptos Display" charset="0"/>
              <a:ea typeface="等线 Light" charset="0"/>
              <a:cs typeface="Lucida Sans"/>
            </a:endParaRPr>
          </a:p>
        </p:txBody>
      </p:sp>
      <p:sp>
        <p:nvSpPr>
          <p:cNvPr id="36"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0000"/>
              </a:lnSpc>
              <a:spcBef>
                <a:spcPts val="1000"/>
              </a:spcBef>
              <a:spcAft>
                <a:spcPts val="0"/>
              </a:spcAft>
              <a:buNone/>
            </a:pPr>
            <a:r>
              <a:rPr lang="en-US" altLang="zh-CN" sz="700" b="0" i="0" u="none" strike="noStrike" kern="1200" cap="none" spc="0" baseline="0">
                <a:solidFill>
                  <a:schemeClr val="tx1"/>
                </a:solidFill>
                <a:latin typeface="Söhne" charset="0"/>
                <a:ea typeface="等线" charset="0"/>
                <a:cs typeface="Lucida Sans"/>
              </a:rPr>
              <a:t>                                                                                                                                                                    </a:t>
            </a:r>
            <a:r>
              <a:rPr lang="en-US" altLang="zh-CN" sz="2400" b="1" i="0" u="none" strike="noStrike" kern="1200" cap="none" spc="0" baseline="0">
                <a:solidFill>
                  <a:schemeClr val="tx1"/>
                </a:solidFill>
                <a:latin typeface="Söhne" charset="0"/>
                <a:ea typeface="等线" charset="0"/>
                <a:cs typeface="Lucida Sans"/>
              </a:rPr>
              <a:t>Prediction process:</a:t>
            </a: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charset="0"/>
                <a:ea typeface="等线" charset="0"/>
                <a:cs typeface="Lucida Sans"/>
              </a:rPr>
              <a:t>Data Preparation:</a:t>
            </a:r>
            <a:endParaRPr lang="en-US" altLang="zh-CN" sz="18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charset="0"/>
                <a:ea typeface="等线" charset="0"/>
                <a:cs typeface="Lucida Sans"/>
              </a:rPr>
              <a:t> Ensure that the input data for prediction includes relevant information about users and movies. This may include user preferences, movie features (e.g., genre, cast, director), and historical user interactions (e.g., ratings, watch history).</a:t>
            </a: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charset="0"/>
                <a:ea typeface="等线" charset="0"/>
                <a:cs typeface="Lucida Sans"/>
              </a:rPr>
              <a:t>User and Movie Representation:</a:t>
            </a:r>
            <a:endParaRPr lang="en-US" altLang="zh-CN" sz="18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charset="0"/>
                <a:ea typeface="等线" charset="0"/>
                <a:cs typeface="Lucida Sans"/>
              </a:rPr>
              <a:t>Represent users and movies in a suitable format that can be fed into the prediction model. This may involve encoding categorical features, scaling numerical features, or creating user-item interaction matrices.</a:t>
            </a: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charset="0"/>
                <a:ea typeface="等线" charset="0"/>
                <a:cs typeface="Lucida Sans"/>
              </a:rPr>
              <a:t>Model Selection:</a:t>
            </a:r>
            <a:endParaRPr lang="en-US" altLang="zh-CN" sz="18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charset="0"/>
                <a:ea typeface="等线" charset="0"/>
                <a:cs typeface="Lucida Sans"/>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charset="0"/>
                <a:ea typeface="等线" charset="0"/>
                <a:cs typeface="Lucida Sans"/>
              </a:rPr>
              <a:t>Model Prediction:</a:t>
            </a:r>
            <a:endParaRPr lang="en-US" altLang="zh-CN" sz="18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charset="0"/>
                <a:ea typeface="等线" charset="0"/>
                <a:cs typeface="Lucida Sans"/>
              </a:rPr>
              <a:t>Use the trained prediction model to make predictions or recommendations for users and movies.</a:t>
            </a: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charset="0"/>
                <a:ea typeface="等线" charset="0"/>
                <a:cs typeface="Lucida Sans"/>
              </a:rPr>
              <a:t>For collaborative filtering models, predict movie ratings based on similarities between users or items in the dataset.</a:t>
            </a:r>
          </a:p>
          <a:p>
            <a:pPr marL="228600" indent="-228600" algn="l">
              <a:lnSpc>
                <a:spcPct val="70000"/>
              </a:lnSpc>
              <a:spcBef>
                <a:spcPts val="1000"/>
              </a:spcBef>
              <a:spcAft>
                <a:spcPts val="0"/>
              </a:spcAft>
              <a:buFont typeface="Arial" pitchFamily="34" charset="0"/>
              <a:buChar char="•"/>
            </a:pPr>
            <a:endParaRPr lang="en-US" altLang="zh-CN" sz="1800" b="0" i="0" u="none" strike="noStrike" kern="1200" cap="none" spc="0" baseline="0">
              <a:solidFill>
                <a:schemeClr val="tx1"/>
              </a:solidFill>
              <a:latin typeface="Söhne" charset="0"/>
              <a:ea typeface="等线" charset="0"/>
              <a:cs typeface="Lucida Sans"/>
            </a:endParaRPr>
          </a:p>
          <a:p>
            <a:pPr marL="0" indent="0" algn="l">
              <a:lnSpc>
                <a:spcPct val="70000"/>
              </a:lnSpc>
              <a:spcBef>
                <a:spcPts val="1000"/>
              </a:spcBef>
              <a:spcAft>
                <a:spcPts val="0"/>
              </a:spcAft>
              <a:buNone/>
            </a:pPr>
            <a:endParaRPr lang="zh-CN" altLang="en-US" sz="7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77318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838200" y="178615"/>
            <a:ext cx="10515600" cy="165787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5200" b="0" i="0" u="none" strike="noStrike" kern="1200" cap="none" spc="0" baseline="0">
                <a:solidFill>
                  <a:schemeClr val="accent4"/>
                </a:solidFill>
                <a:latin typeface="Aptos Display" charset="0"/>
                <a:ea typeface="等线 Light" charset="0"/>
                <a:cs typeface="Aptos Display" charset="0"/>
              </a:rPr>
              <a:t>RESULT</a:t>
            </a:r>
            <a:endParaRPr lang="zh-CN" altLang="en-US" sz="5200" b="0" i="0" u="none" strike="noStrike" kern="1200" cap="none" spc="0" baseline="0">
              <a:solidFill>
                <a:schemeClr val="accent4"/>
              </a:solidFill>
              <a:latin typeface="Aptos Display" charset="0"/>
              <a:ea typeface="等线 Light" charset="0"/>
              <a:cs typeface="Aptos Display" charset="0"/>
            </a:endParaRPr>
          </a:p>
        </p:txBody>
      </p:sp>
      <p:pic>
        <p:nvPicPr>
          <p:cNvPr id="38" name="图片" descr="A graph of a graph&#10;&#10;Description automatically generated with medium confidence"/>
          <p:cNvPicPr>
            <a:picLocks noChangeAspect="1"/>
          </p:cNvPicPr>
          <p:nvPr/>
        </p:nvPicPr>
        <p:blipFill>
          <a:blip r:embed="rId2" cstate="print"/>
          <a:stretch>
            <a:fillRect/>
          </a:stretch>
        </p:blipFill>
        <p:spPr>
          <a:xfrm>
            <a:off x="838200" y="1862205"/>
            <a:ext cx="10515600" cy="4278177"/>
          </a:xfrm>
          <a:prstGeom prst="rect">
            <a:avLst/>
          </a:prstGeom>
          <a:noFill/>
          <a:ln w="12700" cap="flat" cmpd="sng">
            <a:noFill/>
            <a:prstDash val="solid"/>
            <a:miter/>
          </a:ln>
        </p:spPr>
      </p:pic>
      <p:pic>
        <p:nvPicPr>
          <p:cNvPr id="39" name="图片" descr="A graph with different colored bars&#10;&#10;Description automatically generated"/>
          <p:cNvPicPr>
            <a:picLocks noChangeAspect="1"/>
          </p:cNvPicPr>
          <p:nvPr/>
        </p:nvPicPr>
        <p:blipFill>
          <a:blip r:embed="rId3" cstate="print"/>
          <a:srcRect t="26881" r="2" b="2"/>
          <a:stretch>
            <a:fillRect/>
          </a:stretch>
        </p:blipFill>
        <p:spPr>
          <a:xfrm>
            <a:off x="198742" y="2028574"/>
            <a:ext cx="3802337" cy="2043469"/>
          </a:xfrm>
          <a:prstGeom prst="rect">
            <a:avLst/>
          </a:prstGeom>
          <a:noFill/>
          <a:ln w="12700" cap="flat" cmpd="sng">
            <a:noFill/>
            <a:prstDash val="solid"/>
            <a:miter/>
          </a:ln>
        </p:spPr>
      </p:pic>
      <p:pic>
        <p:nvPicPr>
          <p:cNvPr id="40" name="图片" descr="A screenshot of a graph&#10;&#10;Description automatically generated"/>
          <p:cNvPicPr>
            <a:picLocks noChangeAspect="1"/>
          </p:cNvPicPr>
          <p:nvPr/>
        </p:nvPicPr>
        <p:blipFill>
          <a:blip r:embed="rId4" cstate="print"/>
          <a:srcRect t="28237" r="2" b="18022"/>
          <a:stretch>
            <a:fillRect/>
          </a:stretch>
        </p:blipFill>
        <p:spPr>
          <a:xfrm>
            <a:off x="4208848" y="2028574"/>
            <a:ext cx="3802337" cy="2043469"/>
          </a:xfrm>
          <a:prstGeom prst="rect">
            <a:avLst/>
          </a:prstGeom>
          <a:noFill/>
          <a:ln w="12700" cap="flat" cmpd="sng">
            <a:noFill/>
            <a:prstDash val="solid"/>
            <a:miter/>
          </a:ln>
        </p:spPr>
      </p:pic>
      <p:pic>
        <p:nvPicPr>
          <p:cNvPr id="41" name="图片" descr="A graph with blue bars and a line&#10;&#10;Description automatically generated"/>
          <p:cNvPicPr>
            <a:picLocks noChangeAspect="1"/>
          </p:cNvPicPr>
          <p:nvPr/>
        </p:nvPicPr>
        <p:blipFill>
          <a:blip r:embed="rId5" cstate="print"/>
          <a:srcRect t="3601" r="2" b="2"/>
          <a:stretch>
            <a:fillRect/>
          </a:stretch>
        </p:blipFill>
        <p:spPr>
          <a:xfrm>
            <a:off x="8184248" y="2021786"/>
            <a:ext cx="3802337" cy="2043469"/>
          </a:xfrm>
          <a:prstGeom prst="rect">
            <a:avLst/>
          </a:prstGeom>
          <a:noFill/>
          <a:ln w="12700" cap="flat" cmpd="sng">
            <a:noFill/>
            <a:prstDash val="solid"/>
            <a:miter/>
          </a:ln>
        </p:spPr>
      </p:pic>
      <p:pic>
        <p:nvPicPr>
          <p:cNvPr id="42" name="图片" descr="A graph of a graph&#10;&#10;Description automatically generated with medium confidence"/>
          <p:cNvPicPr>
            <a:picLocks noChangeAspect="1"/>
          </p:cNvPicPr>
          <p:nvPr/>
        </p:nvPicPr>
        <p:blipFill>
          <a:blip r:embed="rId6" cstate="print"/>
          <a:srcRect l="22270" r="1908" b="3"/>
          <a:stretch>
            <a:fillRect/>
          </a:stretch>
        </p:blipFill>
        <p:spPr>
          <a:xfrm>
            <a:off x="185394" y="4257335"/>
            <a:ext cx="3802337" cy="2043469"/>
          </a:xfrm>
          <a:prstGeom prst="rect">
            <a:avLst/>
          </a:prstGeom>
          <a:noFill/>
          <a:ln w="12700" cap="flat" cmpd="sng">
            <a:noFill/>
            <a:prstDash val="solid"/>
            <a:miter/>
          </a:ln>
        </p:spPr>
      </p:pic>
      <p:pic>
        <p:nvPicPr>
          <p:cNvPr id="43" name="图片" descr="A graph of a line graph&#10;&#10;Description automatically generated with medium confidence"/>
          <p:cNvPicPr>
            <a:picLocks noChangeAspect="1"/>
          </p:cNvPicPr>
          <p:nvPr/>
        </p:nvPicPr>
        <p:blipFill>
          <a:blip r:embed="rId7" cstate="print"/>
          <a:srcRect l="24175" r="3" b="3"/>
          <a:stretch>
            <a:fillRect/>
          </a:stretch>
        </p:blipFill>
        <p:spPr>
          <a:xfrm>
            <a:off x="4195500" y="4257335"/>
            <a:ext cx="3802337" cy="2043469"/>
          </a:xfrm>
          <a:prstGeom prst="rect">
            <a:avLst/>
          </a:prstGeom>
          <a:noFill/>
          <a:ln w="12700" cap="flat" cmpd="sng">
            <a:noFill/>
            <a:prstDash val="solid"/>
            <a:miter/>
          </a:ln>
        </p:spPr>
      </p:pic>
    </p:spTree>
    <p:extLst>
      <p:ext uri="{BB962C8B-B14F-4D97-AF65-F5344CB8AC3E}">
        <p14:creationId xmlns:p14="http://schemas.microsoft.com/office/powerpoint/2010/main" val="17147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CONCLUSION</a:t>
            </a:r>
            <a:endParaRPr lang="zh-CN" altLang="en-US" sz="4400" b="0" i="0" u="none" strike="noStrike" kern="1200" cap="none" spc="0" baseline="0">
              <a:solidFill>
                <a:schemeClr val="accent4"/>
              </a:solidFill>
              <a:latin typeface="Aptos Display" charset="0"/>
              <a:ea typeface="等线 Light" charset="0"/>
              <a:cs typeface="Lucida Sans"/>
            </a:endParaRPr>
          </a:p>
        </p:txBody>
      </p:sp>
      <p:sp>
        <p:nvSpPr>
          <p:cNvPr id="45"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Söhne" charset="0"/>
                <a:ea typeface="等线" charset="0"/>
                <a:cs typeface="Lucida Sans"/>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zh-CN" altLang="en-US" sz="3200" b="1"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54276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charset="0"/>
                <a:ea typeface="等线 Light" charset="0"/>
                <a:cs typeface="Lucida Sans"/>
              </a:rPr>
              <a:t>FUTURE SCOPE</a:t>
            </a:r>
            <a:endParaRPr lang="zh-CN" altLang="en-US" sz="4400" b="0" i="0" u="none" strike="noStrike" kern="1200" cap="none" spc="0" baseline="0">
              <a:solidFill>
                <a:schemeClr val="accent2"/>
              </a:solidFill>
              <a:latin typeface="Aptos Display" charset="0"/>
              <a:ea typeface="等线 Light" charset="0"/>
              <a:cs typeface="Lucida Sans"/>
            </a:endParaRPr>
          </a:p>
        </p:txBody>
      </p:sp>
      <p:sp>
        <p:nvSpPr>
          <p:cNvPr id="47"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Augmented Reality (AR) and Virtual Reality (VR):</a:t>
            </a:r>
            <a:endParaRPr lang="en-US" altLang="zh-CN" sz="2000" b="0" i="0" u="none" strike="noStrike" kern="1200" cap="none" spc="0" baseline="0">
              <a:solidFill>
                <a:schemeClr val="tx1"/>
              </a:solidFill>
              <a:latin typeface="Söhne" charset="0"/>
              <a:ea typeface="等线" charset="0"/>
              <a:cs typeface="Lucida Sans"/>
            </a:endParaRP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Exploring AR and VR technologies to create immersive movie discovery experiences, allowing users to explore virtual movie theaters, watch trailers, and interact with movie posters in real-time.</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Implementing AR-powered recommendation systems that overlay movie recommendations onto real-world environments based on user preferences and context.</a:t>
            </a: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Predictive Analytics:</a:t>
            </a:r>
            <a:endParaRPr lang="en-US" altLang="zh-CN" sz="2000" b="0" i="0" u="none" strike="noStrike" kern="1200" cap="none" spc="0" baseline="0">
              <a:solidFill>
                <a:schemeClr val="tx1"/>
              </a:solidFill>
              <a:latin typeface="Söhne" charset="0"/>
              <a:ea typeface="等线" charset="0"/>
              <a:cs typeface="Lucida Sans"/>
            </a:endParaRP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Harnessing predictive analytics techniques to anticipate user preferences and behavior, enabling proactive recommendation strategies that anticipate users' movie interests before they express them explicitly.</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Integrating predictive models with streaming platforms to personalize content recommendations in real-time as users navigate through their movie-watching journey.</a:t>
            </a: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Interactive User Interfaces:</a:t>
            </a:r>
            <a:endParaRPr lang="en-US" altLang="zh-CN" sz="2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Developing interactive user interfaces that allow users to provide instant feedback on recommended movies, enabling the system to adapt recommendations in real-time based on user reactions and preferences.</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Integrating chatbots or virtual assistants to engage with users in real-time, offering personalized recommendations, answering queries, and providing movie-related insights.</a:t>
            </a: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688910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REFERENCES</a:t>
            </a:r>
            <a:endParaRPr lang="zh-CN" altLang="en-US" sz="4400" b="0" i="0" u="none" strike="noStrike" kern="1200" cap="none" spc="0" baseline="0">
              <a:solidFill>
                <a:schemeClr val="accent4"/>
              </a:solidFill>
              <a:latin typeface="Aptos Display" charset="0"/>
              <a:ea typeface="等线 Light" charset="0"/>
              <a:cs typeface="Lucida Sans"/>
            </a:endParaRPr>
          </a:p>
        </p:txBody>
      </p:sp>
      <p:sp>
        <p:nvSpPr>
          <p:cNvPr id="49"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charset="0"/>
                <a:ea typeface="等线" charset="0"/>
                <a:cs typeface="Lucida Sans"/>
                <a:hlinkClick r:id="rId2"/>
              </a:rPr>
              <a:t>http://www.kaggle.com/datasets</a:t>
            </a:r>
            <a:endParaRPr lang="en-US" altLang="zh-CN" sz="2400" b="0" i="0" u="sng" strike="noStrike" kern="1200" cap="none" spc="0" baseline="0">
              <a:solidFill>
                <a:schemeClr val="accent6"/>
              </a:solidFill>
              <a:latin typeface="Aptos" charset="0"/>
              <a:ea typeface="等线"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charset="0"/>
                <a:ea typeface="等线" charset="0"/>
                <a:cs typeface="Lucida Sans"/>
              </a:rPr>
              <a:t>http://pandas.pydata.org/pandas-docs/stable/user_guide/index.html</a:t>
            </a: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charset="0"/>
                <a:ea typeface="等线" charset="0"/>
                <a:cs typeface="Lucida Sans"/>
                <a:hlinkClick r:id="rId3"/>
              </a:rPr>
              <a:t>http://seaborn.pydata.org/</a:t>
            </a:r>
            <a:endParaRPr lang="en-US" altLang="zh-CN" sz="2400" b="0" i="0" u="sng" strike="noStrike" kern="1200" cap="none" spc="0" baseline="0">
              <a:solidFill>
                <a:schemeClr val="accent6"/>
              </a:solidFill>
              <a:latin typeface="Aptos" charset="0"/>
              <a:ea typeface="等线"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charset="0"/>
                <a:ea typeface="等线" charset="0"/>
                <a:cs typeface="Lucida Sans"/>
              </a:rPr>
              <a:t>http://matplotlib.org/stable/contents.html</a:t>
            </a:r>
            <a:endParaRPr lang="zh-CN" altLang="en-US" sz="2400" b="0" i="0" u="sng" strike="noStrike" kern="1200" cap="none" spc="0" baseline="0">
              <a:solidFill>
                <a:schemeClr val="accent6"/>
              </a:solidFill>
              <a:latin typeface="Aptos" charset="0"/>
              <a:ea typeface="等线" charset="0"/>
              <a:cs typeface="Lucida Sans"/>
            </a:endParaRPr>
          </a:p>
        </p:txBody>
      </p:sp>
    </p:spTree>
    <p:extLst>
      <p:ext uri="{BB962C8B-B14F-4D97-AF65-F5344CB8AC3E}">
        <p14:creationId xmlns:p14="http://schemas.microsoft.com/office/powerpoint/2010/main" val="151588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838200" y="3038474"/>
            <a:ext cx="10515600" cy="20288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9600" b="0" i="0" u="none" strike="noStrike" kern="1200" cap="none" spc="0" baseline="0">
                <a:solidFill>
                  <a:srgbClr val="80340E"/>
                </a:solidFill>
                <a:latin typeface="Aptos" charset="0"/>
                <a:ea typeface="等线" charset="0"/>
                <a:cs typeface="Lucida Sans"/>
              </a:rPr>
              <a:t>        THANK YOU</a:t>
            </a:r>
            <a:endParaRPr lang="zh-CN" altLang="en-US" sz="9600" b="0" i="0" u="none" strike="noStrike" kern="1200" cap="none" spc="0" baseline="0">
              <a:solidFill>
                <a:srgbClr val="80340E"/>
              </a:solidFill>
              <a:latin typeface="Aptos" charset="0"/>
              <a:ea typeface="等线" charset="0"/>
              <a:cs typeface="Lucida Sans"/>
            </a:endParaRPr>
          </a:p>
        </p:txBody>
      </p:sp>
    </p:spTree>
    <p:extLst>
      <p:ext uri="{BB962C8B-B14F-4D97-AF65-F5344CB8AC3E}">
        <p14:creationId xmlns:p14="http://schemas.microsoft.com/office/powerpoint/2010/main" val="14040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rgbClr val="C04D14"/>
                </a:solidFill>
                <a:latin typeface="Aptos Display" charset="0"/>
                <a:ea typeface="等线 Light" charset="0"/>
                <a:cs typeface="Lucida Sans"/>
              </a:rPr>
              <a:t>OUTLINE </a:t>
            </a:r>
            <a:endParaRPr lang="zh-CN" altLang="en-US" sz="4400" b="0" i="0" u="none" strike="noStrike" kern="1200" cap="none" spc="0" baseline="0">
              <a:solidFill>
                <a:srgbClr val="C04D14"/>
              </a:solidFill>
              <a:latin typeface="Aptos Display" charset="0"/>
              <a:ea typeface="等线 Light" charset="0"/>
              <a:cs typeface="Lucida Sans"/>
            </a:endParaRPr>
          </a:p>
        </p:txBody>
      </p:sp>
      <p:sp>
        <p:nvSpPr>
          <p:cNvPr id="20"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Problem statement </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Proposed System/Solution </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System Development Approach</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Algorithm &amp; Deployment</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Result</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Conclusion</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Future Scope</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References</a:t>
            </a:r>
            <a:endParaRPr lang="zh-CN" altLang="en-US" sz="28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81957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charset="0"/>
                <a:ea typeface="等线 Light" charset="0"/>
                <a:cs typeface="Lucida Sans"/>
              </a:rPr>
              <a:t>PROBLEM STATEMENT</a:t>
            </a:r>
            <a:endParaRPr lang="zh-CN" altLang="en-US" sz="4400" b="0" i="0" u="none" strike="noStrike" kern="1200" cap="none" spc="0" baseline="0">
              <a:solidFill>
                <a:schemeClr val="accent2"/>
              </a:solidFill>
              <a:latin typeface="Aptos Display" charset="0"/>
              <a:ea typeface="等线 Light" charset="0"/>
              <a:cs typeface="Lucida Sans"/>
            </a:endParaRPr>
          </a:p>
        </p:txBody>
      </p:sp>
      <p:sp>
        <p:nvSpPr>
          <p:cNvPr id="22"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Söhne" charset="0"/>
                <a:ea typeface="等线" charset="0"/>
                <a:cs typeface="Lucida Sans"/>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Söhne" charset="0"/>
              <a:ea typeface="等线"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Söhne" charset="0"/>
                <a:ea typeface="等线" charset="0"/>
                <a:cs typeface="Lucida Sans"/>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87419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charset="0"/>
                <a:ea typeface="等线 Light" charset="0"/>
                <a:cs typeface="Lucida Sans"/>
              </a:rPr>
              <a:t>PROPOSED SOLUTION</a:t>
            </a:r>
            <a:endParaRPr lang="zh-CN" altLang="en-US" sz="4400" b="0" i="0" u="none" strike="noStrike" kern="1200" cap="none" spc="0" baseline="0">
              <a:solidFill>
                <a:schemeClr val="accent2"/>
              </a:solidFill>
              <a:latin typeface="Aptos Display" charset="0"/>
              <a:ea typeface="等线 Light" charset="0"/>
              <a:cs typeface="Lucida Sans"/>
            </a:endParaRPr>
          </a:p>
        </p:txBody>
      </p:sp>
      <p:sp>
        <p:nvSpPr>
          <p:cNvPr id="24"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Implement robust algorithms to detect and filter out fake or manipulated ratings.</a:t>
            </a: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Utilize cross-platform comparison and data integrity checks to ensure rating authenticity.</a:t>
            </a: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Introduce user feedback mechanisms to report suspicious ratings and enhance transparency.</a:t>
            </a: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Develop advanced user profiling techniques based on historical ratings, viewing history, and explicit user preferences.</a:t>
            </a: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Utilize collaborative filtering, content-based filtering, and hybrid approaches to provide personalized movie recommendations.</a:t>
            </a: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Incorporate context-aware recommendation strategies to account for diverse user preferences and viewing contexts.</a:t>
            </a:r>
          </a:p>
          <a:p>
            <a:pPr marL="228600" indent="-228600" algn="l">
              <a:lnSpc>
                <a:spcPct val="7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05377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3"/>
                </a:solidFill>
                <a:latin typeface="Aptos Display" charset="0"/>
                <a:ea typeface="等线 Light" charset="0"/>
                <a:cs typeface="Lucida Sans"/>
              </a:rPr>
              <a:t>SYSTEM APPROACH</a:t>
            </a:r>
            <a:endParaRPr lang="zh-CN" altLang="en-US" sz="4400" b="0" i="0" u="none" strike="noStrike" kern="1200" cap="none" spc="0" baseline="0">
              <a:solidFill>
                <a:schemeClr val="accent3"/>
              </a:solidFill>
              <a:latin typeface="Aptos Display" charset="0"/>
              <a:ea typeface="等线 Light" charset="0"/>
              <a:cs typeface="Lucida Sans"/>
            </a:endParaRPr>
          </a:p>
        </p:txBody>
      </p:sp>
      <p:sp>
        <p:nvSpPr>
          <p:cNvPr id="26"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Aptos" charset="0"/>
                <a:ea typeface="等线" charset="0"/>
                <a:cs typeface="Lucida Sans"/>
              </a:rPr>
              <a:t>System Requirement </a:t>
            </a:r>
          </a:p>
          <a:p>
            <a:pPr marL="228600" indent="-228600" algn="l">
              <a:lnSpc>
                <a:spcPct val="70000"/>
              </a:lnSpc>
              <a:spcBef>
                <a:spcPts val="1000"/>
              </a:spcBef>
              <a:spcAft>
                <a:spcPts val="0"/>
              </a:spcAft>
              <a:buFont typeface="Arial" pitchFamily="34" charset="0"/>
              <a:buChar char="•"/>
            </a:pPr>
            <a:endParaRPr lang="en-US" altLang="zh-CN" sz="1500" b="0" i="0" u="none" strike="noStrike" kern="1200" cap="none" spc="0" baseline="0">
              <a:solidFill>
                <a:schemeClr val="tx1"/>
              </a:solidFill>
              <a:latin typeface="Aptos"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Hardware :</a:t>
            </a:r>
          </a:p>
          <a:p>
            <a:pPr marL="228600" indent="-228600" algn="l">
              <a:lnSpc>
                <a:spcPct val="70000"/>
              </a:lnSpc>
              <a:spcBef>
                <a:spcPts val="1000"/>
              </a:spcBef>
              <a:spcAft>
                <a:spcPts val="0"/>
              </a:spcAft>
              <a:buFont typeface="Arial" pitchFamily="34" charset="0"/>
              <a:buChar char="•"/>
            </a:pPr>
            <a:endParaRPr lang="en-US" altLang="zh-CN" sz="1100" b="0" i="0" u="none" strike="noStrike" kern="1200" cap="none" spc="0" baseline="0">
              <a:solidFill>
                <a:schemeClr val="tx1"/>
              </a:solidFill>
              <a:latin typeface="Söhne" charset="0"/>
              <a:ea typeface="等线" charset="0"/>
              <a:cs typeface="Lucida Sans"/>
            </a:endParaRP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High-performance servers to handle data processing, analysis, and storage.</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Multi-core processors (e.g., Intel Xeon) for parallel processing of large datasets.</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Sufficient RAM (Random Access Memory) to accommodate data processing and analysis tasks efficiently.</a:t>
            </a:r>
            <a:endParaRPr lang="en-US" altLang="zh-CN" sz="1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Software :</a:t>
            </a:r>
            <a:endParaRPr lang="en-US" altLang="zh-CN" sz="2000" b="0" i="0" u="none" strike="noStrike" kern="1200" cap="none" spc="0" baseline="0">
              <a:solidFill>
                <a:schemeClr val="tx1"/>
              </a:solidFill>
              <a:latin typeface="Söhne" charset="0"/>
              <a:ea typeface="等线" charset="0"/>
              <a:cs typeface="Lucida Sans"/>
            </a:endParaRPr>
          </a:p>
          <a:p>
            <a:pPr marL="0" indent="0" algn="l">
              <a:lnSpc>
                <a:spcPct val="70000"/>
              </a:lnSpc>
              <a:spcBef>
                <a:spcPts val="1000"/>
              </a:spcBef>
              <a:spcAft>
                <a:spcPts val="0"/>
              </a:spcAft>
              <a:buNone/>
            </a:pPr>
            <a:endParaRPr lang="en-US" altLang="zh-CN" sz="1100" b="0" i="0" u="none" strike="noStrike" kern="1200" cap="none" spc="0" baseline="0">
              <a:solidFill>
                <a:schemeClr val="tx1"/>
              </a:solidFill>
              <a:latin typeface="Söhne" charset="0"/>
              <a:ea typeface="等线" charset="0"/>
              <a:cs typeface="Lucida Sans"/>
            </a:endParaRP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Server-grade operating systems such as Linux (e.g., Ubuntu Server, CentOS) or Windows Server for hosting the movie rating analysis system.</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Client devices may use various operating systems (e.g., Windows, macOS, Linux, Android, iOS) to access the system through web interfaces or applications.</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Relational Database Management System (RDBMS) such as MySQL, PostgreSQL, or MariaDB for storing structured movie data.</a:t>
            </a:r>
          </a:p>
          <a:p>
            <a:pPr marL="457200" lvl="1" indent="0" algn="l">
              <a:lnSpc>
                <a:spcPct val="70000"/>
              </a:lnSpc>
              <a:spcBef>
                <a:spcPts val="500"/>
              </a:spcBef>
              <a:spcAft>
                <a:spcPts val="0"/>
              </a:spcAft>
              <a:buNone/>
            </a:pPr>
            <a:endParaRPr lang="en-US" altLang="zh-CN" sz="10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endParaRPr lang="en-US" altLang="zh-CN" sz="10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endParaRPr lang="en-US" altLang="zh-CN" sz="1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endParaRPr lang="zh-CN" altLang="en-US" sz="11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10661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1"/>
                </a:solidFill>
                <a:latin typeface="Aptos Display" charset="0"/>
                <a:ea typeface="等线 Light" charset="0"/>
                <a:cs typeface="Lucida Sans"/>
              </a:rPr>
              <a:t>SYSTEM APPROACH –CONT.</a:t>
            </a:r>
            <a:endParaRPr lang="zh-CN" altLang="en-US" sz="4400" b="0" i="0" u="none" strike="noStrike" kern="1200" cap="none" spc="0" baseline="0">
              <a:solidFill>
                <a:schemeClr val="accent1"/>
              </a:solidFill>
              <a:latin typeface="Aptos Display" charset="0"/>
              <a:ea typeface="等线 Light" charset="0"/>
              <a:cs typeface="Lucida Sans"/>
            </a:endParaRPr>
          </a:p>
        </p:txBody>
      </p:sp>
      <p:sp>
        <p:nvSpPr>
          <p:cNvPr id="28"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9000"/>
              </a:lnSpc>
              <a:spcBef>
                <a:spcPts val="1000"/>
              </a:spcBef>
              <a:spcAft>
                <a:spcPts val="0"/>
              </a:spcAft>
              <a:buNone/>
            </a:pPr>
            <a:r>
              <a:rPr lang="en-US" altLang="zh-CN" sz="2800" b="0" i="0" u="none" strike="noStrike" kern="1200" cap="none" spc="0" baseline="0">
                <a:solidFill>
                  <a:schemeClr val="tx1"/>
                </a:solidFill>
                <a:latin typeface="Aptos" charset="0"/>
                <a:ea typeface="等线" charset="0"/>
                <a:cs typeface="Lucida Sans"/>
              </a:rPr>
              <a:t> Library Requirement :</a:t>
            </a: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chemeClr val="tx1"/>
                </a:solidFill>
                <a:latin typeface="Söhne" charset="0"/>
                <a:ea typeface="等线" charset="0"/>
                <a:cs typeface="Lucida Sans"/>
              </a:rPr>
              <a:t>Data Collection and Processing:</a:t>
            </a:r>
            <a:endParaRPr lang="en-US" altLang="zh-CN" sz="2800" b="0" i="0" u="none" strike="noStrike" kern="1200" cap="none" spc="0" baseline="0">
              <a:solidFill>
                <a:schemeClr val="tx1"/>
              </a:solidFill>
              <a:latin typeface="Söhne" charset="0"/>
              <a:ea typeface="等线" charset="0"/>
              <a:cs typeface="Lucida Sans"/>
            </a:endParaRPr>
          </a:p>
          <a:p>
            <a:pPr marL="742950" lvl="1"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charset="0"/>
                <a:ea typeface="等线" charset="0"/>
                <a:cs typeface="Lucida Sans"/>
              </a:rPr>
              <a:t>Pandas:</a:t>
            </a:r>
            <a:r>
              <a:rPr lang="en-US" altLang="zh-CN" sz="2400" b="0" i="0" u="none" strike="noStrike" kern="1200" cap="none" spc="0" baseline="0">
                <a:solidFill>
                  <a:schemeClr val="tx1"/>
                </a:solidFill>
                <a:latin typeface="Söhne" charset="0"/>
                <a:ea typeface="等线" charset="0"/>
                <a:cs typeface="Lucida Sans"/>
              </a:rPr>
              <a:t> For data manipulation and analysis, such as cleaning and organizing collected movie data.</a:t>
            </a:r>
          </a:p>
          <a:p>
            <a:pPr marL="742950" lvl="1"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charset="0"/>
                <a:ea typeface="等线" charset="0"/>
                <a:cs typeface="Lucida Sans"/>
              </a:rPr>
              <a:t>NumPy:</a:t>
            </a:r>
            <a:r>
              <a:rPr lang="en-US" altLang="zh-CN" sz="2400" b="0" i="0" u="none" strike="noStrike" kern="1200" cap="none" spc="0" baseline="0">
                <a:solidFill>
                  <a:schemeClr val="tx1"/>
                </a:solidFill>
                <a:latin typeface="Söhne" charset="0"/>
                <a:ea typeface="等线" charset="0"/>
                <a:cs typeface="Lucida Sans"/>
              </a:rPr>
              <a:t> For numerical computing tasks that may arise during data preprocessing.</a:t>
            </a: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chemeClr val="tx1"/>
                </a:solidFill>
                <a:latin typeface="Söhne" charset="0"/>
                <a:ea typeface="等线" charset="0"/>
                <a:cs typeface="Lucida Sans"/>
              </a:rPr>
              <a:t>Rating Verification and Authenticity:</a:t>
            </a:r>
            <a:endParaRPr lang="en-US" altLang="zh-CN" sz="2800" b="0" i="0" u="none" strike="noStrike" kern="1200" cap="none" spc="0" baseline="0">
              <a:solidFill>
                <a:schemeClr val="tx1"/>
              </a:solidFill>
              <a:latin typeface="Söhne" charset="0"/>
              <a:ea typeface="等线" charset="0"/>
              <a:cs typeface="Lucida Sans"/>
            </a:endParaRPr>
          </a:p>
          <a:p>
            <a:pPr marL="742950" lvl="1"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charset="0"/>
                <a:ea typeface="等线" charset="0"/>
                <a:cs typeface="Lucida Sans"/>
              </a:rPr>
              <a:t>Scikit-learn:</a:t>
            </a:r>
            <a:r>
              <a:rPr lang="en-US" altLang="zh-CN" sz="2400" b="0" i="0" u="none" strike="noStrike" kern="1200" cap="none" spc="0" baseline="0">
                <a:solidFill>
                  <a:schemeClr val="tx1"/>
                </a:solidFill>
                <a:latin typeface="Söhne" charset="0"/>
                <a:ea typeface="等线" charset="0"/>
                <a:cs typeface="Lucida Sans"/>
              </a:rPr>
              <a:t> For implementing machine learning models for detecting fake or manipulated ratings.</a:t>
            </a:r>
          </a:p>
          <a:p>
            <a:pPr marL="742950" lvl="1"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charset="0"/>
                <a:ea typeface="等线" charset="0"/>
                <a:cs typeface="Lucida Sans"/>
              </a:rPr>
              <a:t>NLTK (Natural Language Toolkit):</a:t>
            </a:r>
            <a:r>
              <a:rPr lang="en-US" altLang="zh-CN" sz="2400" b="0" i="0" u="none" strike="noStrike" kern="1200" cap="none" spc="0" baseline="0">
                <a:solidFill>
                  <a:schemeClr val="tx1"/>
                </a:solidFill>
                <a:latin typeface="Söhne" charset="0"/>
                <a:ea typeface="等线" charset="0"/>
                <a:cs typeface="Lucida Sans"/>
              </a:rPr>
              <a:t> For text processing and sentiment analysis to identify biased or misleading reviews.</a:t>
            </a:r>
          </a:p>
          <a:p>
            <a:pPr marL="742950" lvl="1"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charset="0"/>
                <a:ea typeface="等线" charset="0"/>
                <a:cs typeface="Lucida Sans"/>
              </a:rPr>
              <a:t>Matplotlib or Seaborn:</a:t>
            </a:r>
            <a:r>
              <a:rPr lang="en-US" altLang="zh-CN" sz="2400" b="0" i="0" u="none" strike="noStrike" kern="1200" cap="none" spc="0" baseline="0">
                <a:solidFill>
                  <a:schemeClr val="tx1"/>
                </a:solidFill>
                <a:latin typeface="Söhne" charset="0"/>
                <a:ea typeface="等线" charset="0"/>
                <a:cs typeface="Lucida Sans"/>
              </a:rPr>
              <a:t> For visualizing patterns and anomalies in rating data</a:t>
            </a:r>
            <a:r>
              <a:rPr lang="en-US" altLang="zh-CN" sz="2400" b="0" i="0" u="none" strike="noStrike" kern="1200" cap="none" spc="0" baseline="0">
                <a:solidFill>
                  <a:srgbClr val="ECECEC"/>
                </a:solidFill>
                <a:latin typeface="Söhne" charset="0"/>
                <a:ea typeface="等线" charset="0"/>
                <a:cs typeface="Lucida Sans"/>
              </a:rPr>
              <a:t>.</a:t>
            </a:r>
          </a:p>
          <a:p>
            <a:pPr marL="0" indent="0" algn="l">
              <a:lnSpc>
                <a:spcPct val="79000"/>
              </a:lnSpc>
              <a:spcBef>
                <a:spcPts val="1000"/>
              </a:spcBef>
              <a:spcAft>
                <a:spcPts val="0"/>
              </a:spcAft>
              <a:buNone/>
            </a:pPr>
            <a:endParaRPr lang="zh-CN" altLang="en-US" sz="28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9700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ALGORITM &amp; DEPLOYMENT </a:t>
            </a:r>
            <a:endParaRPr lang="zh-CN" altLang="en-US" sz="4400" b="0" i="0" u="none" strike="noStrike" kern="1200" cap="none" spc="0" baseline="0">
              <a:solidFill>
                <a:schemeClr val="tx1"/>
              </a:solidFill>
              <a:latin typeface="Aptos Display" charset="0"/>
              <a:ea typeface="等线 Light" charset="0"/>
              <a:cs typeface="Lucida Sans"/>
            </a:endParaRPr>
          </a:p>
        </p:txBody>
      </p:sp>
      <p:sp>
        <p:nvSpPr>
          <p:cNvPr id="30" name="文本框"/>
          <p:cNvSpPr>
            <a:spLocks noGrp="1"/>
          </p:cNvSpPr>
          <p:nvPr>
            <p:ph type="body" idx="1"/>
          </p:nvPr>
        </p:nvSpPr>
        <p:spPr>
          <a:xfrm>
            <a:off x="838200" y="1690688"/>
            <a:ext cx="10515600" cy="48021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                                                  </a:t>
            </a:r>
            <a:r>
              <a:rPr lang="en-US" altLang="zh-CN" sz="2700" b="1" i="0" u="none" strike="noStrike" kern="1200" cap="none" spc="0" baseline="0">
                <a:solidFill>
                  <a:schemeClr val="tx1"/>
                </a:solidFill>
                <a:latin typeface="Söhne" charset="0"/>
                <a:ea typeface="等线" charset="0"/>
                <a:cs typeface="Lucida Sans"/>
              </a:rPr>
              <a:t>Algorithm Selection :</a:t>
            </a:r>
            <a:endParaRPr lang="en-US" altLang="zh-CN" sz="27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Data Availability:</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 Consider the availability and quality of data (e.g., user-item interactions, item features) when selecting algorithms.</a:t>
            </a: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System Requirements:</a:t>
            </a:r>
            <a:r>
              <a:rPr lang="en-US" altLang="zh-CN" sz="2000" b="0" i="0" u="none" strike="noStrike" kern="1200" cap="none" spc="0" baseline="0">
                <a:solidFill>
                  <a:schemeClr val="tx1"/>
                </a:solidFill>
                <a:latin typeface="Söhne" charset="0"/>
                <a:ea typeface="等线" charset="0"/>
                <a:cs typeface="Lucida Sans"/>
              </a:rPr>
              <a:t> </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Assess computational resources, scalability, and real-time performance requirements of the system.</a:t>
            </a: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User Experience:</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 Choose algorithms that provide personalized and diverse recommendations to enhance the user experience.</a:t>
            </a: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Evaluation Metrics:</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 Select algorithms based on performance metrics such as accuracy, coverage, and novelty.</a:t>
            </a: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Integration:</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 Ensure seamless integration with other system components such as data pipelines, user interfaces, and feedback mechanisms.</a:t>
            </a: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74981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ALGORITM &amp; DEPLOYMENT </a:t>
            </a:r>
            <a:endParaRPr lang="zh-CN" altLang="en-US" sz="4400" b="0" i="0" u="none" strike="noStrike" kern="1200" cap="none" spc="0" baseline="0">
              <a:solidFill>
                <a:schemeClr val="accent4"/>
              </a:solidFill>
              <a:latin typeface="Aptos Display" charset="0"/>
              <a:ea typeface="等线 Light" charset="0"/>
              <a:cs typeface="Lucida Sans"/>
            </a:endParaRPr>
          </a:p>
        </p:txBody>
      </p:sp>
      <p:sp>
        <p:nvSpPr>
          <p:cNvPr id="32"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70000"/>
              </a:lnSpc>
              <a:spcBef>
                <a:spcPts val="1000"/>
              </a:spcBef>
              <a:spcAft>
                <a:spcPts val="0"/>
              </a:spcAft>
              <a:buFont typeface="Arial" pitchFamily="34" charset="0"/>
              <a:buChar char="•"/>
            </a:pPr>
            <a:r>
              <a:rPr lang="en-US" altLang="zh-CN" sz="3200" b="0" i="0" u="none" strike="noStrike" kern="1200" cap="none" spc="0" baseline="0">
                <a:solidFill>
                  <a:schemeClr val="tx1"/>
                </a:solidFill>
                <a:latin typeface="Aptos" charset="0"/>
                <a:ea typeface="等线" charset="0"/>
                <a:cs typeface="Lucida Sans"/>
              </a:rPr>
              <a:t>                                                  Data Input</a:t>
            </a: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charset="0"/>
                <a:ea typeface="等线" charset="0"/>
                <a:cs typeface="Lucida Sans"/>
              </a:rPr>
              <a:t>Data Collection:</a:t>
            </a:r>
            <a:endParaRPr lang="en-US" altLang="zh-CN" sz="18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The system starts by collecting movie data from various sources such as APIs (e.g., IMDb, TMDB) and web scraping techniques.</a:t>
            </a: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Data collection involves retrieving information such as movie titles, ratings, reviews, genres, cast, crew, release dates, and box office performance.</a:t>
            </a: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charset="0"/>
                <a:ea typeface="等线" charset="0"/>
                <a:cs typeface="Lucida Sans"/>
              </a:rPr>
              <a:t>Data Preprocessing:</a:t>
            </a:r>
            <a:endParaRPr lang="en-US" altLang="zh-CN" sz="18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The collected data undergoes preprocessing to clean and organize it for further analysis.</a:t>
            </a: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Preprocessing tasks may include removing duplicate entries, handling missing values, standardizing data formats, and resolving inconsistencies.</a:t>
            </a: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charset="0"/>
                <a:ea typeface="等线" charset="0"/>
                <a:cs typeface="Lucida Sans"/>
              </a:rPr>
              <a:t>Data Integration:</a:t>
            </a:r>
            <a:endParaRPr lang="en-US" altLang="zh-CN" sz="18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Once preprocessed, the data from different sources is integrated into a unified dataset.</a:t>
            </a: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Integration involves merging, joining, or combining data from various sources based on common identifiers such as movie titles or IDs.</a:t>
            </a: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charset="0"/>
                <a:ea typeface="等线" charset="0"/>
                <a:cs typeface="Lucida Sans"/>
              </a:rPr>
              <a:t>Data Storage:</a:t>
            </a:r>
            <a:endParaRPr lang="en-US" altLang="zh-CN" sz="18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The integrated dataset is stored in a database management system (DBMS) for efficient storage and retrieval.</a:t>
            </a: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The DBMS may be relational (e.g., MySQL, PostgreSQL) or NoSQL (e.g., MongoDB, Cassandra) depending on the nature of the data and querying requirements.</a:t>
            </a:r>
          </a:p>
          <a:p>
            <a:pPr marL="0" indent="0" algn="l">
              <a:lnSpc>
                <a:spcPct val="70000"/>
              </a:lnSpc>
              <a:spcBef>
                <a:spcPts val="1000"/>
              </a:spcBef>
              <a:spcAft>
                <a:spcPts val="0"/>
              </a:spcAft>
              <a:buNone/>
            </a:pPr>
            <a:endParaRPr lang="en-US" altLang="zh-CN" sz="18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endParaRPr lang="zh-CN" altLang="en-US" sz="18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72796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ALGORITM &amp; DEPLOYMENT </a:t>
            </a:r>
            <a:endParaRPr lang="zh-CN" altLang="en-US" sz="4400" b="0" i="0" u="none" strike="noStrike" kern="1200" cap="none" spc="0" baseline="0">
              <a:solidFill>
                <a:schemeClr val="tx1"/>
              </a:solidFill>
              <a:latin typeface="Aptos Display" charset="0"/>
              <a:ea typeface="等线 Light" charset="0"/>
              <a:cs typeface="Lucida Sans"/>
            </a:endParaRPr>
          </a:p>
        </p:txBody>
      </p:sp>
      <p:sp>
        <p:nvSpPr>
          <p:cNvPr id="34"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                                                  </a:t>
            </a:r>
            <a:r>
              <a:rPr lang="en-US" altLang="zh-CN" sz="3200" b="1" i="0" u="none" strike="noStrike" kern="1200" cap="none" spc="0" baseline="0">
                <a:solidFill>
                  <a:schemeClr val="tx1"/>
                </a:solidFill>
                <a:latin typeface="Söhne" charset="0"/>
                <a:ea typeface="等线" charset="0"/>
                <a:cs typeface="Lucida Sans"/>
              </a:rPr>
              <a:t>Training process</a:t>
            </a: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Model Training:</a:t>
            </a:r>
            <a:endParaRPr lang="en-US" altLang="zh-CN" sz="2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Split the dataset into training and validation sets to train and evaluate the model's performance.</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Train the selected algorithm on the training dataset using appropriate training techniques .</a:t>
            </a: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 Evaluation:</a:t>
            </a:r>
            <a:endParaRPr lang="en-US" altLang="zh-CN" sz="2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Evaluate the trained model's performance on the validation dataset using suitable evaluation metrics .</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Compare the performance of different models and algorithms to select the best-performing one for movie rating analysis.</a:t>
            </a: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 Model Deployment:</a:t>
            </a:r>
            <a:endParaRPr lang="en-US" altLang="zh-CN" sz="2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Once the model is trained and evaluated, deploy it into production to make predictions on new data.</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Integrate the trained model into the movie rating analysis system's architecture, ensuring scalability, efficiency, and real-time performance</a:t>
            </a:r>
          </a:p>
          <a:p>
            <a:pPr marL="228600" indent="-228600" algn="l">
              <a:lnSpc>
                <a:spcPct val="70000"/>
              </a:lnSpc>
              <a:spcBef>
                <a:spcPts val="1000"/>
              </a:spcBef>
              <a:spcAft>
                <a:spcPts val="0"/>
              </a:spcAft>
              <a:buFont typeface="Arial" pitchFamily="34" charset="0"/>
              <a:buChar char="•"/>
            </a:pPr>
            <a:endParaRPr lang="en-US" altLang="zh-CN" sz="2000" b="0" i="0" u="none" strike="noStrike" kern="1200" cap="none" spc="0" baseline="0">
              <a:solidFill>
                <a:schemeClr val="tx1"/>
              </a:solidFill>
              <a:latin typeface="Söhne" charset="0"/>
              <a:ea typeface="等线" charset="0"/>
              <a:cs typeface="Lucida Sans"/>
            </a:endParaRPr>
          </a:p>
          <a:p>
            <a:pPr marL="0" indent="0" algn="l">
              <a:lnSpc>
                <a:spcPct val="70000"/>
              </a:lnSpc>
              <a:spcBef>
                <a:spcPts val="1000"/>
              </a:spcBef>
              <a:spcAft>
                <a:spcPts val="0"/>
              </a:spcAft>
              <a:buNone/>
            </a:pPr>
            <a:endParaRPr lang="en-US" altLang="zh-CN" sz="2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2192029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311</TotalTime>
  <Words>1334</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Aptos Display</vt:lpstr>
      <vt:lpstr>Arial</vt:lpstr>
      <vt:lpstr>Bahnschrift SemiBold SemiConden</vt:lpstr>
      <vt:lpstr>Droid Sans</vt:lpstr>
      <vt:lpstr>Söhne</vt:lpstr>
      <vt:lpstr>Times New Roman</vt:lpstr>
      <vt:lpstr>Wingdings</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sathish R</cp:lastModifiedBy>
  <cp:revision>6</cp:revision>
  <dcterms:created xsi:type="dcterms:W3CDTF">2024-03-31T06:22:37Z</dcterms:created>
  <dcterms:modified xsi:type="dcterms:W3CDTF">2024-04-05T09:52:25Z</dcterms:modified>
</cp:coreProperties>
</file>