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4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C01D-A14F-433C-8348-DF859E574420}" type="datetimeFigureOut">
              <a:rPr lang="es-MX" smtClean="0"/>
              <a:t>28/02/2013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16B8-5EEA-4220-AC2F-1A8051A1B2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808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C01D-A14F-433C-8348-DF859E574420}" type="datetimeFigureOut">
              <a:rPr lang="es-MX" smtClean="0"/>
              <a:t>28/02/2013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16B8-5EEA-4220-AC2F-1A8051A1B2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856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C01D-A14F-433C-8348-DF859E574420}" type="datetimeFigureOut">
              <a:rPr lang="es-MX" smtClean="0"/>
              <a:t>28/02/2013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16B8-5EEA-4220-AC2F-1A8051A1B2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669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C01D-A14F-433C-8348-DF859E574420}" type="datetimeFigureOut">
              <a:rPr lang="es-MX" smtClean="0"/>
              <a:t>28/02/2013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16B8-5EEA-4220-AC2F-1A8051A1B2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133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C01D-A14F-433C-8348-DF859E574420}" type="datetimeFigureOut">
              <a:rPr lang="es-MX" smtClean="0"/>
              <a:t>28/02/2013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16B8-5EEA-4220-AC2F-1A8051A1B2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142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C01D-A14F-433C-8348-DF859E574420}" type="datetimeFigureOut">
              <a:rPr lang="es-MX" smtClean="0"/>
              <a:t>28/02/2013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16B8-5EEA-4220-AC2F-1A8051A1B2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721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C01D-A14F-433C-8348-DF859E574420}" type="datetimeFigureOut">
              <a:rPr lang="es-MX" smtClean="0"/>
              <a:t>28/02/2013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16B8-5EEA-4220-AC2F-1A8051A1B2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942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C01D-A14F-433C-8348-DF859E574420}" type="datetimeFigureOut">
              <a:rPr lang="es-MX" smtClean="0"/>
              <a:t>28/02/2013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16B8-5EEA-4220-AC2F-1A8051A1B2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744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C01D-A14F-433C-8348-DF859E574420}" type="datetimeFigureOut">
              <a:rPr lang="es-MX" smtClean="0"/>
              <a:t>28/02/2013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16B8-5EEA-4220-AC2F-1A8051A1B2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331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C01D-A14F-433C-8348-DF859E574420}" type="datetimeFigureOut">
              <a:rPr lang="es-MX" smtClean="0"/>
              <a:t>28/02/2013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16B8-5EEA-4220-AC2F-1A8051A1B2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31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C01D-A14F-433C-8348-DF859E574420}" type="datetimeFigureOut">
              <a:rPr lang="es-MX" smtClean="0"/>
              <a:t>28/02/2013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16B8-5EEA-4220-AC2F-1A8051A1B2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412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0C01D-A14F-433C-8348-DF859E574420}" type="datetimeFigureOut">
              <a:rPr lang="es-MX" smtClean="0"/>
              <a:t>28/02/2013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916B8-5EEA-4220-AC2F-1A8051A1B2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915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Q5khuqhaa8oQqao-yElqI7Gm_7aiwSDU17UkcgAvNUsV0D0PEf6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064896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827584" y="620688"/>
            <a:ext cx="1983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 smtClean="0">
                <a:solidFill>
                  <a:schemeClr val="bg1"/>
                </a:solidFill>
              </a:rPr>
              <a:t>Oracle 11g</a:t>
            </a:r>
            <a:endParaRPr lang="es-MX" sz="3200" b="1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27584" y="1205463"/>
            <a:ext cx="3653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 smtClean="0">
                <a:solidFill>
                  <a:schemeClr val="bg1"/>
                </a:solidFill>
              </a:rPr>
              <a:t>SQL: Fundamentals I</a:t>
            </a:r>
            <a:endParaRPr lang="es-MX" sz="3200" b="1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630525" y="5085184"/>
            <a:ext cx="5739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Filtrado y ordenamiento de </a:t>
            </a:r>
            <a:r>
              <a:rPr lang="es-MX" sz="3200" dirty="0" smtClean="0">
                <a:solidFill>
                  <a:schemeClr val="bg1"/>
                </a:solidFill>
              </a:rPr>
              <a:t>datos</a:t>
            </a:r>
            <a:endParaRPr lang="es-MX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42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Q5khuqhaa8oQqao-yElqI7Gm_7aiwSDU17UkcgAvNUsV0D0PEf6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1691680" y="1196752"/>
            <a:ext cx="676875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835696" y="47667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tx2"/>
                </a:solidFill>
              </a:rPr>
              <a:t>Fundamentals   I</a:t>
            </a:r>
            <a:endParaRPr lang="es-MX" sz="2800" b="1" dirty="0">
              <a:solidFill>
                <a:schemeClr val="tx2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39552" y="2420888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Select </a:t>
            </a:r>
            <a:r>
              <a:rPr lang="en-US" sz="2800" dirty="0" err="1">
                <a:solidFill>
                  <a:schemeClr val="tx2"/>
                </a:solidFill>
              </a:rPr>
              <a:t>first_name,last_name</a:t>
            </a:r>
            <a:r>
              <a:rPr lang="en-US" sz="2800" dirty="0">
                <a:solidFill>
                  <a:schemeClr val="tx2"/>
                </a:solidFill>
              </a:rPr>
              <a:t>, salary from employees where salary in (4000, 6000, 8000</a:t>
            </a:r>
            <a:r>
              <a:rPr lang="en-US" sz="2800" dirty="0" smtClean="0">
                <a:solidFill>
                  <a:schemeClr val="tx2"/>
                </a:solidFill>
              </a:rPr>
              <a:t>)</a:t>
            </a:r>
          </a:p>
          <a:p>
            <a:endParaRPr lang="es-MX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Select </a:t>
            </a:r>
            <a:r>
              <a:rPr lang="en-US" sz="2800" dirty="0" err="1">
                <a:solidFill>
                  <a:schemeClr val="tx2"/>
                </a:solidFill>
              </a:rPr>
              <a:t>first_name,last_name</a:t>
            </a:r>
            <a:r>
              <a:rPr lang="en-US" sz="2800" dirty="0">
                <a:solidFill>
                  <a:schemeClr val="tx2"/>
                </a:solidFill>
              </a:rPr>
              <a:t>, salary, </a:t>
            </a:r>
            <a:r>
              <a:rPr lang="en-US" sz="2800" dirty="0" err="1">
                <a:solidFill>
                  <a:schemeClr val="tx2"/>
                </a:solidFill>
              </a:rPr>
              <a:t>commission_pct</a:t>
            </a:r>
            <a:r>
              <a:rPr lang="en-US" sz="2800" dirty="0">
                <a:solidFill>
                  <a:schemeClr val="tx2"/>
                </a:solidFill>
              </a:rPr>
              <a:t> from employees where </a:t>
            </a:r>
            <a:r>
              <a:rPr lang="en-US" sz="2800" dirty="0" err="1">
                <a:solidFill>
                  <a:schemeClr val="tx2"/>
                </a:solidFill>
              </a:rPr>
              <a:t>commission_pct</a:t>
            </a:r>
            <a:r>
              <a:rPr lang="en-US" sz="2800" dirty="0">
                <a:solidFill>
                  <a:schemeClr val="tx2"/>
                </a:solidFill>
              </a:rPr>
              <a:t> is null</a:t>
            </a:r>
            <a:endParaRPr lang="es-MX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Q5khuqhaa8oQqao-yElqI7Gm_7aiwSDU17UkcgAvNUsV0D0PEf6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1691680" y="1196752"/>
            <a:ext cx="676875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835696" y="47667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tx2"/>
                </a:solidFill>
              </a:rPr>
              <a:t>Fundamentals   I</a:t>
            </a:r>
            <a:endParaRPr lang="es-MX" sz="2800" b="1" dirty="0">
              <a:solidFill>
                <a:schemeClr val="tx2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827584" y="1988840"/>
            <a:ext cx="74888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SELECT </a:t>
            </a:r>
            <a:r>
              <a:rPr lang="en-US" sz="2800" dirty="0" err="1">
                <a:solidFill>
                  <a:schemeClr val="tx2"/>
                </a:solidFill>
              </a:rPr>
              <a:t>first_name</a:t>
            </a:r>
            <a:r>
              <a:rPr lang="en-US" sz="2800" dirty="0">
                <a:solidFill>
                  <a:schemeClr val="tx2"/>
                </a:solidFill>
              </a:rPr>
              <a:t> FROM employees WHERE </a:t>
            </a:r>
            <a:r>
              <a:rPr lang="en-US" sz="2800" dirty="0" err="1">
                <a:solidFill>
                  <a:schemeClr val="tx2"/>
                </a:solidFill>
              </a:rPr>
              <a:t>first_name</a:t>
            </a:r>
            <a:r>
              <a:rPr lang="en-US" sz="2800" dirty="0">
                <a:solidFill>
                  <a:schemeClr val="tx2"/>
                </a:solidFill>
              </a:rPr>
              <a:t> like ‘S</a:t>
            </a:r>
            <a:r>
              <a:rPr lang="en-US" sz="2800" dirty="0" smtClean="0">
                <a:solidFill>
                  <a:schemeClr val="tx2"/>
                </a:solidFill>
              </a:rPr>
              <a:t>%’</a:t>
            </a:r>
          </a:p>
          <a:p>
            <a:endParaRPr lang="es-MX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SELECT </a:t>
            </a:r>
            <a:r>
              <a:rPr lang="en-US" sz="2800" dirty="0" err="1">
                <a:solidFill>
                  <a:schemeClr val="tx2"/>
                </a:solidFill>
              </a:rPr>
              <a:t>first_name</a:t>
            </a:r>
            <a:r>
              <a:rPr lang="en-US" sz="2800" dirty="0">
                <a:solidFill>
                  <a:schemeClr val="tx2"/>
                </a:solidFill>
              </a:rPr>
              <a:t> FROM employees WHERE </a:t>
            </a:r>
            <a:r>
              <a:rPr lang="en-US" sz="2800" dirty="0" err="1">
                <a:solidFill>
                  <a:schemeClr val="tx2"/>
                </a:solidFill>
              </a:rPr>
              <a:t>first_name</a:t>
            </a:r>
            <a:r>
              <a:rPr lang="en-US" sz="2800" dirty="0">
                <a:solidFill>
                  <a:schemeClr val="tx2"/>
                </a:solidFill>
              </a:rPr>
              <a:t> like ‘S</a:t>
            </a:r>
            <a:r>
              <a:rPr lang="en-US" sz="2800" dirty="0" smtClean="0">
                <a:solidFill>
                  <a:schemeClr val="tx2"/>
                </a:solidFill>
              </a:rPr>
              <a:t>%’</a:t>
            </a:r>
          </a:p>
          <a:p>
            <a:endParaRPr lang="es-MX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SELECT </a:t>
            </a:r>
            <a:r>
              <a:rPr lang="en-US" sz="2800" dirty="0" err="1">
                <a:solidFill>
                  <a:schemeClr val="tx2"/>
                </a:solidFill>
              </a:rPr>
              <a:t>first_name</a:t>
            </a:r>
            <a:r>
              <a:rPr lang="en-US" sz="2800" dirty="0">
                <a:solidFill>
                  <a:schemeClr val="tx2"/>
                </a:solidFill>
              </a:rPr>
              <a:t> FROM employees WHERE </a:t>
            </a:r>
            <a:r>
              <a:rPr lang="en-US" sz="2800" dirty="0" err="1">
                <a:solidFill>
                  <a:schemeClr val="tx2"/>
                </a:solidFill>
              </a:rPr>
              <a:t>first_name</a:t>
            </a:r>
            <a:r>
              <a:rPr lang="en-US" sz="2800" dirty="0">
                <a:solidFill>
                  <a:schemeClr val="tx2"/>
                </a:solidFill>
              </a:rPr>
              <a:t> like ‘K____’</a:t>
            </a:r>
            <a:endParaRPr lang="es-MX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Q5khuqhaa8oQqao-yElqI7Gm_7aiwSDU17UkcgAvNUsV0D0PEf6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1691680" y="1196752"/>
            <a:ext cx="676875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835696" y="47667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tx2"/>
                </a:solidFill>
              </a:rPr>
              <a:t>Fundamentals   I</a:t>
            </a:r>
            <a:endParaRPr lang="es-MX" sz="2800" b="1" dirty="0">
              <a:solidFill>
                <a:schemeClr val="tx2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835696" y="1681644"/>
            <a:ext cx="6480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chemeClr val="tx2"/>
                </a:solidFill>
              </a:rPr>
              <a:t>Uso de los caracteres </a:t>
            </a:r>
            <a:r>
              <a:rPr lang="es-MX" sz="2800" dirty="0" smtClean="0">
                <a:solidFill>
                  <a:schemeClr val="tx2"/>
                </a:solidFill>
              </a:rPr>
              <a:t>comodín </a:t>
            </a:r>
            <a:r>
              <a:rPr lang="es-MX" sz="2800" dirty="0">
                <a:solidFill>
                  <a:schemeClr val="tx2"/>
                </a:solidFill>
              </a:rPr>
              <a:t>como </a:t>
            </a:r>
            <a:r>
              <a:rPr lang="es-MX" sz="2800" dirty="0" smtClean="0">
                <a:solidFill>
                  <a:schemeClr val="tx2"/>
                </a:solidFill>
              </a:rPr>
              <a:t>carácter </a:t>
            </a:r>
            <a:r>
              <a:rPr lang="es-MX" sz="2800" dirty="0">
                <a:solidFill>
                  <a:schemeClr val="tx2"/>
                </a:solidFill>
              </a:rPr>
              <a:t>de filtrado</a:t>
            </a:r>
            <a:endParaRPr lang="es-MX" sz="2800" dirty="0">
              <a:solidFill>
                <a:schemeClr val="tx2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667401" y="2852936"/>
            <a:ext cx="6984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SELECT </a:t>
            </a:r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             </a:t>
            </a:r>
            <a:r>
              <a:rPr lang="en-US" sz="2800" dirty="0" err="1" smtClean="0">
                <a:solidFill>
                  <a:schemeClr val="tx2"/>
                </a:solidFill>
              </a:rPr>
              <a:t>first_name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dirty="0" err="1">
                <a:solidFill>
                  <a:schemeClr val="tx2"/>
                </a:solidFill>
              </a:rPr>
              <a:t>last_name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dirty="0" err="1" smtClean="0">
                <a:solidFill>
                  <a:schemeClr val="tx2"/>
                </a:solidFill>
              </a:rPr>
              <a:t>job_id</a:t>
            </a:r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FROM </a:t>
            </a:r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             employees</a:t>
            </a:r>
            <a:endParaRPr lang="es-MX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WHERE </a:t>
            </a:r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             </a:t>
            </a:r>
            <a:r>
              <a:rPr lang="en-US" sz="2800" dirty="0" err="1" smtClean="0">
                <a:solidFill>
                  <a:schemeClr val="tx2"/>
                </a:solidFill>
              </a:rPr>
              <a:t>job_id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LIKE ‘%SA\_%’ ESCAPE ‘\’</a:t>
            </a:r>
            <a:endParaRPr lang="es-MX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Q5khuqhaa8oQqao-yElqI7Gm_7aiwSDU17UkcgAvNUsV0D0PEf6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1691680" y="1196752"/>
            <a:ext cx="676875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835696" y="47667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tx2"/>
                </a:solidFill>
              </a:rPr>
              <a:t>Fundamentals   I</a:t>
            </a:r>
            <a:endParaRPr lang="es-MX" sz="2800" b="1" dirty="0">
              <a:solidFill>
                <a:schemeClr val="tx2"/>
              </a:solidFill>
            </a:endParaRPr>
          </a:p>
        </p:txBody>
      </p:sp>
      <p:pic>
        <p:nvPicPr>
          <p:cNvPr id="11" name="1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00808"/>
            <a:ext cx="5756627" cy="417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04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Q5khuqhaa8oQqao-yElqI7Gm_7aiwSDU17UkcgAvNUsV0D0PEf6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1691680" y="1196752"/>
            <a:ext cx="676875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835696" y="47667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tx2"/>
                </a:solidFill>
              </a:rPr>
              <a:t>Fundamentals   I</a:t>
            </a:r>
            <a:endParaRPr lang="es-MX" sz="2800" b="1" dirty="0">
              <a:solidFill>
                <a:schemeClr val="tx2"/>
              </a:solidFill>
            </a:endParaRPr>
          </a:p>
        </p:txBody>
      </p:sp>
      <p:pic>
        <p:nvPicPr>
          <p:cNvPr id="2" name="Imagen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187" y="2363140"/>
            <a:ext cx="5423149" cy="106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n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424335"/>
            <a:ext cx="54006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63688" y="1880049"/>
            <a:ext cx="21602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Condición AND</a:t>
            </a:r>
            <a:endParaRPr kumimoji="0" lang="es-MX" sz="7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63688" y="3861048"/>
            <a:ext cx="21602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Condición 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O</a:t>
            </a:r>
            <a:r>
              <a:rPr lang="es-MX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R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2381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4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Q5khuqhaa8oQqao-yElqI7Gm_7aiwSDU17UkcgAvNUsV0D0PEf6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1691680" y="1196752"/>
            <a:ext cx="676875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835696" y="47667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tx2"/>
                </a:solidFill>
              </a:rPr>
              <a:t>Fundamentals   I</a:t>
            </a:r>
            <a:endParaRPr lang="es-MX" sz="2800" b="1" dirty="0">
              <a:solidFill>
                <a:schemeClr val="tx2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691680" y="1916832"/>
            <a:ext cx="6912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Select </a:t>
            </a:r>
            <a:r>
              <a:rPr lang="en-US" sz="2400" dirty="0" err="1">
                <a:solidFill>
                  <a:schemeClr val="tx2"/>
                </a:solidFill>
              </a:rPr>
              <a:t>employee_id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first_name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last_name</a:t>
            </a:r>
            <a:r>
              <a:rPr lang="en-US" sz="2400" dirty="0">
                <a:solidFill>
                  <a:schemeClr val="tx2"/>
                </a:solidFill>
              </a:rPr>
              <a:t>, salary</a:t>
            </a:r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From  employees</a:t>
            </a:r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Where salary &gt;= 10000</a:t>
            </a:r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And </a:t>
            </a:r>
            <a:r>
              <a:rPr lang="en-US" sz="2400" dirty="0" err="1">
                <a:solidFill>
                  <a:schemeClr val="tx2"/>
                </a:solidFill>
              </a:rPr>
              <a:t>job_id</a:t>
            </a:r>
            <a:r>
              <a:rPr lang="en-US" sz="2400" dirty="0">
                <a:solidFill>
                  <a:schemeClr val="tx2"/>
                </a:solidFill>
              </a:rPr>
              <a:t> like ‘%MAN%’</a:t>
            </a:r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 </a:t>
            </a:r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Select </a:t>
            </a:r>
            <a:r>
              <a:rPr lang="en-US" sz="2400" dirty="0" err="1">
                <a:solidFill>
                  <a:schemeClr val="tx2"/>
                </a:solidFill>
              </a:rPr>
              <a:t>employee_id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first_name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last_name</a:t>
            </a:r>
            <a:r>
              <a:rPr lang="en-US" sz="2400" dirty="0">
                <a:solidFill>
                  <a:schemeClr val="tx2"/>
                </a:solidFill>
              </a:rPr>
              <a:t>, salary</a:t>
            </a:r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From  employees</a:t>
            </a:r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Where salary &gt;= 10000</a:t>
            </a:r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Or </a:t>
            </a:r>
            <a:r>
              <a:rPr lang="en-US" sz="2400" dirty="0" err="1">
                <a:solidFill>
                  <a:schemeClr val="tx2"/>
                </a:solidFill>
              </a:rPr>
              <a:t>job_id</a:t>
            </a:r>
            <a:r>
              <a:rPr lang="en-US" sz="2400" dirty="0">
                <a:solidFill>
                  <a:schemeClr val="tx2"/>
                </a:solidFill>
              </a:rPr>
              <a:t> like ‘%MAN%’</a:t>
            </a:r>
            <a:endParaRPr lang="es-MX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Q5khuqhaa8oQqao-yElqI7Gm_7aiwSDU17UkcgAvNUsV0D0PEf6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1691680" y="1196752"/>
            <a:ext cx="676875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835696" y="47667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tx2"/>
                </a:solidFill>
              </a:rPr>
              <a:t>Fundamentals   I</a:t>
            </a:r>
            <a:endParaRPr lang="es-MX" sz="2800" b="1" dirty="0">
              <a:solidFill>
                <a:schemeClr val="tx2"/>
              </a:solidFill>
            </a:endParaRPr>
          </a:p>
        </p:txBody>
      </p:sp>
      <p:pic>
        <p:nvPicPr>
          <p:cNvPr id="9" name="8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80928"/>
            <a:ext cx="7704856" cy="19442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Rectángulo"/>
          <p:cNvSpPr/>
          <p:nvPr/>
        </p:nvSpPr>
        <p:spPr>
          <a:xfrm>
            <a:off x="933128" y="1916832"/>
            <a:ext cx="2054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Operador NOT</a:t>
            </a:r>
            <a:endParaRPr lang="es-MX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Q5khuqhaa8oQqao-yElqI7Gm_7aiwSDU17UkcgAvNUsV0D0PEf6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1691680" y="1196752"/>
            <a:ext cx="676875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835696" y="47667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tx2"/>
                </a:solidFill>
              </a:rPr>
              <a:t>Fundamentals   I</a:t>
            </a:r>
            <a:endParaRPr lang="es-MX" sz="2800" b="1" dirty="0">
              <a:solidFill>
                <a:schemeClr val="tx2"/>
              </a:solidFill>
            </a:endParaRPr>
          </a:p>
        </p:txBody>
      </p:sp>
      <p:pic>
        <p:nvPicPr>
          <p:cNvPr id="9" name="8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6264696" cy="453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04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Q5khuqhaa8oQqao-yElqI7Gm_7aiwSDU17UkcgAvNUsV0D0PEf6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1691680" y="1196752"/>
            <a:ext cx="676875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835696" y="47667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tx2"/>
                </a:solidFill>
              </a:rPr>
              <a:t>Fundamentals   I</a:t>
            </a:r>
            <a:endParaRPr lang="es-MX" sz="2800" b="1" dirty="0">
              <a:solidFill>
                <a:schemeClr val="tx2"/>
              </a:solidFill>
            </a:endParaRPr>
          </a:p>
        </p:txBody>
      </p:sp>
      <p:pic>
        <p:nvPicPr>
          <p:cNvPr id="6" name="5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6048672" cy="4392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558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Q5khuqhaa8oQqao-yElqI7Gm_7aiwSDU17UkcgAvNUsV0D0PEf6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1691680" y="1196752"/>
            <a:ext cx="676875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835696" y="47667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tx2"/>
                </a:solidFill>
              </a:rPr>
              <a:t>Fundamentals   I</a:t>
            </a:r>
            <a:endParaRPr lang="es-MX" sz="2800" b="1" dirty="0">
              <a:solidFill>
                <a:schemeClr val="tx2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043608" y="2551836"/>
            <a:ext cx="72728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chemeClr val="tx2"/>
                </a:solidFill>
              </a:rPr>
              <a:t>SELECT * { [ DISTINCT ] columna | expresión [ alias ], … } </a:t>
            </a:r>
            <a:endParaRPr lang="es-MX" sz="2400" dirty="0" smtClean="0">
              <a:solidFill>
                <a:schemeClr val="tx2"/>
              </a:solidFill>
            </a:endParaRPr>
          </a:p>
          <a:p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FROM </a:t>
            </a:r>
            <a:r>
              <a:rPr lang="en-US" sz="2400" dirty="0" err="1">
                <a:solidFill>
                  <a:schemeClr val="tx2"/>
                </a:solidFill>
              </a:rPr>
              <a:t>tabla</a:t>
            </a:r>
            <a:endParaRPr lang="es-MX" sz="2400" dirty="0">
              <a:solidFill>
                <a:schemeClr val="tx2"/>
              </a:solidFill>
            </a:endParaRPr>
          </a:p>
          <a:p>
            <a:endParaRPr lang="es-MX" sz="2400" dirty="0" smtClean="0">
              <a:solidFill>
                <a:schemeClr val="tx2"/>
              </a:solidFill>
            </a:endParaRPr>
          </a:p>
          <a:p>
            <a:r>
              <a:rPr lang="es-MX" sz="2400" dirty="0" smtClean="0">
                <a:solidFill>
                  <a:schemeClr val="tx2"/>
                </a:solidFill>
              </a:rPr>
              <a:t>[</a:t>
            </a:r>
            <a:r>
              <a:rPr lang="es-MX" sz="2400" dirty="0">
                <a:solidFill>
                  <a:schemeClr val="tx2"/>
                </a:solidFill>
              </a:rPr>
              <a:t>WHERE condición(es)]</a:t>
            </a:r>
          </a:p>
          <a:p>
            <a:endParaRPr lang="es-MX" sz="2400" dirty="0" smtClean="0">
              <a:solidFill>
                <a:schemeClr val="tx2"/>
              </a:solidFill>
            </a:endParaRPr>
          </a:p>
          <a:p>
            <a:r>
              <a:rPr lang="es-MX" sz="2400" dirty="0" smtClean="0">
                <a:solidFill>
                  <a:schemeClr val="tx2"/>
                </a:solidFill>
              </a:rPr>
              <a:t>[</a:t>
            </a:r>
            <a:r>
              <a:rPr lang="es-MX" sz="2400" dirty="0">
                <a:solidFill>
                  <a:schemeClr val="tx2"/>
                </a:solidFill>
              </a:rPr>
              <a:t>ORDER BY { columna, </a:t>
            </a:r>
            <a:r>
              <a:rPr lang="es-MX" sz="2400" dirty="0" smtClean="0">
                <a:solidFill>
                  <a:schemeClr val="tx2"/>
                </a:solidFill>
              </a:rPr>
              <a:t>expresión</a:t>
            </a:r>
            <a:r>
              <a:rPr lang="es-MX" sz="2400" dirty="0">
                <a:solidFill>
                  <a:schemeClr val="tx2"/>
                </a:solidFill>
              </a:rPr>
              <a:t>, posición} [ASC|DESC] ]</a:t>
            </a:r>
          </a:p>
        </p:txBody>
      </p:sp>
    </p:spTree>
    <p:extLst>
      <p:ext uri="{BB962C8B-B14F-4D97-AF65-F5344CB8AC3E}">
        <p14:creationId xmlns:p14="http://schemas.microsoft.com/office/powerpoint/2010/main" val="314558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Q5khuqhaa8oQqao-yElqI7Gm_7aiwSDU17UkcgAvNUsV0D0PEf6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1691680" y="1196752"/>
            <a:ext cx="676875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835696" y="47667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tx2"/>
                </a:solidFill>
              </a:rPr>
              <a:t>Fundamentals   I</a:t>
            </a:r>
            <a:endParaRPr lang="es-MX" sz="2800" b="1" dirty="0">
              <a:solidFill>
                <a:schemeClr val="tx2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339752" y="1681644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2"/>
                </a:solidFill>
              </a:rPr>
              <a:t>2.- Restringiendo </a:t>
            </a:r>
            <a:r>
              <a:rPr lang="es-MX" sz="2800" dirty="0">
                <a:solidFill>
                  <a:schemeClr val="tx2"/>
                </a:solidFill>
              </a:rPr>
              <a:t>y </a:t>
            </a:r>
            <a:r>
              <a:rPr lang="es-MX" sz="2800" dirty="0" smtClean="0">
                <a:solidFill>
                  <a:schemeClr val="tx2"/>
                </a:solidFill>
              </a:rPr>
              <a:t>ordenando </a:t>
            </a:r>
            <a:r>
              <a:rPr lang="es-MX" sz="2800" dirty="0">
                <a:solidFill>
                  <a:schemeClr val="tx2"/>
                </a:solidFill>
              </a:rPr>
              <a:t>datos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802242" y="2708920"/>
            <a:ext cx="64421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>
                <a:solidFill>
                  <a:schemeClr val="tx2"/>
                </a:solidFill>
              </a:rPr>
              <a:t>Limitar el número de registros recuperados en una consulta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>
                <a:solidFill>
                  <a:schemeClr val="tx2"/>
                </a:solidFill>
              </a:rPr>
              <a:t>Ordenar la información obtenida por una consulta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>
                <a:solidFill>
                  <a:schemeClr val="tx2"/>
                </a:solidFill>
              </a:rPr>
              <a:t>Uso del ampersand para para definir criterios de filtrado y ordenamiento en tiempo de ejecución</a:t>
            </a:r>
          </a:p>
        </p:txBody>
      </p:sp>
    </p:spTree>
    <p:extLst>
      <p:ext uri="{BB962C8B-B14F-4D97-AF65-F5344CB8AC3E}">
        <p14:creationId xmlns:p14="http://schemas.microsoft.com/office/powerpoint/2010/main" val="36504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Q5khuqhaa8oQqao-yElqI7Gm_7aiwSDU17UkcgAvNUsV0D0PEf6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1691680" y="1196752"/>
            <a:ext cx="676875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835696" y="47667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tx2"/>
                </a:solidFill>
              </a:rPr>
              <a:t>Fundamentals   I</a:t>
            </a:r>
            <a:endParaRPr lang="es-MX" sz="2800" b="1" dirty="0">
              <a:solidFill>
                <a:schemeClr val="tx2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95536" y="1875596"/>
            <a:ext cx="80648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Select </a:t>
            </a:r>
            <a:r>
              <a:rPr lang="en-US" sz="2000" dirty="0" err="1">
                <a:solidFill>
                  <a:schemeClr val="tx2"/>
                </a:solidFill>
              </a:rPr>
              <a:t>first_name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last_name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hire_date</a:t>
            </a:r>
            <a:r>
              <a:rPr lang="en-US" sz="2000" dirty="0">
                <a:solidFill>
                  <a:schemeClr val="tx2"/>
                </a:solidFill>
              </a:rPr>
              <a:t> from employees</a:t>
            </a:r>
            <a:endParaRPr lang="es-MX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Order by </a:t>
            </a:r>
            <a:r>
              <a:rPr lang="en-US" sz="2000" dirty="0" err="1">
                <a:solidFill>
                  <a:schemeClr val="tx2"/>
                </a:solidFill>
              </a:rPr>
              <a:t>hire_date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desc</a:t>
            </a:r>
            <a:endParaRPr lang="es-MX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 </a:t>
            </a:r>
            <a:endParaRPr lang="es-MX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Select </a:t>
            </a:r>
            <a:r>
              <a:rPr lang="en-US" sz="2000" dirty="0" err="1">
                <a:solidFill>
                  <a:schemeClr val="tx2"/>
                </a:solidFill>
              </a:rPr>
              <a:t>first_name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last_name</a:t>
            </a:r>
            <a:r>
              <a:rPr lang="en-US" sz="2000" dirty="0">
                <a:solidFill>
                  <a:schemeClr val="tx2"/>
                </a:solidFill>
              </a:rPr>
              <a:t>, salary, salary * </a:t>
            </a:r>
            <a:r>
              <a:rPr lang="en-US" sz="2000" dirty="0" err="1">
                <a:solidFill>
                  <a:schemeClr val="tx2"/>
                </a:solidFill>
              </a:rPr>
              <a:t>commission_pct</a:t>
            </a:r>
            <a:r>
              <a:rPr lang="en-US" sz="2000" dirty="0">
                <a:solidFill>
                  <a:schemeClr val="tx2"/>
                </a:solidFill>
              </a:rPr>
              <a:t> commission</a:t>
            </a:r>
            <a:endParaRPr lang="es-MX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From employees</a:t>
            </a:r>
            <a:endParaRPr lang="es-MX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Order by commission</a:t>
            </a:r>
            <a:endParaRPr lang="es-MX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 </a:t>
            </a:r>
            <a:endParaRPr lang="es-MX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Select </a:t>
            </a:r>
            <a:r>
              <a:rPr lang="en-US" sz="2000" dirty="0" err="1">
                <a:solidFill>
                  <a:schemeClr val="tx2"/>
                </a:solidFill>
              </a:rPr>
              <a:t>first_name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last_name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hire_date</a:t>
            </a:r>
            <a:r>
              <a:rPr lang="en-US" sz="2000" dirty="0">
                <a:solidFill>
                  <a:schemeClr val="tx2"/>
                </a:solidFill>
              </a:rPr>
              <a:t> from employees</a:t>
            </a:r>
            <a:endParaRPr lang="es-MX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Order by 3 </a:t>
            </a:r>
            <a:r>
              <a:rPr lang="en-US" sz="2000" dirty="0" err="1">
                <a:solidFill>
                  <a:schemeClr val="tx2"/>
                </a:solidFill>
              </a:rPr>
              <a:t>desc</a:t>
            </a:r>
            <a:endParaRPr lang="es-MX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 </a:t>
            </a:r>
            <a:endParaRPr lang="es-MX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Select </a:t>
            </a:r>
            <a:r>
              <a:rPr lang="en-US" sz="2000" dirty="0" err="1">
                <a:solidFill>
                  <a:schemeClr val="tx2"/>
                </a:solidFill>
              </a:rPr>
              <a:t>first_name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last_name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hire_date</a:t>
            </a:r>
            <a:r>
              <a:rPr lang="en-US" sz="2000" dirty="0">
                <a:solidFill>
                  <a:schemeClr val="tx2"/>
                </a:solidFill>
              </a:rPr>
              <a:t> from employees</a:t>
            </a:r>
            <a:endParaRPr lang="es-MX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Order by </a:t>
            </a:r>
            <a:r>
              <a:rPr lang="en-US" sz="2000" dirty="0" err="1">
                <a:solidFill>
                  <a:schemeClr val="tx2"/>
                </a:solidFill>
              </a:rPr>
              <a:t>last_name</a:t>
            </a:r>
            <a:r>
              <a:rPr lang="en-US" sz="2000" dirty="0">
                <a:solidFill>
                  <a:schemeClr val="tx2"/>
                </a:solidFill>
              </a:rPr>
              <a:t>, 3 </a:t>
            </a:r>
            <a:r>
              <a:rPr lang="en-US" sz="2000" dirty="0" err="1">
                <a:solidFill>
                  <a:schemeClr val="tx2"/>
                </a:solidFill>
              </a:rPr>
              <a:t>desc</a:t>
            </a:r>
            <a:endParaRPr lang="es-MX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58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Q5khuqhaa8oQqao-yElqI7Gm_7aiwSDU17UkcgAvNUsV0D0PEf6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1691680" y="1196752"/>
            <a:ext cx="676875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835696" y="47667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tx2"/>
                </a:solidFill>
              </a:rPr>
              <a:t>Fundamentals   I</a:t>
            </a:r>
            <a:endParaRPr lang="es-MX" sz="2800" b="1" dirty="0">
              <a:solidFill>
                <a:schemeClr val="tx2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043608" y="2136339"/>
            <a:ext cx="74168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Select </a:t>
            </a:r>
            <a:r>
              <a:rPr lang="en-US" sz="2400" dirty="0" err="1">
                <a:solidFill>
                  <a:schemeClr val="tx2"/>
                </a:solidFill>
              </a:rPr>
              <a:t>first_name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last_name</a:t>
            </a:r>
            <a:r>
              <a:rPr lang="en-US" sz="2400" dirty="0">
                <a:solidFill>
                  <a:schemeClr val="tx2"/>
                </a:solidFill>
              </a:rPr>
              <a:t>, salary, </a:t>
            </a:r>
            <a:r>
              <a:rPr lang="en-US" sz="2400" dirty="0" err="1">
                <a:solidFill>
                  <a:schemeClr val="tx2"/>
                </a:solidFill>
              </a:rPr>
              <a:t>commission_pct</a:t>
            </a:r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From  employees</a:t>
            </a:r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Order by </a:t>
            </a:r>
            <a:r>
              <a:rPr lang="en-US" sz="2400" dirty="0" err="1">
                <a:solidFill>
                  <a:schemeClr val="tx2"/>
                </a:solidFill>
              </a:rPr>
              <a:t>commission_pct</a:t>
            </a:r>
            <a:r>
              <a:rPr lang="en-US" sz="2400" dirty="0">
                <a:solidFill>
                  <a:schemeClr val="tx2"/>
                </a:solidFill>
              </a:rPr>
              <a:t> nulls first</a:t>
            </a:r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 </a:t>
            </a:r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Select </a:t>
            </a:r>
            <a:r>
              <a:rPr lang="en-US" sz="2400" dirty="0" err="1">
                <a:solidFill>
                  <a:schemeClr val="tx2"/>
                </a:solidFill>
              </a:rPr>
              <a:t>first_name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last_name</a:t>
            </a:r>
            <a:r>
              <a:rPr lang="en-US" sz="2400" dirty="0">
                <a:solidFill>
                  <a:schemeClr val="tx2"/>
                </a:solidFill>
              </a:rPr>
              <a:t>, salary, </a:t>
            </a:r>
            <a:r>
              <a:rPr lang="en-US" sz="2400" dirty="0" err="1">
                <a:solidFill>
                  <a:schemeClr val="tx2"/>
                </a:solidFill>
              </a:rPr>
              <a:t>commission_pct</a:t>
            </a:r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From  employees</a:t>
            </a:r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Order by </a:t>
            </a:r>
            <a:r>
              <a:rPr lang="en-US" sz="2400" dirty="0" err="1">
                <a:solidFill>
                  <a:schemeClr val="tx2"/>
                </a:solidFill>
              </a:rPr>
              <a:t>commission_pct</a:t>
            </a:r>
            <a:r>
              <a:rPr lang="en-US" sz="2400" dirty="0">
                <a:solidFill>
                  <a:schemeClr val="tx2"/>
                </a:solidFill>
              </a:rPr>
              <a:t> nulls last</a:t>
            </a:r>
            <a:endParaRPr lang="es-MX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6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Q5khuqhaa8oQqao-yElqI7Gm_7aiwSDU17UkcgAvNUsV0D0PEf6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1691680" y="1196752"/>
            <a:ext cx="676875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835696" y="47667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tx2"/>
                </a:solidFill>
              </a:rPr>
              <a:t>Fundamentals   I</a:t>
            </a:r>
            <a:endParaRPr lang="es-MX" sz="2800" b="1" dirty="0">
              <a:solidFill>
                <a:schemeClr val="tx2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987824" y="1412776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chemeClr val="tx2"/>
                </a:solidFill>
              </a:rPr>
              <a:t>Variables de </a:t>
            </a:r>
            <a:r>
              <a:rPr lang="es-MX" sz="2800" dirty="0" smtClean="0">
                <a:solidFill>
                  <a:schemeClr val="tx2"/>
                </a:solidFill>
              </a:rPr>
              <a:t>sustitución</a:t>
            </a:r>
            <a:endParaRPr lang="es-MX" sz="2800" dirty="0">
              <a:solidFill>
                <a:schemeClr val="tx2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971600" y="2205439"/>
            <a:ext cx="756084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 smtClean="0">
                <a:solidFill>
                  <a:schemeClr val="tx2"/>
                </a:solidFill>
              </a:rPr>
              <a:t>Escenario</a:t>
            </a:r>
            <a:r>
              <a:rPr lang="es-MX" sz="2400" dirty="0">
                <a:solidFill>
                  <a:schemeClr val="tx2"/>
                </a:solidFill>
              </a:rPr>
              <a:t>, se </a:t>
            </a:r>
            <a:r>
              <a:rPr lang="es-MX" sz="2400" dirty="0" err="1">
                <a:solidFill>
                  <a:schemeClr val="tx2"/>
                </a:solidFill>
              </a:rPr>
              <a:t>require</a:t>
            </a:r>
            <a:r>
              <a:rPr lang="es-MX" sz="2400" dirty="0">
                <a:solidFill>
                  <a:schemeClr val="tx2"/>
                </a:solidFill>
              </a:rPr>
              <a:t> </a:t>
            </a:r>
            <a:r>
              <a:rPr lang="es-MX" sz="2400" dirty="0" err="1">
                <a:solidFill>
                  <a:schemeClr val="tx2"/>
                </a:solidFill>
              </a:rPr>
              <a:t>realizer</a:t>
            </a:r>
            <a:r>
              <a:rPr lang="es-MX" sz="2400" dirty="0">
                <a:solidFill>
                  <a:schemeClr val="tx2"/>
                </a:solidFill>
              </a:rPr>
              <a:t> diversas consultas sobre los empleados de algunos departamentos …</a:t>
            </a:r>
          </a:p>
          <a:p>
            <a:r>
              <a:rPr lang="es-MX" sz="1600" dirty="0">
                <a:solidFill>
                  <a:schemeClr val="tx2"/>
                </a:solidFill>
              </a:rPr>
              <a:t> </a:t>
            </a:r>
            <a:endParaRPr lang="es-MX" sz="1600" dirty="0" smtClean="0">
              <a:solidFill>
                <a:schemeClr val="tx2"/>
              </a:solidFill>
            </a:endParaRPr>
          </a:p>
          <a:p>
            <a:endParaRPr lang="es-MX" sz="16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Select </a:t>
            </a:r>
            <a:r>
              <a:rPr lang="en-US" sz="2400" dirty="0" err="1">
                <a:solidFill>
                  <a:schemeClr val="tx2"/>
                </a:solidFill>
              </a:rPr>
              <a:t>first_name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last_name</a:t>
            </a:r>
            <a:r>
              <a:rPr lang="en-US" sz="2400" dirty="0">
                <a:solidFill>
                  <a:schemeClr val="tx2"/>
                </a:solidFill>
              </a:rPr>
              <a:t>, salary from employees</a:t>
            </a:r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Where </a:t>
            </a:r>
            <a:r>
              <a:rPr lang="en-US" sz="2400" dirty="0" err="1">
                <a:solidFill>
                  <a:schemeClr val="tx2"/>
                </a:solidFill>
              </a:rPr>
              <a:t>department_id</a:t>
            </a:r>
            <a:r>
              <a:rPr lang="en-US" sz="2400" dirty="0">
                <a:solidFill>
                  <a:schemeClr val="tx2"/>
                </a:solidFill>
              </a:rPr>
              <a:t> = ‘30’</a:t>
            </a:r>
            <a:endParaRPr lang="es-MX" sz="24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 </a:t>
            </a:r>
            <a:endParaRPr lang="es-MX" sz="16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Select </a:t>
            </a:r>
            <a:r>
              <a:rPr lang="en-US" sz="2400" dirty="0" err="1">
                <a:solidFill>
                  <a:schemeClr val="tx2"/>
                </a:solidFill>
              </a:rPr>
              <a:t>first_name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last_name</a:t>
            </a:r>
            <a:r>
              <a:rPr lang="en-US" sz="2400" dirty="0">
                <a:solidFill>
                  <a:schemeClr val="tx2"/>
                </a:solidFill>
              </a:rPr>
              <a:t>, salary from employees</a:t>
            </a:r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Where </a:t>
            </a:r>
            <a:r>
              <a:rPr lang="en-US" sz="2400" dirty="0" err="1">
                <a:solidFill>
                  <a:schemeClr val="tx2"/>
                </a:solidFill>
              </a:rPr>
              <a:t>department_id</a:t>
            </a:r>
            <a:r>
              <a:rPr lang="en-US" sz="2400" dirty="0">
                <a:solidFill>
                  <a:schemeClr val="tx2"/>
                </a:solidFill>
              </a:rPr>
              <a:t> = ‘40’</a:t>
            </a:r>
            <a:endParaRPr lang="es-MX" sz="24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  </a:t>
            </a:r>
            <a:endParaRPr lang="es-MX" sz="16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Select </a:t>
            </a:r>
            <a:r>
              <a:rPr lang="en-US" sz="2400" dirty="0" err="1">
                <a:solidFill>
                  <a:schemeClr val="tx2"/>
                </a:solidFill>
              </a:rPr>
              <a:t>first_name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last_name</a:t>
            </a:r>
            <a:r>
              <a:rPr lang="en-US" sz="2400" dirty="0">
                <a:solidFill>
                  <a:schemeClr val="tx2"/>
                </a:solidFill>
              </a:rPr>
              <a:t>, salary from employees</a:t>
            </a:r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Where </a:t>
            </a:r>
            <a:r>
              <a:rPr lang="en-US" sz="2400" dirty="0" err="1">
                <a:solidFill>
                  <a:schemeClr val="tx2"/>
                </a:solidFill>
              </a:rPr>
              <a:t>department_id</a:t>
            </a:r>
            <a:r>
              <a:rPr lang="en-US" sz="2400" dirty="0">
                <a:solidFill>
                  <a:schemeClr val="tx2"/>
                </a:solidFill>
              </a:rPr>
              <a:t> = ‘?’</a:t>
            </a:r>
            <a:endParaRPr lang="es-MX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6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Q5khuqhaa8oQqao-yElqI7Gm_7aiwSDU17UkcgAvNUsV0D0PEf6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1691680" y="1196752"/>
            <a:ext cx="676875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835696" y="47667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tx2"/>
                </a:solidFill>
              </a:rPr>
              <a:t>Fundamentals   I</a:t>
            </a:r>
            <a:endParaRPr lang="es-MX" sz="2800" b="1" dirty="0">
              <a:solidFill>
                <a:schemeClr val="tx2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827584" y="1916832"/>
            <a:ext cx="76328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Select </a:t>
            </a:r>
            <a:r>
              <a:rPr lang="en-US" sz="2400" dirty="0" err="1">
                <a:solidFill>
                  <a:schemeClr val="tx2"/>
                </a:solidFill>
              </a:rPr>
              <a:t>first_name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last_name</a:t>
            </a:r>
            <a:r>
              <a:rPr lang="en-US" sz="2400" dirty="0">
                <a:solidFill>
                  <a:schemeClr val="tx2"/>
                </a:solidFill>
              </a:rPr>
              <a:t>, salary from employees</a:t>
            </a:r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Where </a:t>
            </a:r>
            <a:r>
              <a:rPr lang="en-US" sz="2400" dirty="0" err="1">
                <a:solidFill>
                  <a:schemeClr val="tx2"/>
                </a:solidFill>
              </a:rPr>
              <a:t>department_id</a:t>
            </a:r>
            <a:r>
              <a:rPr lang="en-US" sz="2400" dirty="0">
                <a:solidFill>
                  <a:schemeClr val="tx2"/>
                </a:solidFill>
              </a:rPr>
              <a:t> = ‘&amp;</a:t>
            </a:r>
            <a:r>
              <a:rPr lang="en-US" sz="2400" dirty="0" err="1">
                <a:solidFill>
                  <a:schemeClr val="tx2"/>
                </a:solidFill>
              </a:rPr>
              <a:t>IdDepartament</a:t>
            </a:r>
            <a:r>
              <a:rPr lang="en-US" sz="2400" dirty="0">
                <a:solidFill>
                  <a:schemeClr val="tx2"/>
                </a:solidFill>
              </a:rPr>
              <a:t>’</a:t>
            </a:r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 </a:t>
            </a:r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Select </a:t>
            </a:r>
            <a:r>
              <a:rPr lang="en-US" sz="2400" dirty="0" err="1">
                <a:solidFill>
                  <a:schemeClr val="tx2"/>
                </a:solidFill>
              </a:rPr>
              <a:t>first_name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last_name</a:t>
            </a:r>
            <a:r>
              <a:rPr lang="en-US" sz="2400" dirty="0">
                <a:solidFill>
                  <a:schemeClr val="tx2"/>
                </a:solidFill>
              </a:rPr>
              <a:t>, &amp;campo from employees</a:t>
            </a:r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Where salary &gt; &amp;</a:t>
            </a:r>
            <a:r>
              <a:rPr lang="en-US" sz="2400" dirty="0" err="1">
                <a:solidFill>
                  <a:schemeClr val="tx2"/>
                </a:solidFill>
              </a:rPr>
              <a:t>salario</a:t>
            </a:r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 </a:t>
            </a:r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Select </a:t>
            </a:r>
            <a:r>
              <a:rPr lang="en-US" sz="2400" dirty="0" err="1">
                <a:solidFill>
                  <a:schemeClr val="tx2"/>
                </a:solidFill>
              </a:rPr>
              <a:t>first_name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last_name</a:t>
            </a:r>
            <a:r>
              <a:rPr lang="en-US" sz="2400" dirty="0">
                <a:solidFill>
                  <a:schemeClr val="tx2"/>
                </a:solidFill>
              </a:rPr>
              <a:t>, &amp;&amp;campo</a:t>
            </a:r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From  employees</a:t>
            </a:r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Order by &amp;campo</a:t>
            </a:r>
            <a:endParaRPr lang="es-MX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6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Q5khuqhaa8oQqao-yElqI7Gm_7aiwSDU17UkcgAvNUsV0D0PEf6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1691680" y="1196752"/>
            <a:ext cx="676875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835696" y="47667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tx2"/>
                </a:solidFill>
              </a:rPr>
              <a:t>Fundamentals   I</a:t>
            </a:r>
            <a:endParaRPr lang="es-MX" sz="2800" b="1" dirty="0">
              <a:solidFill>
                <a:schemeClr val="tx2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627784" y="162880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DEFINE y</a:t>
            </a:r>
            <a:r>
              <a:rPr lang="en-US" sz="2800" dirty="0" smtClean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UNDEFINED</a:t>
            </a:r>
            <a:endParaRPr lang="es-MX" sz="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" name="Imagen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64904"/>
            <a:ext cx="6936923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6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Q5khuqhaa8oQqao-yElqI7Gm_7aiwSDU17UkcgAvNUsV0D0PEf6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1691680" y="1196752"/>
            <a:ext cx="676875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835696" y="47667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tx2"/>
                </a:solidFill>
              </a:rPr>
              <a:t>Fundamentals   I</a:t>
            </a:r>
            <a:endParaRPr lang="es-MX" sz="2800" b="1" dirty="0">
              <a:solidFill>
                <a:schemeClr val="tx2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115616" y="1988840"/>
            <a:ext cx="68407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Set verify on</a:t>
            </a:r>
            <a:endParaRPr lang="es-MX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Define </a:t>
            </a:r>
            <a:r>
              <a:rPr lang="en-US" sz="2800" dirty="0" err="1">
                <a:solidFill>
                  <a:schemeClr val="tx2"/>
                </a:solidFill>
              </a:rPr>
              <a:t>department_id_w</a:t>
            </a:r>
            <a:r>
              <a:rPr lang="en-US" sz="2800" dirty="0">
                <a:solidFill>
                  <a:schemeClr val="tx2"/>
                </a:solidFill>
              </a:rPr>
              <a:t> = </a:t>
            </a:r>
            <a:r>
              <a:rPr lang="en-US" sz="2800" dirty="0" smtClean="0">
                <a:solidFill>
                  <a:schemeClr val="tx2"/>
                </a:solidFill>
              </a:rPr>
              <a:t>30</a:t>
            </a:r>
          </a:p>
          <a:p>
            <a:endParaRPr lang="es-MX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Select * from </a:t>
            </a:r>
            <a:r>
              <a:rPr lang="en-US" sz="2800" dirty="0" smtClean="0">
                <a:solidFill>
                  <a:schemeClr val="tx2"/>
                </a:solidFill>
              </a:rPr>
              <a:t>employees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where </a:t>
            </a:r>
            <a:r>
              <a:rPr lang="en-US" sz="2800" dirty="0" err="1">
                <a:solidFill>
                  <a:schemeClr val="tx2"/>
                </a:solidFill>
              </a:rPr>
              <a:t>department_id</a:t>
            </a:r>
            <a:r>
              <a:rPr lang="en-US" sz="2800" dirty="0">
                <a:solidFill>
                  <a:schemeClr val="tx2"/>
                </a:solidFill>
              </a:rPr>
              <a:t> = &amp;</a:t>
            </a:r>
            <a:r>
              <a:rPr lang="en-US" sz="2800" dirty="0" err="1" smtClean="0">
                <a:solidFill>
                  <a:schemeClr val="tx2"/>
                </a:solidFill>
              </a:rPr>
              <a:t>department_id_w</a:t>
            </a:r>
            <a:endParaRPr lang="es-MX" sz="2800" dirty="0">
              <a:solidFill>
                <a:schemeClr val="tx2"/>
              </a:solidFill>
            </a:endParaRP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 err="1" smtClean="0">
                <a:solidFill>
                  <a:schemeClr val="tx2"/>
                </a:solidFill>
              </a:rPr>
              <a:t>Undefine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department_id_w</a:t>
            </a:r>
            <a:endParaRPr lang="es-MX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Set verify off</a:t>
            </a:r>
            <a:endParaRPr lang="es-MX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74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Q5khuqhaa8oQqao-yElqI7Gm_7aiwSDU17UkcgAvNUsV0D0PEf6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960107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1331640" y="836712"/>
            <a:ext cx="676875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1475656" y="18864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2"/>
                </a:solidFill>
              </a:rPr>
              <a:t>Ejercicios</a:t>
            </a:r>
            <a:endParaRPr lang="es-MX" sz="2800" dirty="0" smtClean="0">
              <a:solidFill>
                <a:schemeClr val="tx2"/>
              </a:solidFill>
            </a:endParaRPr>
          </a:p>
        </p:txBody>
      </p:sp>
      <p:pic>
        <p:nvPicPr>
          <p:cNvPr id="6" name="5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6164234" cy="273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7 Image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652" y="4005064"/>
            <a:ext cx="5961660" cy="1152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74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Q5khuqhaa8oQqao-yElqI7Gm_7aiwSDU17UkcgAvNUsV0D0PEf6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960107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1331640" y="836712"/>
            <a:ext cx="676875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1475656" y="18864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2"/>
                </a:solidFill>
              </a:rPr>
              <a:t>Ejercicios</a:t>
            </a:r>
            <a:endParaRPr lang="es-MX" sz="2800" dirty="0" smtClean="0">
              <a:solidFill>
                <a:schemeClr val="tx2"/>
              </a:solidFill>
            </a:endParaRPr>
          </a:p>
        </p:txBody>
      </p:sp>
      <p:pic>
        <p:nvPicPr>
          <p:cNvPr id="9" name="8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006" y="1196752"/>
            <a:ext cx="6635369" cy="4464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92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Q5khuqhaa8oQqao-yElqI7Gm_7aiwSDU17UkcgAvNUsV0D0PEf6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960107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1331640" y="836712"/>
            <a:ext cx="676875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1475656" y="18864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2"/>
                </a:solidFill>
              </a:rPr>
              <a:t>Ejercicios</a:t>
            </a:r>
            <a:endParaRPr lang="es-MX" sz="2800" dirty="0" smtClean="0">
              <a:solidFill>
                <a:schemeClr val="tx2"/>
              </a:solidFill>
            </a:endParaRPr>
          </a:p>
        </p:txBody>
      </p:sp>
      <p:pic>
        <p:nvPicPr>
          <p:cNvPr id="9" name="8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6696744" cy="2030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9 Image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6408712" cy="316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92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Q5khuqhaa8oQqao-yElqI7Gm_7aiwSDU17UkcgAvNUsV0D0PEf6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960107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1331640" y="836712"/>
            <a:ext cx="676875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1475656" y="18864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2"/>
                </a:solidFill>
              </a:rPr>
              <a:t>Ejercicios</a:t>
            </a:r>
            <a:endParaRPr lang="es-MX" sz="2800" dirty="0" smtClean="0">
              <a:solidFill>
                <a:schemeClr val="tx2"/>
              </a:solidFill>
            </a:endParaRPr>
          </a:p>
        </p:txBody>
      </p:sp>
      <p:pic>
        <p:nvPicPr>
          <p:cNvPr id="8" name="7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011" y="1124744"/>
            <a:ext cx="6620365" cy="237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10 Image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561" y="3645024"/>
            <a:ext cx="6670815" cy="2808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565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Q5khuqhaa8oQqao-yElqI7Gm_7aiwSDU17UkcgAvNUsV0D0PEf6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1691680" y="1196752"/>
            <a:ext cx="676875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835696" y="47667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tx2"/>
                </a:solidFill>
              </a:rPr>
              <a:t>Fundamentals   I</a:t>
            </a:r>
            <a:endParaRPr lang="es-MX" sz="2800" b="1" dirty="0">
              <a:solidFill>
                <a:schemeClr val="tx2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59532" y="1523112"/>
            <a:ext cx="16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2"/>
                </a:solidFill>
              </a:rPr>
              <a:t>Escenario</a:t>
            </a:r>
            <a:endParaRPr lang="es-MX" sz="2800" dirty="0">
              <a:solidFill>
                <a:schemeClr val="tx2"/>
              </a:solidFill>
            </a:endParaRPr>
          </a:p>
        </p:txBody>
      </p:sp>
      <p:pic>
        <p:nvPicPr>
          <p:cNvPr id="7" name="6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270" y="2276872"/>
            <a:ext cx="5607050" cy="3459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04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Q5khuqhaa8oQqao-yElqI7Gm_7aiwSDU17UkcgAvNUsV0D0PEf6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960107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1331640" y="836712"/>
            <a:ext cx="676875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1475656" y="18864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2"/>
                </a:solidFill>
              </a:rPr>
              <a:t>Ejercicios</a:t>
            </a:r>
            <a:endParaRPr lang="es-MX" sz="2800" dirty="0" smtClean="0">
              <a:solidFill>
                <a:schemeClr val="tx2"/>
              </a:solidFill>
            </a:endParaRPr>
          </a:p>
        </p:txBody>
      </p:sp>
      <p:pic>
        <p:nvPicPr>
          <p:cNvPr id="8" name="7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6768752" cy="3096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565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Q5khuqhaa8oQqao-yElqI7Gm_7aiwSDU17UkcgAvNUsV0D0PEf6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960107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1331640" y="836712"/>
            <a:ext cx="676875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1475656" y="18864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2"/>
                </a:solidFill>
              </a:rPr>
              <a:t>Ejercicios</a:t>
            </a:r>
            <a:endParaRPr lang="es-MX" sz="2800" dirty="0" smtClean="0">
              <a:solidFill>
                <a:schemeClr val="tx2"/>
              </a:solidFill>
            </a:endParaRPr>
          </a:p>
        </p:txBody>
      </p:sp>
      <p:pic>
        <p:nvPicPr>
          <p:cNvPr id="8" name="7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6696744" cy="3312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565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Q5khuqhaa8oQqao-yElqI7Gm_7aiwSDU17UkcgAvNUsV0D0PEf6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1691680" y="1196752"/>
            <a:ext cx="676875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835696" y="47667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tx2"/>
                </a:solidFill>
              </a:rPr>
              <a:t>Fundamentals   I</a:t>
            </a:r>
            <a:endParaRPr lang="es-MX" sz="2800" b="1" dirty="0">
              <a:solidFill>
                <a:schemeClr val="tx2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23528" y="1484784"/>
            <a:ext cx="8280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2"/>
                </a:solidFill>
              </a:rPr>
              <a:t>SELECT * { [ DISTINCT ] columna | expresión [ alias ], … } </a:t>
            </a:r>
          </a:p>
          <a:p>
            <a:r>
              <a:rPr lang="es-MX" sz="2800" dirty="0">
                <a:solidFill>
                  <a:schemeClr val="tx2"/>
                </a:solidFill>
              </a:rPr>
              <a:t>FROM tabla</a:t>
            </a:r>
          </a:p>
          <a:p>
            <a:r>
              <a:rPr lang="es-MX" sz="2800" dirty="0">
                <a:solidFill>
                  <a:schemeClr val="tx2"/>
                </a:solidFill>
              </a:rPr>
              <a:t>[WHERE condición(es)]</a:t>
            </a:r>
          </a:p>
        </p:txBody>
      </p:sp>
      <p:sp>
        <p:nvSpPr>
          <p:cNvPr id="4" name="3 Rectángulo"/>
          <p:cNvSpPr/>
          <p:nvPr/>
        </p:nvSpPr>
        <p:spPr>
          <a:xfrm>
            <a:off x="516874" y="3068960"/>
            <a:ext cx="79435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chemeClr val="tx2"/>
                </a:solidFill>
              </a:rPr>
              <a:t>Una condición puede estar compuesta de campos, constantes, expresiones y el operador de comparación.</a:t>
            </a:r>
          </a:p>
          <a:p>
            <a:r>
              <a:rPr lang="es-MX" sz="2400" dirty="0">
                <a:solidFill>
                  <a:schemeClr val="tx2"/>
                </a:solidFill>
              </a:rPr>
              <a:t> </a:t>
            </a:r>
          </a:p>
          <a:p>
            <a:r>
              <a:rPr lang="es-MX" sz="2400" dirty="0">
                <a:solidFill>
                  <a:schemeClr val="tx2"/>
                </a:solidFill>
              </a:rPr>
              <a:t>Los tres elementos que integran una condición son</a:t>
            </a:r>
            <a:r>
              <a:rPr lang="es-MX" sz="2400" dirty="0" smtClean="0">
                <a:solidFill>
                  <a:schemeClr val="tx2"/>
                </a:solidFill>
              </a:rPr>
              <a:t>:</a:t>
            </a:r>
          </a:p>
          <a:p>
            <a:endParaRPr lang="es-MX" sz="2400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sz="2400" dirty="0">
                <a:solidFill>
                  <a:schemeClr val="tx2"/>
                </a:solidFill>
              </a:rPr>
              <a:t>Nombre de la </a:t>
            </a:r>
            <a:r>
              <a:rPr lang="es-MX" sz="2400" dirty="0" smtClean="0">
                <a:solidFill>
                  <a:schemeClr val="tx2"/>
                </a:solidFill>
              </a:rPr>
              <a:t>columna.</a:t>
            </a:r>
            <a:endParaRPr lang="es-MX" sz="2400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sz="2400" dirty="0">
                <a:solidFill>
                  <a:schemeClr val="tx2"/>
                </a:solidFill>
              </a:rPr>
              <a:t>Condición  u operador de </a:t>
            </a:r>
            <a:r>
              <a:rPr lang="es-MX" sz="2400" dirty="0" smtClean="0">
                <a:solidFill>
                  <a:schemeClr val="tx2"/>
                </a:solidFill>
              </a:rPr>
              <a:t>comparación.</a:t>
            </a:r>
            <a:endParaRPr lang="es-MX" sz="2400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sz="2400" dirty="0">
                <a:solidFill>
                  <a:schemeClr val="tx2"/>
                </a:solidFill>
              </a:rPr>
              <a:t>Nombre de columna, constante, expresión o lista de valores.</a:t>
            </a:r>
          </a:p>
        </p:txBody>
      </p:sp>
    </p:spTree>
    <p:extLst>
      <p:ext uri="{BB962C8B-B14F-4D97-AF65-F5344CB8AC3E}">
        <p14:creationId xmlns:p14="http://schemas.microsoft.com/office/powerpoint/2010/main" val="36504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Q5khuqhaa8oQqao-yElqI7Gm_7aiwSDU17UkcgAvNUsV0D0PEf6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1691680" y="1196752"/>
            <a:ext cx="676875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835696" y="47667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tx2"/>
                </a:solidFill>
              </a:rPr>
              <a:t>Fundamentals   I</a:t>
            </a:r>
            <a:endParaRPr lang="es-MX" sz="2800" b="1" dirty="0">
              <a:solidFill>
                <a:schemeClr val="tx2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920116" y="2132856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SELECT</a:t>
            </a:r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             </a:t>
            </a:r>
            <a:r>
              <a:rPr lang="en-US" sz="2400" dirty="0" err="1">
                <a:solidFill>
                  <a:schemeClr val="tx2"/>
                </a:solidFill>
              </a:rPr>
              <a:t>Employee_id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last_name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job_id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department_id</a:t>
            </a:r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FROM</a:t>
            </a:r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            Employees</a:t>
            </a:r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WHERE</a:t>
            </a:r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           </a:t>
            </a:r>
            <a:r>
              <a:rPr lang="en-US" sz="2400" dirty="0" err="1">
                <a:solidFill>
                  <a:schemeClr val="tx2"/>
                </a:solidFill>
              </a:rPr>
              <a:t>Department_id</a:t>
            </a:r>
            <a:r>
              <a:rPr lang="en-US" sz="2400" dirty="0">
                <a:solidFill>
                  <a:schemeClr val="tx2"/>
                </a:solidFill>
              </a:rPr>
              <a:t> = 90</a:t>
            </a:r>
            <a:endParaRPr lang="es-MX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Q5khuqhaa8oQqao-yElqI7Gm_7aiwSDU17UkcgAvNUsV0D0PEf6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1691680" y="1196752"/>
            <a:ext cx="676875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835696" y="47667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tx2"/>
                </a:solidFill>
              </a:rPr>
              <a:t>Fundamentals   I</a:t>
            </a:r>
            <a:endParaRPr lang="es-MX" sz="2800" b="1" dirty="0">
              <a:solidFill>
                <a:schemeClr val="tx2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758752" y="1484784"/>
            <a:ext cx="6557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chemeClr val="tx2"/>
                </a:solidFill>
              </a:rPr>
              <a:t>Cadena de caracteres y valores tipo fecha</a:t>
            </a:r>
            <a:endParaRPr lang="es-MX" sz="2800" dirty="0">
              <a:solidFill>
                <a:schemeClr val="tx2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933128" y="2348880"/>
            <a:ext cx="74138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MX" sz="2800" dirty="0" smtClean="0">
                <a:solidFill>
                  <a:schemeClr val="tx2"/>
                </a:solidFill>
              </a:rPr>
              <a:t>Las </a:t>
            </a:r>
            <a:r>
              <a:rPr lang="es-MX" sz="2800" dirty="0">
                <a:solidFill>
                  <a:schemeClr val="tx2"/>
                </a:solidFill>
              </a:rPr>
              <a:t>cadenas de caracteres deben ir encerradas entre comilla simple.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MX" sz="2800" dirty="0">
                <a:solidFill>
                  <a:schemeClr val="tx2"/>
                </a:solidFill>
              </a:rPr>
              <a:t>En el proceso de comparación la base de datos es sensible a los valores de filtrado.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MX" sz="2800" dirty="0">
                <a:solidFill>
                  <a:schemeClr val="tx2"/>
                </a:solidFill>
              </a:rPr>
              <a:t>En el caso de valores tipo fecha el proceso de comparación considera el formato. El formato por default es DD-MON-RR.</a:t>
            </a:r>
          </a:p>
        </p:txBody>
      </p:sp>
    </p:spTree>
    <p:extLst>
      <p:ext uri="{BB962C8B-B14F-4D97-AF65-F5344CB8AC3E}">
        <p14:creationId xmlns:p14="http://schemas.microsoft.com/office/powerpoint/2010/main" val="36504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Q5khuqhaa8oQqao-yElqI7Gm_7aiwSDU17UkcgAvNUsV0D0PEf6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1691680" y="1196752"/>
            <a:ext cx="676875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835696" y="47667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tx2"/>
                </a:solidFill>
              </a:rPr>
              <a:t>Fundamentals   I</a:t>
            </a:r>
            <a:endParaRPr lang="es-MX" sz="2800" b="1" dirty="0">
              <a:solidFill>
                <a:schemeClr val="tx2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339752" y="1681644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solidFill>
                  <a:schemeClr val="tx2"/>
                </a:solidFill>
              </a:rPr>
              <a:t>Reglas de escritura</a:t>
            </a:r>
            <a:endParaRPr lang="es-MX" sz="2800" dirty="0">
              <a:solidFill>
                <a:schemeClr val="tx2"/>
              </a:solidFill>
            </a:endParaRPr>
          </a:p>
        </p:txBody>
      </p:sp>
      <p:pic>
        <p:nvPicPr>
          <p:cNvPr id="12" name="11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606" y="1594802"/>
            <a:ext cx="6737826" cy="4786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04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Q5khuqhaa8oQqao-yElqI7Gm_7aiwSDU17UkcgAvNUsV0D0PEf6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1691680" y="1196752"/>
            <a:ext cx="676875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835696" y="47667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tx2"/>
                </a:solidFill>
              </a:rPr>
              <a:t>Fundamentals   I</a:t>
            </a:r>
            <a:endParaRPr lang="es-MX" sz="2800" b="1" dirty="0">
              <a:solidFill>
                <a:schemeClr val="tx2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67544" y="1772816"/>
            <a:ext cx="80761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Select </a:t>
            </a:r>
            <a:r>
              <a:rPr lang="en-US" sz="2400" dirty="0" err="1">
                <a:solidFill>
                  <a:schemeClr val="tx2"/>
                </a:solidFill>
              </a:rPr>
              <a:t>first_name,last_name</a:t>
            </a:r>
            <a:r>
              <a:rPr lang="en-US" sz="2400" dirty="0">
                <a:solidFill>
                  <a:schemeClr val="tx2"/>
                </a:solidFill>
              </a:rPr>
              <a:t>, salary from employees where salary = </a:t>
            </a:r>
            <a:r>
              <a:rPr lang="en-US" sz="2400" dirty="0" smtClean="0">
                <a:solidFill>
                  <a:schemeClr val="tx2"/>
                </a:solidFill>
              </a:rPr>
              <a:t>9000</a:t>
            </a:r>
          </a:p>
          <a:p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Select </a:t>
            </a:r>
            <a:r>
              <a:rPr lang="en-US" sz="2400" dirty="0" err="1">
                <a:solidFill>
                  <a:schemeClr val="tx2"/>
                </a:solidFill>
              </a:rPr>
              <a:t>first_name,last_name</a:t>
            </a:r>
            <a:r>
              <a:rPr lang="en-US" sz="2400" dirty="0">
                <a:solidFill>
                  <a:schemeClr val="tx2"/>
                </a:solidFill>
              </a:rPr>
              <a:t>, salary from employees where salary &gt; </a:t>
            </a:r>
            <a:r>
              <a:rPr lang="en-US" sz="2400" dirty="0" smtClean="0">
                <a:solidFill>
                  <a:schemeClr val="tx2"/>
                </a:solidFill>
              </a:rPr>
              <a:t>9000</a:t>
            </a:r>
          </a:p>
          <a:p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Select </a:t>
            </a:r>
            <a:r>
              <a:rPr lang="en-US" sz="2400" dirty="0" err="1">
                <a:solidFill>
                  <a:schemeClr val="tx2"/>
                </a:solidFill>
              </a:rPr>
              <a:t>first_name,last_name</a:t>
            </a:r>
            <a:r>
              <a:rPr lang="en-US" sz="2400" dirty="0">
                <a:solidFill>
                  <a:schemeClr val="tx2"/>
                </a:solidFill>
              </a:rPr>
              <a:t>, salary from employees where salary &gt;= </a:t>
            </a:r>
            <a:r>
              <a:rPr lang="en-US" sz="2400" dirty="0" smtClean="0">
                <a:solidFill>
                  <a:schemeClr val="tx2"/>
                </a:solidFill>
              </a:rPr>
              <a:t>9000</a:t>
            </a:r>
          </a:p>
          <a:p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Select </a:t>
            </a:r>
            <a:r>
              <a:rPr lang="en-US" sz="2400" dirty="0" err="1">
                <a:solidFill>
                  <a:schemeClr val="tx2"/>
                </a:solidFill>
              </a:rPr>
              <a:t>first_name,last_name</a:t>
            </a:r>
            <a:r>
              <a:rPr lang="en-US" sz="2400" dirty="0">
                <a:solidFill>
                  <a:schemeClr val="tx2"/>
                </a:solidFill>
              </a:rPr>
              <a:t>, salary from employees where salary &lt;&gt; </a:t>
            </a:r>
            <a:r>
              <a:rPr lang="en-US" sz="2400" dirty="0" smtClean="0">
                <a:solidFill>
                  <a:schemeClr val="tx2"/>
                </a:solidFill>
              </a:rPr>
              <a:t>9000</a:t>
            </a:r>
            <a:endParaRPr lang="es-MX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Q5khuqhaa8oQqao-yElqI7Gm_7aiwSDU17UkcgAvNUsV0D0PEf6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1691680" y="1196752"/>
            <a:ext cx="676875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835696" y="47667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tx2"/>
                </a:solidFill>
              </a:rPr>
              <a:t>Fundamentals   I</a:t>
            </a:r>
            <a:endParaRPr lang="es-MX" sz="2800" b="1" dirty="0">
              <a:solidFill>
                <a:schemeClr val="tx2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56310" y="1916832"/>
            <a:ext cx="8076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Select </a:t>
            </a:r>
            <a:r>
              <a:rPr lang="en-US" sz="2400" dirty="0" err="1">
                <a:solidFill>
                  <a:schemeClr val="tx2"/>
                </a:solidFill>
              </a:rPr>
              <a:t>first_name,last_name</a:t>
            </a:r>
            <a:r>
              <a:rPr lang="en-US" sz="2400" dirty="0">
                <a:solidFill>
                  <a:schemeClr val="tx2"/>
                </a:solidFill>
              </a:rPr>
              <a:t>, salary from employees where salary between 6000 and  </a:t>
            </a:r>
            <a:r>
              <a:rPr lang="en-US" sz="2400" dirty="0" smtClean="0">
                <a:solidFill>
                  <a:schemeClr val="tx2"/>
                </a:solidFill>
              </a:rPr>
              <a:t>9000</a:t>
            </a:r>
          </a:p>
          <a:p>
            <a:endParaRPr lang="es-MX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Select </a:t>
            </a:r>
            <a:r>
              <a:rPr lang="en-US" sz="2400" dirty="0" err="1">
                <a:solidFill>
                  <a:schemeClr val="tx2"/>
                </a:solidFill>
              </a:rPr>
              <a:t>first_name,last_name</a:t>
            </a:r>
            <a:r>
              <a:rPr lang="en-US" sz="2400" dirty="0">
                <a:solidFill>
                  <a:schemeClr val="tx2"/>
                </a:solidFill>
              </a:rPr>
              <a:t>, salary from employees where </a:t>
            </a:r>
            <a:r>
              <a:rPr lang="en-US" sz="2400" dirty="0" err="1">
                <a:solidFill>
                  <a:schemeClr val="tx2"/>
                </a:solidFill>
              </a:rPr>
              <a:t>last_name</a:t>
            </a:r>
            <a:r>
              <a:rPr lang="en-US" sz="2400" dirty="0">
                <a:solidFill>
                  <a:schemeClr val="tx2"/>
                </a:solidFill>
              </a:rPr>
              <a:t> between ‘King</a:t>
            </a:r>
            <a:r>
              <a:rPr lang="en-US" sz="2400" dirty="0" smtClean="0">
                <a:solidFill>
                  <a:schemeClr val="tx2"/>
                </a:solidFill>
              </a:rPr>
              <a:t>’ and  </a:t>
            </a:r>
            <a:r>
              <a:rPr lang="en-US" sz="2400" dirty="0">
                <a:solidFill>
                  <a:schemeClr val="tx2"/>
                </a:solidFill>
              </a:rPr>
              <a:t>‘Smith’</a:t>
            </a:r>
            <a:endParaRPr lang="es-MX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536</Words>
  <Application>Microsoft Office PowerPoint</Application>
  <PresentationFormat>Presentación en pantalla (4:3)</PresentationFormat>
  <Paragraphs>152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jackson</dc:creator>
  <cp:lastModifiedBy>jackson</cp:lastModifiedBy>
  <cp:revision>38</cp:revision>
  <dcterms:created xsi:type="dcterms:W3CDTF">2013-02-27T04:29:35Z</dcterms:created>
  <dcterms:modified xsi:type="dcterms:W3CDTF">2013-02-28T06:58:19Z</dcterms:modified>
</cp:coreProperties>
</file>