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6"/>
  </p:notesMasterIdLst>
  <p:sldIdLst>
    <p:sldId id="256" r:id="rId2"/>
    <p:sldId id="262" r:id="rId3"/>
    <p:sldId id="261" r:id="rId4"/>
    <p:sldId id="259" r:id="rId5"/>
    <p:sldId id="264" r:id="rId6"/>
    <p:sldId id="266" r:id="rId7"/>
    <p:sldId id="283" r:id="rId8"/>
    <p:sldId id="284" r:id="rId9"/>
    <p:sldId id="286" r:id="rId10"/>
    <p:sldId id="287" r:id="rId11"/>
    <p:sldId id="258" r:id="rId12"/>
    <p:sldId id="270" r:id="rId13"/>
    <p:sldId id="269" r:id="rId14"/>
    <p:sldId id="268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077786D-DD60-4165-B20B-D29B72E5016C}">
          <p14:sldIdLst>
            <p14:sldId id="256"/>
            <p14:sldId id="262"/>
            <p14:sldId id="261"/>
            <p14:sldId id="259"/>
            <p14:sldId id="264"/>
            <p14:sldId id="266"/>
            <p14:sldId id="283"/>
            <p14:sldId id="284"/>
            <p14:sldId id="286"/>
            <p14:sldId id="287"/>
            <p14:sldId id="258"/>
            <p14:sldId id="270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6CDA10D-E8E1-9BF6-627A-BA0A217ED2E8}" name="César Elías Verde Mendocilla" initials="CV" userId="S::cverde@senace.gob.pe::e5610ecb-9785-4af1-a345-ec1ef99018a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802F"/>
    <a:srgbClr val="138781"/>
    <a:srgbClr val="0E6B8C"/>
    <a:srgbClr val="009999"/>
    <a:srgbClr val="00FFFF"/>
    <a:srgbClr val="0066FF"/>
    <a:srgbClr val="37FBE8"/>
    <a:srgbClr val="33B1FF"/>
    <a:srgbClr val="85D1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sar Elías Verde Mendocilla" userId="e5610ecb-9785-4af1-a345-ec1ef99018a0" providerId="ADAL" clId="{D10BFB3C-1627-4AC6-A668-F6B3D5ED6B4E}"/>
    <pc:docChg chg="delSld modSld modSection">
      <pc:chgData name="César Elías Verde Mendocilla" userId="e5610ecb-9785-4af1-a345-ec1ef99018a0" providerId="ADAL" clId="{D10BFB3C-1627-4AC6-A668-F6B3D5ED6B4E}" dt="2024-10-11T22:59:17.761" v="27" actId="6549"/>
      <pc:docMkLst>
        <pc:docMk/>
      </pc:docMkLst>
      <pc:sldChg chg="modSp mod">
        <pc:chgData name="César Elías Verde Mendocilla" userId="e5610ecb-9785-4af1-a345-ec1ef99018a0" providerId="ADAL" clId="{D10BFB3C-1627-4AC6-A668-F6B3D5ED6B4E}" dt="2024-10-11T22:59:17.761" v="27" actId="6549"/>
        <pc:sldMkLst>
          <pc:docMk/>
          <pc:sldMk cId="3348596986" sldId="256"/>
        </pc:sldMkLst>
        <pc:spChg chg="mod">
          <ac:chgData name="César Elías Verde Mendocilla" userId="e5610ecb-9785-4af1-a345-ec1ef99018a0" providerId="ADAL" clId="{D10BFB3C-1627-4AC6-A668-F6B3D5ED6B4E}" dt="2024-10-11T22:59:17.761" v="27" actId="6549"/>
          <ac:spMkLst>
            <pc:docMk/>
            <pc:sldMk cId="3348596986" sldId="256"/>
            <ac:spMk id="2" creationId="{08CB7D67-B623-F016-0BAF-4CC911607C7F}"/>
          </ac:spMkLst>
        </pc:spChg>
      </pc:sldChg>
      <pc:sldChg chg="del">
        <pc:chgData name="César Elías Verde Mendocilla" userId="e5610ecb-9785-4af1-a345-ec1ef99018a0" providerId="ADAL" clId="{D10BFB3C-1627-4AC6-A668-F6B3D5ED6B4E}" dt="2024-10-11T22:58:24.682" v="1" actId="47"/>
        <pc:sldMkLst>
          <pc:docMk/>
          <pc:sldMk cId="2930343897" sldId="257"/>
        </pc:sldMkLst>
      </pc:sldChg>
      <pc:sldChg chg="del">
        <pc:chgData name="César Elías Verde Mendocilla" userId="e5610ecb-9785-4af1-a345-ec1ef99018a0" providerId="ADAL" clId="{D10BFB3C-1627-4AC6-A668-F6B3D5ED6B4E}" dt="2024-10-11T22:58:24.682" v="1" actId="47"/>
        <pc:sldMkLst>
          <pc:docMk/>
          <pc:sldMk cId="337981400" sldId="260"/>
        </pc:sldMkLst>
      </pc:sldChg>
      <pc:sldChg chg="del">
        <pc:chgData name="César Elías Verde Mendocilla" userId="e5610ecb-9785-4af1-a345-ec1ef99018a0" providerId="ADAL" clId="{D10BFB3C-1627-4AC6-A668-F6B3D5ED6B4E}" dt="2024-10-11T22:58:24.682" v="1" actId="47"/>
        <pc:sldMkLst>
          <pc:docMk/>
          <pc:sldMk cId="418861293" sldId="263"/>
        </pc:sldMkLst>
      </pc:sldChg>
      <pc:sldChg chg="del">
        <pc:chgData name="César Elías Verde Mendocilla" userId="e5610ecb-9785-4af1-a345-ec1ef99018a0" providerId="ADAL" clId="{D10BFB3C-1627-4AC6-A668-F6B3D5ED6B4E}" dt="2024-10-11T22:58:24.682" v="1" actId="47"/>
        <pc:sldMkLst>
          <pc:docMk/>
          <pc:sldMk cId="1882797781" sldId="267"/>
        </pc:sldMkLst>
      </pc:sldChg>
      <pc:sldChg chg="del">
        <pc:chgData name="César Elías Verde Mendocilla" userId="e5610ecb-9785-4af1-a345-ec1ef99018a0" providerId="ADAL" clId="{D10BFB3C-1627-4AC6-A668-F6B3D5ED6B4E}" dt="2024-10-11T22:58:24.682" v="1" actId="47"/>
        <pc:sldMkLst>
          <pc:docMk/>
          <pc:sldMk cId="2735473486" sldId="271"/>
        </pc:sldMkLst>
      </pc:sldChg>
      <pc:sldChg chg="del">
        <pc:chgData name="César Elías Verde Mendocilla" userId="e5610ecb-9785-4af1-a345-ec1ef99018a0" providerId="ADAL" clId="{D10BFB3C-1627-4AC6-A668-F6B3D5ED6B4E}" dt="2024-10-11T22:58:24.682" v="1" actId="47"/>
        <pc:sldMkLst>
          <pc:docMk/>
          <pc:sldMk cId="797311296" sldId="272"/>
        </pc:sldMkLst>
      </pc:sldChg>
      <pc:sldChg chg="del">
        <pc:chgData name="César Elías Verde Mendocilla" userId="e5610ecb-9785-4af1-a345-ec1ef99018a0" providerId="ADAL" clId="{D10BFB3C-1627-4AC6-A668-F6B3D5ED6B4E}" dt="2024-10-11T22:58:24.682" v="1" actId="47"/>
        <pc:sldMkLst>
          <pc:docMk/>
          <pc:sldMk cId="1060536777" sldId="273"/>
        </pc:sldMkLst>
      </pc:sldChg>
      <pc:sldChg chg="del">
        <pc:chgData name="César Elías Verde Mendocilla" userId="e5610ecb-9785-4af1-a345-ec1ef99018a0" providerId="ADAL" clId="{D10BFB3C-1627-4AC6-A668-F6B3D5ED6B4E}" dt="2024-10-11T22:58:24.682" v="1" actId="47"/>
        <pc:sldMkLst>
          <pc:docMk/>
          <pc:sldMk cId="3907007447" sldId="274"/>
        </pc:sldMkLst>
      </pc:sldChg>
      <pc:sldChg chg="del">
        <pc:chgData name="César Elías Verde Mendocilla" userId="e5610ecb-9785-4af1-a345-ec1ef99018a0" providerId="ADAL" clId="{D10BFB3C-1627-4AC6-A668-F6B3D5ED6B4E}" dt="2024-10-11T22:58:24.682" v="1" actId="47"/>
        <pc:sldMkLst>
          <pc:docMk/>
          <pc:sldMk cId="2028714138" sldId="275"/>
        </pc:sldMkLst>
      </pc:sldChg>
      <pc:sldChg chg="del">
        <pc:chgData name="César Elías Verde Mendocilla" userId="e5610ecb-9785-4af1-a345-ec1ef99018a0" providerId="ADAL" clId="{D10BFB3C-1627-4AC6-A668-F6B3D5ED6B4E}" dt="2024-10-11T22:58:24.682" v="1" actId="47"/>
        <pc:sldMkLst>
          <pc:docMk/>
          <pc:sldMk cId="2053311352" sldId="276"/>
        </pc:sldMkLst>
      </pc:sldChg>
      <pc:sldChg chg="del">
        <pc:chgData name="César Elías Verde Mendocilla" userId="e5610ecb-9785-4af1-a345-ec1ef99018a0" providerId="ADAL" clId="{D10BFB3C-1627-4AC6-A668-F6B3D5ED6B4E}" dt="2024-10-11T22:58:24.682" v="1" actId="47"/>
        <pc:sldMkLst>
          <pc:docMk/>
          <pc:sldMk cId="3504713535" sldId="277"/>
        </pc:sldMkLst>
      </pc:sldChg>
      <pc:sldChg chg="del">
        <pc:chgData name="César Elías Verde Mendocilla" userId="e5610ecb-9785-4af1-a345-ec1ef99018a0" providerId="ADAL" clId="{D10BFB3C-1627-4AC6-A668-F6B3D5ED6B4E}" dt="2024-10-11T22:58:24.682" v="1" actId="47"/>
        <pc:sldMkLst>
          <pc:docMk/>
          <pc:sldMk cId="1914135681" sldId="278"/>
        </pc:sldMkLst>
      </pc:sldChg>
      <pc:sldChg chg="del">
        <pc:chgData name="César Elías Verde Mendocilla" userId="e5610ecb-9785-4af1-a345-ec1ef99018a0" providerId="ADAL" clId="{D10BFB3C-1627-4AC6-A668-F6B3D5ED6B4E}" dt="2024-10-11T22:58:24.682" v="1" actId="47"/>
        <pc:sldMkLst>
          <pc:docMk/>
          <pc:sldMk cId="3204277612" sldId="279"/>
        </pc:sldMkLst>
      </pc:sldChg>
      <pc:sldChg chg="del">
        <pc:chgData name="César Elías Verde Mendocilla" userId="e5610ecb-9785-4af1-a345-ec1ef99018a0" providerId="ADAL" clId="{D10BFB3C-1627-4AC6-A668-F6B3D5ED6B4E}" dt="2024-10-11T22:58:24.682" v="1" actId="47"/>
        <pc:sldMkLst>
          <pc:docMk/>
          <pc:sldMk cId="1696574244" sldId="280"/>
        </pc:sldMkLst>
      </pc:sldChg>
      <pc:sldChg chg="del">
        <pc:chgData name="César Elías Verde Mendocilla" userId="e5610ecb-9785-4af1-a345-ec1ef99018a0" providerId="ADAL" clId="{D10BFB3C-1627-4AC6-A668-F6B3D5ED6B4E}" dt="2024-10-11T22:58:24.682" v="1" actId="47"/>
        <pc:sldMkLst>
          <pc:docMk/>
          <pc:sldMk cId="1329112787" sldId="281"/>
        </pc:sldMkLst>
      </pc:sldChg>
      <pc:sldChg chg="del">
        <pc:chgData name="César Elías Verde Mendocilla" userId="e5610ecb-9785-4af1-a345-ec1ef99018a0" providerId="ADAL" clId="{D10BFB3C-1627-4AC6-A668-F6B3D5ED6B4E}" dt="2024-10-11T22:58:24.682" v="1" actId="47"/>
        <pc:sldMkLst>
          <pc:docMk/>
          <pc:sldMk cId="1858045536" sldId="282"/>
        </pc:sldMkLst>
      </pc:sldChg>
      <pc:sldChg chg="del">
        <pc:chgData name="César Elías Verde Mendocilla" userId="e5610ecb-9785-4af1-a345-ec1ef99018a0" providerId="ADAL" clId="{D10BFB3C-1627-4AC6-A668-F6B3D5ED6B4E}" dt="2024-10-11T22:58:03.823" v="0" actId="47"/>
        <pc:sldMkLst>
          <pc:docMk/>
          <pc:sldMk cId="800172771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03992-5E9A-4B35-B763-EB0DF6FA94D9}" type="datetimeFigureOut">
              <a:rPr lang="es-PE" smtClean="0"/>
              <a:t>2/10/2024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B414B-1C1F-4088-9D80-EAF5114A0D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665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1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4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1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0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2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8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1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8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CB7D67-B623-F016-0BAF-4CC911607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es-PE" dirty="0"/>
              <a:t>Propuesta de ajustes al SSO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1940DF-5BB1-446D-5CC7-3CF680753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>
            <a:normAutofit/>
          </a:bodyPr>
          <a:lstStyle/>
          <a:p>
            <a:endParaRPr lang="es-PE"/>
          </a:p>
        </p:txBody>
      </p:sp>
      <p:pic>
        <p:nvPicPr>
          <p:cNvPr id="6" name="Imagen 5" descr="SENACE - Servicio Nacional de Certificaciones para las Inversiones ...">
            <a:extLst>
              <a:ext uri="{FF2B5EF4-FFF2-40B4-BE49-F238E27FC236}">
                <a16:creationId xmlns:a16="http://schemas.microsoft.com/office/drawing/2014/main" id="{D42A9E10-386B-45AC-CB84-2DED74150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574" y="2837021"/>
            <a:ext cx="3458249" cy="1175805"/>
          </a:xfrm>
          <a:prstGeom prst="rect">
            <a:avLst/>
          </a:prstGeom>
        </p:spPr>
      </p:pic>
      <p:sp>
        <p:nvSpPr>
          <p:cNvPr id="21" name="Rectangle 14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85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BF4D4A6-38A3-8054-2574-4F9D2DCADAEA}"/>
              </a:ext>
            </a:extLst>
          </p:cNvPr>
          <p:cNvSpPr/>
          <p:nvPr/>
        </p:nvSpPr>
        <p:spPr>
          <a:xfrm>
            <a:off x="1247774" y="1171573"/>
            <a:ext cx="6314457" cy="27219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3" name="Imagen 2" descr="SENACE - Servicio Nacional de Certificaciones para las Inversiones ...">
            <a:extLst>
              <a:ext uri="{FF2B5EF4-FFF2-40B4-BE49-F238E27FC236}">
                <a16:creationId xmlns:a16="http://schemas.microsoft.com/office/drawing/2014/main" id="{91C38DDF-C53E-981E-9C61-F4AD2A70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62"/>
            <a:ext cx="2286000" cy="7905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AC5A9B1-4887-5B02-5044-AC424B37644D}"/>
              </a:ext>
            </a:extLst>
          </p:cNvPr>
          <p:cNvSpPr txBox="1"/>
          <p:nvPr/>
        </p:nvSpPr>
        <p:spPr>
          <a:xfrm>
            <a:off x="3856420" y="325739"/>
            <a:ext cx="3954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TO-BE</a:t>
            </a:r>
          </a:p>
          <a:p>
            <a:pPr algn="ctr"/>
            <a:r>
              <a:rPr lang="es-MX" dirty="0"/>
              <a:t>Gestión de administradores por entidad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6152DDE-2C30-BBFE-7DEC-FFB8B08DBA59}"/>
              </a:ext>
            </a:extLst>
          </p:cNvPr>
          <p:cNvSpPr/>
          <p:nvPr/>
        </p:nvSpPr>
        <p:spPr>
          <a:xfrm>
            <a:off x="1054218" y="5085037"/>
            <a:ext cx="690577" cy="6217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rgbClr val="002060"/>
                </a:solidFill>
              </a:rPr>
              <a:t>sso</a:t>
            </a: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CAEA480-ADAE-504D-BDB1-5528721841E3}"/>
              </a:ext>
            </a:extLst>
          </p:cNvPr>
          <p:cNvSpPr txBox="1"/>
          <p:nvPr/>
        </p:nvSpPr>
        <p:spPr>
          <a:xfrm>
            <a:off x="3432016" y="1232710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Administración SSO</a:t>
            </a:r>
            <a:endParaRPr lang="es-PE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E4982EF-C38C-FFC0-C437-79584B172CD1}"/>
              </a:ext>
            </a:extLst>
          </p:cNvPr>
          <p:cNvSpPr txBox="1"/>
          <p:nvPr/>
        </p:nvSpPr>
        <p:spPr>
          <a:xfrm>
            <a:off x="1617745" y="1703730"/>
            <a:ext cx="28494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Solicitudes de Administración</a:t>
            </a:r>
            <a:endParaRPr lang="es-PE" sz="1500" dirty="0"/>
          </a:p>
        </p:txBody>
      </p:sp>
      <p:graphicFrame>
        <p:nvGraphicFramePr>
          <p:cNvPr id="53" name="Tabla 52">
            <a:extLst>
              <a:ext uri="{FF2B5EF4-FFF2-40B4-BE49-F238E27FC236}">
                <a16:creationId xmlns:a16="http://schemas.microsoft.com/office/drawing/2014/main" id="{86918B6A-37CD-4B00-1CFA-C5B7A94F4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239786"/>
              </p:ext>
            </p:extLst>
          </p:nvPr>
        </p:nvGraphicFramePr>
        <p:xfrm>
          <a:off x="1617746" y="2090360"/>
          <a:ext cx="5618477" cy="1608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837">
                  <a:extLst>
                    <a:ext uri="{9D8B030D-6E8A-4147-A177-3AD203B41FA5}">
                      <a16:colId xmlns:a16="http://schemas.microsoft.com/office/drawing/2014/main" val="2402412672"/>
                    </a:ext>
                  </a:extLst>
                </a:gridCol>
                <a:gridCol w="1019326">
                  <a:extLst>
                    <a:ext uri="{9D8B030D-6E8A-4147-A177-3AD203B41FA5}">
                      <a16:colId xmlns:a16="http://schemas.microsoft.com/office/drawing/2014/main" val="3273509755"/>
                    </a:ext>
                  </a:extLst>
                </a:gridCol>
                <a:gridCol w="869425">
                  <a:extLst>
                    <a:ext uri="{9D8B030D-6E8A-4147-A177-3AD203B41FA5}">
                      <a16:colId xmlns:a16="http://schemas.microsoft.com/office/drawing/2014/main" val="3606910803"/>
                    </a:ext>
                  </a:extLst>
                </a:gridCol>
                <a:gridCol w="749505">
                  <a:extLst>
                    <a:ext uri="{9D8B030D-6E8A-4147-A177-3AD203B41FA5}">
                      <a16:colId xmlns:a16="http://schemas.microsoft.com/office/drawing/2014/main" val="2182642344"/>
                    </a:ext>
                  </a:extLst>
                </a:gridCol>
                <a:gridCol w="1148384">
                  <a:extLst>
                    <a:ext uri="{9D8B030D-6E8A-4147-A177-3AD203B41FA5}">
                      <a16:colId xmlns:a16="http://schemas.microsoft.com/office/drawing/2014/main" val="1066833152"/>
                    </a:ext>
                  </a:extLst>
                </a:gridCol>
              </a:tblGrid>
              <a:tr h="328794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Entidad</a:t>
                      </a:r>
                      <a:endParaRPr lang="es-PE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RUC</a:t>
                      </a:r>
                      <a:endParaRPr lang="es-PE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Fecha</a:t>
                      </a:r>
                      <a:endParaRPr lang="es-PE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Acción</a:t>
                      </a:r>
                      <a:endParaRPr lang="es-PE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Operaciones</a:t>
                      </a:r>
                      <a:endParaRPr lang="es-PE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67170"/>
                  </a:ext>
                </a:extLst>
              </a:tr>
              <a:tr h="293401">
                <a:tc>
                  <a:txBody>
                    <a:bodyPr/>
                    <a:lstStyle/>
                    <a:p>
                      <a:pPr algn="l"/>
                      <a:r>
                        <a:rPr lang="es-MX" sz="1100" dirty="0"/>
                        <a:t>Organismo Supervisor de la Inversión en Energía</a:t>
                      </a:r>
                      <a:endParaRPr lang="es-P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20376082114 </a:t>
                      </a:r>
                      <a:endParaRPr lang="es-P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30/09/2024</a:t>
                      </a:r>
                      <a:endParaRPr lang="es-P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Agregar</a:t>
                      </a:r>
                      <a:endParaRPr lang="es-P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877347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algn="l"/>
                      <a:r>
                        <a:rPr lang="es-MX" sz="1100" dirty="0" err="1"/>
                        <a:t>Compañia</a:t>
                      </a:r>
                      <a:r>
                        <a:rPr lang="es-MX" sz="1100" dirty="0"/>
                        <a:t> de Minas Buenaventura S.A.A.</a:t>
                      </a:r>
                      <a:endParaRPr lang="es-P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20100079501 </a:t>
                      </a:r>
                      <a:endParaRPr lang="es-P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01/10/2024</a:t>
                      </a:r>
                      <a:endParaRPr lang="es-P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/>
                        <a:t>Renovar</a:t>
                      </a:r>
                      <a:endParaRPr lang="es-P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492578"/>
                  </a:ext>
                </a:extLst>
              </a:tr>
              <a:tr h="423076">
                <a:tc>
                  <a:txBody>
                    <a:bodyPr/>
                    <a:lstStyle/>
                    <a:p>
                      <a:pPr algn="l"/>
                      <a:r>
                        <a:rPr lang="es-PE" sz="1100" dirty="0"/>
                        <a:t>Municipalidad Metropolitana de Lima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20131380951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05/10/2024</a:t>
                      </a:r>
                      <a:endParaRPr lang="es-P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100" dirty="0"/>
                        <a:t>Cambiar</a:t>
                      </a:r>
                      <a:endParaRPr lang="es-PE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080299"/>
                  </a:ext>
                </a:extLst>
              </a:tr>
            </a:tbl>
          </a:graphicData>
        </a:graphic>
      </p:graphicFrame>
      <p:cxnSp>
        <p:nvCxnSpPr>
          <p:cNvPr id="8216" name="Conector recto de flecha 8215">
            <a:extLst>
              <a:ext uri="{FF2B5EF4-FFF2-40B4-BE49-F238E27FC236}">
                <a16:creationId xmlns:a16="http://schemas.microsoft.com/office/drawing/2014/main" id="{7781925D-2CBD-0EA1-3659-5ED646D0821E}"/>
              </a:ext>
            </a:extLst>
          </p:cNvPr>
          <p:cNvCxnSpPr>
            <a:cxnSpLocks/>
          </p:cNvCxnSpPr>
          <p:nvPr/>
        </p:nvCxnSpPr>
        <p:spPr>
          <a:xfrm>
            <a:off x="5995194" y="3164183"/>
            <a:ext cx="312250" cy="923814"/>
          </a:xfrm>
          <a:prstGeom prst="straightConnector1">
            <a:avLst/>
          </a:prstGeom>
          <a:ln w="12700">
            <a:solidFill>
              <a:srgbClr val="13878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548678F-B275-2AE1-FA86-EBD9FF4E8F37}"/>
              </a:ext>
            </a:extLst>
          </p:cNvPr>
          <p:cNvGrpSpPr/>
          <p:nvPr/>
        </p:nvGrpSpPr>
        <p:grpSpPr>
          <a:xfrm>
            <a:off x="2912905" y="4026209"/>
            <a:ext cx="2085462" cy="2759061"/>
            <a:chOff x="7266346" y="3352699"/>
            <a:chExt cx="2085462" cy="2759061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C3FAF76-FC45-1C68-CFF5-929DF6FBFB38}"/>
                </a:ext>
              </a:extLst>
            </p:cNvPr>
            <p:cNvSpPr/>
            <p:nvPr/>
          </p:nvSpPr>
          <p:spPr>
            <a:xfrm>
              <a:off x="7266346" y="3654013"/>
              <a:ext cx="2085462" cy="245774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27DBE405-ADBD-5430-B96A-F0E836A90BA1}"/>
                </a:ext>
              </a:extLst>
            </p:cNvPr>
            <p:cNvSpPr/>
            <p:nvPr/>
          </p:nvSpPr>
          <p:spPr>
            <a:xfrm>
              <a:off x="7556144" y="5685367"/>
              <a:ext cx="1570179" cy="298091"/>
            </a:xfrm>
            <a:prstGeom prst="roundRect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Agregar</a:t>
              </a:r>
              <a:endParaRPr lang="es-PE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5A87F1C-2BF4-6ECD-E646-E277CDA86BF4}"/>
                </a:ext>
              </a:extLst>
            </p:cNvPr>
            <p:cNvSpPr/>
            <p:nvPr/>
          </p:nvSpPr>
          <p:spPr>
            <a:xfrm>
              <a:off x="7339167" y="4154203"/>
              <a:ext cx="1903890" cy="2980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sz="1400" dirty="0">
                  <a:solidFill>
                    <a:schemeClr val="tx2">
                      <a:lumMod val="75000"/>
                    </a:schemeClr>
                  </a:solidFill>
                </a:rPr>
                <a:t>Número de documento</a:t>
              </a:r>
              <a:endParaRPr lang="es-PE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8207" name="Grupo 8206">
              <a:extLst>
                <a:ext uri="{FF2B5EF4-FFF2-40B4-BE49-F238E27FC236}">
                  <a16:creationId xmlns:a16="http://schemas.microsoft.com/office/drawing/2014/main" id="{8B465023-BE97-9432-4706-9D6FE085F26E}"/>
                </a:ext>
              </a:extLst>
            </p:cNvPr>
            <p:cNvGrpSpPr/>
            <p:nvPr/>
          </p:nvGrpSpPr>
          <p:grpSpPr>
            <a:xfrm>
              <a:off x="7343143" y="3745149"/>
              <a:ext cx="1903890" cy="298091"/>
              <a:chOff x="9686269" y="4381851"/>
              <a:chExt cx="1903890" cy="298091"/>
            </a:xfrm>
          </p:grpSpPr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EC7F24D7-95E5-EBF3-C941-2F19EE07AF67}"/>
                  </a:ext>
                </a:extLst>
              </p:cNvPr>
              <p:cNvSpPr/>
              <p:nvPr/>
            </p:nvSpPr>
            <p:spPr>
              <a:xfrm>
                <a:off x="9686269" y="4381851"/>
                <a:ext cx="1903890" cy="2980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MX" sz="1400" dirty="0">
                    <a:solidFill>
                      <a:schemeClr val="tx2">
                        <a:lumMod val="75000"/>
                      </a:schemeClr>
                    </a:solidFill>
                  </a:rPr>
                  <a:t>Tipo de documento</a:t>
                </a:r>
                <a:endParaRPr lang="es-PE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740D05AD-EAB3-0147-A4AD-02EF6B8566F1}"/>
                  </a:ext>
                </a:extLst>
              </p:cNvPr>
              <p:cNvSpPr/>
              <p:nvPr/>
            </p:nvSpPr>
            <p:spPr>
              <a:xfrm rot="10800000">
                <a:off x="11361920" y="4510086"/>
                <a:ext cx="139450" cy="70566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BEE50C65-070B-7BFD-810E-FA343DEA58F1}"/>
                </a:ext>
              </a:extLst>
            </p:cNvPr>
            <p:cNvSpPr txBox="1"/>
            <p:nvPr/>
          </p:nvSpPr>
          <p:spPr>
            <a:xfrm>
              <a:off x="7275870" y="5253035"/>
              <a:ext cx="761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Desde:</a:t>
              </a:r>
              <a:endParaRPr lang="es-PE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8194" name="Picture 2" descr="calendar&quot; Icon - Download for free – Iconduck">
              <a:extLst>
                <a:ext uri="{FF2B5EF4-FFF2-40B4-BE49-F238E27FC236}">
                  <a16:creationId xmlns:a16="http://schemas.microsoft.com/office/drawing/2014/main" id="{1823083C-BC7F-1419-BC99-3D80FDD35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955011" y="5321175"/>
              <a:ext cx="174554" cy="17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F1B6373E-C0DA-56F2-93EF-873F26A72365}"/>
                </a:ext>
              </a:extLst>
            </p:cNvPr>
            <p:cNvSpPr txBox="1"/>
            <p:nvPr/>
          </p:nvSpPr>
          <p:spPr>
            <a:xfrm>
              <a:off x="8355149" y="5253035"/>
              <a:ext cx="660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Hasta:</a:t>
              </a:r>
              <a:endParaRPr lang="es-PE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5" name="Picture 2" descr="calendar&quot; Icon - Download for free – Iconduck">
              <a:extLst>
                <a:ext uri="{FF2B5EF4-FFF2-40B4-BE49-F238E27FC236}">
                  <a16:creationId xmlns:a16="http://schemas.microsoft.com/office/drawing/2014/main" id="{E11B390C-F51B-4BF4-2091-B0E2A8A9D1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005715" y="5321175"/>
              <a:ext cx="174554" cy="17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04" name="Rectángulo 8203">
              <a:extLst>
                <a:ext uri="{FF2B5EF4-FFF2-40B4-BE49-F238E27FC236}">
                  <a16:creationId xmlns:a16="http://schemas.microsoft.com/office/drawing/2014/main" id="{49C13DDC-AB2C-1388-4BA5-A2F27843544E}"/>
                </a:ext>
              </a:extLst>
            </p:cNvPr>
            <p:cNvSpPr/>
            <p:nvPr/>
          </p:nvSpPr>
          <p:spPr>
            <a:xfrm>
              <a:off x="7268781" y="3352699"/>
              <a:ext cx="2075938" cy="296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600" dirty="0"/>
                <a:t>Agregar</a:t>
              </a:r>
              <a:endParaRPr lang="es-PE" dirty="0"/>
            </a:p>
          </p:txBody>
        </p:sp>
        <p:sp>
          <p:nvSpPr>
            <p:cNvPr id="8208" name="Rectángulo: esquinas redondeadas 8207">
              <a:extLst>
                <a:ext uri="{FF2B5EF4-FFF2-40B4-BE49-F238E27FC236}">
                  <a16:creationId xmlns:a16="http://schemas.microsoft.com/office/drawing/2014/main" id="{537DE5F5-EB00-A6BE-6C8B-E1A09024A8CE}"/>
                </a:ext>
              </a:extLst>
            </p:cNvPr>
            <p:cNvSpPr/>
            <p:nvPr/>
          </p:nvSpPr>
          <p:spPr>
            <a:xfrm>
              <a:off x="8334552" y="4550628"/>
              <a:ext cx="893727" cy="244152"/>
            </a:xfrm>
            <a:prstGeom prst="roundRect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Buscar</a:t>
              </a:r>
              <a:endParaRPr lang="es-PE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226" name="Rectángulo 8225">
              <a:extLst>
                <a:ext uri="{FF2B5EF4-FFF2-40B4-BE49-F238E27FC236}">
                  <a16:creationId xmlns:a16="http://schemas.microsoft.com/office/drawing/2014/main" id="{43192EB0-5435-6D3F-5024-B6908E21AB3A}"/>
                </a:ext>
              </a:extLst>
            </p:cNvPr>
            <p:cNvSpPr/>
            <p:nvPr/>
          </p:nvSpPr>
          <p:spPr>
            <a:xfrm>
              <a:off x="7362825" y="4896420"/>
              <a:ext cx="1903890" cy="2980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sz="1400" dirty="0">
                  <a:solidFill>
                    <a:schemeClr val="tx2">
                      <a:lumMod val="75000"/>
                    </a:schemeClr>
                  </a:solidFill>
                </a:rPr>
                <a:t>Nombre</a:t>
              </a:r>
              <a:endParaRPr lang="es-PE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8227" name="Conector recto de flecha 8226">
            <a:extLst>
              <a:ext uri="{FF2B5EF4-FFF2-40B4-BE49-F238E27FC236}">
                <a16:creationId xmlns:a16="http://schemas.microsoft.com/office/drawing/2014/main" id="{347D0F97-F1D5-641E-45BD-2B4EE5122DEE}"/>
              </a:ext>
            </a:extLst>
          </p:cNvPr>
          <p:cNvCxnSpPr>
            <a:cxnSpLocks/>
          </p:cNvCxnSpPr>
          <p:nvPr/>
        </p:nvCxnSpPr>
        <p:spPr>
          <a:xfrm flipH="1">
            <a:off x="4998367" y="2754951"/>
            <a:ext cx="460710" cy="1626841"/>
          </a:xfrm>
          <a:prstGeom prst="straightConnector1">
            <a:avLst/>
          </a:prstGeom>
          <a:ln w="12700">
            <a:solidFill>
              <a:srgbClr val="298F6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0" name="Conector recto de flecha 8249">
            <a:extLst>
              <a:ext uri="{FF2B5EF4-FFF2-40B4-BE49-F238E27FC236}">
                <a16:creationId xmlns:a16="http://schemas.microsoft.com/office/drawing/2014/main" id="{353437D8-EA71-3843-190A-0B2BF96C9F6D}"/>
              </a:ext>
            </a:extLst>
          </p:cNvPr>
          <p:cNvCxnSpPr>
            <a:cxnSpLocks/>
          </p:cNvCxnSpPr>
          <p:nvPr/>
        </p:nvCxnSpPr>
        <p:spPr>
          <a:xfrm>
            <a:off x="6670640" y="3358904"/>
            <a:ext cx="1976820" cy="0"/>
          </a:xfrm>
          <a:prstGeom prst="straightConnector1">
            <a:avLst/>
          </a:prstGeom>
          <a:ln w="19050">
            <a:solidFill>
              <a:srgbClr val="0066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>
            <a:extLst>
              <a:ext uri="{FF2B5EF4-FFF2-40B4-BE49-F238E27FC236}">
                <a16:creationId xmlns:a16="http://schemas.microsoft.com/office/drawing/2014/main" id="{351310A7-3E93-8B94-414B-567DBE72DD8A}"/>
              </a:ext>
            </a:extLst>
          </p:cNvPr>
          <p:cNvGrpSpPr/>
          <p:nvPr/>
        </p:nvGrpSpPr>
        <p:grpSpPr>
          <a:xfrm>
            <a:off x="6196535" y="2538000"/>
            <a:ext cx="924158" cy="283187"/>
            <a:chOff x="5405960" y="2880900"/>
            <a:chExt cx="924158" cy="283187"/>
          </a:xfrm>
        </p:grpSpPr>
        <p:pic>
          <p:nvPicPr>
            <p:cNvPr id="6" name="Picture 10" descr="Fill And Sign Pdf Forms - Apps On Google Play Pdf Signed Png,Google Forms  Icon - free transparent png images - pngaaa.com">
              <a:extLst>
                <a:ext uri="{FF2B5EF4-FFF2-40B4-BE49-F238E27FC236}">
                  <a16:creationId xmlns:a16="http://schemas.microsoft.com/office/drawing/2014/main" id="{70B660F8-53D7-B0C4-3D72-D4F4E89C83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8000" y1="46928" x2="58000" y2="46928"/>
                          <a14:foregroundMark x1="63444" y1="45051" x2="63444" y2="45051"/>
                          <a14:foregroundMark x1="65889" y1="46758" x2="65889" y2="46758"/>
                          <a14:foregroundMark x1="64444" y1="49659" x2="64444" y2="49659"/>
                          <a14:foregroundMark x1="61222" y1="53242" x2="61222" y2="53242"/>
                          <a14:foregroundMark x1="62556" y1="56314" x2="62556" y2="56314"/>
                          <a14:foregroundMark x1="63111" y1="53754" x2="63111" y2="53754"/>
                          <a14:foregroundMark x1="63556" y1="50853" x2="63556" y2="50853"/>
                          <a14:foregroundMark x1="57889" y1="50341" x2="57889" y2="50341"/>
                          <a14:foregroundMark x1="59556" y1="50000" x2="59556" y2="50000"/>
                          <a14:foregroundMark x1="59222" y1="53242" x2="59222" y2="53242"/>
                          <a14:foregroundMark x1="58333" y1="57850" x2="58333" y2="57850"/>
                          <a14:foregroundMark x1="57111" y1="59556" x2="57111" y2="59556"/>
                          <a14:foregroundMark x1="54889" y1="63481" x2="54889" y2="63481"/>
                          <a14:foregroundMark x1="50667" y1="64334" x2="50667" y2="64334"/>
                          <a14:foregroundMark x1="45222" y1="64676" x2="45222" y2="64676"/>
                          <a14:foregroundMark x1="45444" y1="69454" x2="45444" y2="69454"/>
                          <a14:foregroundMark x1="45778" y1="70648" x2="45778" y2="70648"/>
                          <a14:foregroundMark x1="55889" y1="72696" x2="55889" y2="72696"/>
                          <a14:foregroundMark x1="57000" y1="69795" x2="57000" y2="69795"/>
                          <a14:foregroundMark x1="44222" y1="78840" x2="44222" y2="78840"/>
                          <a14:foregroundMark x1="39889" y1="60580" x2="39889" y2="60580"/>
                          <a14:foregroundMark x1="34444" y1="80375" x2="34444" y2="80375"/>
                          <a14:foregroundMark x1="40333" y1="83447" x2="40333" y2="83447"/>
                          <a14:foregroundMark x1="53000" y1="82594" x2="53000" y2="82594"/>
                          <a14:foregroundMark x1="54333" y1="54949" x2="54333" y2="54949"/>
                          <a14:foregroundMark x1="56667" y1="84642" x2="56667" y2="84642"/>
                          <a14:foregroundMark x1="53111" y1="87543" x2="53111" y2="87543"/>
                          <a14:foregroundMark x1="43000" y1="69966" x2="43000" y2="69966"/>
                          <a14:foregroundMark x1="56889" y1="85154" x2="56889" y2="85154"/>
                          <a14:foregroundMark x1="52444" y1="10068" x2="52444" y2="10068"/>
                          <a14:foregroundMark x1="48778" y1="10410" x2="48778" y2="10410"/>
                          <a14:foregroundMark x1="45111" y1="10751" x2="45111" y2="10751"/>
                          <a14:foregroundMark x1="40111" y1="10751" x2="40111" y2="10751"/>
                          <a14:foregroundMark x1="33556" y1="11263" x2="33556" y2="11263"/>
                          <a14:foregroundMark x1="32000" y1="11433" x2="32000" y2="11433"/>
                          <a14:foregroundMark x1="32222" y1="10068" x2="32222" y2="10068"/>
                          <a14:foregroundMark x1="35556" y1="9898" x2="35556" y2="9898"/>
                          <a14:foregroundMark x1="40556" y1="10068" x2="40556" y2="10068"/>
                          <a14:foregroundMark x1="48889" y1="11092" x2="48889" y2="11092"/>
                          <a14:foregroundMark x1="61556" y1="80546" x2="61556" y2="80546"/>
                          <a14:foregroundMark x1="53111" y1="79522" x2="53111" y2="79522"/>
                          <a14:foregroundMark x1="36889" y1="75427" x2="36889" y2="754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25" t="5982" r="20795" b="8021"/>
            <a:stretch/>
          </p:blipFill>
          <p:spPr bwMode="auto">
            <a:xfrm>
              <a:off x="5405960" y="2880900"/>
              <a:ext cx="271412" cy="26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6" name="Picture 2" descr="Accept - Free interface icons">
              <a:extLst>
                <a:ext uri="{FF2B5EF4-FFF2-40B4-BE49-F238E27FC236}">
                  <a16:creationId xmlns:a16="http://schemas.microsoft.com/office/drawing/2014/main" id="{02F325AE-610D-8AAF-FC40-C5345504D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1587" y="2897181"/>
              <a:ext cx="248063" cy="248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8" name="Picture 4" descr="Revision icons for free download | Freepik">
              <a:extLst>
                <a:ext uri="{FF2B5EF4-FFF2-40B4-BE49-F238E27FC236}">
                  <a16:creationId xmlns:a16="http://schemas.microsoft.com/office/drawing/2014/main" id="{D161608C-DE0F-1528-F0E8-96EC3399C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388" y="2881357"/>
              <a:ext cx="282730" cy="282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D3C1A6C5-8A28-A776-AC66-0EF946C473A6}"/>
              </a:ext>
            </a:extLst>
          </p:cNvPr>
          <p:cNvGrpSpPr/>
          <p:nvPr/>
        </p:nvGrpSpPr>
        <p:grpSpPr>
          <a:xfrm>
            <a:off x="6192633" y="2960474"/>
            <a:ext cx="924158" cy="283187"/>
            <a:chOff x="5405960" y="2880900"/>
            <a:chExt cx="924158" cy="283187"/>
          </a:xfrm>
        </p:grpSpPr>
        <p:pic>
          <p:nvPicPr>
            <p:cNvPr id="10" name="Picture 10" descr="Fill And Sign Pdf Forms - Apps On Google Play Pdf Signed Png,Google Forms  Icon - free transparent png images - pngaaa.com">
              <a:extLst>
                <a:ext uri="{FF2B5EF4-FFF2-40B4-BE49-F238E27FC236}">
                  <a16:creationId xmlns:a16="http://schemas.microsoft.com/office/drawing/2014/main" id="{1E96EF5C-4C19-E166-4383-1D8F4C4439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8000" y1="46928" x2="58000" y2="46928"/>
                          <a14:foregroundMark x1="63444" y1="45051" x2="63444" y2="45051"/>
                          <a14:foregroundMark x1="65889" y1="46758" x2="65889" y2="46758"/>
                          <a14:foregroundMark x1="64444" y1="49659" x2="64444" y2="49659"/>
                          <a14:foregroundMark x1="61222" y1="53242" x2="61222" y2="53242"/>
                          <a14:foregroundMark x1="62556" y1="56314" x2="62556" y2="56314"/>
                          <a14:foregroundMark x1="63111" y1="53754" x2="63111" y2="53754"/>
                          <a14:foregroundMark x1="63556" y1="50853" x2="63556" y2="50853"/>
                          <a14:foregroundMark x1="57889" y1="50341" x2="57889" y2="50341"/>
                          <a14:foregroundMark x1="59556" y1="50000" x2="59556" y2="50000"/>
                          <a14:foregroundMark x1="59222" y1="53242" x2="59222" y2="53242"/>
                          <a14:foregroundMark x1="58333" y1="57850" x2="58333" y2="57850"/>
                          <a14:foregroundMark x1="57111" y1="59556" x2="57111" y2="59556"/>
                          <a14:foregroundMark x1="54889" y1="63481" x2="54889" y2="63481"/>
                          <a14:foregroundMark x1="50667" y1="64334" x2="50667" y2="64334"/>
                          <a14:foregroundMark x1="45222" y1="64676" x2="45222" y2="64676"/>
                          <a14:foregroundMark x1="45444" y1="69454" x2="45444" y2="69454"/>
                          <a14:foregroundMark x1="45778" y1="70648" x2="45778" y2="70648"/>
                          <a14:foregroundMark x1="55889" y1="72696" x2="55889" y2="72696"/>
                          <a14:foregroundMark x1="57000" y1="69795" x2="57000" y2="69795"/>
                          <a14:foregroundMark x1="44222" y1="78840" x2="44222" y2="78840"/>
                          <a14:foregroundMark x1="39889" y1="60580" x2="39889" y2="60580"/>
                          <a14:foregroundMark x1="34444" y1="80375" x2="34444" y2="80375"/>
                          <a14:foregroundMark x1="40333" y1="83447" x2="40333" y2="83447"/>
                          <a14:foregroundMark x1="53000" y1="82594" x2="53000" y2="82594"/>
                          <a14:foregroundMark x1="54333" y1="54949" x2="54333" y2="54949"/>
                          <a14:foregroundMark x1="56667" y1="84642" x2="56667" y2="84642"/>
                          <a14:foregroundMark x1="53111" y1="87543" x2="53111" y2="87543"/>
                          <a14:foregroundMark x1="43000" y1="69966" x2="43000" y2="69966"/>
                          <a14:foregroundMark x1="56889" y1="85154" x2="56889" y2="85154"/>
                          <a14:foregroundMark x1="52444" y1="10068" x2="52444" y2="10068"/>
                          <a14:foregroundMark x1="48778" y1="10410" x2="48778" y2="10410"/>
                          <a14:foregroundMark x1="45111" y1="10751" x2="45111" y2="10751"/>
                          <a14:foregroundMark x1="40111" y1="10751" x2="40111" y2="10751"/>
                          <a14:foregroundMark x1="33556" y1="11263" x2="33556" y2="11263"/>
                          <a14:foregroundMark x1="32000" y1="11433" x2="32000" y2="11433"/>
                          <a14:foregroundMark x1="32222" y1="10068" x2="32222" y2="10068"/>
                          <a14:foregroundMark x1="35556" y1="9898" x2="35556" y2="9898"/>
                          <a14:foregroundMark x1="40556" y1="10068" x2="40556" y2="10068"/>
                          <a14:foregroundMark x1="48889" y1="11092" x2="48889" y2="11092"/>
                          <a14:foregroundMark x1="61556" y1="80546" x2="61556" y2="80546"/>
                          <a14:foregroundMark x1="53111" y1="79522" x2="53111" y2="79522"/>
                          <a14:foregroundMark x1="36889" y1="75427" x2="36889" y2="754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25" t="5982" r="20795" b="8021"/>
            <a:stretch/>
          </p:blipFill>
          <p:spPr bwMode="auto">
            <a:xfrm>
              <a:off x="5405960" y="2880900"/>
              <a:ext cx="271412" cy="26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Accept - Free interface icons">
              <a:extLst>
                <a:ext uri="{FF2B5EF4-FFF2-40B4-BE49-F238E27FC236}">
                  <a16:creationId xmlns:a16="http://schemas.microsoft.com/office/drawing/2014/main" id="{14654CBA-26F1-369C-4A76-FE55CB9011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1587" y="2897181"/>
              <a:ext cx="248063" cy="248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Revision icons for free download | Freepik">
              <a:extLst>
                <a:ext uri="{FF2B5EF4-FFF2-40B4-BE49-F238E27FC236}">
                  <a16:creationId xmlns:a16="http://schemas.microsoft.com/office/drawing/2014/main" id="{13882AD4-08C6-48E0-A47E-2ED3617D1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388" y="2881357"/>
              <a:ext cx="282730" cy="282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97D76DD-EB08-195C-983E-DEA3B32B6EC4}"/>
              </a:ext>
            </a:extLst>
          </p:cNvPr>
          <p:cNvGrpSpPr/>
          <p:nvPr/>
        </p:nvGrpSpPr>
        <p:grpSpPr>
          <a:xfrm>
            <a:off x="6179793" y="3385245"/>
            <a:ext cx="924158" cy="283187"/>
            <a:chOff x="5405960" y="2880900"/>
            <a:chExt cx="924158" cy="283187"/>
          </a:xfrm>
        </p:grpSpPr>
        <p:pic>
          <p:nvPicPr>
            <p:cNvPr id="18" name="Picture 10" descr="Fill And Sign Pdf Forms - Apps On Google Play Pdf Signed Png,Google Forms  Icon - free transparent png images - pngaaa.com">
              <a:extLst>
                <a:ext uri="{FF2B5EF4-FFF2-40B4-BE49-F238E27FC236}">
                  <a16:creationId xmlns:a16="http://schemas.microsoft.com/office/drawing/2014/main" id="{0E622720-D987-4CCA-923B-010A1E3F45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8000" y1="46928" x2="58000" y2="46928"/>
                          <a14:foregroundMark x1="63444" y1="45051" x2="63444" y2="45051"/>
                          <a14:foregroundMark x1="65889" y1="46758" x2="65889" y2="46758"/>
                          <a14:foregroundMark x1="64444" y1="49659" x2="64444" y2="49659"/>
                          <a14:foregroundMark x1="61222" y1="53242" x2="61222" y2="53242"/>
                          <a14:foregroundMark x1="62556" y1="56314" x2="62556" y2="56314"/>
                          <a14:foregroundMark x1="63111" y1="53754" x2="63111" y2="53754"/>
                          <a14:foregroundMark x1="63556" y1="50853" x2="63556" y2="50853"/>
                          <a14:foregroundMark x1="57889" y1="50341" x2="57889" y2="50341"/>
                          <a14:foregroundMark x1="59556" y1="50000" x2="59556" y2="50000"/>
                          <a14:foregroundMark x1="59222" y1="53242" x2="59222" y2="53242"/>
                          <a14:foregroundMark x1="58333" y1="57850" x2="58333" y2="57850"/>
                          <a14:foregroundMark x1="57111" y1="59556" x2="57111" y2="59556"/>
                          <a14:foregroundMark x1="54889" y1="63481" x2="54889" y2="63481"/>
                          <a14:foregroundMark x1="50667" y1="64334" x2="50667" y2="64334"/>
                          <a14:foregroundMark x1="45222" y1="64676" x2="45222" y2="64676"/>
                          <a14:foregroundMark x1="45444" y1="69454" x2="45444" y2="69454"/>
                          <a14:foregroundMark x1="45778" y1="70648" x2="45778" y2="70648"/>
                          <a14:foregroundMark x1="55889" y1="72696" x2="55889" y2="72696"/>
                          <a14:foregroundMark x1="57000" y1="69795" x2="57000" y2="69795"/>
                          <a14:foregroundMark x1="44222" y1="78840" x2="44222" y2="78840"/>
                          <a14:foregroundMark x1="39889" y1="60580" x2="39889" y2="60580"/>
                          <a14:foregroundMark x1="34444" y1="80375" x2="34444" y2="80375"/>
                          <a14:foregroundMark x1="40333" y1="83447" x2="40333" y2="83447"/>
                          <a14:foregroundMark x1="53000" y1="82594" x2="53000" y2="82594"/>
                          <a14:foregroundMark x1="54333" y1="54949" x2="54333" y2="54949"/>
                          <a14:foregroundMark x1="56667" y1="84642" x2="56667" y2="84642"/>
                          <a14:foregroundMark x1="53111" y1="87543" x2="53111" y2="87543"/>
                          <a14:foregroundMark x1="43000" y1="69966" x2="43000" y2="69966"/>
                          <a14:foregroundMark x1="56889" y1="85154" x2="56889" y2="85154"/>
                          <a14:foregroundMark x1="52444" y1="10068" x2="52444" y2="10068"/>
                          <a14:foregroundMark x1="48778" y1="10410" x2="48778" y2="10410"/>
                          <a14:foregroundMark x1="45111" y1="10751" x2="45111" y2="10751"/>
                          <a14:foregroundMark x1="40111" y1="10751" x2="40111" y2="10751"/>
                          <a14:foregroundMark x1="33556" y1="11263" x2="33556" y2="11263"/>
                          <a14:foregroundMark x1="32000" y1="11433" x2="32000" y2="11433"/>
                          <a14:foregroundMark x1="32222" y1="10068" x2="32222" y2="10068"/>
                          <a14:foregroundMark x1="35556" y1="9898" x2="35556" y2="9898"/>
                          <a14:foregroundMark x1="40556" y1="10068" x2="40556" y2="10068"/>
                          <a14:foregroundMark x1="48889" y1="11092" x2="48889" y2="11092"/>
                          <a14:foregroundMark x1="61556" y1="80546" x2="61556" y2="80546"/>
                          <a14:foregroundMark x1="53111" y1="79522" x2="53111" y2="79522"/>
                          <a14:foregroundMark x1="36889" y1="75427" x2="36889" y2="754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25" t="5982" r="20795" b="8021"/>
            <a:stretch/>
          </p:blipFill>
          <p:spPr bwMode="auto">
            <a:xfrm>
              <a:off x="5405960" y="2880900"/>
              <a:ext cx="271412" cy="26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Accept - Free interface icons">
              <a:extLst>
                <a:ext uri="{FF2B5EF4-FFF2-40B4-BE49-F238E27FC236}">
                  <a16:creationId xmlns:a16="http://schemas.microsoft.com/office/drawing/2014/main" id="{94603E08-7B55-700A-37C2-431DF5FDED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1587" y="2897181"/>
              <a:ext cx="248063" cy="248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Revision icons for free download | Freepik">
              <a:extLst>
                <a:ext uri="{FF2B5EF4-FFF2-40B4-BE49-F238E27FC236}">
                  <a16:creationId xmlns:a16="http://schemas.microsoft.com/office/drawing/2014/main" id="{9AC8A81A-9B03-7961-1275-26FB92537A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388" y="2881357"/>
              <a:ext cx="282730" cy="282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86" name="Grupo 11285">
            <a:extLst>
              <a:ext uri="{FF2B5EF4-FFF2-40B4-BE49-F238E27FC236}">
                <a16:creationId xmlns:a16="http://schemas.microsoft.com/office/drawing/2014/main" id="{B6AB0A9F-A4A6-DE40-B89E-C8F5DF11C8BF}"/>
              </a:ext>
            </a:extLst>
          </p:cNvPr>
          <p:cNvGrpSpPr/>
          <p:nvPr/>
        </p:nvGrpSpPr>
        <p:grpSpPr>
          <a:xfrm>
            <a:off x="5557411" y="4139581"/>
            <a:ext cx="2629015" cy="2462981"/>
            <a:chOff x="7490132" y="4015216"/>
            <a:chExt cx="2629015" cy="2462981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17AB59D0-B8DB-8A2F-F841-9EB206A47110}"/>
                </a:ext>
              </a:extLst>
            </p:cNvPr>
            <p:cNvSpPr/>
            <p:nvPr/>
          </p:nvSpPr>
          <p:spPr>
            <a:xfrm>
              <a:off x="7497223" y="4316530"/>
              <a:ext cx="2556309" cy="216166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F091A6A6-A30F-0B61-749C-3C282CBC62F2}"/>
                </a:ext>
              </a:extLst>
            </p:cNvPr>
            <p:cNvSpPr/>
            <p:nvPr/>
          </p:nvSpPr>
          <p:spPr>
            <a:xfrm>
              <a:off x="8026267" y="6033101"/>
              <a:ext cx="1570179" cy="298091"/>
            </a:xfrm>
            <a:prstGeom prst="roundRect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Actualizar</a:t>
              </a:r>
              <a:endParaRPr lang="es-PE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5DF458FB-09C9-57F0-D503-25E146B4F829}"/>
                </a:ext>
              </a:extLst>
            </p:cNvPr>
            <p:cNvGrpSpPr/>
            <p:nvPr/>
          </p:nvGrpSpPr>
          <p:grpSpPr>
            <a:xfrm>
              <a:off x="7513399" y="5591238"/>
              <a:ext cx="2142524" cy="307777"/>
              <a:chOff x="7506747" y="5915552"/>
              <a:chExt cx="2142524" cy="307777"/>
            </a:xfrm>
          </p:grpSpPr>
          <p:grpSp>
            <p:nvGrpSpPr>
              <p:cNvPr id="48" name="Grupo 47">
                <a:extLst>
                  <a:ext uri="{FF2B5EF4-FFF2-40B4-BE49-F238E27FC236}">
                    <a16:creationId xmlns:a16="http://schemas.microsoft.com/office/drawing/2014/main" id="{9204FA9F-DA36-7F90-E9D7-45FEE0E1AF18}"/>
                  </a:ext>
                </a:extLst>
              </p:cNvPr>
              <p:cNvGrpSpPr/>
              <p:nvPr/>
            </p:nvGrpSpPr>
            <p:grpSpPr>
              <a:xfrm>
                <a:off x="7506747" y="5915552"/>
                <a:ext cx="853695" cy="307777"/>
                <a:chOff x="7506747" y="5915552"/>
                <a:chExt cx="853695" cy="307777"/>
              </a:xfrm>
            </p:grpSpPr>
            <p:sp>
              <p:nvSpPr>
                <p:cNvPr id="36" name="CuadroTexto 35">
                  <a:extLst>
                    <a:ext uri="{FF2B5EF4-FFF2-40B4-BE49-F238E27FC236}">
                      <a16:creationId xmlns:a16="http://schemas.microsoft.com/office/drawing/2014/main" id="{CDD8AC21-14DB-EE52-12E4-CA62A6A55E37}"/>
                    </a:ext>
                  </a:extLst>
                </p:cNvPr>
                <p:cNvSpPr txBox="1"/>
                <p:nvPr/>
              </p:nvSpPr>
              <p:spPr>
                <a:xfrm>
                  <a:off x="7506747" y="5915552"/>
                  <a:ext cx="7617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Desde:</a:t>
                  </a:r>
                  <a:endParaRPr lang="es-P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pic>
              <p:nvPicPr>
                <p:cNvPr id="37" name="Picture 2" descr="calendar&quot; Icon - Download for free – Iconduck">
                  <a:extLst>
                    <a:ext uri="{FF2B5EF4-FFF2-40B4-BE49-F238E27FC236}">
                      <a16:creationId xmlns:a16="http://schemas.microsoft.com/office/drawing/2014/main" id="{B6F3E677-1579-E7DC-0218-370BF5042A5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185888" y="5983692"/>
                  <a:ext cx="174554" cy="179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9" name="Grupo 48">
                <a:extLst>
                  <a:ext uri="{FF2B5EF4-FFF2-40B4-BE49-F238E27FC236}">
                    <a16:creationId xmlns:a16="http://schemas.microsoft.com/office/drawing/2014/main" id="{8193D6B7-52AE-5662-9AA0-6E300805254F}"/>
                  </a:ext>
                </a:extLst>
              </p:cNvPr>
              <p:cNvGrpSpPr/>
              <p:nvPr/>
            </p:nvGrpSpPr>
            <p:grpSpPr>
              <a:xfrm>
                <a:off x="8824151" y="5915552"/>
                <a:ext cx="825120" cy="307777"/>
                <a:chOff x="8824151" y="5915552"/>
                <a:chExt cx="825120" cy="307777"/>
              </a:xfrm>
            </p:grpSpPr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2381B7E8-0705-C220-A16C-D4D5A2BD0F1E}"/>
                    </a:ext>
                  </a:extLst>
                </p:cNvPr>
                <p:cNvSpPr txBox="1"/>
                <p:nvPr/>
              </p:nvSpPr>
              <p:spPr>
                <a:xfrm>
                  <a:off x="8824151" y="5915552"/>
                  <a:ext cx="6600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Hasta:</a:t>
                  </a:r>
                  <a:endParaRPr lang="es-P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pic>
              <p:nvPicPr>
                <p:cNvPr id="41" name="Picture 2" descr="calendar&quot; Icon - Download for free – Iconduck">
                  <a:extLst>
                    <a:ext uri="{FF2B5EF4-FFF2-40B4-BE49-F238E27FC236}">
                      <a16:creationId xmlns:a16="http://schemas.microsoft.com/office/drawing/2014/main" id="{9FA5CBFA-7818-BFA9-1D2B-245A682B6E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474717" y="5983692"/>
                  <a:ext cx="174554" cy="179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12DD740F-F117-8957-6842-1F01657A80C6}"/>
                </a:ext>
              </a:extLst>
            </p:cNvPr>
            <p:cNvSpPr/>
            <p:nvPr/>
          </p:nvSpPr>
          <p:spPr>
            <a:xfrm>
              <a:off x="7490132" y="4015216"/>
              <a:ext cx="2553875" cy="296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600" dirty="0"/>
                <a:t>Renovar</a:t>
              </a:r>
              <a:endParaRPr lang="es-PE" dirty="0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C8951901-A569-AEF1-5C00-31962DC601A5}"/>
                </a:ext>
              </a:extLst>
            </p:cNvPr>
            <p:cNvSpPr/>
            <p:nvPr/>
          </p:nvSpPr>
          <p:spPr>
            <a:xfrm>
              <a:off x="7593701" y="4406412"/>
              <a:ext cx="2321823" cy="2980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sz="1400" dirty="0">
                  <a:solidFill>
                    <a:schemeClr val="tx2">
                      <a:lumMod val="75000"/>
                    </a:schemeClr>
                  </a:solidFill>
                </a:rPr>
                <a:t>Nombre</a:t>
              </a:r>
              <a:endParaRPr lang="es-PE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E358089-B029-69CB-EAA9-3272A5275F16}"/>
                </a:ext>
              </a:extLst>
            </p:cNvPr>
            <p:cNvSpPr txBox="1"/>
            <p:nvPr/>
          </p:nvSpPr>
          <p:spPr>
            <a:xfrm>
              <a:off x="7513398" y="4801484"/>
              <a:ext cx="2402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Último periodo de administración:</a:t>
              </a:r>
              <a:endParaRPr lang="es-PE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85B1789A-1D57-98B3-3DAE-EE0AEBDF1A5F}"/>
                </a:ext>
              </a:extLst>
            </p:cNvPr>
            <p:cNvGrpSpPr/>
            <p:nvPr/>
          </p:nvGrpSpPr>
          <p:grpSpPr>
            <a:xfrm>
              <a:off x="7513704" y="5020402"/>
              <a:ext cx="2605443" cy="278839"/>
              <a:chOff x="7459122" y="5906027"/>
              <a:chExt cx="2605443" cy="278839"/>
            </a:xfrm>
          </p:grpSpPr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549D637B-92AB-3989-BEE8-72C236E7DB75}"/>
                  </a:ext>
                </a:extLst>
              </p:cNvPr>
              <p:cNvSpPr txBox="1"/>
              <p:nvPr/>
            </p:nvSpPr>
            <p:spPr>
              <a:xfrm>
                <a:off x="7459122" y="5906027"/>
                <a:ext cx="14200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Desde: 14/02/2024</a:t>
                </a:r>
                <a:endParaRPr lang="es-PE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4106005F-6CDC-1E06-944A-C68A92C55D0E}"/>
                  </a:ext>
                </a:extLst>
              </p:cNvPr>
              <p:cNvSpPr txBox="1"/>
              <p:nvPr/>
            </p:nvSpPr>
            <p:spPr>
              <a:xfrm>
                <a:off x="8736332" y="5907867"/>
                <a:ext cx="13282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Hasta: 02/10/2024</a:t>
                </a:r>
                <a:endParaRPr lang="es-PE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2E92E4AD-1D3D-9C90-0FDF-9D532315EBE3}"/>
                </a:ext>
              </a:extLst>
            </p:cNvPr>
            <p:cNvSpPr txBox="1"/>
            <p:nvPr/>
          </p:nvSpPr>
          <p:spPr>
            <a:xfrm>
              <a:off x="7513398" y="5392034"/>
              <a:ext cx="2402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Nuevo periodo de administración:</a:t>
              </a:r>
              <a:endParaRPr lang="es-PE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1312" name="Grupo 11311">
            <a:extLst>
              <a:ext uri="{FF2B5EF4-FFF2-40B4-BE49-F238E27FC236}">
                <a16:creationId xmlns:a16="http://schemas.microsoft.com/office/drawing/2014/main" id="{EAE861F2-461F-DBE5-36BD-0FB2236F174F}"/>
              </a:ext>
            </a:extLst>
          </p:cNvPr>
          <p:cNvGrpSpPr/>
          <p:nvPr/>
        </p:nvGrpSpPr>
        <p:grpSpPr>
          <a:xfrm>
            <a:off x="8647460" y="2512500"/>
            <a:ext cx="2438869" cy="4235436"/>
            <a:chOff x="8797276" y="1948846"/>
            <a:chExt cx="2438869" cy="4235436"/>
          </a:xfrm>
        </p:grpSpPr>
        <p:grpSp>
          <p:nvGrpSpPr>
            <p:cNvPr id="11288" name="Grupo 11287">
              <a:extLst>
                <a:ext uri="{FF2B5EF4-FFF2-40B4-BE49-F238E27FC236}">
                  <a16:creationId xmlns:a16="http://schemas.microsoft.com/office/drawing/2014/main" id="{C86061CF-BA3F-E2AA-36D6-BF6FC735D7D0}"/>
                </a:ext>
              </a:extLst>
            </p:cNvPr>
            <p:cNvGrpSpPr/>
            <p:nvPr/>
          </p:nvGrpSpPr>
          <p:grpSpPr>
            <a:xfrm>
              <a:off x="8797276" y="1948846"/>
              <a:ext cx="2438869" cy="4235436"/>
              <a:chOff x="9359779" y="2476263"/>
              <a:chExt cx="2438869" cy="4235436"/>
            </a:xfrm>
          </p:grpSpPr>
          <p:sp>
            <p:nvSpPr>
              <p:cNvPr id="11265" name="Rectángulo 11264">
                <a:extLst>
                  <a:ext uri="{FF2B5EF4-FFF2-40B4-BE49-F238E27FC236}">
                    <a16:creationId xmlns:a16="http://schemas.microsoft.com/office/drawing/2014/main" id="{F00FC4ED-D365-E7F8-25FA-99C3FA978A05}"/>
                  </a:ext>
                </a:extLst>
              </p:cNvPr>
              <p:cNvSpPr/>
              <p:nvPr/>
            </p:nvSpPr>
            <p:spPr>
              <a:xfrm>
                <a:off x="9359779" y="2753051"/>
                <a:ext cx="2419265" cy="3958648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11267" name="Rectángulo: esquinas redondeadas 11266">
                <a:extLst>
                  <a:ext uri="{FF2B5EF4-FFF2-40B4-BE49-F238E27FC236}">
                    <a16:creationId xmlns:a16="http://schemas.microsoft.com/office/drawing/2014/main" id="{5CF383D9-ABD8-42F7-3853-78082DF88DF5}"/>
                  </a:ext>
                </a:extLst>
              </p:cNvPr>
              <p:cNvSpPr/>
              <p:nvPr/>
            </p:nvSpPr>
            <p:spPr>
              <a:xfrm>
                <a:off x="9792453" y="6275781"/>
                <a:ext cx="1570179" cy="298091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bg2">
                        <a:lumMod val="40000"/>
                        <a:lumOff val="60000"/>
                      </a:schemeClr>
                    </a:solidFill>
                  </a:rPr>
                  <a:t>Cambiar</a:t>
                </a:r>
                <a:endParaRPr lang="es-PE" dirty="0">
                  <a:solidFill>
                    <a:schemeClr val="bg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269" name="Rectángulo 11268">
                <a:extLst>
                  <a:ext uri="{FF2B5EF4-FFF2-40B4-BE49-F238E27FC236}">
                    <a16:creationId xmlns:a16="http://schemas.microsoft.com/office/drawing/2014/main" id="{73B2AF3F-F0CE-E986-8D7B-917201AF1350}"/>
                  </a:ext>
                </a:extLst>
              </p:cNvPr>
              <p:cNvSpPr/>
              <p:nvPr/>
            </p:nvSpPr>
            <p:spPr>
              <a:xfrm>
                <a:off x="9432600" y="4754142"/>
                <a:ext cx="2174925" cy="2980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MX" sz="1400" dirty="0">
                    <a:solidFill>
                      <a:schemeClr val="tx2">
                        <a:lumMod val="75000"/>
                      </a:schemeClr>
                    </a:solidFill>
                  </a:rPr>
                  <a:t>Número de documento</a:t>
                </a:r>
                <a:endParaRPr lang="es-PE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1270" name="Grupo 11269">
                <a:extLst>
                  <a:ext uri="{FF2B5EF4-FFF2-40B4-BE49-F238E27FC236}">
                    <a16:creationId xmlns:a16="http://schemas.microsoft.com/office/drawing/2014/main" id="{A5FB0A68-3C8B-0B4F-BD3A-E869244A0652}"/>
                  </a:ext>
                </a:extLst>
              </p:cNvPr>
              <p:cNvGrpSpPr/>
              <p:nvPr/>
            </p:nvGrpSpPr>
            <p:grpSpPr>
              <a:xfrm>
                <a:off x="9436577" y="4345088"/>
                <a:ext cx="2174926" cy="298091"/>
                <a:chOff x="9686269" y="4381851"/>
                <a:chExt cx="2174926" cy="298091"/>
              </a:xfrm>
            </p:grpSpPr>
            <p:sp>
              <p:nvSpPr>
                <p:cNvPr id="11278" name="Rectángulo 11277">
                  <a:extLst>
                    <a:ext uri="{FF2B5EF4-FFF2-40B4-BE49-F238E27FC236}">
                      <a16:creationId xmlns:a16="http://schemas.microsoft.com/office/drawing/2014/main" id="{1105E990-E9B4-3593-7536-84DAED3ADF9E}"/>
                    </a:ext>
                  </a:extLst>
                </p:cNvPr>
                <p:cNvSpPr/>
                <p:nvPr/>
              </p:nvSpPr>
              <p:spPr>
                <a:xfrm>
                  <a:off x="9686269" y="4381851"/>
                  <a:ext cx="2174926" cy="29809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s-MX" sz="1400" dirty="0">
                      <a:solidFill>
                        <a:schemeClr val="tx2">
                          <a:lumMod val="75000"/>
                        </a:schemeClr>
                      </a:solidFill>
                    </a:rPr>
                    <a:t>Tipo de documento</a:t>
                  </a:r>
                  <a:endParaRPr lang="es-PE" sz="14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279" name="Triángulo isósceles 11278">
                  <a:extLst>
                    <a:ext uri="{FF2B5EF4-FFF2-40B4-BE49-F238E27FC236}">
                      <a16:creationId xmlns:a16="http://schemas.microsoft.com/office/drawing/2014/main" id="{A1FE63BB-EA16-663A-6A56-DE6F71904BF6}"/>
                    </a:ext>
                  </a:extLst>
                </p:cNvPr>
                <p:cNvSpPr/>
                <p:nvPr/>
              </p:nvSpPr>
              <p:spPr>
                <a:xfrm rot="10800000">
                  <a:off x="11638145" y="4510086"/>
                  <a:ext cx="139450" cy="70566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1271" name="CuadroTexto 11270">
                <a:extLst>
                  <a:ext uri="{FF2B5EF4-FFF2-40B4-BE49-F238E27FC236}">
                    <a16:creationId xmlns:a16="http://schemas.microsoft.com/office/drawing/2014/main" id="{21CC05E6-C274-82A3-AF2E-407088BE7BD3}"/>
                  </a:ext>
                </a:extLst>
              </p:cNvPr>
              <p:cNvSpPr txBox="1"/>
              <p:nvPr/>
            </p:nvSpPr>
            <p:spPr>
              <a:xfrm>
                <a:off x="9369304" y="5881549"/>
                <a:ext cx="761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Desde:</a:t>
                </a:r>
                <a:endParaRPr lang="es-P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1272" name="Picture 2" descr="calendar&quot; Icon - Download for free – Iconduck">
                <a:extLst>
                  <a:ext uri="{FF2B5EF4-FFF2-40B4-BE49-F238E27FC236}">
                    <a16:creationId xmlns:a16="http://schemas.microsoft.com/office/drawing/2014/main" id="{4C7EB668-799B-C32B-B85D-9DA6D09295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048445" y="5949689"/>
                <a:ext cx="174554" cy="17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273" name="CuadroTexto 11272">
                <a:extLst>
                  <a:ext uri="{FF2B5EF4-FFF2-40B4-BE49-F238E27FC236}">
                    <a16:creationId xmlns:a16="http://schemas.microsoft.com/office/drawing/2014/main" id="{FC3E2F4A-98A7-C249-E58C-3665092173D0}"/>
                  </a:ext>
                </a:extLst>
              </p:cNvPr>
              <p:cNvSpPr txBox="1"/>
              <p:nvPr/>
            </p:nvSpPr>
            <p:spPr>
              <a:xfrm>
                <a:off x="10762908" y="5872024"/>
                <a:ext cx="6600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Hasta:</a:t>
                </a:r>
                <a:endParaRPr lang="es-P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1274" name="Picture 2" descr="calendar&quot; Icon - Download for free – Iconduck">
                <a:extLst>
                  <a:ext uri="{FF2B5EF4-FFF2-40B4-BE49-F238E27FC236}">
                    <a16:creationId xmlns:a16="http://schemas.microsoft.com/office/drawing/2014/main" id="{93468705-5706-30ED-5571-28A668FC6E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413474" y="5940164"/>
                <a:ext cx="174554" cy="17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275" name="Rectángulo 11274">
                <a:extLst>
                  <a:ext uri="{FF2B5EF4-FFF2-40B4-BE49-F238E27FC236}">
                    <a16:creationId xmlns:a16="http://schemas.microsoft.com/office/drawing/2014/main" id="{7A5F5F84-34F0-B889-C4CF-79CF22F967F5}"/>
                  </a:ext>
                </a:extLst>
              </p:cNvPr>
              <p:cNvSpPr/>
              <p:nvPr/>
            </p:nvSpPr>
            <p:spPr>
              <a:xfrm>
                <a:off x="9362215" y="2476263"/>
                <a:ext cx="2402127" cy="296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600" dirty="0"/>
                  <a:t>Cambiar</a:t>
                </a:r>
                <a:endParaRPr lang="es-PE" dirty="0"/>
              </a:p>
            </p:txBody>
          </p:sp>
          <p:sp>
            <p:nvSpPr>
              <p:cNvPr id="11276" name="Rectángulo: esquinas redondeadas 11275">
                <a:extLst>
                  <a:ext uri="{FF2B5EF4-FFF2-40B4-BE49-F238E27FC236}">
                    <a16:creationId xmlns:a16="http://schemas.microsoft.com/office/drawing/2014/main" id="{3275CA7C-23CB-E234-C873-33A771BF8F9B}"/>
                  </a:ext>
                </a:extLst>
              </p:cNvPr>
              <p:cNvSpPr/>
              <p:nvPr/>
            </p:nvSpPr>
            <p:spPr>
              <a:xfrm>
                <a:off x="10685161" y="5150567"/>
                <a:ext cx="893727" cy="244152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bg2">
                        <a:lumMod val="40000"/>
                        <a:lumOff val="60000"/>
                      </a:schemeClr>
                    </a:solidFill>
                  </a:rPr>
                  <a:t>Buscar</a:t>
                </a:r>
                <a:endParaRPr lang="es-PE" dirty="0">
                  <a:solidFill>
                    <a:schemeClr val="bg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277" name="Rectángulo 11276">
                <a:extLst>
                  <a:ext uri="{FF2B5EF4-FFF2-40B4-BE49-F238E27FC236}">
                    <a16:creationId xmlns:a16="http://schemas.microsoft.com/office/drawing/2014/main" id="{49DB6E49-584D-4E52-DF8E-88106ABC01C9}"/>
                  </a:ext>
                </a:extLst>
              </p:cNvPr>
              <p:cNvSpPr/>
              <p:nvPr/>
            </p:nvSpPr>
            <p:spPr>
              <a:xfrm>
                <a:off x="9456259" y="5524934"/>
                <a:ext cx="2151266" cy="2980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MX" sz="1400" dirty="0">
                    <a:solidFill>
                      <a:schemeClr val="tx2">
                        <a:lumMod val="75000"/>
                      </a:schemeClr>
                    </a:solidFill>
                  </a:rPr>
                  <a:t>Nombre</a:t>
                </a:r>
                <a:endParaRPr lang="es-PE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280" name="CuadroTexto 11279">
                <a:extLst>
                  <a:ext uri="{FF2B5EF4-FFF2-40B4-BE49-F238E27FC236}">
                    <a16:creationId xmlns:a16="http://schemas.microsoft.com/office/drawing/2014/main" id="{6CB31094-311C-E5B0-5B54-88D53A697243}"/>
                  </a:ext>
                </a:extLst>
              </p:cNvPr>
              <p:cNvSpPr txBox="1"/>
              <p:nvPr/>
            </p:nvSpPr>
            <p:spPr>
              <a:xfrm>
                <a:off x="9383527" y="2810201"/>
                <a:ext cx="1995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Administrador a cambiar:</a:t>
                </a:r>
                <a:endParaRPr lang="es-PE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281" name="Rectángulo 11280">
                <a:extLst>
                  <a:ext uri="{FF2B5EF4-FFF2-40B4-BE49-F238E27FC236}">
                    <a16:creationId xmlns:a16="http://schemas.microsoft.com/office/drawing/2014/main" id="{514A26D6-8AD5-BE1D-AE04-06C636F3145E}"/>
                  </a:ext>
                </a:extLst>
              </p:cNvPr>
              <p:cNvSpPr/>
              <p:nvPr/>
            </p:nvSpPr>
            <p:spPr>
              <a:xfrm>
                <a:off x="9460785" y="3081759"/>
                <a:ext cx="1995336" cy="2980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MX" sz="1400" dirty="0">
                    <a:solidFill>
                      <a:schemeClr val="tx2">
                        <a:lumMod val="75000"/>
                      </a:schemeClr>
                    </a:solidFill>
                  </a:rPr>
                  <a:t>Nombre</a:t>
                </a:r>
                <a:endParaRPr lang="es-PE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282" name="CuadroTexto 11281">
                <a:extLst>
                  <a:ext uri="{FF2B5EF4-FFF2-40B4-BE49-F238E27FC236}">
                    <a16:creationId xmlns:a16="http://schemas.microsoft.com/office/drawing/2014/main" id="{93834F47-AD45-943C-1D77-E489C5A08E03}"/>
                  </a:ext>
                </a:extLst>
              </p:cNvPr>
              <p:cNvSpPr txBox="1"/>
              <p:nvPr/>
            </p:nvSpPr>
            <p:spPr>
              <a:xfrm>
                <a:off x="9389526" y="3420695"/>
                <a:ext cx="24021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Periodo de administración:</a:t>
                </a:r>
                <a:endParaRPr lang="es-PE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1283" name="Grupo 11282">
                <a:extLst>
                  <a:ext uri="{FF2B5EF4-FFF2-40B4-BE49-F238E27FC236}">
                    <a16:creationId xmlns:a16="http://schemas.microsoft.com/office/drawing/2014/main" id="{3569C32D-90F2-9974-43F5-2968D7E2CE77}"/>
                  </a:ext>
                </a:extLst>
              </p:cNvPr>
              <p:cNvGrpSpPr/>
              <p:nvPr/>
            </p:nvGrpSpPr>
            <p:grpSpPr>
              <a:xfrm>
                <a:off x="9370782" y="3639613"/>
                <a:ext cx="2427866" cy="272975"/>
                <a:chOff x="7440072" y="6458477"/>
                <a:chExt cx="2427866" cy="272975"/>
              </a:xfrm>
            </p:grpSpPr>
            <p:sp>
              <p:nvSpPr>
                <p:cNvPr id="11284" name="CuadroTexto 11283">
                  <a:extLst>
                    <a:ext uri="{FF2B5EF4-FFF2-40B4-BE49-F238E27FC236}">
                      <a16:creationId xmlns:a16="http://schemas.microsoft.com/office/drawing/2014/main" id="{254C7F12-7ADF-CB6D-A847-417411D2398F}"/>
                    </a:ext>
                  </a:extLst>
                </p:cNvPr>
                <p:cNvSpPr txBox="1"/>
                <p:nvPr/>
              </p:nvSpPr>
              <p:spPr>
                <a:xfrm>
                  <a:off x="7440072" y="6458477"/>
                  <a:ext cx="127145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Desde: 14/02/2024</a:t>
                  </a:r>
                  <a:endParaRPr lang="es-PE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1285" name="CuadroTexto 11284">
                  <a:extLst>
                    <a:ext uri="{FF2B5EF4-FFF2-40B4-BE49-F238E27FC236}">
                      <a16:creationId xmlns:a16="http://schemas.microsoft.com/office/drawing/2014/main" id="{CC1CC7E2-1F6C-41F7-370D-5772BB0D8BF9}"/>
                    </a:ext>
                  </a:extLst>
                </p:cNvPr>
                <p:cNvSpPr txBox="1"/>
                <p:nvPr/>
              </p:nvSpPr>
              <p:spPr>
                <a:xfrm>
                  <a:off x="8622032" y="6469842"/>
                  <a:ext cx="124590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1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Hasta: 02/11/2024</a:t>
                  </a:r>
                  <a:endParaRPr lang="es-PE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1309" name="CuadroTexto 11308">
              <a:extLst>
                <a:ext uri="{FF2B5EF4-FFF2-40B4-BE49-F238E27FC236}">
                  <a16:creationId xmlns:a16="http://schemas.microsoft.com/office/drawing/2014/main" id="{A1A90847-1AE3-BC51-4674-CA2429CFC55A}"/>
                </a:ext>
              </a:extLst>
            </p:cNvPr>
            <p:cNvSpPr txBox="1"/>
            <p:nvPr/>
          </p:nvSpPr>
          <p:spPr>
            <a:xfrm>
              <a:off x="8806801" y="3510882"/>
              <a:ext cx="1589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Nuevo administrador:</a:t>
              </a:r>
              <a:endParaRPr lang="es-PE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311" name="Conector recto 11310">
              <a:extLst>
                <a:ext uri="{FF2B5EF4-FFF2-40B4-BE49-F238E27FC236}">
                  <a16:creationId xmlns:a16="http://schemas.microsoft.com/office/drawing/2014/main" id="{62BCA7D8-67DA-F1D5-3285-E494294DD2A0}"/>
                </a:ext>
              </a:extLst>
            </p:cNvPr>
            <p:cNvCxnSpPr/>
            <p:nvPr/>
          </p:nvCxnSpPr>
          <p:spPr>
            <a:xfrm>
              <a:off x="8806801" y="3467100"/>
              <a:ext cx="2409739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06" name="Grupo 8205">
            <a:extLst>
              <a:ext uri="{FF2B5EF4-FFF2-40B4-BE49-F238E27FC236}">
                <a16:creationId xmlns:a16="http://schemas.microsoft.com/office/drawing/2014/main" id="{1C75B91B-0C2D-7614-B7D5-092F99F141F9}"/>
              </a:ext>
            </a:extLst>
          </p:cNvPr>
          <p:cNvGrpSpPr/>
          <p:nvPr/>
        </p:nvGrpSpPr>
        <p:grpSpPr>
          <a:xfrm>
            <a:off x="8654485" y="712426"/>
            <a:ext cx="2397538" cy="1540581"/>
            <a:chOff x="7490133" y="4009086"/>
            <a:chExt cx="2397538" cy="1540581"/>
          </a:xfrm>
        </p:grpSpPr>
        <p:sp>
          <p:nvSpPr>
            <p:cNvPr id="8209" name="Rectángulo 8208">
              <a:extLst>
                <a:ext uri="{FF2B5EF4-FFF2-40B4-BE49-F238E27FC236}">
                  <a16:creationId xmlns:a16="http://schemas.microsoft.com/office/drawing/2014/main" id="{D22B70C8-5362-8AE5-4BFF-47CC62FB0FC4}"/>
                </a:ext>
              </a:extLst>
            </p:cNvPr>
            <p:cNvSpPr/>
            <p:nvPr/>
          </p:nvSpPr>
          <p:spPr>
            <a:xfrm>
              <a:off x="7497223" y="4316531"/>
              <a:ext cx="2390448" cy="1233136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8210" name="Rectángulo: esquinas redondeadas 8209">
              <a:extLst>
                <a:ext uri="{FF2B5EF4-FFF2-40B4-BE49-F238E27FC236}">
                  <a16:creationId xmlns:a16="http://schemas.microsoft.com/office/drawing/2014/main" id="{A1519E61-482D-4D46-9325-A45D628CB9B4}"/>
                </a:ext>
              </a:extLst>
            </p:cNvPr>
            <p:cNvSpPr/>
            <p:nvPr/>
          </p:nvSpPr>
          <p:spPr>
            <a:xfrm>
              <a:off x="8056466" y="4978940"/>
              <a:ext cx="1139241" cy="298091"/>
            </a:xfrm>
            <a:prstGeom prst="roundRect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Enviar</a:t>
              </a:r>
              <a:endParaRPr lang="es-PE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212" name="Rectángulo 8211">
              <a:extLst>
                <a:ext uri="{FF2B5EF4-FFF2-40B4-BE49-F238E27FC236}">
                  <a16:creationId xmlns:a16="http://schemas.microsoft.com/office/drawing/2014/main" id="{738F448F-6DC3-B062-24B2-6B73583024CE}"/>
                </a:ext>
              </a:extLst>
            </p:cNvPr>
            <p:cNvSpPr/>
            <p:nvPr/>
          </p:nvSpPr>
          <p:spPr>
            <a:xfrm>
              <a:off x="7490133" y="4009086"/>
              <a:ext cx="2380815" cy="296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600" dirty="0"/>
                <a:t>Observar</a:t>
              </a:r>
              <a:endParaRPr lang="es-PE" dirty="0"/>
            </a:p>
          </p:txBody>
        </p:sp>
        <p:sp>
          <p:nvSpPr>
            <p:cNvPr id="8213" name="Rectángulo 8212">
              <a:extLst>
                <a:ext uri="{FF2B5EF4-FFF2-40B4-BE49-F238E27FC236}">
                  <a16:creationId xmlns:a16="http://schemas.microsoft.com/office/drawing/2014/main" id="{5380AA1E-60AD-0554-ECD9-0B6AAF6310A8}"/>
                </a:ext>
              </a:extLst>
            </p:cNvPr>
            <p:cNvSpPr/>
            <p:nvPr/>
          </p:nvSpPr>
          <p:spPr>
            <a:xfrm>
              <a:off x="7593702" y="4406412"/>
              <a:ext cx="1942994" cy="2980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sz="1400" dirty="0">
                  <a:solidFill>
                    <a:schemeClr val="tx2">
                      <a:lumMod val="75000"/>
                    </a:schemeClr>
                  </a:solidFill>
                </a:rPr>
                <a:t>Observación</a:t>
              </a:r>
              <a:endParaRPr lang="es-PE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8229" name="Conector recto de flecha 8228">
            <a:extLst>
              <a:ext uri="{FF2B5EF4-FFF2-40B4-BE49-F238E27FC236}">
                <a16:creationId xmlns:a16="http://schemas.microsoft.com/office/drawing/2014/main" id="{D2604380-6E37-8E4A-F798-8DAEA6658450}"/>
              </a:ext>
            </a:extLst>
          </p:cNvPr>
          <p:cNvCxnSpPr>
            <a:cxnSpLocks/>
          </p:cNvCxnSpPr>
          <p:nvPr/>
        </p:nvCxnSpPr>
        <p:spPr>
          <a:xfrm flipV="1">
            <a:off x="7150241" y="1417376"/>
            <a:ext cx="1520967" cy="1146889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69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11CA936-3EDD-D8CD-58F2-14FD23B74A1E}"/>
              </a:ext>
            </a:extLst>
          </p:cNvPr>
          <p:cNvSpPr/>
          <p:nvPr/>
        </p:nvSpPr>
        <p:spPr>
          <a:xfrm>
            <a:off x="7103364" y="2231135"/>
            <a:ext cx="813816" cy="6217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sso</a:t>
            </a:r>
            <a:endParaRPr lang="es-PE" dirty="0"/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964F9C81-9561-A1E6-7713-424DE7A1098C}"/>
              </a:ext>
            </a:extLst>
          </p:cNvPr>
          <p:cNvSpPr/>
          <p:nvPr/>
        </p:nvSpPr>
        <p:spPr>
          <a:xfrm>
            <a:off x="8663942" y="4119376"/>
            <a:ext cx="740664" cy="72237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seguridad</a:t>
            </a:r>
            <a:endParaRPr lang="es-PE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213CA2C-1FDD-0AE6-2878-464022F078DD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7510272" y="2852927"/>
            <a:ext cx="1524002" cy="1266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689543F-2836-A4B3-27C2-C9D95F124B2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865370" y="2852927"/>
            <a:ext cx="2644902" cy="1266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0B8BCC7-8F02-9414-D275-3AD9B518B5EE}"/>
              </a:ext>
            </a:extLst>
          </p:cNvPr>
          <p:cNvSpPr txBox="1"/>
          <p:nvPr/>
        </p:nvSpPr>
        <p:spPr>
          <a:xfrm>
            <a:off x="8044246" y="1755490"/>
            <a:ext cx="18694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Administrar aplicaciones</a:t>
            </a:r>
          </a:p>
          <a:p>
            <a:r>
              <a:rPr lang="es-MX" sz="1200" dirty="0"/>
              <a:t>Administrar perfiles (roles)</a:t>
            </a:r>
          </a:p>
          <a:p>
            <a:r>
              <a:rPr lang="es-MX" sz="1200" dirty="0"/>
              <a:t>Administrar opciones</a:t>
            </a:r>
          </a:p>
          <a:p>
            <a:r>
              <a:rPr lang="es-MX" sz="1200" dirty="0"/>
              <a:t>Administrar usuarios</a:t>
            </a:r>
          </a:p>
          <a:p>
            <a:r>
              <a:rPr lang="es-MX" sz="1200" dirty="0"/>
              <a:t>Administrar accesos</a:t>
            </a:r>
          </a:p>
          <a:p>
            <a:r>
              <a:rPr lang="es-MX" sz="1200" dirty="0" err="1"/>
              <a:t>Login</a:t>
            </a:r>
            <a:endParaRPr lang="es-MX" sz="1200" dirty="0"/>
          </a:p>
          <a:p>
            <a:r>
              <a:rPr lang="es-MX" sz="1200" dirty="0"/>
              <a:t>Generar Token</a:t>
            </a:r>
          </a:p>
          <a:p>
            <a:r>
              <a:rPr lang="es-PE" sz="1200" dirty="0"/>
              <a:t>Autogestionar usuario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A0631BDA-590B-B3BC-E70D-29DADEF1B421}"/>
              </a:ext>
            </a:extLst>
          </p:cNvPr>
          <p:cNvGrpSpPr/>
          <p:nvPr/>
        </p:nvGrpSpPr>
        <p:grpSpPr>
          <a:xfrm>
            <a:off x="3281170" y="4119376"/>
            <a:ext cx="2031494" cy="1202665"/>
            <a:chOff x="2981704" y="4027936"/>
            <a:chExt cx="2031494" cy="1202665"/>
          </a:xfrm>
        </p:grpSpPr>
        <p:sp>
          <p:nvSpPr>
            <p:cNvPr id="10" name="Cilindro 9">
              <a:extLst>
                <a:ext uri="{FF2B5EF4-FFF2-40B4-BE49-F238E27FC236}">
                  <a16:creationId xmlns:a16="http://schemas.microsoft.com/office/drawing/2014/main" id="{1B601039-3716-1E84-293B-FE99E0A90745}"/>
                </a:ext>
              </a:extLst>
            </p:cNvPr>
            <p:cNvSpPr>
              <a:spLocks/>
            </p:cNvSpPr>
            <p:nvPr/>
          </p:nvSpPr>
          <p:spPr>
            <a:xfrm>
              <a:off x="4195572" y="4027936"/>
              <a:ext cx="740664" cy="722376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/>
                <a:t>personas</a:t>
              </a:r>
              <a:endParaRPr lang="es-PE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16A1729D-AD57-EECD-82E3-178522DB4E49}"/>
                </a:ext>
              </a:extLst>
            </p:cNvPr>
            <p:cNvSpPr txBox="1"/>
            <p:nvPr/>
          </p:nvSpPr>
          <p:spPr>
            <a:xfrm>
              <a:off x="2981704" y="4158291"/>
              <a:ext cx="1213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Persona natural</a:t>
              </a:r>
            </a:p>
            <a:p>
              <a:r>
                <a:rPr lang="es-MX" sz="1200" dirty="0"/>
                <a:t>Persona jurídica</a:t>
              </a:r>
              <a:endParaRPr lang="es-PE" sz="1200" dirty="0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1FE05440-E20D-A04C-7348-4CF475A5D890}"/>
                </a:ext>
              </a:extLst>
            </p:cNvPr>
            <p:cNvSpPr txBox="1"/>
            <p:nvPr/>
          </p:nvSpPr>
          <p:spPr>
            <a:xfrm>
              <a:off x="4195572" y="4830491"/>
              <a:ext cx="817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 err="1"/>
                <a:t>idPersona</a:t>
              </a:r>
              <a:endParaRPr lang="es-MX" sz="1000" dirty="0"/>
            </a:p>
            <a:p>
              <a:r>
                <a:rPr lang="es-MX" sz="1000" dirty="0"/>
                <a:t>…</a:t>
              </a:r>
            </a:p>
          </p:txBody>
        </p:sp>
      </p:grp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E8E91849-3198-57C9-C52F-20CB57084EFD}"/>
              </a:ext>
            </a:extLst>
          </p:cNvPr>
          <p:cNvSpPr/>
          <p:nvPr/>
        </p:nvSpPr>
        <p:spPr>
          <a:xfrm>
            <a:off x="3995166" y="2239965"/>
            <a:ext cx="1740408" cy="461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administrados</a:t>
            </a:r>
            <a:endParaRPr lang="es-PE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94F064D-943F-02E5-2E9D-76AEF3EB271D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865370" y="2701630"/>
            <a:ext cx="0" cy="1417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6E7F0F9-176C-4EE5-2940-63BAEB471138}"/>
              </a:ext>
            </a:extLst>
          </p:cNvPr>
          <p:cNvSpPr txBox="1"/>
          <p:nvPr/>
        </p:nvSpPr>
        <p:spPr>
          <a:xfrm>
            <a:off x="4040886" y="2908929"/>
            <a:ext cx="92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Registrar</a:t>
            </a:r>
            <a:endParaRPr lang="es-PE" dirty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AF6F2D13-7661-E115-5E2C-5E4D27067AB5}"/>
              </a:ext>
            </a:extLst>
          </p:cNvPr>
          <p:cNvSpPr/>
          <p:nvPr/>
        </p:nvSpPr>
        <p:spPr>
          <a:xfrm>
            <a:off x="2396873" y="2791148"/>
            <a:ext cx="1224907" cy="5646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Servicios PIDE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09681DA-8F33-BC80-D749-D3D1A9CB8473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009327" y="3355847"/>
            <a:ext cx="1875093" cy="763529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CFA4F8F-2DF3-237F-7FFF-F3CDEFD756E8}"/>
              </a:ext>
            </a:extLst>
          </p:cNvPr>
          <p:cNvCxnSpPr>
            <a:cxnSpLocks/>
            <a:stCxn id="33" idx="1"/>
            <a:endCxn id="34" idx="3"/>
          </p:cNvCxnSpPr>
          <p:nvPr/>
        </p:nvCxnSpPr>
        <p:spPr>
          <a:xfrm flipH="1">
            <a:off x="3621780" y="3062818"/>
            <a:ext cx="419106" cy="1068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6F5808B4-ADA3-42A7-76F6-2350E29F5EFF}"/>
              </a:ext>
            </a:extLst>
          </p:cNvPr>
          <p:cNvSpPr/>
          <p:nvPr/>
        </p:nvSpPr>
        <p:spPr>
          <a:xfrm>
            <a:off x="740664" y="2791148"/>
            <a:ext cx="848108" cy="5646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PIDE</a:t>
            </a:r>
            <a:endParaRPr lang="es-PE" dirty="0"/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BB2EE327-C834-E6E2-49CE-5A5106F572EF}"/>
              </a:ext>
            </a:extLst>
          </p:cNvPr>
          <p:cNvCxnSpPr>
            <a:endCxn id="34" idx="1"/>
          </p:cNvCxnSpPr>
          <p:nvPr/>
        </p:nvCxnSpPr>
        <p:spPr>
          <a:xfrm>
            <a:off x="1607822" y="3073498"/>
            <a:ext cx="789051" cy="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BF87DECF-C7B6-BBD5-A563-EA543A685390}"/>
              </a:ext>
            </a:extLst>
          </p:cNvPr>
          <p:cNvSpPr txBox="1"/>
          <p:nvPr/>
        </p:nvSpPr>
        <p:spPr>
          <a:xfrm>
            <a:off x="4275081" y="3109706"/>
            <a:ext cx="636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Editar</a:t>
            </a:r>
            <a:endParaRPr lang="es-PE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0B5A13-0EAE-B395-5C36-607C0485ED15}"/>
              </a:ext>
            </a:extLst>
          </p:cNvPr>
          <p:cNvSpPr txBox="1"/>
          <p:nvPr/>
        </p:nvSpPr>
        <p:spPr>
          <a:xfrm>
            <a:off x="9471055" y="4003509"/>
            <a:ext cx="1250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usuarios</a:t>
            </a:r>
          </a:p>
          <a:p>
            <a:r>
              <a:rPr lang="es-MX" sz="1200" dirty="0"/>
              <a:t>aplicaciones</a:t>
            </a:r>
          </a:p>
          <a:p>
            <a:r>
              <a:rPr lang="es-MX" sz="1200" dirty="0"/>
              <a:t>perfiles (roles)</a:t>
            </a:r>
            <a:endParaRPr lang="es-PE" sz="1200" dirty="0"/>
          </a:p>
          <a:p>
            <a:r>
              <a:rPr lang="es-PE" sz="1200" dirty="0"/>
              <a:t>opciones</a:t>
            </a:r>
          </a:p>
          <a:p>
            <a:endParaRPr lang="es-PE" sz="1200" dirty="0"/>
          </a:p>
          <a:p>
            <a:r>
              <a:rPr lang="es-PE" sz="1200" dirty="0"/>
              <a:t>auditorias</a:t>
            </a:r>
          </a:p>
        </p:txBody>
      </p:sp>
      <p:pic>
        <p:nvPicPr>
          <p:cNvPr id="3" name="Imagen 2" descr="SENACE - Servicio Nacional de Certificaciones para las Inversiones ...">
            <a:extLst>
              <a:ext uri="{FF2B5EF4-FFF2-40B4-BE49-F238E27FC236}">
                <a16:creationId xmlns:a16="http://schemas.microsoft.com/office/drawing/2014/main" id="{E9F03B6B-DDEE-CEC7-78FC-031B5A3BC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61"/>
            <a:ext cx="2286000" cy="7905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ABAC7FE-05BA-0916-B8AF-2F53AA26C153}"/>
              </a:ext>
            </a:extLst>
          </p:cNvPr>
          <p:cNvSpPr txBox="1"/>
          <p:nvPr/>
        </p:nvSpPr>
        <p:spPr>
          <a:xfrm>
            <a:off x="8625461" y="4921931"/>
            <a:ext cx="81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err="1"/>
              <a:t>idUsuario</a:t>
            </a:r>
            <a:endParaRPr lang="es-MX" sz="1000" dirty="0"/>
          </a:p>
          <a:p>
            <a:r>
              <a:rPr lang="es-MX" sz="1000" dirty="0"/>
              <a:t>…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071D567-4E46-D757-05BB-005FA3809A33}"/>
              </a:ext>
            </a:extLst>
          </p:cNvPr>
          <p:cNvCxnSpPr>
            <a:cxnSpLocks/>
          </p:cNvCxnSpPr>
          <p:nvPr/>
        </p:nvCxnSpPr>
        <p:spPr>
          <a:xfrm flipH="1">
            <a:off x="5171694" y="5105044"/>
            <a:ext cx="3389759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FDC5AF-4A33-2A1D-759F-035B97987C3F}"/>
              </a:ext>
            </a:extLst>
          </p:cNvPr>
          <p:cNvSpPr txBox="1"/>
          <p:nvPr/>
        </p:nvSpPr>
        <p:spPr>
          <a:xfrm>
            <a:off x="7647724" y="4857936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referenciar</a:t>
            </a:r>
            <a:endParaRPr lang="es-PE" sz="12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550714B-21E9-84E4-B4C6-0F52F7DFC4FC}"/>
              </a:ext>
            </a:extLst>
          </p:cNvPr>
          <p:cNvSpPr txBox="1"/>
          <p:nvPr/>
        </p:nvSpPr>
        <p:spPr>
          <a:xfrm>
            <a:off x="1546747" y="3054396"/>
            <a:ext cx="8913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/>
              <a:t>Reniec</a:t>
            </a:r>
            <a:endParaRPr lang="es-MX" sz="1100" dirty="0"/>
          </a:p>
          <a:p>
            <a:r>
              <a:rPr lang="es-MX" sz="1100" dirty="0"/>
              <a:t>Migraciones</a:t>
            </a:r>
          </a:p>
          <a:p>
            <a:r>
              <a:rPr lang="es-MX" sz="1100" dirty="0" err="1"/>
              <a:t>Sunat</a:t>
            </a:r>
            <a:endParaRPr lang="es-PE" sz="11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12E367A-9693-9906-F09C-B4A3B9DFF8C5}"/>
              </a:ext>
            </a:extLst>
          </p:cNvPr>
          <p:cNvSpPr txBox="1"/>
          <p:nvPr/>
        </p:nvSpPr>
        <p:spPr>
          <a:xfrm>
            <a:off x="5688292" y="786314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TO-BE SSO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9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roducción a la autenticación federada">
            <a:extLst>
              <a:ext uri="{FF2B5EF4-FFF2-40B4-BE49-F238E27FC236}">
                <a16:creationId xmlns:a16="http://schemas.microsoft.com/office/drawing/2014/main" id="{546ECDF4-A334-B869-BCC6-D6067D55B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71" y="1801367"/>
            <a:ext cx="5360222" cy="453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99C8D71-3AD8-79D8-E8DB-DC10A81F5BEB}"/>
              </a:ext>
            </a:extLst>
          </p:cNvPr>
          <p:cNvSpPr txBox="1"/>
          <p:nvPr/>
        </p:nvSpPr>
        <p:spPr>
          <a:xfrm>
            <a:off x="3874085" y="813674"/>
            <a:ext cx="5303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  <a:latin typeface="Segoe UI" panose="020B0502040204020203" pitchFamily="34" charset="0"/>
              </a:rPr>
              <a:t>P</a:t>
            </a:r>
            <a:r>
              <a:rPr lang="es-PE" b="1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atrón </a:t>
            </a:r>
            <a:r>
              <a:rPr lang="es-PE" b="1" i="0" dirty="0" err="1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Federated</a:t>
            </a:r>
            <a:r>
              <a:rPr lang="es-PE" b="1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PE" b="1" i="0" dirty="0" err="1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Identity</a:t>
            </a:r>
            <a:r>
              <a:rPr lang="es-PE" b="1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 (Identidad federada)</a:t>
            </a:r>
            <a:endParaRPr lang="es-PE" b="1" dirty="0">
              <a:solidFill>
                <a:srgbClr val="0070C0"/>
              </a:solidFill>
            </a:endParaRPr>
          </a:p>
        </p:txBody>
      </p:sp>
      <p:pic>
        <p:nvPicPr>
          <p:cNvPr id="4" name="Imagen 3" descr="SENACE - Servicio Nacional de Certificaciones para las Inversiones ...">
            <a:extLst>
              <a:ext uri="{FF2B5EF4-FFF2-40B4-BE49-F238E27FC236}">
                <a16:creationId xmlns:a16="http://schemas.microsoft.com/office/drawing/2014/main" id="{7818FC33-4CA4-C37B-D132-D181247F7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262"/>
            <a:ext cx="2286000" cy="7905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08E43DF-7C98-E56A-FC83-9E8E97B779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871" t="17410" r="37953" b="15809"/>
          <a:stretch/>
        </p:blipFill>
        <p:spPr>
          <a:xfrm>
            <a:off x="8207953" y="4367279"/>
            <a:ext cx="878344" cy="72862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10C134E-5064-7CEA-5E95-0347350E1207}"/>
              </a:ext>
            </a:extLst>
          </p:cNvPr>
          <p:cNvSpPr txBox="1"/>
          <p:nvPr/>
        </p:nvSpPr>
        <p:spPr>
          <a:xfrm>
            <a:off x="7982953" y="5430922"/>
            <a:ext cx="2005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identidad del usuario</a:t>
            </a:r>
          </a:p>
          <a:p>
            <a:r>
              <a:rPr lang="es-PE" sz="1600" dirty="0"/>
              <a:t>roles</a:t>
            </a:r>
          </a:p>
          <a:p>
            <a:r>
              <a:rPr lang="es-PE" sz="1600" dirty="0"/>
              <a:t>permisos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0DC39C8-15D7-9E93-228C-AC56779AC59F}"/>
              </a:ext>
            </a:extLst>
          </p:cNvPr>
          <p:cNvSpPr txBox="1"/>
          <p:nvPr/>
        </p:nvSpPr>
        <p:spPr>
          <a:xfrm>
            <a:off x="6718970" y="1697766"/>
            <a:ext cx="4405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 control de acceso basado en notificaciones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37A41F-9829-8D44-4F45-0AAF4E83B106}"/>
              </a:ext>
            </a:extLst>
          </p:cNvPr>
          <p:cNvSpPr txBox="1"/>
          <p:nvPr/>
        </p:nvSpPr>
        <p:spPr>
          <a:xfrm>
            <a:off x="7841456" y="5095905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Notificaciones</a:t>
            </a:r>
          </a:p>
          <a:p>
            <a:endParaRPr lang="es-PE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6FE26E5-8D91-04D7-3AE6-039027000BDC}"/>
              </a:ext>
            </a:extLst>
          </p:cNvPr>
          <p:cNvCxnSpPr>
            <a:cxnSpLocks/>
          </p:cNvCxnSpPr>
          <p:nvPr/>
        </p:nvCxnSpPr>
        <p:spPr>
          <a:xfrm>
            <a:off x="5596128" y="4581144"/>
            <a:ext cx="2505456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272E659-3701-BB41-C721-5D3EE4A5CC13}"/>
              </a:ext>
            </a:extLst>
          </p:cNvPr>
          <p:cNvCxnSpPr>
            <a:cxnSpLocks/>
          </p:cNvCxnSpPr>
          <p:nvPr/>
        </p:nvCxnSpPr>
        <p:spPr>
          <a:xfrm>
            <a:off x="6534910" y="5272658"/>
            <a:ext cx="1324834" cy="109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03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31A8D77-72A8-539B-D976-F0A93ED90168}"/>
              </a:ext>
            </a:extLst>
          </p:cNvPr>
          <p:cNvSpPr/>
          <p:nvPr/>
        </p:nvSpPr>
        <p:spPr>
          <a:xfrm>
            <a:off x="4698477" y="4078113"/>
            <a:ext cx="1420611" cy="6333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 dirty="0"/>
              <a:t>ADMINISTRADOS</a:t>
            </a:r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FBE9F351-7C58-85BC-2642-B8BB4C9D0147}"/>
              </a:ext>
            </a:extLst>
          </p:cNvPr>
          <p:cNvSpPr/>
          <p:nvPr/>
        </p:nvSpPr>
        <p:spPr>
          <a:xfrm>
            <a:off x="8863610" y="1929740"/>
            <a:ext cx="1014184" cy="12161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BD</a:t>
            </a:r>
            <a:br>
              <a:rPr lang="es-ES" sz="1200" dirty="0"/>
            </a:br>
            <a:r>
              <a:rPr lang="es-ES" sz="1200" dirty="0"/>
              <a:t>SEGURIDAD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52D6B2A-F87A-EADC-7969-FF7ECBC383CC}"/>
              </a:ext>
            </a:extLst>
          </p:cNvPr>
          <p:cNvSpPr/>
          <p:nvPr/>
        </p:nvSpPr>
        <p:spPr>
          <a:xfrm>
            <a:off x="4812366" y="2973803"/>
            <a:ext cx="1317051" cy="6333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/>
              <a:t>MANAGGER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4E63BC8-6928-8F6C-4029-F63A3586FFC8}"/>
              </a:ext>
            </a:extLst>
          </p:cNvPr>
          <p:cNvSpPr/>
          <p:nvPr/>
        </p:nvSpPr>
        <p:spPr>
          <a:xfrm>
            <a:off x="4822698" y="1716972"/>
            <a:ext cx="1296389" cy="6333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100"/>
              <a:t>STS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D07F3D7D-8B1A-4701-2866-8B638DE6ACAF}"/>
              </a:ext>
            </a:extLst>
          </p:cNvPr>
          <p:cNvCxnSpPr/>
          <p:nvPr/>
        </p:nvCxnSpPr>
        <p:spPr>
          <a:xfrm>
            <a:off x="6117318" y="2035174"/>
            <a:ext cx="2746827" cy="1251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773349C1-39B8-49E3-1F6D-6B18963E4BDA}"/>
              </a:ext>
            </a:extLst>
          </p:cNvPr>
          <p:cNvCxnSpPr>
            <a:cxnSpLocks/>
          </p:cNvCxnSpPr>
          <p:nvPr/>
        </p:nvCxnSpPr>
        <p:spPr>
          <a:xfrm>
            <a:off x="6120771" y="5445674"/>
            <a:ext cx="2743374" cy="6359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1E56F1DF-3066-7C7C-CF1A-5B9978D1F00A}"/>
              </a:ext>
            </a:extLst>
          </p:cNvPr>
          <p:cNvCxnSpPr/>
          <p:nvPr/>
        </p:nvCxnSpPr>
        <p:spPr>
          <a:xfrm flipV="1">
            <a:off x="6115050" y="2511878"/>
            <a:ext cx="2746828" cy="75474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Icono Admin, persona, usuario, hombre">
            <a:extLst>
              <a:ext uri="{FF2B5EF4-FFF2-40B4-BE49-F238E27FC236}">
                <a16:creationId xmlns:a16="http://schemas.microsoft.com/office/drawing/2014/main" id="{083930DE-4FC9-9D78-E941-DEE0D3A8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40" y="2690586"/>
            <a:ext cx="914400" cy="914400"/>
          </a:xfrm>
          <a:prstGeom prst="rect">
            <a:avLst/>
          </a:prstGeom>
        </p:spPr>
      </p:pic>
      <p:pic>
        <p:nvPicPr>
          <p:cNvPr id="15" name="Imagen 14" descr="Icono Internet, bloqueo, bloqueado, candado, contraseña, seguro, seguridad">
            <a:extLst>
              <a:ext uri="{FF2B5EF4-FFF2-40B4-BE49-F238E27FC236}">
                <a16:creationId xmlns:a16="http://schemas.microsoft.com/office/drawing/2014/main" id="{8419D418-5438-3001-43BD-DF90C4F56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228" y="2690586"/>
            <a:ext cx="914400" cy="914400"/>
          </a:xfrm>
          <a:prstGeom prst="rect">
            <a:avLst/>
          </a:prstGeom>
        </p:spPr>
      </p:pic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BC4969ED-CAC9-212A-9915-842EC5A69B50}"/>
              </a:ext>
            </a:extLst>
          </p:cNvPr>
          <p:cNvCxnSpPr/>
          <p:nvPr/>
        </p:nvCxnSpPr>
        <p:spPr>
          <a:xfrm flipV="1">
            <a:off x="3804104" y="2078715"/>
            <a:ext cx="1014184" cy="1017816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CEC6A94-7E7D-DFDD-D2E0-B2D406F76849}"/>
              </a:ext>
            </a:extLst>
          </p:cNvPr>
          <p:cNvCxnSpPr/>
          <p:nvPr/>
        </p:nvCxnSpPr>
        <p:spPr>
          <a:xfrm flipV="1">
            <a:off x="1993637" y="3258002"/>
            <a:ext cx="905328" cy="10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7CB850E-CF61-908D-8AD0-4D78223A84B7}"/>
              </a:ext>
            </a:extLst>
          </p:cNvPr>
          <p:cNvSpPr txBox="1"/>
          <p:nvPr/>
        </p:nvSpPr>
        <p:spPr>
          <a:xfrm>
            <a:off x="5778064" y="1012701"/>
            <a:ext cx="11919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APPS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AB5241-7987-C875-F726-83DE119202C5}"/>
              </a:ext>
            </a:extLst>
          </p:cNvPr>
          <p:cNvSpPr txBox="1"/>
          <p:nvPr/>
        </p:nvSpPr>
        <p:spPr>
          <a:xfrm>
            <a:off x="8611259" y="1012700"/>
            <a:ext cx="23292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BASES DE DATIS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B08D69-433E-8CF1-55A8-0079B120B933}"/>
              </a:ext>
            </a:extLst>
          </p:cNvPr>
          <p:cNvSpPr txBox="1"/>
          <p:nvPr/>
        </p:nvSpPr>
        <p:spPr>
          <a:xfrm>
            <a:off x="1251031" y="1012700"/>
            <a:ext cx="11919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Usuarios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A0A894B-65BB-185F-4633-42C6373E6E28}"/>
              </a:ext>
            </a:extLst>
          </p:cNvPr>
          <p:cNvCxnSpPr/>
          <p:nvPr/>
        </p:nvCxnSpPr>
        <p:spPr>
          <a:xfrm flipH="1">
            <a:off x="5076483" y="2402567"/>
            <a:ext cx="1815" cy="5787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 descr="Icono Ssl, certificado">
            <a:extLst>
              <a:ext uri="{FF2B5EF4-FFF2-40B4-BE49-F238E27FC236}">
                <a16:creationId xmlns:a16="http://schemas.microsoft.com/office/drawing/2014/main" id="{7FBAC84A-013D-C05C-86D5-99AB87847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07" y="2377422"/>
            <a:ext cx="660798" cy="633584"/>
          </a:xfrm>
          <a:prstGeom prst="rect">
            <a:avLst/>
          </a:prstGeom>
        </p:spPr>
      </p:pic>
      <p:pic>
        <p:nvPicPr>
          <p:cNvPr id="17" name="Imagen 16" descr="Icono Ssl, certificado">
            <a:extLst>
              <a:ext uri="{FF2B5EF4-FFF2-40B4-BE49-F238E27FC236}">
                <a16:creationId xmlns:a16="http://schemas.microsoft.com/office/drawing/2014/main" id="{CD52A61B-20EF-4005-585A-552BBA708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32" y="3446138"/>
            <a:ext cx="660798" cy="633584"/>
          </a:xfrm>
          <a:prstGeom prst="rect">
            <a:avLst/>
          </a:prstGeom>
        </p:spPr>
      </p:pic>
      <p:pic>
        <p:nvPicPr>
          <p:cNvPr id="20" name="Imagen 19" descr="SENACE - Servicio Nacional de Certificaciones para las Inversiones ...">
            <a:extLst>
              <a:ext uri="{FF2B5EF4-FFF2-40B4-BE49-F238E27FC236}">
                <a16:creationId xmlns:a16="http://schemas.microsoft.com/office/drawing/2014/main" id="{290F40EA-2EF2-FDA9-6FA1-7E1ED6D5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-4261"/>
            <a:ext cx="2195764" cy="760497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976076F-8720-DF9E-40AC-826B85E138C3}"/>
              </a:ext>
            </a:extLst>
          </p:cNvPr>
          <p:cNvCxnSpPr/>
          <p:nvPr/>
        </p:nvCxnSpPr>
        <p:spPr>
          <a:xfrm flipH="1">
            <a:off x="5388634" y="2382329"/>
            <a:ext cx="5751" cy="1705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ilindro 18">
            <a:extLst>
              <a:ext uri="{FF2B5EF4-FFF2-40B4-BE49-F238E27FC236}">
                <a16:creationId xmlns:a16="http://schemas.microsoft.com/office/drawing/2014/main" id="{2211DA70-96E6-2DFA-1B49-FAFB435AEE8D}"/>
              </a:ext>
            </a:extLst>
          </p:cNvPr>
          <p:cNvSpPr/>
          <p:nvPr/>
        </p:nvSpPr>
        <p:spPr>
          <a:xfrm>
            <a:off x="8877987" y="5135891"/>
            <a:ext cx="1014184" cy="1216151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 dirty="0"/>
              <a:t>BD</a:t>
            </a:r>
            <a:br>
              <a:rPr lang="es-ES" sz="1200" dirty="0"/>
            </a:br>
            <a:r>
              <a:rPr lang="es-ES" sz="1200" dirty="0"/>
              <a:t>APPS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3B29F24-41AA-F3EF-504A-4AF7A662A8F5}"/>
              </a:ext>
            </a:extLst>
          </p:cNvPr>
          <p:cNvSpPr/>
          <p:nvPr/>
        </p:nvSpPr>
        <p:spPr>
          <a:xfrm>
            <a:off x="4826743" y="5130406"/>
            <a:ext cx="1317051" cy="6333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/>
              <a:t>OTRAS APPS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F07B304-383A-9EEA-FFBF-D99874032F57}"/>
              </a:ext>
            </a:extLst>
          </p:cNvPr>
          <p:cNvCxnSpPr>
            <a:cxnSpLocks/>
          </p:cNvCxnSpPr>
          <p:nvPr/>
        </p:nvCxnSpPr>
        <p:spPr>
          <a:xfrm flipH="1">
            <a:off x="5676182" y="2382328"/>
            <a:ext cx="34506" cy="275470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045396C3-6312-9175-412A-178A6B54547D}"/>
              </a:ext>
            </a:extLst>
          </p:cNvPr>
          <p:cNvCxnSpPr>
            <a:cxnSpLocks/>
          </p:cNvCxnSpPr>
          <p:nvPr/>
        </p:nvCxnSpPr>
        <p:spPr>
          <a:xfrm flipV="1">
            <a:off x="6129427" y="3015084"/>
            <a:ext cx="2746828" cy="13442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grama de flujo: disco magnético 24">
            <a:extLst>
              <a:ext uri="{FF2B5EF4-FFF2-40B4-BE49-F238E27FC236}">
                <a16:creationId xmlns:a16="http://schemas.microsoft.com/office/drawing/2014/main" id="{DCB9894C-B372-83BB-5C45-CACBA3EB8B66}"/>
              </a:ext>
            </a:extLst>
          </p:cNvPr>
          <p:cNvSpPr/>
          <p:nvPr/>
        </p:nvSpPr>
        <p:spPr>
          <a:xfrm>
            <a:off x="8857580" y="3757848"/>
            <a:ext cx="1127095" cy="122235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BD PERSONAS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CDC1887-0371-3728-C242-17AC698322E3}"/>
              </a:ext>
            </a:extLst>
          </p:cNvPr>
          <p:cNvSpPr/>
          <p:nvPr/>
        </p:nvSpPr>
        <p:spPr>
          <a:xfrm>
            <a:off x="6860736" y="4523810"/>
            <a:ext cx="1296389" cy="6333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/>
              <a:t>SERVICIO</a:t>
            </a:r>
            <a:br>
              <a:rPr lang="es-ES" sz="1400"/>
            </a:br>
            <a:r>
              <a:rPr lang="es-ES" sz="1400"/>
              <a:t>PIDE INTERNO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2E409F61-8F8F-0348-2DF4-3BB5DE7B2A47}"/>
              </a:ext>
            </a:extLst>
          </p:cNvPr>
          <p:cNvCxnSpPr>
            <a:cxnSpLocks/>
          </p:cNvCxnSpPr>
          <p:nvPr/>
        </p:nvCxnSpPr>
        <p:spPr>
          <a:xfrm>
            <a:off x="6098046" y="4524285"/>
            <a:ext cx="662049" cy="3255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A138920F-27C6-A4B0-9F46-42D96F700588}"/>
              </a:ext>
            </a:extLst>
          </p:cNvPr>
          <p:cNvCxnSpPr>
            <a:cxnSpLocks/>
          </p:cNvCxnSpPr>
          <p:nvPr/>
        </p:nvCxnSpPr>
        <p:spPr>
          <a:xfrm>
            <a:off x="8160509" y="4706021"/>
            <a:ext cx="6366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0EF4885A-A0B2-6675-71D6-F97987644178}"/>
              </a:ext>
            </a:extLst>
          </p:cNvPr>
          <p:cNvCxnSpPr>
            <a:cxnSpLocks/>
          </p:cNvCxnSpPr>
          <p:nvPr/>
        </p:nvCxnSpPr>
        <p:spPr>
          <a:xfrm flipH="1">
            <a:off x="3879012" y="757687"/>
            <a:ext cx="5750" cy="532824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6899E72C-E9C6-2571-541E-D4D60075C845}"/>
              </a:ext>
            </a:extLst>
          </p:cNvPr>
          <p:cNvCxnSpPr>
            <a:cxnSpLocks/>
          </p:cNvCxnSpPr>
          <p:nvPr/>
        </p:nvCxnSpPr>
        <p:spPr>
          <a:xfrm flipH="1">
            <a:off x="8407880" y="757687"/>
            <a:ext cx="5750" cy="532824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59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08279-AF15-74D9-3463-5A8599315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046" y="1742925"/>
            <a:ext cx="3020624" cy="3774718"/>
          </a:xfrm>
          <a:ln w="63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s-ES" sz="2400" dirty="0">
                <a:solidFill>
                  <a:schemeClr val="tx1"/>
                </a:solidFill>
              </a:rPr>
            </a:br>
            <a:r>
              <a:rPr lang="es-ES" sz="2400" dirty="0">
                <a:solidFill>
                  <a:schemeClr val="tx1"/>
                </a:solidFill>
              </a:rPr>
              <a:t>-  Permitir autenticar al usuario  </a:t>
            </a:r>
            <a:br>
              <a:rPr lang="es-ES" sz="2400" dirty="0">
                <a:solidFill>
                  <a:schemeClr val="tx1"/>
                </a:solidFill>
              </a:rPr>
            </a:br>
            <a:r>
              <a:rPr lang="es-ES" sz="2400" dirty="0">
                <a:solidFill>
                  <a:schemeClr val="tx1"/>
                </a:solidFill>
              </a:rPr>
              <a:t>- Generar token basado en </a:t>
            </a:r>
            <a:r>
              <a:rPr lang="es-ES" sz="2400" err="1">
                <a:solidFill>
                  <a:schemeClr val="tx1"/>
                </a:solidFill>
              </a:rPr>
              <a:t>Federated</a:t>
            </a:r>
            <a:br>
              <a:rPr lang="es-ES" sz="2400" dirty="0">
                <a:solidFill>
                  <a:schemeClr val="tx1"/>
                </a:solidFill>
              </a:rPr>
            </a:br>
            <a:endParaRPr lang="es-ES" sz="2400" dirty="0">
              <a:solidFill>
                <a:schemeClr val="tx1"/>
              </a:solidFill>
            </a:endParaRPr>
          </a:p>
        </p:txBody>
      </p:sp>
      <p:pic>
        <p:nvPicPr>
          <p:cNvPr id="3" name="Imagen 2" descr="SENACE - Servicio Nacional de Certificaciones para las Inversiones ...">
            <a:extLst>
              <a:ext uri="{FF2B5EF4-FFF2-40B4-BE49-F238E27FC236}">
                <a16:creationId xmlns:a16="http://schemas.microsoft.com/office/drawing/2014/main" id="{A3D56046-CEBA-C966-5B80-79802B40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62"/>
            <a:ext cx="2286000" cy="790575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008768A9-02B6-B7B9-788B-0839B5B7A144}"/>
              </a:ext>
            </a:extLst>
          </p:cNvPr>
          <p:cNvSpPr txBox="1">
            <a:spLocks/>
          </p:cNvSpPr>
          <p:nvPr/>
        </p:nvSpPr>
        <p:spPr>
          <a:xfrm>
            <a:off x="6159708" y="1736986"/>
            <a:ext cx="2905604" cy="378909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Calibri,Sans-Serif"/>
              <a:buChar char="-"/>
            </a:pPr>
            <a:r>
              <a:rPr lang="es-ES" sz="2400">
                <a:solidFill>
                  <a:schemeClr val="tx1"/>
                </a:solidFill>
              </a:rPr>
              <a:t>Administrar Sistemas</a:t>
            </a: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Font typeface="Calibri,Sans-Serif"/>
              <a:buChar char="-"/>
            </a:pPr>
            <a:r>
              <a:rPr lang="es-ES" sz="2400">
                <a:solidFill>
                  <a:schemeClr val="tx1"/>
                </a:solidFill>
              </a:rPr>
              <a:t>Administrar Perfiles</a:t>
            </a: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Font typeface="Calibri,Sans-Serif"/>
              <a:buChar char="-"/>
            </a:pPr>
            <a:r>
              <a:rPr lang="es-ES" sz="2400">
                <a:solidFill>
                  <a:schemeClr val="tx1"/>
                </a:solidFill>
              </a:rPr>
              <a:t>Administrar Opciones</a:t>
            </a: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Font typeface="Calibri,Sans-Serif"/>
              <a:buChar char="-"/>
            </a:pPr>
            <a:r>
              <a:rPr lang="es-ES" sz="2400">
                <a:solidFill>
                  <a:schemeClr val="tx1"/>
                </a:solidFill>
              </a:rPr>
              <a:t>Administrar Usuario</a:t>
            </a:r>
            <a:endParaRPr lang="es-ES">
              <a:solidFill>
                <a:schemeClr val="tx1"/>
              </a:solidFill>
            </a:endParaRPr>
          </a:p>
          <a:p>
            <a:pPr marL="342900" indent="-342900">
              <a:buFont typeface="Calibri,Sans-Serif"/>
              <a:buChar char="-"/>
            </a:pPr>
            <a:r>
              <a:rPr lang="es-ES" sz="2400">
                <a:solidFill>
                  <a:schemeClr val="tx1"/>
                </a:solidFill>
              </a:rPr>
              <a:t>Administrar usuarios autogestionados</a:t>
            </a:r>
          </a:p>
          <a:p>
            <a:endParaRPr lang="es-ES" sz="2400">
              <a:solidFill>
                <a:srgbClr val="000000"/>
              </a:solidFill>
            </a:endParaRPr>
          </a:p>
          <a:p>
            <a:pPr marL="285750" indent="-285750">
              <a:buFont typeface="Calibri"/>
              <a:buChar char="-"/>
            </a:pPr>
            <a:endParaRPr lang="es-ES" sz="1400">
              <a:solidFill>
                <a:srgbClr val="000000"/>
              </a:solidFill>
            </a:endParaRPr>
          </a:p>
          <a:p>
            <a:pPr marL="285750" indent="-285750">
              <a:buFont typeface="Calibri"/>
              <a:buChar char="-"/>
            </a:pPr>
            <a:endParaRPr lang="es-ES" sz="1400">
              <a:solidFill>
                <a:srgbClr val="00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72ECA66-C0C1-191F-6F2E-2D8551C88012}"/>
              </a:ext>
            </a:extLst>
          </p:cNvPr>
          <p:cNvSpPr txBox="1"/>
          <p:nvPr/>
        </p:nvSpPr>
        <p:spPr>
          <a:xfrm>
            <a:off x="217005" y="1221179"/>
            <a:ext cx="30137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/>
              <a:t>STS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55DA73A-18BB-7D78-CFC6-4AD73A439BB1}"/>
              </a:ext>
            </a:extLst>
          </p:cNvPr>
          <p:cNvSpPr txBox="1"/>
          <p:nvPr/>
        </p:nvSpPr>
        <p:spPr>
          <a:xfrm>
            <a:off x="3238677" y="1221179"/>
            <a:ext cx="29131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/>
              <a:t>MANAGER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6BF4252-80D1-45E9-99CF-B97591278BA7}"/>
              </a:ext>
            </a:extLst>
          </p:cNvPr>
          <p:cNvSpPr txBox="1"/>
          <p:nvPr/>
        </p:nvSpPr>
        <p:spPr>
          <a:xfrm>
            <a:off x="6145330" y="1221179"/>
            <a:ext cx="29131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/>
              <a:t>ADM SSO</a:t>
            </a:r>
            <a:endParaRPr lang="es-ES" sz="2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5DB960D-7EB0-BC36-4BCE-86A7BA8D801D}"/>
              </a:ext>
            </a:extLst>
          </p:cNvPr>
          <p:cNvSpPr txBox="1">
            <a:spLocks/>
          </p:cNvSpPr>
          <p:nvPr/>
        </p:nvSpPr>
        <p:spPr>
          <a:xfrm>
            <a:off x="9063747" y="1737175"/>
            <a:ext cx="2905604" cy="378909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Calibri"/>
              <a:buChar char="-"/>
            </a:pPr>
            <a:r>
              <a:rPr lang="es-ES" sz="2400" dirty="0">
                <a:solidFill>
                  <a:schemeClr val="tx1"/>
                </a:solidFill>
              </a:rPr>
              <a:t>Deben integrarse con el STS para hacer la lectura de los Tokens</a:t>
            </a:r>
            <a:br>
              <a:rPr lang="es-ES" sz="2400" dirty="0">
                <a:solidFill>
                  <a:schemeClr val="tx1"/>
                </a:solidFill>
              </a:rPr>
            </a:b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EFD883-7A2C-AD4A-2074-8EE284431BEF}"/>
              </a:ext>
            </a:extLst>
          </p:cNvPr>
          <p:cNvSpPr txBox="1"/>
          <p:nvPr/>
        </p:nvSpPr>
        <p:spPr>
          <a:xfrm>
            <a:off x="9075884" y="1192424"/>
            <a:ext cx="29131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/>
              <a:t>OTRAS </a:t>
            </a:r>
            <a:r>
              <a:rPr lang="es-ES" sz="2800" err="1"/>
              <a:t>APPs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0637C83-F742-FF7A-F200-8C498687AAE1}"/>
              </a:ext>
            </a:extLst>
          </p:cNvPr>
          <p:cNvSpPr txBox="1">
            <a:spLocks/>
          </p:cNvSpPr>
          <p:nvPr/>
        </p:nvSpPr>
        <p:spPr>
          <a:xfrm>
            <a:off x="3240917" y="1737174"/>
            <a:ext cx="2905604" cy="378909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Calibri"/>
              <a:buChar char="-"/>
            </a:pPr>
            <a:r>
              <a:rPr lang="es-ES" sz="2400">
                <a:solidFill>
                  <a:schemeClr val="tx1"/>
                </a:solidFill>
              </a:rPr>
              <a:t>Permitir visualizar el lisado de aplicaciones a las que el usuario tiene acceso.</a:t>
            </a:r>
          </a:p>
          <a:p>
            <a:pPr marL="342900" indent="-342900">
              <a:buFont typeface="Calibri"/>
              <a:buChar char="-"/>
            </a:pPr>
            <a:r>
              <a:rPr lang="es-ES" sz="2400">
                <a:solidFill>
                  <a:schemeClr val="tx1"/>
                </a:solidFill>
              </a:rPr>
              <a:t>Contemplar el cambio de clave.</a:t>
            </a:r>
            <a:br>
              <a:rPr lang="es-ES" sz="2400">
                <a:solidFill>
                  <a:schemeClr val="tx1"/>
                </a:solidFill>
              </a:rPr>
            </a:br>
            <a:endParaRPr lang="es-ES" sz="2400">
              <a:solidFill>
                <a:schemeClr val="tx1"/>
              </a:solidFill>
            </a:endParaRPr>
          </a:p>
        </p:txBody>
      </p:sp>
      <p:sp>
        <p:nvSpPr>
          <p:cNvPr id="7" name="AutoShape 2" descr="JSON Web Tokens (JWT) | Bryan Avery – Blog">
            <a:extLst>
              <a:ext uri="{FF2B5EF4-FFF2-40B4-BE49-F238E27FC236}">
                <a16:creationId xmlns:a16="http://schemas.microsoft.com/office/drawing/2014/main" id="{3074E425-1806-97BC-15B7-72C0C01725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326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D2531-93C0-4B71-1599-B8CDF48C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es-ES"/>
              <a:t>SEGURIDAD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pic>
        <p:nvPicPr>
          <p:cNvPr id="7" name="Graphic 6" descr="Bloquear">
            <a:extLst>
              <a:ext uri="{FF2B5EF4-FFF2-40B4-BE49-F238E27FC236}">
                <a16:creationId xmlns:a16="http://schemas.microsoft.com/office/drawing/2014/main" id="{5A4F8351-DEC5-598C-BD60-12ED75D1D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8E6EBE-89E9-0102-564B-84D7F0FF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Esquema de Seguridad de la Aplicación de SENACE</a:t>
            </a:r>
          </a:p>
        </p:txBody>
      </p:sp>
    </p:spTree>
    <p:extLst>
      <p:ext uri="{BB962C8B-B14F-4D97-AF65-F5344CB8AC3E}">
        <p14:creationId xmlns:p14="http://schemas.microsoft.com/office/powerpoint/2010/main" val="406479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31A8D77-72A8-539B-D976-F0A93ED90168}"/>
              </a:ext>
            </a:extLst>
          </p:cNvPr>
          <p:cNvSpPr/>
          <p:nvPr/>
        </p:nvSpPr>
        <p:spPr>
          <a:xfrm>
            <a:off x="4822698" y="4859737"/>
            <a:ext cx="1296389" cy="633350"/>
          </a:xfrm>
          <a:prstGeom prst="round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 dirty="0"/>
              <a:t>OTRAS APPS</a:t>
            </a:r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FBE9F351-7C58-85BC-2642-B8BB4C9D0147}"/>
              </a:ext>
            </a:extLst>
          </p:cNvPr>
          <p:cNvSpPr/>
          <p:nvPr/>
        </p:nvSpPr>
        <p:spPr>
          <a:xfrm>
            <a:off x="8886461" y="2045676"/>
            <a:ext cx="1067038" cy="101781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BD</a:t>
            </a:r>
            <a:br>
              <a:rPr lang="es-ES" sz="1200" dirty="0"/>
            </a:br>
            <a:r>
              <a:rPr lang="es-ES" sz="1200" dirty="0"/>
              <a:t>SEGURIDAD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52D6B2A-F87A-EADC-7969-FF7ECBC383CC}"/>
              </a:ext>
            </a:extLst>
          </p:cNvPr>
          <p:cNvSpPr/>
          <p:nvPr/>
        </p:nvSpPr>
        <p:spPr>
          <a:xfrm>
            <a:off x="5422667" y="3446798"/>
            <a:ext cx="1498501" cy="6333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 dirty="0"/>
              <a:t>ADMINISTRADOS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4E63BC8-6928-8F6C-4029-F63A3586FFC8}"/>
              </a:ext>
            </a:extLst>
          </p:cNvPr>
          <p:cNvSpPr/>
          <p:nvPr/>
        </p:nvSpPr>
        <p:spPr>
          <a:xfrm>
            <a:off x="4822698" y="2192841"/>
            <a:ext cx="1296389" cy="6333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100" dirty="0"/>
              <a:t>STS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D07F3D7D-8B1A-4701-2866-8B638DE6ACAF}"/>
              </a:ext>
            </a:extLst>
          </p:cNvPr>
          <p:cNvCxnSpPr/>
          <p:nvPr/>
        </p:nvCxnSpPr>
        <p:spPr>
          <a:xfrm>
            <a:off x="6139634" y="2428857"/>
            <a:ext cx="2746827" cy="1251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773349C1-39B8-49E3-1F6D-6B18963E4BDA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139634" y="5181944"/>
            <a:ext cx="2812876" cy="1347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1E56F1DF-3066-7C7C-CF1A-5B9978D1F00A}"/>
              </a:ext>
            </a:extLst>
          </p:cNvPr>
          <p:cNvCxnSpPr>
            <a:cxnSpLocks/>
            <a:stCxn id="7" idx="3"/>
            <a:endCxn id="64" idx="2"/>
          </p:cNvCxnSpPr>
          <p:nvPr/>
        </p:nvCxnSpPr>
        <p:spPr>
          <a:xfrm>
            <a:off x="6921168" y="3763473"/>
            <a:ext cx="1942977" cy="851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Icono Admin, persona, usuario, hombre">
            <a:extLst>
              <a:ext uri="{FF2B5EF4-FFF2-40B4-BE49-F238E27FC236}">
                <a16:creationId xmlns:a16="http://schemas.microsoft.com/office/drawing/2014/main" id="{083930DE-4FC9-9D78-E941-DEE0D3A8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40" y="3166455"/>
            <a:ext cx="914400" cy="914400"/>
          </a:xfrm>
          <a:prstGeom prst="rect">
            <a:avLst/>
          </a:prstGeom>
        </p:spPr>
      </p:pic>
      <p:pic>
        <p:nvPicPr>
          <p:cNvPr id="15" name="Imagen 14" descr="Icono Internet, bloqueo, bloqueado, candado, contraseña, seguro, seguridad">
            <a:extLst>
              <a:ext uri="{FF2B5EF4-FFF2-40B4-BE49-F238E27FC236}">
                <a16:creationId xmlns:a16="http://schemas.microsoft.com/office/drawing/2014/main" id="{8419D418-5438-3001-43BD-DF90C4F56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228" y="3166455"/>
            <a:ext cx="914400" cy="914400"/>
          </a:xfrm>
          <a:prstGeom prst="rect">
            <a:avLst/>
          </a:prstGeom>
        </p:spPr>
      </p:pic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BC4969ED-CAC9-212A-9915-842EC5A69B50}"/>
              </a:ext>
            </a:extLst>
          </p:cNvPr>
          <p:cNvCxnSpPr/>
          <p:nvPr/>
        </p:nvCxnSpPr>
        <p:spPr>
          <a:xfrm flipV="1">
            <a:off x="3804104" y="2554584"/>
            <a:ext cx="1014184" cy="1017816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CEC6A94-7E7D-DFDD-D2E0-B2D406F76849}"/>
              </a:ext>
            </a:extLst>
          </p:cNvPr>
          <p:cNvCxnSpPr/>
          <p:nvPr/>
        </p:nvCxnSpPr>
        <p:spPr>
          <a:xfrm flipV="1">
            <a:off x="1993637" y="3733871"/>
            <a:ext cx="905328" cy="10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7CB850E-CF61-908D-8AD0-4D78223A84B7}"/>
              </a:ext>
            </a:extLst>
          </p:cNvPr>
          <p:cNvSpPr txBox="1"/>
          <p:nvPr/>
        </p:nvSpPr>
        <p:spPr>
          <a:xfrm>
            <a:off x="4976373" y="1440086"/>
            <a:ext cx="7773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APPS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AB5241-7987-C875-F726-83DE119202C5}"/>
              </a:ext>
            </a:extLst>
          </p:cNvPr>
          <p:cNvSpPr txBox="1"/>
          <p:nvPr/>
        </p:nvSpPr>
        <p:spPr>
          <a:xfrm>
            <a:off x="8611259" y="1488569"/>
            <a:ext cx="16966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Base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B08D69-433E-8CF1-55A8-0079B120B933}"/>
              </a:ext>
            </a:extLst>
          </p:cNvPr>
          <p:cNvSpPr txBox="1"/>
          <p:nvPr/>
        </p:nvSpPr>
        <p:spPr>
          <a:xfrm>
            <a:off x="1251031" y="1488569"/>
            <a:ext cx="11919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Usuarios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A0A894B-65BB-185F-4633-42C6373E6E28}"/>
              </a:ext>
            </a:extLst>
          </p:cNvPr>
          <p:cNvCxnSpPr/>
          <p:nvPr/>
        </p:nvCxnSpPr>
        <p:spPr>
          <a:xfrm flipH="1">
            <a:off x="5753752" y="2826191"/>
            <a:ext cx="1815" cy="5787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 descr="Icono Ssl, certificado">
            <a:extLst>
              <a:ext uri="{FF2B5EF4-FFF2-40B4-BE49-F238E27FC236}">
                <a16:creationId xmlns:a16="http://schemas.microsoft.com/office/drawing/2014/main" id="{7FBAC84A-013D-C05C-86D5-99AB87847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249" y="2673524"/>
            <a:ext cx="660798" cy="633584"/>
          </a:xfrm>
          <a:prstGeom prst="rect">
            <a:avLst/>
          </a:prstGeom>
        </p:spPr>
      </p:pic>
      <p:pic>
        <p:nvPicPr>
          <p:cNvPr id="17" name="Imagen 16" descr="Icono Ssl, certificado">
            <a:extLst>
              <a:ext uri="{FF2B5EF4-FFF2-40B4-BE49-F238E27FC236}">
                <a16:creationId xmlns:a16="http://schemas.microsoft.com/office/drawing/2014/main" id="{CD52A61B-20EF-4005-585A-552BBA708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289" y="4542945"/>
            <a:ext cx="660798" cy="633584"/>
          </a:xfrm>
          <a:prstGeom prst="rect">
            <a:avLst/>
          </a:prstGeom>
        </p:spPr>
      </p:pic>
      <p:pic>
        <p:nvPicPr>
          <p:cNvPr id="20" name="Imagen 19" descr="SENACE - Servicio Nacional de Certificaciones para las Inversiones ...">
            <a:extLst>
              <a:ext uri="{FF2B5EF4-FFF2-40B4-BE49-F238E27FC236}">
                <a16:creationId xmlns:a16="http://schemas.microsoft.com/office/drawing/2014/main" id="{290F40EA-2EF2-FDA9-6FA1-7E1ED6D5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-4261"/>
            <a:ext cx="2195764" cy="760497"/>
          </a:xfrm>
          <a:prstGeom prst="rect">
            <a:avLst/>
          </a:prstGeom>
        </p:spPr>
      </p:pic>
      <p:sp>
        <p:nvSpPr>
          <p:cNvPr id="19" name="Cilindro 18">
            <a:extLst>
              <a:ext uri="{FF2B5EF4-FFF2-40B4-BE49-F238E27FC236}">
                <a16:creationId xmlns:a16="http://schemas.microsoft.com/office/drawing/2014/main" id="{2211DA70-96E6-2DFA-1B49-FAFB435AEE8D}"/>
              </a:ext>
            </a:extLst>
          </p:cNvPr>
          <p:cNvSpPr/>
          <p:nvPr/>
        </p:nvSpPr>
        <p:spPr>
          <a:xfrm>
            <a:off x="8952510" y="4796783"/>
            <a:ext cx="1014184" cy="1039730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 dirty="0"/>
              <a:t>BD</a:t>
            </a:r>
            <a:br>
              <a:rPr lang="es-ES" sz="1200" dirty="0"/>
            </a:br>
            <a:r>
              <a:rPr lang="es-ES" sz="1200" dirty="0"/>
              <a:t>APPS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B204F97-F905-EDA9-1EBB-F7CA67BE921A}"/>
              </a:ext>
            </a:extLst>
          </p:cNvPr>
          <p:cNvSpPr txBox="1"/>
          <p:nvPr/>
        </p:nvSpPr>
        <p:spPr>
          <a:xfrm>
            <a:off x="5339445" y="333587"/>
            <a:ext cx="1513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AS-IS</a:t>
            </a:r>
          </a:p>
          <a:p>
            <a:pPr algn="ctr"/>
            <a:r>
              <a:rPr lang="es-MX" sz="2000" b="1" dirty="0"/>
              <a:t>SSO</a:t>
            </a:r>
            <a:endParaRPr lang="es-PE" sz="1600" b="1" dirty="0"/>
          </a:p>
        </p:txBody>
      </p: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D0EEF001-94C3-6FC4-7759-3CD5AFA9D9A8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3600727" y="3954440"/>
            <a:ext cx="1242269" cy="120167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ilindro 63">
            <a:extLst>
              <a:ext uri="{FF2B5EF4-FFF2-40B4-BE49-F238E27FC236}">
                <a16:creationId xmlns:a16="http://schemas.microsoft.com/office/drawing/2014/main" id="{CC75350C-6DD4-FAB8-78F0-6AD113F09F7A}"/>
              </a:ext>
            </a:extLst>
          </p:cNvPr>
          <p:cNvSpPr/>
          <p:nvPr/>
        </p:nvSpPr>
        <p:spPr>
          <a:xfrm>
            <a:off x="8864145" y="3328797"/>
            <a:ext cx="1099913" cy="103973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BD</a:t>
            </a:r>
            <a:br>
              <a:rPr lang="es-ES" sz="1200" dirty="0"/>
            </a:br>
            <a:r>
              <a:rPr lang="es-ES" sz="1200" dirty="0"/>
              <a:t>PERSONA</a:t>
            </a:r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E117B80A-E15C-5F8F-3D4A-4A98E51C68D2}"/>
              </a:ext>
            </a:extLst>
          </p:cNvPr>
          <p:cNvCxnSpPr/>
          <p:nvPr/>
        </p:nvCxnSpPr>
        <p:spPr>
          <a:xfrm>
            <a:off x="5157216" y="2853291"/>
            <a:ext cx="0" cy="2006446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1FC0E5F6-5222-A50A-903D-FFFC430E7978}"/>
              </a:ext>
            </a:extLst>
          </p:cNvPr>
          <p:cNvSpPr txBox="1"/>
          <p:nvPr/>
        </p:nvSpPr>
        <p:spPr>
          <a:xfrm>
            <a:off x="9954523" y="2328417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/>
              <a:t>idUsuario</a:t>
            </a:r>
            <a:endParaRPr lang="es-PE" dirty="0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C16BE482-B037-1186-31D4-5C55CC170C3A}"/>
              </a:ext>
            </a:extLst>
          </p:cNvPr>
          <p:cNvSpPr txBox="1"/>
          <p:nvPr/>
        </p:nvSpPr>
        <p:spPr>
          <a:xfrm>
            <a:off x="9942437" y="3633890"/>
            <a:ext cx="81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/>
              <a:t>idPersona</a:t>
            </a:r>
            <a:endParaRPr lang="es-PE" dirty="0"/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8D7EF0A7-6595-03DC-4567-6D2AAB0F6296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10348799" y="2605416"/>
            <a:ext cx="1025" cy="102847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27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08279-AF15-74D9-3463-5A8599315B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1272" y="1728548"/>
            <a:ext cx="2364510" cy="3774718"/>
          </a:xfrm>
          <a:ln w="63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-  Permite autenticar al usuario.</a:t>
            </a:r>
            <a:br>
              <a:rPr lang="es-ES" sz="2400" dirty="0">
                <a:solidFill>
                  <a:schemeClr val="tx1"/>
                </a:solidFill>
              </a:rPr>
            </a:br>
            <a:endParaRPr lang="es-ES" sz="2400" dirty="0">
              <a:solidFill>
                <a:schemeClr val="tx1"/>
              </a:solidFill>
            </a:endParaRPr>
          </a:p>
        </p:txBody>
      </p:sp>
      <p:pic>
        <p:nvPicPr>
          <p:cNvPr id="3" name="Imagen 2" descr="SENACE - Servicio Nacional de Certificaciones para las Inversiones ...">
            <a:extLst>
              <a:ext uri="{FF2B5EF4-FFF2-40B4-BE49-F238E27FC236}">
                <a16:creationId xmlns:a16="http://schemas.microsoft.com/office/drawing/2014/main" id="{A3D56046-CEBA-C966-5B80-79802B40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62"/>
            <a:ext cx="2286000" cy="790575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008768A9-02B6-B7B9-788B-0839B5B7A144}"/>
              </a:ext>
            </a:extLst>
          </p:cNvPr>
          <p:cNvSpPr txBox="1">
            <a:spLocks/>
          </p:cNvSpPr>
          <p:nvPr/>
        </p:nvSpPr>
        <p:spPr>
          <a:xfrm>
            <a:off x="9113650" y="1728548"/>
            <a:ext cx="2360551" cy="3774718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975" indent="-180975">
              <a:buFont typeface="Calibri"/>
              <a:buChar char="-"/>
            </a:pPr>
            <a:r>
              <a:rPr lang="es-ES" sz="2400" dirty="0">
                <a:solidFill>
                  <a:srgbClr val="000000"/>
                </a:solidFill>
              </a:rPr>
              <a:t>Algunas no están integradas con el STS.</a:t>
            </a:r>
          </a:p>
          <a:p>
            <a:pPr marL="180975" indent="-180975">
              <a:buFont typeface="Calibri"/>
              <a:buChar char="-"/>
            </a:pPr>
            <a:r>
              <a:rPr lang="es-ES" sz="2400" dirty="0">
                <a:solidFill>
                  <a:srgbClr val="000000"/>
                </a:solidFill>
              </a:rPr>
              <a:t>Falta relacionar el id del usuario con el id de la persona.</a:t>
            </a:r>
          </a:p>
          <a:p>
            <a:pPr marL="285750" indent="-285750">
              <a:buFont typeface="Calibri"/>
              <a:buChar char="-"/>
            </a:pPr>
            <a:endParaRPr lang="es-ES" sz="2400" dirty="0">
              <a:solidFill>
                <a:srgbClr val="000000"/>
              </a:solidFill>
            </a:endParaRPr>
          </a:p>
          <a:p>
            <a:pPr marL="285750" indent="-285750">
              <a:buFont typeface="Calibri"/>
              <a:buChar char="-"/>
            </a:pPr>
            <a:endParaRPr lang="es-ES" sz="1400" dirty="0">
              <a:solidFill>
                <a:srgbClr val="000000"/>
              </a:solidFill>
            </a:endParaRPr>
          </a:p>
          <a:p>
            <a:pPr marL="285750" indent="-285750">
              <a:buFont typeface="Calibri"/>
              <a:buChar char="-"/>
            </a:pP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72ECA66-C0C1-191F-6F2E-2D8551C88012}"/>
              </a:ext>
            </a:extLst>
          </p:cNvPr>
          <p:cNvSpPr txBox="1"/>
          <p:nvPr/>
        </p:nvSpPr>
        <p:spPr>
          <a:xfrm>
            <a:off x="781261" y="1190951"/>
            <a:ext cx="23605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dirty="0"/>
              <a:t>STS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55DA73A-18BB-7D78-CFC6-4AD73A439BB1}"/>
              </a:ext>
            </a:extLst>
          </p:cNvPr>
          <p:cNvSpPr txBox="1"/>
          <p:nvPr/>
        </p:nvSpPr>
        <p:spPr>
          <a:xfrm>
            <a:off x="3765138" y="1228143"/>
            <a:ext cx="17615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dirty="0"/>
              <a:t>ADM SSO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6BF4252-80D1-45E9-99CF-B97591278BA7}"/>
              </a:ext>
            </a:extLst>
          </p:cNvPr>
          <p:cNvSpPr txBox="1"/>
          <p:nvPr/>
        </p:nvSpPr>
        <p:spPr>
          <a:xfrm>
            <a:off x="9176982" y="1219168"/>
            <a:ext cx="22337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dirty="0"/>
              <a:t>OTRAS APPS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5DB960D-7EB0-BC36-4BCE-86A7BA8D801D}"/>
              </a:ext>
            </a:extLst>
          </p:cNvPr>
          <p:cNvSpPr txBox="1">
            <a:spLocks/>
          </p:cNvSpPr>
          <p:nvPr/>
        </p:nvSpPr>
        <p:spPr>
          <a:xfrm>
            <a:off x="3195783" y="1728548"/>
            <a:ext cx="2890980" cy="378909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>
              <a:buFont typeface="Calibri"/>
              <a:buChar char="-"/>
            </a:pPr>
            <a:r>
              <a:rPr lang="es-ES" sz="2400" dirty="0">
                <a:solidFill>
                  <a:schemeClr val="tx1"/>
                </a:solidFill>
              </a:rPr>
              <a:t>Permite administrar Sistemas</a:t>
            </a:r>
          </a:p>
          <a:p>
            <a:pPr marL="266700" indent="-266700">
              <a:buFont typeface="Calibri"/>
              <a:buChar char="-"/>
            </a:pPr>
            <a:r>
              <a:rPr lang="es-ES" sz="2400" dirty="0">
                <a:solidFill>
                  <a:schemeClr val="tx1"/>
                </a:solidFill>
              </a:rPr>
              <a:t>Permite  administrar Perfiles</a:t>
            </a:r>
          </a:p>
          <a:p>
            <a:pPr marL="266700" indent="-266700">
              <a:buFont typeface="Calibri"/>
              <a:buChar char="-"/>
            </a:pPr>
            <a:r>
              <a:rPr lang="es-ES" sz="2400" dirty="0">
                <a:solidFill>
                  <a:schemeClr val="tx1"/>
                </a:solidFill>
              </a:rPr>
              <a:t>Permite administrar Opciones</a:t>
            </a:r>
          </a:p>
          <a:p>
            <a:pPr marL="266700" indent="-266700">
              <a:buFont typeface="Calibri"/>
              <a:buChar char="-"/>
            </a:pPr>
            <a:r>
              <a:rPr lang="es-ES" sz="2400" dirty="0">
                <a:solidFill>
                  <a:schemeClr val="tx1"/>
                </a:solidFill>
              </a:rPr>
              <a:t>Permite administrar Usuarios</a:t>
            </a:r>
            <a:br>
              <a:rPr lang="es-ES" sz="2400" dirty="0">
                <a:solidFill>
                  <a:schemeClr val="tx1"/>
                </a:solidFill>
              </a:rPr>
            </a:b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BE5668C-5829-DA7B-9D29-D879C2D2C0BE}"/>
              </a:ext>
            </a:extLst>
          </p:cNvPr>
          <p:cNvSpPr txBox="1">
            <a:spLocks/>
          </p:cNvSpPr>
          <p:nvPr/>
        </p:nvSpPr>
        <p:spPr>
          <a:xfrm>
            <a:off x="6086764" y="1721359"/>
            <a:ext cx="3026885" cy="378909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indent="-266700">
              <a:buFont typeface="Calibri"/>
              <a:buChar char="-"/>
            </a:pPr>
            <a:r>
              <a:rPr lang="es-ES" sz="2400" dirty="0">
                <a:solidFill>
                  <a:schemeClr val="tx1"/>
                </a:solidFill>
              </a:rPr>
              <a:t>Permite registrar a las personas naturales y jurídicas.</a:t>
            </a:r>
            <a:br>
              <a:rPr lang="es-ES" sz="2400" dirty="0">
                <a:solidFill>
                  <a:schemeClr val="tx1"/>
                </a:solidFill>
              </a:rPr>
            </a:b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5DB278-835A-02CE-22FD-95A581117F0F}"/>
              </a:ext>
            </a:extLst>
          </p:cNvPr>
          <p:cNvSpPr txBox="1"/>
          <p:nvPr/>
        </p:nvSpPr>
        <p:spPr>
          <a:xfrm>
            <a:off x="6150097" y="1221179"/>
            <a:ext cx="29002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dirty="0"/>
              <a:t>ADMINISTRADOS</a:t>
            </a:r>
          </a:p>
        </p:txBody>
      </p:sp>
    </p:spTree>
    <p:extLst>
      <p:ext uri="{BB962C8B-B14F-4D97-AF65-F5344CB8AC3E}">
        <p14:creationId xmlns:p14="http://schemas.microsoft.com/office/powerpoint/2010/main" val="167268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B9DB345-618B-312D-8C98-BACF8E828611}"/>
              </a:ext>
            </a:extLst>
          </p:cNvPr>
          <p:cNvSpPr/>
          <p:nvPr/>
        </p:nvSpPr>
        <p:spPr>
          <a:xfrm>
            <a:off x="1766634" y="2493835"/>
            <a:ext cx="813816" cy="6217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rgbClr val="002060"/>
                </a:solidFill>
              </a:rPr>
              <a:t>sso</a:t>
            </a: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7E22177-1EBE-DFE7-3970-AB3C9F69B7B2}"/>
              </a:ext>
            </a:extLst>
          </p:cNvPr>
          <p:cNvSpPr/>
          <p:nvPr/>
        </p:nvSpPr>
        <p:spPr>
          <a:xfrm>
            <a:off x="4032504" y="1627632"/>
            <a:ext cx="6311646" cy="44440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8418E1D-1A3E-7663-008A-F12E8A72534D}"/>
              </a:ext>
            </a:extLst>
          </p:cNvPr>
          <p:cNvSpPr txBox="1"/>
          <p:nvPr/>
        </p:nvSpPr>
        <p:spPr>
          <a:xfrm>
            <a:off x="6369921" y="1771150"/>
            <a:ext cx="24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Plataforma Centralizada</a:t>
            </a:r>
            <a:endParaRPr lang="es-PE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40280B1-DDF1-8043-F530-790E634CC25B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580450" y="2800288"/>
            <a:ext cx="1452054" cy="4443"/>
          </a:xfrm>
          <a:prstGeom prst="line">
            <a:avLst/>
          </a:prstGeom>
          <a:ln w="19050" cap="flat" cmpd="sng" algn="ctr">
            <a:solidFill>
              <a:srgbClr val="002060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F7D5836-A704-BF3E-DB2E-4DDDF9E07895}"/>
              </a:ext>
            </a:extLst>
          </p:cNvPr>
          <p:cNvSpPr txBox="1"/>
          <p:nvPr/>
        </p:nvSpPr>
        <p:spPr>
          <a:xfrm>
            <a:off x="2874232" y="243095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login</a:t>
            </a:r>
            <a:endParaRPr lang="es-PE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B0A7030-98EA-6B85-019F-D881E0EC51D4}"/>
              </a:ext>
            </a:extLst>
          </p:cNvPr>
          <p:cNvSpPr/>
          <p:nvPr/>
        </p:nvSpPr>
        <p:spPr>
          <a:xfrm>
            <a:off x="6132242" y="2898648"/>
            <a:ext cx="1085424" cy="603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RCA QR</a:t>
            </a:r>
            <a:endParaRPr lang="es-PE" sz="16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908DD38-7E1E-6559-91E1-28ACE35B8778}"/>
              </a:ext>
            </a:extLst>
          </p:cNvPr>
          <p:cNvSpPr/>
          <p:nvPr/>
        </p:nvSpPr>
        <p:spPr>
          <a:xfrm>
            <a:off x="7552612" y="2898648"/>
            <a:ext cx="1085424" cy="603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Gestión de Reuniones</a:t>
            </a:r>
            <a:endParaRPr lang="es-PE" sz="14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13938F5-E858-EC92-5F09-2023C4B33480}"/>
              </a:ext>
            </a:extLst>
          </p:cNvPr>
          <p:cNvSpPr/>
          <p:nvPr/>
        </p:nvSpPr>
        <p:spPr>
          <a:xfrm>
            <a:off x="8972982" y="2898648"/>
            <a:ext cx="1085424" cy="603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Otros</a:t>
            </a:r>
            <a:endParaRPr lang="es-PE" sz="16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CBCB309-ED2A-6C42-7C94-1B6DCD27FB16}"/>
              </a:ext>
            </a:extLst>
          </p:cNvPr>
          <p:cNvSpPr txBox="1"/>
          <p:nvPr/>
        </p:nvSpPr>
        <p:spPr>
          <a:xfrm>
            <a:off x="6058957" y="2417134"/>
            <a:ext cx="33744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Aplicaciones a las que se tiene acceso</a:t>
            </a:r>
            <a:endParaRPr lang="es-PE" sz="1500" dirty="0"/>
          </a:p>
          <a:p>
            <a:endParaRPr lang="es-PE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7A0EC49-699B-373C-E27E-22D4EA0634BF}"/>
              </a:ext>
            </a:extLst>
          </p:cNvPr>
          <p:cNvSpPr/>
          <p:nvPr/>
        </p:nvSpPr>
        <p:spPr>
          <a:xfrm>
            <a:off x="4271354" y="4305107"/>
            <a:ext cx="5816779" cy="14098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2F9460D-DC00-277D-B9A1-81B1D9F69E60}"/>
              </a:ext>
            </a:extLst>
          </p:cNvPr>
          <p:cNvSpPr txBox="1"/>
          <p:nvPr/>
        </p:nvSpPr>
        <p:spPr>
          <a:xfrm>
            <a:off x="4214194" y="4000437"/>
            <a:ext cx="2538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Bandeja de notificaciones</a:t>
            </a:r>
            <a:endParaRPr lang="es-PE" sz="1600" dirty="0"/>
          </a:p>
        </p:txBody>
      </p:sp>
      <p:pic>
        <p:nvPicPr>
          <p:cNvPr id="1028" name="Picture 4" descr="Correo - Iconos gratis de multimedia">
            <a:extLst>
              <a:ext uri="{FF2B5EF4-FFF2-40B4-BE49-F238E27FC236}">
                <a16:creationId xmlns:a16="http://schemas.microsoft.com/office/drawing/2014/main" id="{9C908D91-2CDB-2B33-3EF9-8A602CC83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74234" y="4418478"/>
            <a:ext cx="389807" cy="38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04520FD-0032-125A-4DCB-31AF2660DDB5}"/>
              </a:ext>
            </a:extLst>
          </p:cNvPr>
          <p:cNvSpPr txBox="1"/>
          <p:nvPr/>
        </p:nvSpPr>
        <p:spPr>
          <a:xfrm>
            <a:off x="4714914" y="4459492"/>
            <a:ext cx="1516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Notificaciones</a:t>
            </a:r>
            <a:endParaRPr lang="es-PE" sz="1200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D96CFD9-EDA1-0D27-7576-7027CE4D0F6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019719" y="4643661"/>
            <a:ext cx="1251635" cy="1903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B9DEF98-FDBB-E8FD-1CE3-9205F08BF9F6}"/>
              </a:ext>
            </a:extLst>
          </p:cNvPr>
          <p:cNvCxnSpPr>
            <a:cxnSpLocks/>
          </p:cNvCxnSpPr>
          <p:nvPr/>
        </p:nvCxnSpPr>
        <p:spPr>
          <a:xfrm>
            <a:off x="6748272" y="3584448"/>
            <a:ext cx="4728" cy="63512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B7494FE9-85B7-A3A6-3E76-F6757F7E6E35}"/>
              </a:ext>
            </a:extLst>
          </p:cNvPr>
          <p:cNvCxnSpPr>
            <a:cxnSpLocks/>
          </p:cNvCxnSpPr>
          <p:nvPr/>
        </p:nvCxnSpPr>
        <p:spPr>
          <a:xfrm>
            <a:off x="8144256" y="3575301"/>
            <a:ext cx="0" cy="64427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79278BD3-AE0D-D7A9-C88B-A39AC3389870}"/>
              </a:ext>
            </a:extLst>
          </p:cNvPr>
          <p:cNvCxnSpPr>
            <a:cxnSpLocks/>
          </p:cNvCxnSpPr>
          <p:nvPr/>
        </p:nvCxnSpPr>
        <p:spPr>
          <a:xfrm>
            <a:off x="9570720" y="3555419"/>
            <a:ext cx="0" cy="66415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1" name="Imagen 40" descr="SENACE - Servicio Nacional de Certificaciones para las Inversiones ...">
            <a:extLst>
              <a:ext uri="{FF2B5EF4-FFF2-40B4-BE49-F238E27FC236}">
                <a16:creationId xmlns:a16="http://schemas.microsoft.com/office/drawing/2014/main" id="{2D03D4F5-813B-67D0-EAB7-241EBCEB5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262"/>
            <a:ext cx="2286000" cy="79057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9C0849F-BFF2-5645-8232-D7669E70E839}"/>
              </a:ext>
            </a:extLst>
          </p:cNvPr>
          <p:cNvSpPr txBox="1"/>
          <p:nvPr/>
        </p:nvSpPr>
        <p:spPr>
          <a:xfrm>
            <a:off x="4506811" y="615370"/>
            <a:ext cx="3178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TO-BE </a:t>
            </a:r>
          </a:p>
          <a:p>
            <a:pPr algn="ctr"/>
            <a:r>
              <a:rPr lang="es-MX" b="1" dirty="0"/>
              <a:t>Plataforma centralizada</a:t>
            </a:r>
            <a:endParaRPr lang="es-PE" b="1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B7241D9D-3A7E-DF9B-A05C-23A46D510A88}"/>
              </a:ext>
            </a:extLst>
          </p:cNvPr>
          <p:cNvGrpSpPr/>
          <p:nvPr/>
        </p:nvGrpSpPr>
        <p:grpSpPr>
          <a:xfrm>
            <a:off x="4041648" y="2389162"/>
            <a:ext cx="1650489" cy="1491463"/>
            <a:chOff x="4041648" y="2389162"/>
            <a:chExt cx="1650489" cy="1491463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3C7ADC56-604C-C80F-6A18-B2462F065A33}"/>
                </a:ext>
              </a:extLst>
            </p:cNvPr>
            <p:cNvSpPr/>
            <p:nvPr/>
          </p:nvSpPr>
          <p:spPr>
            <a:xfrm>
              <a:off x="4041648" y="2389162"/>
              <a:ext cx="1563642" cy="14529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2EC106B9-2A96-B5B9-CC59-514625C86602}"/>
                </a:ext>
              </a:extLst>
            </p:cNvPr>
            <p:cNvSpPr txBox="1"/>
            <p:nvPr/>
          </p:nvSpPr>
          <p:spPr>
            <a:xfrm>
              <a:off x="4079580" y="2864962"/>
              <a:ext cx="15165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s-MX" sz="1200" dirty="0"/>
                <a:t>Datos personales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s-MX" sz="1200" dirty="0"/>
                <a:t>Datos de contacto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s-MX" sz="1200" dirty="0"/>
                <a:t>Direcciones</a:t>
              </a:r>
              <a:endParaRPr lang="es-PE" sz="12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s-PE" sz="12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s-PE" sz="1200" dirty="0"/>
                <a:t>Cambiar clave</a:t>
              </a:r>
            </a:p>
          </p:txBody>
        </p:sp>
        <p:pic>
          <p:nvPicPr>
            <p:cNvPr id="1026" name="Picture 2" descr="Perfil del usuario - Iconos gratis de social">
              <a:extLst>
                <a:ext uri="{FF2B5EF4-FFF2-40B4-BE49-F238E27FC236}">
                  <a16:creationId xmlns:a16="http://schemas.microsoft.com/office/drawing/2014/main" id="{62309077-41AD-E3BC-F60C-EE46C3E5F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2232" y="2432304"/>
              <a:ext cx="438912" cy="438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AB3994FC-0BCF-8DA9-949D-DC69BBC131BD}"/>
                </a:ext>
              </a:extLst>
            </p:cNvPr>
            <p:cNvSpPr txBox="1"/>
            <p:nvPr/>
          </p:nvSpPr>
          <p:spPr>
            <a:xfrm>
              <a:off x="4539993" y="2513260"/>
              <a:ext cx="1152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Perfil usuario</a:t>
              </a:r>
              <a:endParaRPr lang="es-PE" sz="1200" dirty="0"/>
            </a:p>
          </p:txBody>
        </p:sp>
      </p:grp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E973B68-4373-41DE-1FAB-DA735B3110ED}"/>
              </a:ext>
            </a:extLst>
          </p:cNvPr>
          <p:cNvSpPr/>
          <p:nvPr/>
        </p:nvSpPr>
        <p:spPr>
          <a:xfrm>
            <a:off x="1552280" y="4351803"/>
            <a:ext cx="1467439" cy="6217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>
                <a:solidFill>
                  <a:srgbClr val="002060"/>
                </a:solidFill>
              </a:rPr>
              <a:t>ws</a:t>
            </a:r>
            <a:endParaRPr lang="es-MX" sz="1600" dirty="0">
              <a:solidFill>
                <a:srgbClr val="002060"/>
              </a:solidFill>
            </a:endParaRPr>
          </a:p>
          <a:p>
            <a:pPr algn="ctr"/>
            <a:r>
              <a:rPr lang="es-MX" sz="1600" dirty="0">
                <a:solidFill>
                  <a:srgbClr val="002060"/>
                </a:solidFill>
              </a:rPr>
              <a:t>notificaciones</a:t>
            </a:r>
            <a:endParaRPr lang="es-PE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17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ENACE - Servicio Nacional de Certificaciones para las Inversiones ...">
            <a:extLst>
              <a:ext uri="{FF2B5EF4-FFF2-40B4-BE49-F238E27FC236}">
                <a16:creationId xmlns:a16="http://schemas.microsoft.com/office/drawing/2014/main" id="{6DD16ECB-44C5-7F5C-43E2-930FF38E6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62"/>
            <a:ext cx="2286000" cy="790575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DA4EFAE-98C5-2878-9E29-83AF4C98537B}"/>
              </a:ext>
            </a:extLst>
          </p:cNvPr>
          <p:cNvSpPr/>
          <p:nvPr/>
        </p:nvSpPr>
        <p:spPr>
          <a:xfrm>
            <a:off x="3136392" y="1219200"/>
            <a:ext cx="5394960" cy="5303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14EEBF-9C4D-B0B3-68F6-A388317B0CE0}"/>
              </a:ext>
            </a:extLst>
          </p:cNvPr>
          <p:cNvSpPr txBox="1"/>
          <p:nvPr/>
        </p:nvSpPr>
        <p:spPr>
          <a:xfrm>
            <a:off x="4585485" y="1296945"/>
            <a:ext cx="24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Plataforma Centralizada</a:t>
            </a:r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D061857-AF3F-870C-47D7-837384D4E4F3}"/>
              </a:ext>
            </a:extLst>
          </p:cNvPr>
          <p:cNvSpPr/>
          <p:nvPr/>
        </p:nvSpPr>
        <p:spPr>
          <a:xfrm>
            <a:off x="3846177" y="2109677"/>
            <a:ext cx="2688797" cy="2473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>
                <a:solidFill>
                  <a:srgbClr val="002060"/>
                </a:solidFill>
              </a:rPr>
              <a:t>Tipo de documento (DNI, CE, pasaporte)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>
                <a:solidFill>
                  <a:srgbClr val="002060"/>
                </a:solidFill>
              </a:rPr>
              <a:t>Número de documento de identidad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s-MX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rgbClr val="002060"/>
                </a:solidFill>
              </a:rPr>
              <a:t>Datos de contacto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rgbClr val="002060"/>
                </a:solidFill>
              </a:rPr>
              <a:t>Direcciones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rgbClr val="002060"/>
                </a:solidFill>
              </a:rPr>
              <a:t>Contraseña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195B91-159F-5DC1-6094-A9BBC27BFC80}"/>
              </a:ext>
            </a:extLst>
          </p:cNvPr>
          <p:cNvSpPr txBox="1"/>
          <p:nvPr/>
        </p:nvSpPr>
        <p:spPr>
          <a:xfrm>
            <a:off x="3815227" y="1772493"/>
            <a:ext cx="1019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Registro</a:t>
            </a:r>
            <a:endParaRPr lang="es-MX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C7A03D5-2C76-50A0-9649-3A9550ABB7D0}"/>
              </a:ext>
            </a:extLst>
          </p:cNvPr>
          <p:cNvSpPr/>
          <p:nvPr/>
        </p:nvSpPr>
        <p:spPr>
          <a:xfrm>
            <a:off x="7179027" y="2277388"/>
            <a:ext cx="1224907" cy="5646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Servicios PIDE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DEF7857-9A86-463F-7160-73ACCC8F855C}"/>
              </a:ext>
            </a:extLst>
          </p:cNvPr>
          <p:cNvSpPr/>
          <p:nvPr/>
        </p:nvSpPr>
        <p:spPr>
          <a:xfrm>
            <a:off x="9382866" y="2277388"/>
            <a:ext cx="848108" cy="5646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PIDE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9A5ACC-C2B7-BE37-BE62-F3D9EC87DC34}"/>
              </a:ext>
            </a:extLst>
          </p:cNvPr>
          <p:cNvSpPr txBox="1"/>
          <p:nvPr/>
        </p:nvSpPr>
        <p:spPr>
          <a:xfrm>
            <a:off x="8519236" y="2559737"/>
            <a:ext cx="891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/>
              <a:t>Reniec</a:t>
            </a:r>
            <a:endParaRPr lang="es-MX" sz="1100" dirty="0"/>
          </a:p>
          <a:p>
            <a:r>
              <a:rPr lang="es-MX" sz="1100" dirty="0"/>
              <a:t>Migraciones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E90C1B2-8F66-61CA-4970-7A575E5BF04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34974" y="2559738"/>
            <a:ext cx="6440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2808219-F0EF-E64B-3C9D-7326A43F32A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403934" y="2559738"/>
            <a:ext cx="9789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D5AA1C-1268-AC73-E0BF-40AFC166C396}"/>
              </a:ext>
            </a:extLst>
          </p:cNvPr>
          <p:cNvSpPr/>
          <p:nvPr/>
        </p:nvSpPr>
        <p:spPr>
          <a:xfrm>
            <a:off x="3846178" y="4973171"/>
            <a:ext cx="2688796" cy="12745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002060"/>
                </a:solidFill>
              </a:rPr>
              <a:t>Sistema 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002060"/>
                </a:solidFill>
              </a:rPr>
              <a:t>Sistema 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002060"/>
                </a:solidFill>
              </a:rPr>
              <a:t>Sistema 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002060"/>
                </a:solidFill>
              </a:rPr>
              <a:t>…</a:t>
            </a:r>
            <a:endParaRPr lang="es-PE" dirty="0">
              <a:solidFill>
                <a:srgbClr val="00206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0DBA2C3-C223-1715-F5BF-8E2BD9725D03}"/>
              </a:ext>
            </a:extLst>
          </p:cNvPr>
          <p:cNvSpPr txBox="1"/>
          <p:nvPr/>
        </p:nvSpPr>
        <p:spPr>
          <a:xfrm>
            <a:off x="3783830" y="4697081"/>
            <a:ext cx="369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Sistemas externos accesibles para el ciudadano </a:t>
            </a:r>
          </a:p>
        </p:txBody>
      </p:sp>
      <p:sp>
        <p:nvSpPr>
          <p:cNvPr id="21" name="Cilindro 20">
            <a:extLst>
              <a:ext uri="{FF2B5EF4-FFF2-40B4-BE49-F238E27FC236}">
                <a16:creationId xmlns:a16="http://schemas.microsoft.com/office/drawing/2014/main" id="{9AEEC351-DA12-7317-CC34-DDD13081AC33}"/>
              </a:ext>
            </a:extLst>
          </p:cNvPr>
          <p:cNvSpPr/>
          <p:nvPr/>
        </p:nvSpPr>
        <p:spPr>
          <a:xfrm>
            <a:off x="1770612" y="2824879"/>
            <a:ext cx="1046426" cy="1042697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personas</a:t>
            </a:r>
            <a:endParaRPr lang="es-PE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47987FA-7735-5CCF-9A99-CB223854112D}"/>
              </a:ext>
            </a:extLst>
          </p:cNvPr>
          <p:cNvCxnSpPr>
            <a:cxnSpLocks/>
            <a:stCxn id="5" idx="1"/>
            <a:endCxn id="21" idx="4"/>
          </p:cNvCxnSpPr>
          <p:nvPr/>
        </p:nvCxnSpPr>
        <p:spPr>
          <a:xfrm flipH="1" flipV="1">
            <a:off x="2817038" y="3346228"/>
            <a:ext cx="1029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ilindro 25">
            <a:extLst>
              <a:ext uri="{FF2B5EF4-FFF2-40B4-BE49-F238E27FC236}">
                <a16:creationId xmlns:a16="http://schemas.microsoft.com/office/drawing/2014/main" id="{9EC11C5F-17C3-60D3-2C57-E278D3881102}"/>
              </a:ext>
            </a:extLst>
          </p:cNvPr>
          <p:cNvSpPr/>
          <p:nvPr/>
        </p:nvSpPr>
        <p:spPr>
          <a:xfrm>
            <a:off x="1651740" y="5045526"/>
            <a:ext cx="1165298" cy="1129846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seguridad</a:t>
            </a:r>
            <a:endParaRPr lang="es-PE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29A5AC2-C593-0C56-A163-509B362A2053}"/>
              </a:ext>
            </a:extLst>
          </p:cNvPr>
          <p:cNvCxnSpPr>
            <a:cxnSpLocks/>
            <a:stCxn id="26" idx="4"/>
            <a:endCxn id="19" idx="1"/>
          </p:cNvCxnSpPr>
          <p:nvPr/>
        </p:nvCxnSpPr>
        <p:spPr>
          <a:xfrm>
            <a:off x="2817038" y="5610449"/>
            <a:ext cx="10291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6F20135-0BCC-3224-D2CC-8CBA6C099512}"/>
              </a:ext>
            </a:extLst>
          </p:cNvPr>
          <p:cNvSpPr txBox="1"/>
          <p:nvPr/>
        </p:nvSpPr>
        <p:spPr>
          <a:xfrm>
            <a:off x="3004188" y="5571370"/>
            <a:ext cx="90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rol por defecto</a:t>
            </a:r>
            <a:endParaRPr lang="es-PE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4464C7-9E4C-5BF2-C56B-8C321DE5CA17}"/>
              </a:ext>
            </a:extLst>
          </p:cNvPr>
          <p:cNvSpPr txBox="1"/>
          <p:nvPr/>
        </p:nvSpPr>
        <p:spPr>
          <a:xfrm>
            <a:off x="4408482" y="325739"/>
            <a:ext cx="2850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TO-BE</a:t>
            </a:r>
          </a:p>
          <a:p>
            <a:pPr algn="ctr"/>
            <a:r>
              <a:rPr lang="es-MX" dirty="0"/>
              <a:t>Registro de persona natural </a:t>
            </a:r>
            <a:endParaRPr lang="es-PE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0B11FB4-7658-4B04-DFB4-CC0DDF3F58F1}"/>
              </a:ext>
            </a:extLst>
          </p:cNvPr>
          <p:cNvCxnSpPr>
            <a:cxnSpLocks/>
          </p:cNvCxnSpPr>
          <p:nvPr/>
        </p:nvCxnSpPr>
        <p:spPr>
          <a:xfrm>
            <a:off x="3846177" y="3318741"/>
            <a:ext cx="2688797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70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BF4D4A6-38A3-8054-2574-4F9D2DCADAEA}"/>
              </a:ext>
            </a:extLst>
          </p:cNvPr>
          <p:cNvSpPr/>
          <p:nvPr/>
        </p:nvSpPr>
        <p:spPr>
          <a:xfrm>
            <a:off x="2371725" y="2562225"/>
            <a:ext cx="8763000" cy="31854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3" name="Imagen 2" descr="SENACE - Servicio Nacional de Certificaciones para las Inversiones ...">
            <a:extLst>
              <a:ext uri="{FF2B5EF4-FFF2-40B4-BE49-F238E27FC236}">
                <a16:creationId xmlns:a16="http://schemas.microsoft.com/office/drawing/2014/main" id="{91C38DDF-C53E-981E-9C61-F4AD2A70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62"/>
            <a:ext cx="2286000" cy="7905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AC5A9B1-4887-5B02-5044-AC424B37644D}"/>
              </a:ext>
            </a:extLst>
          </p:cNvPr>
          <p:cNvSpPr txBox="1"/>
          <p:nvPr/>
        </p:nvSpPr>
        <p:spPr>
          <a:xfrm>
            <a:off x="4589784" y="325739"/>
            <a:ext cx="248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TO-BE</a:t>
            </a:r>
          </a:p>
          <a:p>
            <a:pPr algn="ctr"/>
            <a:r>
              <a:rPr lang="es-MX" dirty="0"/>
              <a:t>Autogestión de usuarios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4BC2E3BD-FB37-642C-415B-5E8C013CB5A6}"/>
              </a:ext>
            </a:extLst>
          </p:cNvPr>
          <p:cNvGrpSpPr/>
          <p:nvPr/>
        </p:nvGrpSpPr>
        <p:grpSpPr>
          <a:xfrm>
            <a:off x="691708" y="4155430"/>
            <a:ext cx="1108005" cy="1252240"/>
            <a:chOff x="1025688" y="2914084"/>
            <a:chExt cx="1108005" cy="1252240"/>
          </a:xfrm>
        </p:grpSpPr>
        <p:pic>
          <p:nvPicPr>
            <p:cNvPr id="5122" name="Picture 2" descr="UML - Use Case Diagrams">
              <a:extLst>
                <a:ext uri="{FF2B5EF4-FFF2-40B4-BE49-F238E27FC236}">
                  <a16:creationId xmlns:a16="http://schemas.microsoft.com/office/drawing/2014/main" id="{F222D23C-723F-2552-B4E9-C36B9B126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4404" y="2914084"/>
              <a:ext cx="790575" cy="79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19550C6-6CE7-7ABD-9E8A-B39503151FDC}"/>
                </a:ext>
              </a:extLst>
            </p:cNvPr>
            <p:cNvSpPr txBox="1"/>
            <p:nvPr/>
          </p:nvSpPr>
          <p:spPr>
            <a:xfrm>
              <a:off x="1025688" y="3704659"/>
              <a:ext cx="11080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Administrador</a:t>
              </a:r>
              <a:br>
                <a:rPr lang="es-MX" sz="1200" dirty="0"/>
              </a:br>
              <a:r>
                <a:rPr lang="es-MX" sz="1200" dirty="0"/>
                <a:t>Entidad</a:t>
              </a:r>
              <a:endParaRPr lang="es-PE" sz="1200" dirty="0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98F59B0E-852F-0D6A-E946-1C56070E49AB}"/>
              </a:ext>
            </a:extLst>
          </p:cNvPr>
          <p:cNvSpPr txBox="1"/>
          <p:nvPr/>
        </p:nvSpPr>
        <p:spPr>
          <a:xfrm>
            <a:off x="5504838" y="2693511"/>
            <a:ext cx="24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Plataforma Centralizada</a:t>
            </a:r>
            <a:endParaRPr lang="es-PE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87767D6-8C08-BD30-C558-B6F2B760CD27}"/>
              </a:ext>
            </a:extLst>
          </p:cNvPr>
          <p:cNvGrpSpPr/>
          <p:nvPr/>
        </p:nvGrpSpPr>
        <p:grpSpPr>
          <a:xfrm>
            <a:off x="2390774" y="3303561"/>
            <a:ext cx="1818010" cy="1860795"/>
            <a:chOff x="4041647" y="2389161"/>
            <a:chExt cx="1914526" cy="1860795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BF7F02CA-CB98-09D4-352F-7C801077B212}"/>
                </a:ext>
              </a:extLst>
            </p:cNvPr>
            <p:cNvSpPr/>
            <p:nvPr/>
          </p:nvSpPr>
          <p:spPr>
            <a:xfrm>
              <a:off x="4041647" y="2389161"/>
              <a:ext cx="1805522" cy="18607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A13F8050-6CFC-02BF-7180-E196BA1B6ED8}"/>
                </a:ext>
              </a:extLst>
            </p:cNvPr>
            <p:cNvSpPr txBox="1"/>
            <p:nvPr/>
          </p:nvSpPr>
          <p:spPr>
            <a:xfrm>
              <a:off x="4079579" y="2864962"/>
              <a:ext cx="18765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s-MX" sz="1200" dirty="0"/>
                <a:t>Datos personales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s-MX" sz="1200" dirty="0"/>
                <a:t>Datos de contacto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s-MX" sz="1200" dirty="0"/>
                <a:t>Direcciones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s-PE" sz="12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s-MX" sz="1200" b="1" dirty="0">
                  <a:highlight>
                    <a:srgbClr val="C0C0C0"/>
                  </a:highlight>
                </a:rPr>
                <a:t>Administrar Accesos</a:t>
              </a:r>
              <a:endParaRPr lang="es-PE" sz="1200" b="1" dirty="0">
                <a:highlight>
                  <a:srgbClr val="C0C0C0"/>
                </a:highlight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s-PE" sz="1200" dirty="0"/>
                <a:t>Cambiar clave</a:t>
              </a:r>
            </a:p>
          </p:txBody>
        </p:sp>
        <p:pic>
          <p:nvPicPr>
            <p:cNvPr id="12" name="Picture 2" descr="Perfil del usuario - Iconos gratis de social">
              <a:extLst>
                <a:ext uri="{FF2B5EF4-FFF2-40B4-BE49-F238E27FC236}">
                  <a16:creationId xmlns:a16="http://schemas.microsoft.com/office/drawing/2014/main" id="{E110D481-7F56-AE95-B597-9E59F165D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2232" y="2432304"/>
              <a:ext cx="438912" cy="438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FE0730E4-FD05-A00D-FDDC-DDF8055924AA}"/>
                </a:ext>
              </a:extLst>
            </p:cNvPr>
            <p:cNvSpPr txBox="1"/>
            <p:nvPr/>
          </p:nvSpPr>
          <p:spPr>
            <a:xfrm>
              <a:off x="4539993" y="2513260"/>
              <a:ext cx="1152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Perfil usuario</a:t>
              </a:r>
              <a:endParaRPr lang="es-PE" sz="1200" dirty="0"/>
            </a:p>
          </p:txBody>
        </p:sp>
      </p:grp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30EDF8F-C4AC-77F4-6AC8-53D912A6051F}"/>
              </a:ext>
            </a:extLst>
          </p:cNvPr>
          <p:cNvCxnSpPr>
            <a:cxnSpLocks/>
          </p:cNvCxnSpPr>
          <p:nvPr/>
        </p:nvCxnSpPr>
        <p:spPr>
          <a:xfrm>
            <a:off x="1609818" y="4638109"/>
            <a:ext cx="933357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6152DDE-2C30-BBFE-7DEC-FFB8B08DBA59}"/>
              </a:ext>
            </a:extLst>
          </p:cNvPr>
          <p:cNvSpPr/>
          <p:nvPr/>
        </p:nvSpPr>
        <p:spPr>
          <a:xfrm>
            <a:off x="2903073" y="1530837"/>
            <a:ext cx="690577" cy="6217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rgbClr val="002060"/>
                </a:solidFill>
              </a:rPr>
              <a:t>sso</a:t>
            </a:r>
            <a:endParaRPr lang="es-PE" dirty="0">
              <a:solidFill>
                <a:srgbClr val="002060"/>
              </a:solidFill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DB675EA-90B9-5355-12A1-92B37C505B66}"/>
              </a:ext>
            </a:extLst>
          </p:cNvPr>
          <p:cNvCxnSpPr>
            <a:cxnSpLocks/>
            <a:stCxn id="10" idx="0"/>
            <a:endCxn id="20" idx="2"/>
          </p:cNvCxnSpPr>
          <p:nvPr/>
        </p:nvCxnSpPr>
        <p:spPr>
          <a:xfrm flipV="1">
            <a:off x="3248025" y="2152629"/>
            <a:ext cx="337" cy="1150932"/>
          </a:xfrm>
          <a:prstGeom prst="line">
            <a:avLst/>
          </a:prstGeom>
          <a:ln w="19050" cap="flat" cmpd="sng" algn="ctr">
            <a:solidFill>
              <a:srgbClr val="002060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B60B49E-AB8A-22C1-F04E-BEF33A3DDDD1}"/>
              </a:ext>
            </a:extLst>
          </p:cNvPr>
          <p:cNvSpPr txBox="1"/>
          <p:nvPr/>
        </p:nvSpPr>
        <p:spPr>
          <a:xfrm>
            <a:off x="2694680" y="2197675"/>
            <a:ext cx="656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/>
              <a:t>login</a:t>
            </a:r>
            <a:endParaRPr lang="es-PE" sz="16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C2B188E-5A49-A232-3D2B-36DCBAC8812B}"/>
              </a:ext>
            </a:extLst>
          </p:cNvPr>
          <p:cNvSpPr txBox="1"/>
          <p:nvPr/>
        </p:nvSpPr>
        <p:spPr>
          <a:xfrm>
            <a:off x="4492506" y="3312532"/>
            <a:ext cx="1984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Administrar Accesos</a:t>
            </a:r>
            <a:endParaRPr lang="es-PE" sz="1400" dirty="0"/>
          </a:p>
        </p:txBody>
      </p: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346EADAA-1149-86D2-1B5F-2BE1A35A8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24640"/>
              </p:ext>
            </p:extLst>
          </p:nvPr>
        </p:nvGraphicFramePr>
        <p:xfrm>
          <a:off x="4482981" y="3709806"/>
          <a:ext cx="6270743" cy="148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63">
                  <a:extLst>
                    <a:ext uri="{9D8B030D-6E8A-4147-A177-3AD203B41FA5}">
                      <a16:colId xmlns:a16="http://schemas.microsoft.com/office/drawing/2014/main" val="2402412672"/>
                    </a:ext>
                  </a:extLst>
                </a:gridCol>
                <a:gridCol w="867080">
                  <a:extLst>
                    <a:ext uri="{9D8B030D-6E8A-4147-A177-3AD203B41FA5}">
                      <a16:colId xmlns:a16="http://schemas.microsoft.com/office/drawing/2014/main" val="4142717379"/>
                    </a:ext>
                  </a:extLst>
                </a:gridCol>
                <a:gridCol w="1074426">
                  <a:extLst>
                    <a:ext uri="{9D8B030D-6E8A-4147-A177-3AD203B41FA5}">
                      <a16:colId xmlns:a16="http://schemas.microsoft.com/office/drawing/2014/main" val="903417191"/>
                    </a:ext>
                  </a:extLst>
                </a:gridCol>
                <a:gridCol w="1017877">
                  <a:extLst>
                    <a:ext uri="{9D8B030D-6E8A-4147-A177-3AD203B41FA5}">
                      <a16:colId xmlns:a16="http://schemas.microsoft.com/office/drawing/2014/main" val="3273509755"/>
                    </a:ext>
                  </a:extLst>
                </a:gridCol>
                <a:gridCol w="904780">
                  <a:extLst>
                    <a:ext uri="{9D8B030D-6E8A-4147-A177-3AD203B41FA5}">
                      <a16:colId xmlns:a16="http://schemas.microsoft.com/office/drawing/2014/main" val="3606910803"/>
                    </a:ext>
                  </a:extLst>
                </a:gridCol>
                <a:gridCol w="1489117">
                  <a:extLst>
                    <a:ext uri="{9D8B030D-6E8A-4147-A177-3AD203B41FA5}">
                      <a16:colId xmlns:a16="http://schemas.microsoft.com/office/drawing/2014/main" val="3167094119"/>
                    </a:ext>
                  </a:extLst>
                </a:gridCol>
              </a:tblGrid>
              <a:tr h="328794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Nombre</a:t>
                      </a:r>
                      <a:endParaRPr lang="es-PE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Sistema</a:t>
                      </a:r>
                      <a:endParaRPr lang="es-PE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Rol</a:t>
                      </a:r>
                      <a:endParaRPr lang="es-PE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Desde</a:t>
                      </a:r>
                      <a:endParaRPr lang="es-PE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Hasta</a:t>
                      </a:r>
                      <a:endParaRPr lang="es-PE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Operaciones</a:t>
                      </a:r>
                      <a:endParaRPr lang="es-PE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67170"/>
                  </a:ext>
                </a:extLst>
              </a:tr>
              <a:tr h="293401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Juan </a:t>
                      </a:r>
                      <a:r>
                        <a:rPr lang="es-MX" sz="1200" dirty="0" err="1"/>
                        <a:t>Perez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RCA QR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representante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01/10/2024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30/09/2025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877347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Emma Diaz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Reuniones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gestor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18/05/2024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01/12/2024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492578"/>
                  </a:ext>
                </a:extLst>
              </a:tr>
              <a:tr h="423076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080299"/>
                  </a:ext>
                </a:extLst>
              </a:tr>
            </a:tbl>
          </a:graphicData>
        </a:graphic>
      </p:graphicFrame>
      <p:grpSp>
        <p:nvGrpSpPr>
          <p:cNvPr id="43" name="Grupo 42">
            <a:extLst>
              <a:ext uri="{FF2B5EF4-FFF2-40B4-BE49-F238E27FC236}">
                <a16:creationId xmlns:a16="http://schemas.microsoft.com/office/drawing/2014/main" id="{20979B2A-7E92-64D8-5F8E-81C1980419E1}"/>
              </a:ext>
            </a:extLst>
          </p:cNvPr>
          <p:cNvGrpSpPr/>
          <p:nvPr/>
        </p:nvGrpSpPr>
        <p:grpSpPr>
          <a:xfrm>
            <a:off x="9628563" y="4127151"/>
            <a:ext cx="758961" cy="590551"/>
            <a:chOff x="9419013" y="2946051"/>
            <a:chExt cx="758961" cy="590551"/>
          </a:xfrm>
        </p:grpSpPr>
        <p:pic>
          <p:nvPicPr>
            <p:cNvPr id="5126" name="Picture 6" descr="Editar - Interfaz de usuario y Gestos">
              <a:extLst>
                <a:ext uri="{FF2B5EF4-FFF2-40B4-BE49-F238E27FC236}">
                  <a16:creationId xmlns:a16="http://schemas.microsoft.com/office/drawing/2014/main" id="{41A8DE1E-6624-8B8C-A2E2-116321CE7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1785" y="2946052"/>
              <a:ext cx="219075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 descr="Delete - Free ui icons">
              <a:extLst>
                <a:ext uri="{FF2B5EF4-FFF2-40B4-BE49-F238E27FC236}">
                  <a16:creationId xmlns:a16="http://schemas.microsoft.com/office/drawing/2014/main" id="{50A0B418-898A-7306-F401-FF6AAAC7DC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96998" y="2946052"/>
              <a:ext cx="180976" cy="180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6" name="Picture 16" descr="View - Free web icons">
              <a:extLst>
                <a:ext uri="{FF2B5EF4-FFF2-40B4-BE49-F238E27FC236}">
                  <a16:creationId xmlns:a16="http://schemas.microsoft.com/office/drawing/2014/main" id="{D7991619-EA70-6B3F-868F-948003789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8538" y="2946051"/>
              <a:ext cx="219076" cy="21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6" descr="Editar - Interfaz de usuario y Gestos">
              <a:extLst>
                <a:ext uri="{FF2B5EF4-FFF2-40B4-BE49-F238E27FC236}">
                  <a16:creationId xmlns:a16="http://schemas.microsoft.com/office/drawing/2014/main" id="{991BCAE9-8EF8-417E-3539-FA02349621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2260" y="3317527"/>
              <a:ext cx="219075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2" descr="Delete - Free ui icons">
              <a:extLst>
                <a:ext uri="{FF2B5EF4-FFF2-40B4-BE49-F238E27FC236}">
                  <a16:creationId xmlns:a16="http://schemas.microsoft.com/office/drawing/2014/main" id="{287A4FFA-2380-5C3B-1E93-93C1A78CF7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87473" y="3317527"/>
              <a:ext cx="180976" cy="180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6" descr="View - Free web icons">
              <a:extLst>
                <a:ext uri="{FF2B5EF4-FFF2-40B4-BE49-F238E27FC236}">
                  <a16:creationId xmlns:a16="http://schemas.microsoft.com/office/drawing/2014/main" id="{0E1CF6A7-C28C-F764-B7CF-C6B08060B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9013" y="3317526"/>
              <a:ext cx="219076" cy="21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9F8D1AEF-0CE0-652D-73E6-580AD93CBF73}"/>
              </a:ext>
            </a:extLst>
          </p:cNvPr>
          <p:cNvSpPr/>
          <p:nvPr/>
        </p:nvSpPr>
        <p:spPr>
          <a:xfrm>
            <a:off x="9812781" y="3348637"/>
            <a:ext cx="892310" cy="265140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Agregar</a:t>
            </a:r>
            <a:endParaRPr lang="es-P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FE79FF73-1A8D-E652-2889-56FA670D2EB8}"/>
              </a:ext>
            </a:extLst>
          </p:cNvPr>
          <p:cNvCxnSpPr>
            <a:cxnSpLocks/>
          </p:cNvCxnSpPr>
          <p:nvPr/>
        </p:nvCxnSpPr>
        <p:spPr>
          <a:xfrm flipH="1" flipV="1">
            <a:off x="3572748" y="2174639"/>
            <a:ext cx="906447" cy="1477677"/>
          </a:xfrm>
          <a:prstGeom prst="line">
            <a:avLst/>
          </a:prstGeom>
          <a:ln w="19050" cap="flat" cmpd="sng" algn="ctr">
            <a:solidFill>
              <a:srgbClr val="002060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BF4D4A6-38A3-8054-2574-4F9D2DCADAEA}"/>
              </a:ext>
            </a:extLst>
          </p:cNvPr>
          <p:cNvSpPr/>
          <p:nvPr/>
        </p:nvSpPr>
        <p:spPr>
          <a:xfrm>
            <a:off x="2152651" y="1371599"/>
            <a:ext cx="6134099" cy="5076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3" name="Imagen 2" descr="SENACE - Servicio Nacional de Certificaciones para las Inversiones ...">
            <a:extLst>
              <a:ext uri="{FF2B5EF4-FFF2-40B4-BE49-F238E27FC236}">
                <a16:creationId xmlns:a16="http://schemas.microsoft.com/office/drawing/2014/main" id="{91C38DDF-C53E-981E-9C61-F4AD2A70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62"/>
            <a:ext cx="2286000" cy="7905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AC5A9B1-4887-5B02-5044-AC424B37644D}"/>
              </a:ext>
            </a:extLst>
          </p:cNvPr>
          <p:cNvSpPr txBox="1"/>
          <p:nvPr/>
        </p:nvSpPr>
        <p:spPr>
          <a:xfrm>
            <a:off x="3744314" y="363839"/>
            <a:ext cx="4179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TO-BE</a:t>
            </a:r>
          </a:p>
          <a:p>
            <a:pPr algn="ctr"/>
            <a:r>
              <a:rPr lang="es-MX" dirty="0"/>
              <a:t>Autogestión de usuarios – Brindar accesos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6152DDE-2C30-BBFE-7DEC-FFB8B08DBA59}"/>
              </a:ext>
            </a:extLst>
          </p:cNvPr>
          <p:cNvSpPr/>
          <p:nvPr/>
        </p:nvSpPr>
        <p:spPr>
          <a:xfrm>
            <a:off x="793109" y="3477226"/>
            <a:ext cx="690577" cy="6217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rgbClr val="002060"/>
                </a:solidFill>
              </a:rPr>
              <a:t>sso</a:t>
            </a:r>
            <a:endParaRPr lang="es-PE" dirty="0">
              <a:solidFill>
                <a:srgbClr val="002060"/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5CC502A-76E1-FC80-F764-0B8006E97DD0}"/>
              </a:ext>
            </a:extLst>
          </p:cNvPr>
          <p:cNvGrpSpPr/>
          <p:nvPr/>
        </p:nvGrpSpPr>
        <p:grpSpPr>
          <a:xfrm>
            <a:off x="2501843" y="1692621"/>
            <a:ext cx="2887343" cy="1672234"/>
            <a:chOff x="4987868" y="2092671"/>
            <a:chExt cx="2887343" cy="1672234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C3FAF76-FC45-1C68-CFF5-929DF6FBFB38}"/>
                </a:ext>
              </a:extLst>
            </p:cNvPr>
            <p:cNvSpPr/>
            <p:nvPr/>
          </p:nvSpPr>
          <p:spPr>
            <a:xfrm>
              <a:off x="5058287" y="2384261"/>
              <a:ext cx="2123563" cy="138064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C2B188E-5A49-A232-3D2B-36DCBAC8812B}"/>
                </a:ext>
              </a:extLst>
            </p:cNvPr>
            <p:cNvSpPr txBox="1"/>
            <p:nvPr/>
          </p:nvSpPr>
          <p:spPr>
            <a:xfrm>
              <a:off x="4987868" y="2092671"/>
              <a:ext cx="181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/>
                <a:t>Buscar persona</a:t>
              </a:r>
              <a:endParaRPr lang="es-PE" sz="1400" dirty="0"/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B146534F-6263-7A9B-ED2B-13AC83EE65BF}"/>
                </a:ext>
              </a:extLst>
            </p:cNvPr>
            <p:cNvGrpSpPr/>
            <p:nvPr/>
          </p:nvGrpSpPr>
          <p:grpSpPr>
            <a:xfrm>
              <a:off x="5135084" y="2523559"/>
              <a:ext cx="1977918" cy="285944"/>
              <a:chOff x="5100048" y="2523559"/>
              <a:chExt cx="1819443" cy="285944"/>
            </a:xfrm>
          </p:grpSpPr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EC7F24D7-95E5-EBF3-C941-2F19EE07AF67}"/>
                  </a:ext>
                </a:extLst>
              </p:cNvPr>
              <p:cNvSpPr/>
              <p:nvPr/>
            </p:nvSpPr>
            <p:spPr>
              <a:xfrm>
                <a:off x="5100048" y="2523559"/>
                <a:ext cx="1819443" cy="28594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MX" sz="1400" dirty="0">
                    <a:solidFill>
                      <a:schemeClr val="tx2">
                        <a:lumMod val="75000"/>
                      </a:schemeClr>
                    </a:solidFill>
                  </a:rPr>
                  <a:t>Tipo de documento</a:t>
                </a:r>
                <a:endParaRPr lang="es-PE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Triángulo isósceles 26">
                <a:extLst>
                  <a:ext uri="{FF2B5EF4-FFF2-40B4-BE49-F238E27FC236}">
                    <a16:creationId xmlns:a16="http://schemas.microsoft.com/office/drawing/2014/main" id="{F0FBA506-D242-10C9-2E7C-43157E50C42A}"/>
                  </a:ext>
                </a:extLst>
              </p:cNvPr>
              <p:cNvSpPr/>
              <p:nvPr/>
            </p:nvSpPr>
            <p:spPr>
              <a:xfrm rot="10800000">
                <a:off x="6694013" y="2630964"/>
                <a:ext cx="119516" cy="79966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E1793CEB-702B-F54C-84CE-2E8190E5A02E}"/>
                </a:ext>
              </a:extLst>
            </p:cNvPr>
            <p:cNvSpPr/>
            <p:nvPr/>
          </p:nvSpPr>
          <p:spPr>
            <a:xfrm>
              <a:off x="5126091" y="2924505"/>
              <a:ext cx="1977918" cy="28594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Número de documento</a:t>
              </a:r>
              <a:endParaRPr lang="es-PE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27DBE405-ADBD-5430-B96A-F0E836A90BA1}"/>
                </a:ext>
              </a:extLst>
            </p:cNvPr>
            <p:cNvSpPr/>
            <p:nvPr/>
          </p:nvSpPr>
          <p:spPr>
            <a:xfrm>
              <a:off x="5734050" y="3353839"/>
              <a:ext cx="723900" cy="265140"/>
            </a:xfrm>
            <a:prstGeom prst="roundRect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Buscar</a:t>
              </a:r>
              <a:endParaRPr lang="es-PE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2176F643-D29B-48A5-6735-550E5F8E7361}"/>
                </a:ext>
              </a:extLst>
            </p:cNvPr>
            <p:cNvSpPr txBox="1"/>
            <p:nvPr/>
          </p:nvSpPr>
          <p:spPr>
            <a:xfrm>
              <a:off x="7200908" y="2380007"/>
              <a:ext cx="674303" cy="5078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MX" sz="900" dirty="0">
                  <a:solidFill>
                    <a:schemeClr val="tx2">
                      <a:lumMod val="75000"/>
                    </a:schemeClr>
                  </a:solidFill>
                </a:rPr>
                <a:t>DNI</a:t>
              </a:r>
            </a:p>
            <a:p>
              <a:r>
                <a:rPr lang="es-MX" sz="900" dirty="0">
                  <a:solidFill>
                    <a:schemeClr val="tx2">
                      <a:lumMod val="75000"/>
                    </a:schemeClr>
                  </a:solidFill>
                </a:rPr>
                <a:t>CE</a:t>
              </a:r>
            </a:p>
            <a:p>
              <a:r>
                <a:rPr lang="es-MX" sz="900" dirty="0">
                  <a:solidFill>
                    <a:schemeClr val="tx2">
                      <a:lumMod val="75000"/>
                    </a:schemeClr>
                  </a:solidFill>
                </a:rPr>
                <a:t>Pasaporte</a:t>
              </a:r>
              <a:endParaRPr lang="es-PE" sz="1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AD9FD75-FB14-B812-FB82-E0B6225F1C3C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138398" y="3089617"/>
            <a:ext cx="2090569" cy="38760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987971E7-B0B5-0273-C6B6-8CFA3615A974}"/>
              </a:ext>
            </a:extLst>
          </p:cNvPr>
          <p:cNvSpPr/>
          <p:nvPr/>
        </p:nvSpPr>
        <p:spPr>
          <a:xfrm>
            <a:off x="2572262" y="3630892"/>
            <a:ext cx="2123562" cy="2859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Nombre</a:t>
            </a:r>
            <a:endParaRPr lang="es-P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65DBDC8-A7FD-60DA-5782-D2208EBEF6E2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1483686" y="3773864"/>
            <a:ext cx="1088576" cy="1425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3" name="Tabla 42">
            <a:extLst>
              <a:ext uri="{FF2B5EF4-FFF2-40B4-BE49-F238E27FC236}">
                <a16:creationId xmlns:a16="http://schemas.microsoft.com/office/drawing/2014/main" id="{0D624B09-96EA-9E58-669A-177A02E31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96892"/>
              </p:ext>
            </p:extLst>
          </p:nvPr>
        </p:nvGraphicFramePr>
        <p:xfrm>
          <a:off x="2572262" y="4513302"/>
          <a:ext cx="5353280" cy="148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080">
                  <a:extLst>
                    <a:ext uri="{9D8B030D-6E8A-4147-A177-3AD203B41FA5}">
                      <a16:colId xmlns:a16="http://schemas.microsoft.com/office/drawing/2014/main" val="4142717379"/>
                    </a:ext>
                  </a:extLst>
                </a:gridCol>
                <a:gridCol w="1074426">
                  <a:extLst>
                    <a:ext uri="{9D8B030D-6E8A-4147-A177-3AD203B41FA5}">
                      <a16:colId xmlns:a16="http://schemas.microsoft.com/office/drawing/2014/main" val="903417191"/>
                    </a:ext>
                  </a:extLst>
                </a:gridCol>
                <a:gridCol w="1017877">
                  <a:extLst>
                    <a:ext uri="{9D8B030D-6E8A-4147-A177-3AD203B41FA5}">
                      <a16:colId xmlns:a16="http://schemas.microsoft.com/office/drawing/2014/main" val="3273509755"/>
                    </a:ext>
                  </a:extLst>
                </a:gridCol>
                <a:gridCol w="904780">
                  <a:extLst>
                    <a:ext uri="{9D8B030D-6E8A-4147-A177-3AD203B41FA5}">
                      <a16:colId xmlns:a16="http://schemas.microsoft.com/office/drawing/2014/main" val="3606910803"/>
                    </a:ext>
                  </a:extLst>
                </a:gridCol>
                <a:gridCol w="1489117">
                  <a:extLst>
                    <a:ext uri="{9D8B030D-6E8A-4147-A177-3AD203B41FA5}">
                      <a16:colId xmlns:a16="http://schemas.microsoft.com/office/drawing/2014/main" val="3167094119"/>
                    </a:ext>
                  </a:extLst>
                </a:gridCol>
              </a:tblGrid>
              <a:tr h="328794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Sistema</a:t>
                      </a:r>
                      <a:endParaRPr lang="es-PE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Rol</a:t>
                      </a:r>
                      <a:endParaRPr lang="es-PE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Desde</a:t>
                      </a:r>
                      <a:endParaRPr lang="es-PE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Hasta</a:t>
                      </a:r>
                      <a:endParaRPr lang="es-PE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Operaciones</a:t>
                      </a:r>
                      <a:endParaRPr lang="es-PE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67170"/>
                  </a:ext>
                </a:extLst>
              </a:tr>
              <a:tr h="293401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RCA QR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representante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01/10/2024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30/09/2025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877347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Reuniones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gestor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18/05/2024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01/12/2024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492578"/>
                  </a:ext>
                </a:extLst>
              </a:tr>
              <a:tr h="423076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080299"/>
                  </a:ext>
                </a:extLst>
              </a:tr>
            </a:tbl>
          </a:graphicData>
        </a:graphic>
      </p:graphicFrame>
      <p:sp>
        <p:nvSpPr>
          <p:cNvPr id="44" name="CuadroTexto 43">
            <a:extLst>
              <a:ext uri="{FF2B5EF4-FFF2-40B4-BE49-F238E27FC236}">
                <a16:creationId xmlns:a16="http://schemas.microsoft.com/office/drawing/2014/main" id="{057A89EC-AA03-B761-2001-2618713D3D98}"/>
              </a:ext>
            </a:extLst>
          </p:cNvPr>
          <p:cNvSpPr txBox="1"/>
          <p:nvPr/>
        </p:nvSpPr>
        <p:spPr>
          <a:xfrm>
            <a:off x="2511368" y="4186475"/>
            <a:ext cx="82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Accesos</a:t>
            </a:r>
            <a:endParaRPr lang="es-PE" dirty="0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39EC010D-FAEE-B348-55DA-AB25507E0874}"/>
              </a:ext>
            </a:extLst>
          </p:cNvPr>
          <p:cNvCxnSpPr>
            <a:cxnSpLocks/>
            <a:stCxn id="20" idx="2"/>
            <a:endCxn id="43" idx="1"/>
          </p:cNvCxnSpPr>
          <p:nvPr/>
        </p:nvCxnSpPr>
        <p:spPr>
          <a:xfrm>
            <a:off x="1138398" y="4099018"/>
            <a:ext cx="1433864" cy="11559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upo 53">
            <a:extLst>
              <a:ext uri="{FF2B5EF4-FFF2-40B4-BE49-F238E27FC236}">
                <a16:creationId xmlns:a16="http://schemas.microsoft.com/office/drawing/2014/main" id="{706521A6-E542-0FF2-3A38-72CBBC6F717E}"/>
              </a:ext>
            </a:extLst>
          </p:cNvPr>
          <p:cNvGrpSpPr/>
          <p:nvPr/>
        </p:nvGrpSpPr>
        <p:grpSpPr>
          <a:xfrm>
            <a:off x="6818688" y="4944101"/>
            <a:ext cx="758961" cy="590551"/>
            <a:chOff x="9419013" y="2946051"/>
            <a:chExt cx="758961" cy="590551"/>
          </a:xfrm>
        </p:grpSpPr>
        <p:pic>
          <p:nvPicPr>
            <p:cNvPr id="55" name="Picture 6" descr="Editar - Interfaz de usuario y Gestos">
              <a:extLst>
                <a:ext uri="{FF2B5EF4-FFF2-40B4-BE49-F238E27FC236}">
                  <a16:creationId xmlns:a16="http://schemas.microsoft.com/office/drawing/2014/main" id="{583B38EF-6549-A2BB-2BCA-50099D741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1785" y="2946052"/>
              <a:ext cx="219075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2" descr="Delete - Free ui icons">
              <a:extLst>
                <a:ext uri="{FF2B5EF4-FFF2-40B4-BE49-F238E27FC236}">
                  <a16:creationId xmlns:a16="http://schemas.microsoft.com/office/drawing/2014/main" id="{E51D8F97-5B0F-CAA4-2BA8-F4E2793CA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96998" y="2946052"/>
              <a:ext cx="180976" cy="180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6" descr="View - Free web icons">
              <a:extLst>
                <a:ext uri="{FF2B5EF4-FFF2-40B4-BE49-F238E27FC236}">
                  <a16:creationId xmlns:a16="http://schemas.microsoft.com/office/drawing/2014/main" id="{F9426814-02D4-623C-B107-5B7BCA352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8538" y="2946051"/>
              <a:ext cx="219076" cy="21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6" descr="Editar - Interfaz de usuario y Gestos">
              <a:extLst>
                <a:ext uri="{FF2B5EF4-FFF2-40B4-BE49-F238E27FC236}">
                  <a16:creationId xmlns:a16="http://schemas.microsoft.com/office/drawing/2014/main" id="{7385E6EA-9C0B-6BF2-6D00-D76AAE6D3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2260" y="3317527"/>
              <a:ext cx="219075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12" descr="Delete - Free ui icons">
              <a:extLst>
                <a:ext uri="{FF2B5EF4-FFF2-40B4-BE49-F238E27FC236}">
                  <a16:creationId xmlns:a16="http://schemas.microsoft.com/office/drawing/2014/main" id="{585740B3-EA33-0C2E-437E-B6B657FD8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87473" y="3317527"/>
              <a:ext cx="180976" cy="180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6" descr="View - Free web icons">
              <a:extLst>
                <a:ext uri="{FF2B5EF4-FFF2-40B4-BE49-F238E27FC236}">
                  <a16:creationId xmlns:a16="http://schemas.microsoft.com/office/drawing/2014/main" id="{35087728-EB84-8AAC-4D29-64B9423221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9013" y="3317526"/>
              <a:ext cx="219076" cy="21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0D50BE46-9A3F-A902-ACBB-35BEDEB270E2}"/>
              </a:ext>
            </a:extLst>
          </p:cNvPr>
          <p:cNvSpPr/>
          <p:nvPr/>
        </p:nvSpPr>
        <p:spPr>
          <a:xfrm>
            <a:off x="7029705" y="4188260"/>
            <a:ext cx="892310" cy="265140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Agregar</a:t>
            </a:r>
            <a:endParaRPr lang="es-P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120" name="Grupo 5119">
            <a:extLst>
              <a:ext uri="{FF2B5EF4-FFF2-40B4-BE49-F238E27FC236}">
                <a16:creationId xmlns:a16="http://schemas.microsoft.com/office/drawing/2014/main" id="{533A1677-E7DB-FECF-1691-5930C46043AD}"/>
              </a:ext>
            </a:extLst>
          </p:cNvPr>
          <p:cNvGrpSpPr/>
          <p:nvPr/>
        </p:nvGrpSpPr>
        <p:grpSpPr>
          <a:xfrm>
            <a:off x="9121271" y="4207420"/>
            <a:ext cx="2085462" cy="1835316"/>
            <a:chOff x="3124713" y="1974685"/>
            <a:chExt cx="2085462" cy="1835316"/>
          </a:xfrm>
        </p:grpSpPr>
        <p:grpSp>
          <p:nvGrpSpPr>
            <p:cNvPr id="5121" name="Grupo 5120">
              <a:extLst>
                <a:ext uri="{FF2B5EF4-FFF2-40B4-BE49-F238E27FC236}">
                  <a16:creationId xmlns:a16="http://schemas.microsoft.com/office/drawing/2014/main" id="{11B5F1B0-629A-E64A-E8A7-8FCB029DEF5F}"/>
                </a:ext>
              </a:extLst>
            </p:cNvPr>
            <p:cNvGrpSpPr/>
            <p:nvPr/>
          </p:nvGrpSpPr>
          <p:grpSpPr>
            <a:xfrm>
              <a:off x="3124713" y="1974685"/>
              <a:ext cx="2085462" cy="1835316"/>
              <a:chOff x="3124713" y="1974685"/>
              <a:chExt cx="2085462" cy="1835316"/>
            </a:xfrm>
          </p:grpSpPr>
          <p:sp>
            <p:nvSpPr>
              <p:cNvPr id="5124" name="Rectángulo 5123">
                <a:extLst>
                  <a:ext uri="{FF2B5EF4-FFF2-40B4-BE49-F238E27FC236}">
                    <a16:creationId xmlns:a16="http://schemas.microsoft.com/office/drawing/2014/main" id="{4BF1DC98-AB19-94B1-0F2B-7377E946A959}"/>
                  </a:ext>
                </a:extLst>
              </p:cNvPr>
              <p:cNvSpPr/>
              <p:nvPr/>
            </p:nvSpPr>
            <p:spPr>
              <a:xfrm>
                <a:off x="3124713" y="1974685"/>
                <a:ext cx="2085462" cy="1835316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5125" name="Rectángulo 5124">
                <a:extLst>
                  <a:ext uri="{FF2B5EF4-FFF2-40B4-BE49-F238E27FC236}">
                    <a16:creationId xmlns:a16="http://schemas.microsoft.com/office/drawing/2014/main" id="{FC40D667-7F8B-CD9C-1B9E-ED57BD84FBE5}"/>
                  </a:ext>
                </a:extLst>
              </p:cNvPr>
              <p:cNvSpPr/>
              <p:nvPr/>
            </p:nvSpPr>
            <p:spPr>
              <a:xfrm>
                <a:off x="3201510" y="2119665"/>
                <a:ext cx="1903890" cy="2980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MX" sz="1400" dirty="0">
                    <a:solidFill>
                      <a:schemeClr val="tx2">
                        <a:lumMod val="75000"/>
                      </a:schemeClr>
                    </a:solidFill>
                  </a:rPr>
                  <a:t>Seleccionar sistema</a:t>
                </a:r>
                <a:endParaRPr lang="es-PE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26" name="Rectángulo: esquinas redondeadas 5125">
                <a:extLst>
                  <a:ext uri="{FF2B5EF4-FFF2-40B4-BE49-F238E27FC236}">
                    <a16:creationId xmlns:a16="http://schemas.microsoft.com/office/drawing/2014/main" id="{9AA3D62D-192F-FEA0-442A-763A39750FF7}"/>
                  </a:ext>
                </a:extLst>
              </p:cNvPr>
              <p:cNvSpPr/>
              <p:nvPr/>
            </p:nvSpPr>
            <p:spPr>
              <a:xfrm>
                <a:off x="3643569" y="3371343"/>
                <a:ext cx="1019175" cy="298091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>
                    <a:solidFill>
                      <a:schemeClr val="bg2">
                        <a:lumMod val="40000"/>
                        <a:lumOff val="60000"/>
                      </a:schemeClr>
                    </a:solidFill>
                  </a:rPr>
                  <a:t>Agregar</a:t>
                </a:r>
                <a:endParaRPr lang="es-PE" dirty="0">
                  <a:solidFill>
                    <a:schemeClr val="bg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127" name="Rectángulo 5126">
                <a:extLst>
                  <a:ext uri="{FF2B5EF4-FFF2-40B4-BE49-F238E27FC236}">
                    <a16:creationId xmlns:a16="http://schemas.microsoft.com/office/drawing/2014/main" id="{4DA5114F-CED1-8407-55D0-AA58A50B8A88}"/>
                  </a:ext>
                </a:extLst>
              </p:cNvPr>
              <p:cNvSpPr/>
              <p:nvPr/>
            </p:nvSpPr>
            <p:spPr>
              <a:xfrm>
                <a:off x="3197534" y="2528719"/>
                <a:ext cx="1903890" cy="2980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MX" sz="1400" dirty="0">
                    <a:solidFill>
                      <a:schemeClr val="tx2">
                        <a:lumMod val="75000"/>
                      </a:schemeClr>
                    </a:solidFill>
                  </a:rPr>
                  <a:t>Seleccionar rol</a:t>
                </a:r>
                <a:endParaRPr lang="es-PE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28" name="Triángulo isósceles 5127">
                <a:extLst>
                  <a:ext uri="{FF2B5EF4-FFF2-40B4-BE49-F238E27FC236}">
                    <a16:creationId xmlns:a16="http://schemas.microsoft.com/office/drawing/2014/main" id="{2215F381-79D6-CF71-1559-25177A8085F0}"/>
                  </a:ext>
                </a:extLst>
              </p:cNvPr>
              <p:cNvSpPr/>
              <p:nvPr/>
            </p:nvSpPr>
            <p:spPr>
              <a:xfrm rot="10800000">
                <a:off x="4877161" y="2247900"/>
                <a:ext cx="139450" cy="70566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5129" name="CuadroTexto 5128">
                <a:extLst>
                  <a:ext uri="{FF2B5EF4-FFF2-40B4-BE49-F238E27FC236}">
                    <a16:creationId xmlns:a16="http://schemas.microsoft.com/office/drawing/2014/main" id="{E7EFB5AA-2172-C0C4-5BD3-BD11BD6FA30B}"/>
                  </a:ext>
                </a:extLst>
              </p:cNvPr>
              <p:cNvSpPr txBox="1"/>
              <p:nvPr/>
            </p:nvSpPr>
            <p:spPr>
              <a:xfrm>
                <a:off x="3134237" y="2903651"/>
                <a:ext cx="761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Desde:</a:t>
                </a:r>
                <a:endParaRPr lang="es-P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5130" name="Picture 2" descr="calendar&quot; Icon - Download for free – Iconduck">
                <a:extLst>
                  <a:ext uri="{FF2B5EF4-FFF2-40B4-BE49-F238E27FC236}">
                    <a16:creationId xmlns:a16="http://schemas.microsoft.com/office/drawing/2014/main" id="{BB778133-1DAB-AF15-6D96-547B7E32F0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813378" y="2971791"/>
                <a:ext cx="174554" cy="17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31" name="CuadroTexto 5130">
                <a:extLst>
                  <a:ext uri="{FF2B5EF4-FFF2-40B4-BE49-F238E27FC236}">
                    <a16:creationId xmlns:a16="http://schemas.microsoft.com/office/drawing/2014/main" id="{08AA2A7A-D04F-AA4A-B886-01CF477EA351}"/>
                  </a:ext>
                </a:extLst>
              </p:cNvPr>
              <p:cNvSpPr txBox="1"/>
              <p:nvPr/>
            </p:nvSpPr>
            <p:spPr>
              <a:xfrm>
                <a:off x="4232566" y="2903651"/>
                <a:ext cx="6600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Hasta:</a:t>
                </a:r>
                <a:endParaRPr lang="es-P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5132" name="Picture 2" descr="calendar&quot; Icon - Download for free – Iconduck">
                <a:extLst>
                  <a:ext uri="{FF2B5EF4-FFF2-40B4-BE49-F238E27FC236}">
                    <a16:creationId xmlns:a16="http://schemas.microsoft.com/office/drawing/2014/main" id="{37C747B9-8D66-F148-1D5C-6FCD89E105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883132" y="2971791"/>
                <a:ext cx="174554" cy="17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123" name="Triángulo isósceles 5122">
              <a:extLst>
                <a:ext uri="{FF2B5EF4-FFF2-40B4-BE49-F238E27FC236}">
                  <a16:creationId xmlns:a16="http://schemas.microsoft.com/office/drawing/2014/main" id="{D758018C-FC84-2A99-D910-9EC22A63CD0F}"/>
                </a:ext>
              </a:extLst>
            </p:cNvPr>
            <p:cNvSpPr/>
            <p:nvPr/>
          </p:nvSpPr>
          <p:spPr>
            <a:xfrm rot="10800000">
              <a:off x="4872109" y="2656955"/>
              <a:ext cx="139450" cy="705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cxnSp>
        <p:nvCxnSpPr>
          <p:cNvPr id="5134" name="Conector recto de flecha 5133">
            <a:extLst>
              <a:ext uri="{FF2B5EF4-FFF2-40B4-BE49-F238E27FC236}">
                <a16:creationId xmlns:a16="http://schemas.microsoft.com/office/drawing/2014/main" id="{C5EF52FA-D5BC-3E94-4BFD-FAA7FA7E3A22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7922015" y="4320830"/>
            <a:ext cx="1193410" cy="0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49" name="Conector recto de flecha 5148">
            <a:extLst>
              <a:ext uri="{FF2B5EF4-FFF2-40B4-BE49-F238E27FC236}">
                <a16:creationId xmlns:a16="http://schemas.microsoft.com/office/drawing/2014/main" id="{BDBFA4F4-1CE0-7093-E039-AEEEF7F77699}"/>
              </a:ext>
            </a:extLst>
          </p:cNvPr>
          <p:cNvCxnSpPr>
            <a:cxnSpLocks/>
            <a:stCxn id="5126" idx="1"/>
          </p:cNvCxnSpPr>
          <p:nvPr/>
        </p:nvCxnSpPr>
        <p:spPr>
          <a:xfrm flipH="1">
            <a:off x="7922015" y="5753124"/>
            <a:ext cx="171811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2" name="CuadroTexto 5151">
            <a:extLst>
              <a:ext uri="{FF2B5EF4-FFF2-40B4-BE49-F238E27FC236}">
                <a16:creationId xmlns:a16="http://schemas.microsoft.com/office/drawing/2014/main" id="{C410B24C-3BB7-D3D0-3A65-EF8AD656EE67}"/>
              </a:ext>
            </a:extLst>
          </p:cNvPr>
          <p:cNvSpPr txBox="1"/>
          <p:nvPr/>
        </p:nvSpPr>
        <p:spPr>
          <a:xfrm>
            <a:off x="4000515" y="1376958"/>
            <a:ext cx="24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Plataforma Centralizada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5595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BF4D4A6-38A3-8054-2574-4F9D2DCADAEA}"/>
              </a:ext>
            </a:extLst>
          </p:cNvPr>
          <p:cNvSpPr/>
          <p:nvPr/>
        </p:nvSpPr>
        <p:spPr>
          <a:xfrm>
            <a:off x="1800225" y="2562225"/>
            <a:ext cx="6477000" cy="3095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3" name="Imagen 2" descr="SENACE - Servicio Nacional de Certificaciones para las Inversiones ...">
            <a:extLst>
              <a:ext uri="{FF2B5EF4-FFF2-40B4-BE49-F238E27FC236}">
                <a16:creationId xmlns:a16="http://schemas.microsoft.com/office/drawing/2014/main" id="{91C38DDF-C53E-981E-9C61-F4AD2A70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62"/>
            <a:ext cx="2286000" cy="7905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AC5A9B1-4887-5B02-5044-AC424B37644D}"/>
              </a:ext>
            </a:extLst>
          </p:cNvPr>
          <p:cNvSpPr txBox="1"/>
          <p:nvPr/>
        </p:nvSpPr>
        <p:spPr>
          <a:xfrm>
            <a:off x="3718011" y="325739"/>
            <a:ext cx="42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TO-BE</a:t>
            </a:r>
          </a:p>
          <a:p>
            <a:pPr algn="ctr"/>
            <a:r>
              <a:rPr lang="es-MX" dirty="0"/>
              <a:t>Autogestión de usuarios - Administradores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4BC2E3BD-FB37-642C-415B-5E8C013CB5A6}"/>
              </a:ext>
            </a:extLst>
          </p:cNvPr>
          <p:cNvGrpSpPr/>
          <p:nvPr/>
        </p:nvGrpSpPr>
        <p:grpSpPr>
          <a:xfrm>
            <a:off x="219076" y="4431655"/>
            <a:ext cx="1180588" cy="1436906"/>
            <a:chOff x="953106" y="2914084"/>
            <a:chExt cx="1180588" cy="1436906"/>
          </a:xfrm>
        </p:grpSpPr>
        <p:pic>
          <p:nvPicPr>
            <p:cNvPr id="5122" name="Picture 2" descr="UML - Use Case Diagrams">
              <a:extLst>
                <a:ext uri="{FF2B5EF4-FFF2-40B4-BE49-F238E27FC236}">
                  <a16:creationId xmlns:a16="http://schemas.microsoft.com/office/drawing/2014/main" id="{F222D23C-723F-2552-B4E9-C36B9B126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4404" y="2914084"/>
              <a:ext cx="790575" cy="79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19550C6-6CE7-7ABD-9E8A-B39503151FDC}"/>
                </a:ext>
              </a:extLst>
            </p:cNvPr>
            <p:cNvSpPr txBox="1"/>
            <p:nvPr/>
          </p:nvSpPr>
          <p:spPr>
            <a:xfrm>
              <a:off x="953106" y="3704659"/>
              <a:ext cx="1180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Representante Legal</a:t>
              </a:r>
              <a:br>
                <a:rPr lang="es-MX" sz="1200" dirty="0"/>
              </a:br>
              <a:r>
                <a:rPr lang="es-MX" sz="1200" dirty="0"/>
                <a:t>Entidad</a:t>
              </a:r>
              <a:endParaRPr lang="es-PE" sz="1200" dirty="0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98F59B0E-852F-0D6A-E946-1C56070E49AB}"/>
              </a:ext>
            </a:extLst>
          </p:cNvPr>
          <p:cNvSpPr txBox="1"/>
          <p:nvPr/>
        </p:nvSpPr>
        <p:spPr>
          <a:xfrm>
            <a:off x="3799147" y="2646782"/>
            <a:ext cx="24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Plataforma Centralizada</a:t>
            </a:r>
            <a:endParaRPr lang="es-PE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87767D6-8C08-BD30-C558-B6F2B760CD27}"/>
              </a:ext>
            </a:extLst>
          </p:cNvPr>
          <p:cNvGrpSpPr/>
          <p:nvPr/>
        </p:nvGrpSpPr>
        <p:grpSpPr>
          <a:xfrm>
            <a:off x="1819274" y="3303561"/>
            <a:ext cx="1818010" cy="1860796"/>
            <a:chOff x="4041647" y="2389161"/>
            <a:chExt cx="1914526" cy="1860796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BF7F02CA-CB98-09D4-352F-7C801077B212}"/>
                </a:ext>
              </a:extLst>
            </p:cNvPr>
            <p:cNvSpPr/>
            <p:nvPr/>
          </p:nvSpPr>
          <p:spPr>
            <a:xfrm>
              <a:off x="4041647" y="2389161"/>
              <a:ext cx="1805522" cy="18607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A13F8050-6CFC-02BF-7180-E196BA1B6ED8}"/>
                </a:ext>
              </a:extLst>
            </p:cNvPr>
            <p:cNvSpPr txBox="1"/>
            <p:nvPr/>
          </p:nvSpPr>
          <p:spPr>
            <a:xfrm>
              <a:off x="4079579" y="2864962"/>
              <a:ext cx="187659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s-MX" sz="1200" dirty="0"/>
                <a:t>Datos personales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s-MX" sz="1200" dirty="0"/>
                <a:t>Datos de contacto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s-MX" sz="1200" dirty="0"/>
                <a:t>Direcciones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s-PE" sz="12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s-MX" sz="1200" dirty="0"/>
                <a:t>Administrar Accesos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s-MX" sz="1200" b="1" dirty="0">
                  <a:highlight>
                    <a:srgbClr val="C0C0C0"/>
                  </a:highlight>
                </a:rPr>
                <a:t>Administradores</a:t>
              </a:r>
              <a:endParaRPr lang="es-PE" sz="1200" b="1" dirty="0">
                <a:highlight>
                  <a:srgbClr val="C0C0C0"/>
                </a:highlight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s-PE" sz="1200" dirty="0"/>
                <a:t>Cambiar clave</a:t>
              </a:r>
            </a:p>
          </p:txBody>
        </p:sp>
        <p:pic>
          <p:nvPicPr>
            <p:cNvPr id="12" name="Picture 2" descr="Perfil del usuario - Iconos gratis de social">
              <a:extLst>
                <a:ext uri="{FF2B5EF4-FFF2-40B4-BE49-F238E27FC236}">
                  <a16:creationId xmlns:a16="http://schemas.microsoft.com/office/drawing/2014/main" id="{E110D481-7F56-AE95-B597-9E59F165D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2232" y="2432304"/>
              <a:ext cx="438912" cy="438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FE0730E4-FD05-A00D-FDDC-DDF8055924AA}"/>
                </a:ext>
              </a:extLst>
            </p:cNvPr>
            <p:cNvSpPr txBox="1"/>
            <p:nvPr/>
          </p:nvSpPr>
          <p:spPr>
            <a:xfrm>
              <a:off x="4539993" y="2513260"/>
              <a:ext cx="1152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dirty="0"/>
                <a:t>Perfil usuario</a:t>
              </a:r>
              <a:endParaRPr lang="es-PE" sz="1200" dirty="0"/>
            </a:p>
          </p:txBody>
        </p:sp>
      </p:grp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30EDF8F-C4AC-77F4-6AC8-53D912A6051F}"/>
              </a:ext>
            </a:extLst>
          </p:cNvPr>
          <p:cNvCxnSpPr>
            <a:cxnSpLocks/>
          </p:cNvCxnSpPr>
          <p:nvPr/>
        </p:nvCxnSpPr>
        <p:spPr>
          <a:xfrm>
            <a:off x="1038318" y="4819084"/>
            <a:ext cx="933357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6152DDE-2C30-BBFE-7DEC-FFB8B08DBA59}"/>
              </a:ext>
            </a:extLst>
          </p:cNvPr>
          <p:cNvSpPr/>
          <p:nvPr/>
        </p:nvSpPr>
        <p:spPr>
          <a:xfrm>
            <a:off x="2331573" y="1530837"/>
            <a:ext cx="690577" cy="6217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rgbClr val="002060"/>
                </a:solidFill>
              </a:rPr>
              <a:t>sso</a:t>
            </a:r>
            <a:endParaRPr lang="es-PE" dirty="0">
              <a:solidFill>
                <a:srgbClr val="002060"/>
              </a:solidFill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DB675EA-90B9-5355-12A1-92B37C505B66}"/>
              </a:ext>
            </a:extLst>
          </p:cNvPr>
          <p:cNvCxnSpPr>
            <a:cxnSpLocks/>
            <a:stCxn id="10" idx="0"/>
            <a:endCxn id="20" idx="2"/>
          </p:cNvCxnSpPr>
          <p:nvPr/>
        </p:nvCxnSpPr>
        <p:spPr>
          <a:xfrm flipV="1">
            <a:off x="2676525" y="2152629"/>
            <a:ext cx="337" cy="1150932"/>
          </a:xfrm>
          <a:prstGeom prst="line">
            <a:avLst/>
          </a:prstGeom>
          <a:ln w="19050" cap="flat" cmpd="sng" algn="ctr">
            <a:solidFill>
              <a:srgbClr val="002060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B60B49E-AB8A-22C1-F04E-BEF33A3DDDD1}"/>
              </a:ext>
            </a:extLst>
          </p:cNvPr>
          <p:cNvSpPr txBox="1"/>
          <p:nvPr/>
        </p:nvSpPr>
        <p:spPr>
          <a:xfrm>
            <a:off x="2123180" y="2197675"/>
            <a:ext cx="656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/>
              <a:t>login</a:t>
            </a:r>
            <a:endParaRPr lang="es-PE" sz="16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C2B188E-5A49-A232-3D2B-36DCBAC8812B}"/>
              </a:ext>
            </a:extLst>
          </p:cNvPr>
          <p:cNvSpPr txBox="1"/>
          <p:nvPr/>
        </p:nvSpPr>
        <p:spPr>
          <a:xfrm>
            <a:off x="3921006" y="3312532"/>
            <a:ext cx="1984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Administradores</a:t>
            </a:r>
            <a:endParaRPr lang="es-PE" sz="1400" dirty="0"/>
          </a:p>
        </p:txBody>
      </p: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346EADAA-1149-86D2-1B5F-2BE1A35A8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01280"/>
              </p:ext>
            </p:extLst>
          </p:nvPr>
        </p:nvGraphicFramePr>
        <p:xfrm>
          <a:off x="3911481" y="3709806"/>
          <a:ext cx="4060944" cy="1337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519">
                  <a:extLst>
                    <a:ext uri="{9D8B030D-6E8A-4147-A177-3AD203B41FA5}">
                      <a16:colId xmlns:a16="http://schemas.microsoft.com/office/drawing/2014/main" val="240241267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27350975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6069108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66833152"/>
                    </a:ext>
                  </a:extLst>
                </a:gridCol>
              </a:tblGrid>
              <a:tr h="328794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Nombre</a:t>
                      </a:r>
                      <a:endParaRPr lang="es-PE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Desde</a:t>
                      </a:r>
                      <a:endParaRPr lang="es-PE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Hasta</a:t>
                      </a:r>
                      <a:endParaRPr lang="es-PE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Operaciones</a:t>
                      </a:r>
                      <a:endParaRPr lang="es-PE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67170"/>
                  </a:ext>
                </a:extLst>
              </a:tr>
              <a:tr h="293401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Luis Andrade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01/10/2024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30/09/2025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877347"/>
                  </a:ext>
                </a:extLst>
              </a:tr>
              <a:tr h="292433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Rosa Vidal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18/05/2024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01/12/2024</a:t>
                      </a:r>
                      <a:endParaRPr lang="es-PE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492578"/>
                  </a:ext>
                </a:extLst>
              </a:tr>
              <a:tr h="423076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080299"/>
                  </a:ext>
                </a:extLst>
              </a:tr>
            </a:tbl>
          </a:graphicData>
        </a:graphic>
      </p:graphicFrame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9F8D1AEF-0CE0-652D-73E6-580AD93CBF73}"/>
              </a:ext>
            </a:extLst>
          </p:cNvPr>
          <p:cNvSpPr/>
          <p:nvPr/>
        </p:nvSpPr>
        <p:spPr>
          <a:xfrm>
            <a:off x="7054115" y="3373918"/>
            <a:ext cx="892310" cy="265140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Agregar</a:t>
            </a:r>
            <a:endParaRPr lang="es-P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FE79FF73-1A8D-E652-2889-56FA670D2EB8}"/>
              </a:ext>
            </a:extLst>
          </p:cNvPr>
          <p:cNvCxnSpPr>
            <a:cxnSpLocks/>
          </p:cNvCxnSpPr>
          <p:nvPr/>
        </p:nvCxnSpPr>
        <p:spPr>
          <a:xfrm flipH="1" flipV="1">
            <a:off x="3001248" y="2174639"/>
            <a:ext cx="906447" cy="1477677"/>
          </a:xfrm>
          <a:prstGeom prst="line">
            <a:avLst/>
          </a:prstGeom>
          <a:ln w="19050" cap="flat" cmpd="sng" algn="ctr">
            <a:solidFill>
              <a:srgbClr val="002060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687FAAC-669C-5866-C9BE-062A571B6DC4}"/>
              </a:ext>
            </a:extLst>
          </p:cNvPr>
          <p:cNvGrpSpPr/>
          <p:nvPr/>
        </p:nvGrpSpPr>
        <p:grpSpPr>
          <a:xfrm>
            <a:off x="6960436" y="4066539"/>
            <a:ext cx="790727" cy="548562"/>
            <a:chOff x="6960436" y="4066539"/>
            <a:chExt cx="790727" cy="548562"/>
          </a:xfrm>
        </p:grpSpPr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6AD5EF4E-F7A8-0905-10E2-6E6E678C4E13}"/>
                </a:ext>
              </a:extLst>
            </p:cNvPr>
            <p:cNvGrpSpPr/>
            <p:nvPr/>
          </p:nvGrpSpPr>
          <p:grpSpPr>
            <a:xfrm>
              <a:off x="6960436" y="4066539"/>
              <a:ext cx="781202" cy="253287"/>
              <a:chOff x="6960436" y="4066539"/>
              <a:chExt cx="781202" cy="253287"/>
            </a:xfrm>
          </p:grpSpPr>
          <p:pic>
            <p:nvPicPr>
              <p:cNvPr id="10242" name="Picture 2" descr="Update Icon Images – Browse 153,482 Stock Photos, Vectors, and Video |  Adobe Stock">
                <a:extLst>
                  <a:ext uri="{FF2B5EF4-FFF2-40B4-BE49-F238E27FC236}">
                    <a16:creationId xmlns:a16="http://schemas.microsoft.com/office/drawing/2014/main" id="{B9D8AD8E-0F47-B994-08F8-EB9EE5E432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23111" y1="38222" x2="23111" y2="3822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156" t="14324" r="17418" b="12143"/>
              <a:stretch/>
            </p:blipFill>
            <p:spPr bwMode="auto">
              <a:xfrm>
                <a:off x="6960436" y="4081298"/>
                <a:ext cx="218716" cy="238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44" name="Picture 4" descr="change Vector Icons free download in SVG, PNG Format">
                <a:extLst>
                  <a:ext uri="{FF2B5EF4-FFF2-40B4-BE49-F238E27FC236}">
                    <a16:creationId xmlns:a16="http://schemas.microsoft.com/office/drawing/2014/main" id="{B76678A1-6544-A3C2-863C-22C33DD817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3120" y="4066539"/>
                <a:ext cx="220237" cy="2202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2" descr="Delete - Free ui icons">
                <a:extLst>
                  <a:ext uri="{FF2B5EF4-FFF2-40B4-BE49-F238E27FC236}">
                    <a16:creationId xmlns:a16="http://schemas.microsoft.com/office/drawing/2014/main" id="{79CE6469-8558-4AE2-6DF7-01033C88C1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60662" y="4086170"/>
                <a:ext cx="180976" cy="180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784AB61C-67CD-E226-C934-7FEE8378732C}"/>
                </a:ext>
              </a:extLst>
            </p:cNvPr>
            <p:cNvGrpSpPr/>
            <p:nvPr/>
          </p:nvGrpSpPr>
          <p:grpSpPr>
            <a:xfrm>
              <a:off x="6969961" y="4361814"/>
              <a:ext cx="781202" cy="253287"/>
              <a:chOff x="6969961" y="4361814"/>
              <a:chExt cx="781202" cy="253287"/>
            </a:xfrm>
          </p:grpSpPr>
          <p:pic>
            <p:nvPicPr>
              <p:cNvPr id="7" name="Picture 2" descr="Update Icon Images – Browse 153,482 Stock Photos, Vectors, and Video |  Adobe Stock">
                <a:extLst>
                  <a:ext uri="{FF2B5EF4-FFF2-40B4-BE49-F238E27FC236}">
                    <a16:creationId xmlns:a16="http://schemas.microsoft.com/office/drawing/2014/main" id="{67608F86-3D5F-5813-03C9-AB246E8D18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23111" y1="38222" x2="23111" y2="3822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156" t="14324" r="17418" b="12143"/>
              <a:stretch/>
            </p:blipFill>
            <p:spPr bwMode="auto">
              <a:xfrm>
                <a:off x="6969961" y="4376573"/>
                <a:ext cx="218716" cy="238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change Vector Icons free download in SVG, PNG Format">
                <a:extLst>
                  <a:ext uri="{FF2B5EF4-FFF2-40B4-BE49-F238E27FC236}">
                    <a16:creationId xmlns:a16="http://schemas.microsoft.com/office/drawing/2014/main" id="{DB65319B-5A8F-DEB5-5BE5-FE2977E00B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2645" y="4361814"/>
                <a:ext cx="220237" cy="2202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2" descr="Delete - Free ui icons">
                <a:extLst>
                  <a:ext uri="{FF2B5EF4-FFF2-40B4-BE49-F238E27FC236}">
                    <a16:creationId xmlns:a16="http://schemas.microsoft.com/office/drawing/2014/main" id="{606F1E96-4302-EAFB-C624-9BDF3E6DD9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570187" y="4381445"/>
                <a:ext cx="180976" cy="180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2AE0008-F290-264B-468D-ED626AE5D747}"/>
              </a:ext>
            </a:extLst>
          </p:cNvPr>
          <p:cNvSpPr/>
          <p:nvPr/>
        </p:nvSpPr>
        <p:spPr>
          <a:xfrm>
            <a:off x="11029476" y="2939773"/>
            <a:ext cx="718796" cy="5666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rgbClr val="002060"/>
                </a:solidFill>
              </a:rPr>
              <a:t>Agregar</a:t>
            </a:r>
          </a:p>
          <a:p>
            <a:r>
              <a:rPr lang="es-MX" sz="1200" dirty="0">
                <a:solidFill>
                  <a:srgbClr val="002060"/>
                </a:solidFill>
              </a:rPr>
              <a:t>Renovar</a:t>
            </a:r>
          </a:p>
          <a:p>
            <a:r>
              <a:rPr lang="es-MX" sz="1200" dirty="0">
                <a:solidFill>
                  <a:srgbClr val="002060"/>
                </a:solidFill>
              </a:rPr>
              <a:t>Cambiar</a:t>
            </a:r>
            <a:endParaRPr lang="es-PE" sz="1200" dirty="0">
              <a:solidFill>
                <a:srgbClr val="002060"/>
              </a:solidFill>
            </a:endParaRP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40E22EA0-773F-7250-BF8A-C5A4A17E6128}"/>
              </a:ext>
            </a:extLst>
          </p:cNvPr>
          <p:cNvGrpSpPr/>
          <p:nvPr/>
        </p:nvGrpSpPr>
        <p:grpSpPr>
          <a:xfrm>
            <a:off x="8932804" y="3051495"/>
            <a:ext cx="2088576" cy="2431301"/>
            <a:chOff x="8764906" y="3074149"/>
            <a:chExt cx="2088576" cy="2431301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37056A95-3493-EA0F-D305-B3F82F2BB12B}"/>
                </a:ext>
              </a:extLst>
            </p:cNvPr>
            <p:cNvSpPr/>
            <p:nvPr/>
          </p:nvSpPr>
          <p:spPr>
            <a:xfrm>
              <a:off x="8764906" y="3379312"/>
              <a:ext cx="2088576" cy="212613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F886F991-8F23-4DE0-5295-964E7DD19DD9}"/>
                </a:ext>
              </a:extLst>
            </p:cNvPr>
            <p:cNvSpPr/>
            <p:nvPr/>
          </p:nvSpPr>
          <p:spPr>
            <a:xfrm>
              <a:off x="9292526" y="5047510"/>
              <a:ext cx="1020697" cy="298091"/>
            </a:xfrm>
            <a:prstGeom prst="roundRect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Enviar</a:t>
              </a:r>
              <a:endParaRPr lang="es-PE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77DFF0F6-D289-CF8F-27EF-0AA4021DE23A}"/>
                </a:ext>
              </a:extLst>
            </p:cNvPr>
            <p:cNvSpPr txBox="1"/>
            <p:nvPr/>
          </p:nvSpPr>
          <p:spPr>
            <a:xfrm>
              <a:off x="8764906" y="3743519"/>
              <a:ext cx="7628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Asunto</a:t>
              </a:r>
              <a:endParaRPr lang="es-PE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46D4D936-CBA0-0682-5651-B54D226BEEA3}"/>
                </a:ext>
              </a:extLst>
            </p:cNvPr>
            <p:cNvSpPr/>
            <p:nvPr/>
          </p:nvSpPr>
          <p:spPr>
            <a:xfrm>
              <a:off x="8764906" y="3074149"/>
              <a:ext cx="2075938" cy="296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600" dirty="0"/>
                <a:t>Operación</a:t>
              </a:r>
              <a:endParaRPr lang="es-PE" dirty="0"/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8B1A2D5B-B9B7-598B-5393-4BB66FC3E096}"/>
                </a:ext>
              </a:extLst>
            </p:cNvPr>
            <p:cNvSpPr txBox="1"/>
            <p:nvPr/>
          </p:nvSpPr>
          <p:spPr>
            <a:xfrm>
              <a:off x="8764906" y="3449527"/>
              <a:ext cx="1800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>
                  <a:solidFill>
                    <a:schemeClr val="tx2">
                      <a:lumMod val="75000"/>
                    </a:schemeClr>
                  </a:solidFill>
                </a:rPr>
                <a:t>Formato de solicitud:</a:t>
              </a:r>
              <a:endParaRPr lang="es-PE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0248" name="Picture 8" descr="Microsoft Word Icon PNGs for Free Download">
              <a:extLst>
                <a:ext uri="{FF2B5EF4-FFF2-40B4-BE49-F238E27FC236}">
                  <a16:creationId xmlns:a16="http://schemas.microsoft.com/office/drawing/2014/main" id="{9DE84154-E2CE-B34F-D92A-476216C747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25500" y1="56500" x2="25500" y2="56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3" t="15913" r="17998" b="18589"/>
            <a:stretch/>
          </p:blipFill>
          <p:spPr bwMode="auto">
            <a:xfrm>
              <a:off x="10469546" y="3447070"/>
              <a:ext cx="239663" cy="218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5EAB508B-5002-F3EA-2937-7CD1902651C1}"/>
                </a:ext>
              </a:extLst>
            </p:cNvPr>
            <p:cNvSpPr/>
            <p:nvPr/>
          </p:nvSpPr>
          <p:spPr>
            <a:xfrm>
              <a:off x="8872767" y="4597008"/>
              <a:ext cx="993862" cy="2621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rgbClr val="002060"/>
                  </a:solidFill>
                </a:rPr>
                <a:t>Subir carta</a:t>
              </a:r>
              <a:endParaRPr lang="es-PE" sz="1600" dirty="0">
                <a:solidFill>
                  <a:srgbClr val="002060"/>
                </a:solidFill>
              </a:endParaRPr>
            </a:p>
          </p:txBody>
        </p:sp>
        <p:pic>
          <p:nvPicPr>
            <p:cNvPr id="10250" name="Picture 10" descr="Fill And Sign Pdf Forms - Apps On Google Play Pdf Signed Png,Google Forms  Icon - free transparent png images - pngaaa.com">
              <a:extLst>
                <a:ext uri="{FF2B5EF4-FFF2-40B4-BE49-F238E27FC236}">
                  <a16:creationId xmlns:a16="http://schemas.microsoft.com/office/drawing/2014/main" id="{FEC5CE81-889B-6CB5-EF54-F2DE38B18E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58000" y1="46928" x2="58000" y2="46928"/>
                          <a14:foregroundMark x1="63444" y1="45051" x2="63444" y2="45051"/>
                          <a14:foregroundMark x1="65889" y1="46758" x2="65889" y2="46758"/>
                          <a14:foregroundMark x1="64444" y1="49659" x2="64444" y2="49659"/>
                          <a14:foregroundMark x1="61222" y1="53242" x2="61222" y2="53242"/>
                          <a14:foregroundMark x1="62556" y1="56314" x2="62556" y2="56314"/>
                          <a14:foregroundMark x1="63111" y1="53754" x2="63111" y2="53754"/>
                          <a14:foregroundMark x1="63556" y1="50853" x2="63556" y2="50853"/>
                          <a14:foregroundMark x1="57889" y1="50341" x2="57889" y2="50341"/>
                          <a14:foregroundMark x1="59556" y1="50000" x2="59556" y2="50000"/>
                          <a14:foregroundMark x1="59222" y1="53242" x2="59222" y2="53242"/>
                          <a14:foregroundMark x1="58333" y1="57850" x2="58333" y2="57850"/>
                          <a14:foregroundMark x1="57111" y1="59556" x2="57111" y2="59556"/>
                          <a14:foregroundMark x1="54889" y1="63481" x2="54889" y2="63481"/>
                          <a14:foregroundMark x1="50667" y1="64334" x2="50667" y2="64334"/>
                          <a14:foregroundMark x1="45222" y1="64676" x2="45222" y2="64676"/>
                          <a14:foregroundMark x1="45444" y1="69454" x2="45444" y2="69454"/>
                          <a14:foregroundMark x1="45778" y1="70648" x2="45778" y2="70648"/>
                          <a14:foregroundMark x1="55889" y1="72696" x2="55889" y2="72696"/>
                          <a14:foregroundMark x1="57000" y1="69795" x2="57000" y2="69795"/>
                          <a14:foregroundMark x1="44222" y1="78840" x2="44222" y2="78840"/>
                          <a14:foregroundMark x1="39889" y1="60580" x2="39889" y2="60580"/>
                          <a14:foregroundMark x1="34444" y1="80375" x2="34444" y2="80375"/>
                          <a14:foregroundMark x1="40333" y1="83447" x2="40333" y2="83447"/>
                          <a14:foregroundMark x1="53000" y1="82594" x2="53000" y2="82594"/>
                          <a14:foregroundMark x1="54333" y1="54949" x2="54333" y2="54949"/>
                          <a14:foregroundMark x1="56667" y1="84642" x2="56667" y2="84642"/>
                          <a14:foregroundMark x1="53111" y1="87543" x2="53111" y2="87543"/>
                          <a14:foregroundMark x1="43000" y1="69966" x2="43000" y2="69966"/>
                          <a14:foregroundMark x1="56889" y1="85154" x2="56889" y2="85154"/>
                          <a14:foregroundMark x1="52444" y1="10068" x2="52444" y2="10068"/>
                          <a14:foregroundMark x1="48778" y1="10410" x2="48778" y2="10410"/>
                          <a14:foregroundMark x1="45111" y1="10751" x2="45111" y2="10751"/>
                          <a14:foregroundMark x1="40111" y1="10751" x2="40111" y2="10751"/>
                          <a14:foregroundMark x1="33556" y1="11263" x2="33556" y2="11263"/>
                          <a14:foregroundMark x1="32000" y1="11433" x2="32000" y2="11433"/>
                          <a14:foregroundMark x1="32222" y1="10068" x2="32222" y2="10068"/>
                          <a14:foregroundMark x1="35556" y1="9898" x2="35556" y2="9898"/>
                          <a14:foregroundMark x1="40556" y1="10068" x2="40556" y2="10068"/>
                          <a14:foregroundMark x1="48889" y1="11092" x2="48889" y2="11092"/>
                          <a14:foregroundMark x1="61556" y1="80546" x2="61556" y2="80546"/>
                          <a14:foregroundMark x1="53111" y1="79522" x2="53111" y2="79522"/>
                          <a14:foregroundMark x1="36889" y1="75427" x2="36889" y2="754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25" t="5982" r="20795" b="8021"/>
            <a:stretch/>
          </p:blipFill>
          <p:spPr bwMode="auto">
            <a:xfrm>
              <a:off x="9952937" y="4597007"/>
              <a:ext cx="271412" cy="26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E4B1292E-6051-B9DE-A5ED-A3C0DF264411}"/>
                </a:ext>
              </a:extLst>
            </p:cNvPr>
            <p:cNvSpPr/>
            <p:nvPr/>
          </p:nvSpPr>
          <p:spPr>
            <a:xfrm>
              <a:off x="8853716" y="4038304"/>
              <a:ext cx="1855493" cy="4482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475C0B85-52AB-89BF-C613-68DAA44EB59C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277225" y="3874753"/>
            <a:ext cx="655579" cy="1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89854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30637</TotalTime>
  <Words>602</Words>
  <Application>Microsoft Office PowerPoint</Application>
  <PresentationFormat>Panorámica</PresentationFormat>
  <Paragraphs>288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Aptos</vt:lpstr>
      <vt:lpstr>Arial</vt:lpstr>
      <vt:lpstr>Calibri</vt:lpstr>
      <vt:lpstr>Calibri,Sans-Serif</vt:lpstr>
      <vt:lpstr>Corbel</vt:lpstr>
      <vt:lpstr>Segoe UI</vt:lpstr>
      <vt:lpstr>Wingdings</vt:lpstr>
      <vt:lpstr>Wingdings 2</vt:lpstr>
      <vt:lpstr>Frame</vt:lpstr>
      <vt:lpstr>Propuesta de ajustes al SSO</vt:lpstr>
      <vt:lpstr>SEGURIDAD</vt:lpstr>
      <vt:lpstr>Presentación de PowerPoint</vt:lpstr>
      <vt:lpstr>-  Permite autenticar al usuario.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-  Permitir autenticar al usuario   - Generar token basado en Federated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César Elías Verde Mendocilla</dc:creator>
  <cp:lastModifiedBy>César Elías Verde Mendocilla</cp:lastModifiedBy>
  <cp:revision>12</cp:revision>
  <dcterms:created xsi:type="dcterms:W3CDTF">2024-09-20T16:14:01Z</dcterms:created>
  <dcterms:modified xsi:type="dcterms:W3CDTF">2024-10-11T22:59:21Z</dcterms:modified>
</cp:coreProperties>
</file>