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E073F3F-D45B-4E59-8760-4FB1F3AB3D0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50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6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5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57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80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8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96EE1-6127-4930-80C0-F500178ECB83}"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073F3F-D45B-4E59-8760-4FB1F3AB3D0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25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96EE1-6127-4930-80C0-F500178ECB83}"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073F3F-D45B-4E59-8760-4FB1F3AB3D0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1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96EE1-6127-4930-80C0-F500178ECB83}"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073F3F-D45B-4E59-8760-4FB1F3AB3D0B}" type="slidenum">
              <a:rPr lang="en-IN" smtClean="0"/>
              <a:t>‹#›</a:t>
            </a:fld>
            <a:endParaRPr lang="en-IN"/>
          </a:p>
        </p:txBody>
      </p:sp>
    </p:spTree>
    <p:extLst>
      <p:ext uri="{BB962C8B-B14F-4D97-AF65-F5344CB8AC3E}">
        <p14:creationId xmlns:p14="http://schemas.microsoft.com/office/powerpoint/2010/main" val="78259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1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01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D96EE1-6127-4930-80C0-F500178ECB83}" type="datetimeFigureOut">
              <a:rPr lang="en-IN" smtClean="0"/>
              <a:t>04-10-2023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073F3F-D45B-4E59-8760-4FB1F3AB3D0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7759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9300-086D-83C2-B64D-250E9A4EFC67}"/>
              </a:ext>
            </a:extLst>
          </p:cNvPr>
          <p:cNvSpPr>
            <a:spLocks noGrp="1"/>
          </p:cNvSpPr>
          <p:nvPr>
            <p:ph type="title"/>
          </p:nvPr>
        </p:nvSpPr>
        <p:spPr/>
        <p:txBody>
          <a:bodyPr/>
          <a:lstStyle/>
          <a:p>
            <a:pPr algn="ctr"/>
            <a:r>
              <a:rPr lang="en-IN" dirty="0"/>
              <a:t>SMART WATER SYSTEM</a:t>
            </a:r>
          </a:p>
        </p:txBody>
      </p:sp>
      <p:sp>
        <p:nvSpPr>
          <p:cNvPr id="3" name="Content Placeholder 2">
            <a:extLst>
              <a:ext uri="{FF2B5EF4-FFF2-40B4-BE49-F238E27FC236}">
                <a16:creationId xmlns:a16="http://schemas.microsoft.com/office/drawing/2014/main" id="{26FEF3B8-0C4C-B2DD-8060-E2B54C4BA437}"/>
              </a:ext>
            </a:extLst>
          </p:cNvPr>
          <p:cNvSpPr>
            <a:spLocks noGrp="1"/>
          </p:cNvSpPr>
          <p:nvPr>
            <p:ph idx="1"/>
          </p:nvPr>
        </p:nvSpPr>
        <p:spPr/>
        <p:txBody>
          <a:bodyPr/>
          <a:lstStyle/>
          <a:p>
            <a:r>
              <a:rPr lang="en-IN" dirty="0"/>
              <a:t>SUB TITLE : IoT based water fountain</a:t>
            </a:r>
          </a:p>
          <a:p>
            <a:r>
              <a:rPr lang="en-IN" dirty="0"/>
              <a:t>Presenter </a:t>
            </a:r>
            <a:r>
              <a:rPr lang="en-IN"/>
              <a:t>: ISAI VANAN R</a:t>
            </a:r>
            <a:endParaRPr lang="en-IN" dirty="0"/>
          </a:p>
          <a:p>
            <a:r>
              <a:rPr lang="en-IN" dirty="0"/>
              <a:t>Date : 04 /03/2023</a:t>
            </a:r>
          </a:p>
        </p:txBody>
      </p:sp>
    </p:spTree>
    <p:extLst>
      <p:ext uri="{BB962C8B-B14F-4D97-AF65-F5344CB8AC3E}">
        <p14:creationId xmlns:p14="http://schemas.microsoft.com/office/powerpoint/2010/main" val="387198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C738-7F2D-B24A-87B2-728BA9B39392}"/>
              </a:ext>
            </a:extLst>
          </p:cNvPr>
          <p:cNvSpPr>
            <a:spLocks noGrp="1"/>
          </p:cNvSpPr>
          <p:nvPr>
            <p:ph type="title"/>
          </p:nvPr>
        </p:nvSpPr>
        <p:spPr/>
        <p:txBody>
          <a:bodyPr/>
          <a:lstStyle/>
          <a:p>
            <a:r>
              <a:rPr lang="en-IN" b="0" i="0" dirty="0">
                <a:solidFill>
                  <a:srgbClr val="1F1F1F"/>
                </a:solidFill>
                <a:effectLst/>
                <a:latin typeface="Google Sans"/>
              </a:rPr>
              <a:t>Project Objectives</a:t>
            </a:r>
            <a:endParaRPr lang="en-IN" dirty="0"/>
          </a:p>
        </p:txBody>
      </p:sp>
      <p:sp>
        <p:nvSpPr>
          <p:cNvPr id="3" name="Content Placeholder 2">
            <a:extLst>
              <a:ext uri="{FF2B5EF4-FFF2-40B4-BE49-F238E27FC236}">
                <a16:creationId xmlns:a16="http://schemas.microsoft.com/office/drawing/2014/main" id="{29BE7243-1732-1C63-FDF8-9F8F187CF1B3}"/>
              </a:ext>
            </a:extLst>
          </p:cNvPr>
          <p:cNvSpPr>
            <a:spLocks noGrp="1"/>
          </p:cNvSpPr>
          <p:nvPr>
            <p:ph idx="1"/>
          </p:nvPr>
        </p:nvSpPr>
        <p:spPr/>
        <p:txBody>
          <a:bodyPr/>
          <a:lstStyle/>
          <a:p>
            <a:pPr marL="0" indent="0" algn="l" rtl="0">
              <a:buNone/>
            </a:pPr>
            <a:endParaRPr lang="en-US" b="0" i="0" dirty="0">
              <a:solidFill>
                <a:srgbClr val="1F1F1F"/>
              </a:solidFill>
              <a:effectLst/>
              <a:latin typeface="Google Sans"/>
            </a:endParaRPr>
          </a:p>
          <a:p>
            <a:pPr algn="l" rtl="0">
              <a:buFont typeface="Arial" panose="020B0604020202020204" pitchFamily="34" charset="0"/>
              <a:buChar char="•"/>
            </a:pPr>
            <a:r>
              <a:rPr lang="en-US" b="0" i="0" dirty="0">
                <a:solidFill>
                  <a:srgbClr val="1F1F1F"/>
                </a:solidFill>
                <a:effectLst/>
                <a:latin typeface="Google Sans"/>
              </a:rPr>
              <a:t>To implement IoT sensors to monitor water consumption in public places such as parks and gardens.</a:t>
            </a:r>
          </a:p>
          <a:p>
            <a:pPr algn="l" rtl="0">
              <a:buFont typeface="Arial" panose="020B0604020202020204" pitchFamily="34" charset="0"/>
              <a:buChar char="•"/>
            </a:pPr>
            <a:r>
              <a:rPr lang="en-US" b="0" i="0" dirty="0">
                <a:solidFill>
                  <a:srgbClr val="1F1F1F"/>
                </a:solidFill>
                <a:effectLst/>
                <a:latin typeface="Google Sans"/>
              </a:rPr>
              <a:t>To make real-time water consumption data publicly available to promote water conservation.</a:t>
            </a:r>
          </a:p>
          <a:p>
            <a:endParaRPr lang="en-IN" dirty="0"/>
          </a:p>
        </p:txBody>
      </p:sp>
    </p:spTree>
    <p:extLst>
      <p:ext uri="{BB962C8B-B14F-4D97-AF65-F5344CB8AC3E}">
        <p14:creationId xmlns:p14="http://schemas.microsoft.com/office/powerpoint/2010/main" val="230732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D100-544A-A374-1EBA-E5C6F64B721B}"/>
              </a:ext>
            </a:extLst>
          </p:cNvPr>
          <p:cNvSpPr>
            <a:spLocks noGrp="1"/>
          </p:cNvSpPr>
          <p:nvPr>
            <p:ph type="title"/>
          </p:nvPr>
        </p:nvSpPr>
        <p:spPr/>
        <p:txBody>
          <a:bodyPr>
            <a:normAutofit fontScale="90000"/>
          </a:bodyPr>
          <a:lstStyle/>
          <a:p>
            <a:pPr rtl="0"/>
            <a:br>
              <a:rPr lang="en-US" sz="3600" b="0" i="0" dirty="0">
                <a:solidFill>
                  <a:srgbClr val="1F1F1F"/>
                </a:solidFill>
                <a:effectLst/>
                <a:latin typeface="Google Sans"/>
              </a:rPr>
            </a:br>
            <a:r>
              <a:rPr lang="en-US" sz="3600" b="0" i="0" dirty="0">
                <a:solidFill>
                  <a:srgbClr val="1F1F1F"/>
                </a:solidFill>
                <a:effectLst/>
                <a:latin typeface="Google Sans"/>
              </a:rPr>
              <a:t>The IoT sensor system will consist of the following components: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C6FDCF00-3AD3-ACCB-3FE9-CF64A1629075}"/>
              </a:ext>
            </a:extLst>
          </p:cNvPr>
          <p:cNvSpPr>
            <a:spLocks noGrp="1"/>
          </p:cNvSpPr>
          <p:nvPr>
            <p:ph idx="1"/>
          </p:nvPr>
        </p:nvSpPr>
        <p:spPr/>
        <p:txBody>
          <a:bodyPr>
            <a:normAutofit fontScale="92500" lnSpcReduction="10000"/>
          </a:bodyPr>
          <a:lstStyle/>
          <a:p>
            <a:pPr algn="l" rtl="0">
              <a:buFont typeface="Arial" panose="020B0604020202020204" pitchFamily="34" charset="0"/>
              <a:buChar char="•"/>
            </a:pPr>
            <a:r>
              <a:rPr lang="en-US" sz="2400" b="0" i="0" dirty="0">
                <a:solidFill>
                  <a:srgbClr val="1F1F1F"/>
                </a:solidFill>
                <a:effectLst/>
                <a:latin typeface="Google Sans"/>
              </a:rPr>
              <a:t>Sensors: The sensors will be used to measure the flow rate and volume of water consumed at each public place. Some suitable sensors include ultrasonic flow meters, magnetic flow meters, and vortex flow meters.</a:t>
            </a:r>
          </a:p>
          <a:p>
            <a:pPr algn="l" rtl="0">
              <a:buFont typeface="Arial" panose="020B0604020202020204" pitchFamily="34" charset="0"/>
              <a:buChar char="•"/>
            </a:pPr>
            <a:r>
              <a:rPr lang="en-US" sz="2400" b="0" i="0" dirty="0">
                <a:solidFill>
                  <a:srgbClr val="1F1F1F"/>
                </a:solidFill>
                <a:effectLst/>
                <a:latin typeface="Google Sans"/>
              </a:rPr>
              <a:t>Gateway: The gateway will be used to collect data from the sensors and transmit it to the data-sharing platform. The gateway can be a Raspberry Pi or other microcontroller device.</a:t>
            </a:r>
          </a:p>
          <a:p>
            <a:pPr algn="l" rtl="0">
              <a:buFont typeface="Arial" panose="020B0604020202020204" pitchFamily="34" charset="0"/>
              <a:buChar char="•"/>
            </a:pPr>
            <a:r>
              <a:rPr lang="en-US" sz="2400" b="0" i="0" dirty="0">
                <a:solidFill>
                  <a:srgbClr val="1F1F1F"/>
                </a:solidFill>
                <a:effectLst/>
                <a:latin typeface="Google Sans"/>
              </a:rPr>
              <a:t>Communication: The communication between the sensors and the gateway can be done using Wi-Fi, cellular, or </a:t>
            </a:r>
            <a:r>
              <a:rPr lang="en-US" sz="2400" b="0" i="0" dirty="0" err="1">
                <a:solidFill>
                  <a:srgbClr val="1F1F1F"/>
                </a:solidFill>
                <a:effectLst/>
                <a:latin typeface="Google Sans"/>
              </a:rPr>
              <a:t>LoRaWAN</a:t>
            </a:r>
            <a:r>
              <a:rPr lang="en-US" sz="2400" b="0" i="0" dirty="0">
                <a:solidFill>
                  <a:srgbClr val="1F1F1F"/>
                </a:solidFill>
                <a:effectLst/>
                <a:latin typeface="Google Sans"/>
              </a:rPr>
              <a:t>.</a:t>
            </a:r>
          </a:p>
          <a:p>
            <a:endParaRPr lang="en-IN" dirty="0"/>
          </a:p>
        </p:txBody>
      </p:sp>
    </p:spTree>
    <p:extLst>
      <p:ext uri="{BB962C8B-B14F-4D97-AF65-F5344CB8AC3E}">
        <p14:creationId xmlns:p14="http://schemas.microsoft.com/office/powerpoint/2010/main" val="310751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11-8391-9ED0-4B7C-6A5CED2EA72D}"/>
              </a:ext>
            </a:extLst>
          </p:cNvPr>
          <p:cNvSpPr>
            <a:spLocks noGrp="1"/>
          </p:cNvSpPr>
          <p:nvPr>
            <p:ph type="title"/>
          </p:nvPr>
        </p:nvSpPr>
        <p:spPr>
          <a:xfrm>
            <a:off x="838200" y="500062"/>
            <a:ext cx="10515600" cy="1325563"/>
          </a:xfrm>
        </p:spPr>
        <p:txBody>
          <a:bodyPr>
            <a:normAutofit fontScale="90000"/>
          </a:bodyPr>
          <a:lstStyle/>
          <a:p>
            <a:pPr rtl="0"/>
            <a:r>
              <a:rPr lang="en-US" sz="3600" b="0" i="0" u="sng" dirty="0">
                <a:solidFill>
                  <a:srgbClr val="1F1F1F"/>
                </a:solidFill>
                <a:effectLst/>
                <a:latin typeface="Google Sans"/>
              </a:rPr>
              <a:t>Project Implementation</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The following steps can be used to implement the project:</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799A0C7-173F-2B3C-5136-D8C589D8606A}"/>
              </a:ext>
            </a:extLst>
          </p:cNvPr>
          <p:cNvSpPr>
            <a:spLocks noGrp="1"/>
          </p:cNvSpPr>
          <p:nvPr>
            <p:ph idx="1"/>
          </p:nvPr>
        </p:nvSpPr>
        <p:spPr/>
        <p:txBody>
          <a:bodyPr/>
          <a:lstStyle/>
          <a:p>
            <a:pPr algn="l" rtl="0">
              <a:buFont typeface="+mj-lt"/>
              <a:buAutoNum type="arabicPeriod"/>
            </a:pPr>
            <a:r>
              <a:rPr lang="en-US" b="0" i="0" dirty="0">
                <a:solidFill>
                  <a:srgbClr val="1F1F1F"/>
                </a:solidFill>
                <a:effectLst/>
                <a:latin typeface="Google Sans"/>
              </a:rPr>
              <a:t>Define the locations where the IoT sensors will be installed.</a:t>
            </a:r>
          </a:p>
          <a:p>
            <a:pPr algn="l" rtl="0">
              <a:buFont typeface="+mj-lt"/>
              <a:buAutoNum type="arabicPeriod"/>
            </a:pPr>
            <a:r>
              <a:rPr lang="en-US" b="0" i="0" dirty="0">
                <a:solidFill>
                  <a:srgbClr val="1F1F1F"/>
                </a:solidFill>
                <a:effectLst/>
                <a:latin typeface="Google Sans"/>
              </a:rPr>
              <a:t>Choose the appropriate IoT sensors and communication method.</a:t>
            </a:r>
          </a:p>
          <a:p>
            <a:pPr algn="l" rtl="0">
              <a:buFont typeface="+mj-lt"/>
              <a:buAutoNum type="arabicPeriod"/>
            </a:pPr>
            <a:r>
              <a:rPr lang="en-US" b="0" i="0" dirty="0">
                <a:solidFill>
                  <a:srgbClr val="1F1F1F"/>
                </a:solidFill>
                <a:effectLst/>
                <a:latin typeface="Google Sans"/>
              </a:rPr>
              <a:t>Install the sensors and gateway at the selected locations.</a:t>
            </a:r>
          </a:p>
          <a:p>
            <a:pPr algn="l" rtl="0">
              <a:buFont typeface="+mj-lt"/>
              <a:buAutoNum type="arabicPeriod"/>
            </a:pPr>
            <a:r>
              <a:rPr lang="en-US" b="0" i="0" dirty="0">
                <a:solidFill>
                  <a:srgbClr val="1F1F1F"/>
                </a:solidFill>
                <a:effectLst/>
                <a:latin typeface="Google Sans"/>
              </a:rPr>
              <a:t>Configure the sensors and gateway to transmit data to the data-sharing platform.</a:t>
            </a:r>
          </a:p>
          <a:p>
            <a:pPr algn="l" rtl="0">
              <a:buFont typeface="+mj-lt"/>
              <a:buAutoNum type="arabicPeriod"/>
            </a:pPr>
            <a:r>
              <a:rPr lang="en-US" b="0" i="0" dirty="0">
                <a:solidFill>
                  <a:srgbClr val="1F1F1F"/>
                </a:solidFill>
                <a:effectLst/>
                <a:latin typeface="Google Sans"/>
              </a:rPr>
              <a:t>Develop the data-sharing platform using Python and Flask.</a:t>
            </a:r>
          </a:p>
          <a:p>
            <a:pPr algn="l" rtl="0">
              <a:buFont typeface="+mj-lt"/>
              <a:buAutoNum type="arabicPeriod"/>
            </a:pPr>
            <a:r>
              <a:rPr lang="en-US" b="0" i="0" dirty="0">
                <a:solidFill>
                  <a:srgbClr val="1F1F1F"/>
                </a:solidFill>
                <a:effectLst/>
                <a:latin typeface="Google Sans"/>
              </a:rPr>
              <a:t>Deploy the data-sharing platform to a web server.</a:t>
            </a:r>
          </a:p>
          <a:p>
            <a:endParaRPr lang="en-IN" dirty="0"/>
          </a:p>
        </p:txBody>
      </p:sp>
    </p:spTree>
    <p:extLst>
      <p:ext uri="{BB962C8B-B14F-4D97-AF65-F5344CB8AC3E}">
        <p14:creationId xmlns:p14="http://schemas.microsoft.com/office/powerpoint/2010/main" val="258815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59D-8658-F92F-7AD3-597E5C8832EF}"/>
              </a:ext>
            </a:extLst>
          </p:cNvPr>
          <p:cNvSpPr>
            <a:spLocks noGrp="1"/>
          </p:cNvSpPr>
          <p:nvPr>
            <p:ph type="title"/>
          </p:nvPr>
        </p:nvSpPr>
        <p:spPr>
          <a:xfrm>
            <a:off x="586530" y="600016"/>
            <a:ext cx="10515600" cy="1325563"/>
          </a:xfrm>
        </p:spPr>
        <p:txBody>
          <a:bodyPr>
            <a:normAutofit fontScale="90000"/>
          </a:bodyPr>
          <a:lstStyle/>
          <a:p>
            <a:pPr rtl="0"/>
            <a:r>
              <a:rPr lang="en-US" sz="3600" b="0" i="0" u="sng" dirty="0">
                <a:solidFill>
                  <a:srgbClr val="1F1F1F"/>
                </a:solidFill>
                <a:effectLst/>
                <a:latin typeface="Google Sans"/>
              </a:rPr>
              <a:t>Project Deployment</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Once the project is implemented, it can be deployed to production by following these steps: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C478639-6BE9-89CD-6DAF-7939D3911CA1}"/>
              </a:ext>
            </a:extLst>
          </p:cNvPr>
          <p:cNvSpPr>
            <a:spLocks noGrp="1"/>
          </p:cNvSpPr>
          <p:nvPr>
            <p:ph idx="1"/>
          </p:nvPr>
        </p:nvSpPr>
        <p:spPr>
          <a:xfrm>
            <a:off x="838200" y="2525085"/>
            <a:ext cx="10515600" cy="3651877"/>
          </a:xfrm>
        </p:spPr>
        <p:txBody>
          <a:bodyPr/>
          <a:lstStyle/>
          <a:p>
            <a:pPr algn="l" rtl="0">
              <a:buFont typeface="+mj-lt"/>
              <a:buAutoNum type="arabicPeriod"/>
            </a:pPr>
            <a:r>
              <a:rPr lang="en-US" b="0" i="0" dirty="0">
                <a:solidFill>
                  <a:srgbClr val="1F1F1F"/>
                </a:solidFill>
                <a:effectLst/>
                <a:latin typeface="Google Sans"/>
              </a:rPr>
              <a:t>Deploy the data-sharing platform to the production web server.</a:t>
            </a:r>
          </a:p>
          <a:p>
            <a:pPr algn="l" rtl="0">
              <a:buFont typeface="+mj-lt"/>
              <a:buAutoNum type="arabicPeriod"/>
            </a:pPr>
            <a:r>
              <a:rPr lang="en-US" b="0" i="0" dirty="0">
                <a:solidFill>
                  <a:srgbClr val="1F1F1F"/>
                </a:solidFill>
                <a:effectLst/>
                <a:latin typeface="Google Sans"/>
              </a:rPr>
              <a:t>Set up a production web server to host the data-sharing platform.</a:t>
            </a:r>
          </a:p>
          <a:p>
            <a:pPr algn="l" rtl="0">
              <a:buFont typeface="+mj-lt"/>
              <a:buAutoNum type="arabicPeriod"/>
            </a:pPr>
            <a:r>
              <a:rPr lang="en-US" b="0" i="0" dirty="0">
                <a:solidFill>
                  <a:srgbClr val="1F1F1F"/>
                </a:solidFill>
                <a:effectLst/>
                <a:latin typeface="Google Sans"/>
              </a:rPr>
              <a:t>Make the data-sharing platform publicly accessible.</a:t>
            </a:r>
          </a:p>
          <a:p>
            <a:endParaRPr lang="en-IN" dirty="0"/>
          </a:p>
        </p:txBody>
      </p:sp>
    </p:spTree>
    <p:extLst>
      <p:ext uri="{BB962C8B-B14F-4D97-AF65-F5344CB8AC3E}">
        <p14:creationId xmlns:p14="http://schemas.microsoft.com/office/powerpoint/2010/main" val="400877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FEEC-E82C-8C2E-CFC2-F2B8058BA2D7}"/>
              </a:ext>
            </a:extLst>
          </p:cNvPr>
          <p:cNvSpPr>
            <a:spLocks noGrp="1"/>
          </p:cNvSpPr>
          <p:nvPr>
            <p:ph type="title"/>
          </p:nvPr>
        </p:nvSpPr>
        <p:spPr/>
        <p:txBody>
          <a:bodyPr>
            <a:normAutofit/>
          </a:bodyPr>
          <a:lstStyle/>
          <a:p>
            <a:r>
              <a:rPr lang="en-IN" sz="3600" b="0" i="0" dirty="0">
                <a:solidFill>
                  <a:srgbClr val="1F1F1F"/>
                </a:solidFill>
                <a:effectLst/>
                <a:latin typeface="Google Sans"/>
              </a:rPr>
              <a:t>Promoting Water Conservation:</a:t>
            </a:r>
            <a:endParaRPr lang="en-IN" sz="3600" dirty="0"/>
          </a:p>
        </p:txBody>
      </p:sp>
      <p:sp>
        <p:nvSpPr>
          <p:cNvPr id="3" name="Content Placeholder 2">
            <a:extLst>
              <a:ext uri="{FF2B5EF4-FFF2-40B4-BE49-F238E27FC236}">
                <a16:creationId xmlns:a16="http://schemas.microsoft.com/office/drawing/2014/main" id="{D7EE9BD6-BAA9-734F-87E8-009F908230E3}"/>
              </a:ext>
            </a:extLst>
          </p:cNvPr>
          <p:cNvSpPr>
            <a:spLocks noGrp="1"/>
          </p:cNvSpPr>
          <p:nvPr>
            <p:ph idx="1"/>
          </p:nvPr>
        </p:nvSpPr>
        <p:spPr/>
        <p:txBody>
          <a:bodyPr>
            <a:normAutofit fontScale="92500" lnSpcReduction="20000"/>
          </a:bodyPr>
          <a:lstStyle/>
          <a:p>
            <a:pPr marL="0" indent="0" algn="l" rtl="0">
              <a:buNone/>
            </a:pPr>
            <a:endParaRPr lang="en-US" b="0" i="0" dirty="0">
              <a:solidFill>
                <a:srgbClr val="1F1F1F"/>
              </a:solidFill>
              <a:effectLst/>
              <a:latin typeface="Google Sans"/>
            </a:endParaRPr>
          </a:p>
          <a:p>
            <a:pPr algn="l" rtl="0"/>
            <a:r>
              <a:rPr lang="en-US" b="0" i="0" dirty="0">
                <a:solidFill>
                  <a:srgbClr val="1F1F1F"/>
                </a:solidFill>
                <a:effectLst/>
                <a:latin typeface="Google Sans"/>
              </a:rPr>
              <a:t>Once the data-sharing platform is deployed, it can be used to promote water conservation by making real-time water consumption data publicly available. This data can be used by park and garden visitors to see how much water is being consumed and to take steps to conserve water. For example, visitors may be more likely to turn off the water while brushing their teeth or washing their hands if they can see how much water they are using.</a:t>
            </a:r>
          </a:p>
          <a:p>
            <a:pPr algn="l" rtl="0"/>
            <a:r>
              <a:rPr lang="en-US" b="0" i="0" dirty="0">
                <a:solidFill>
                  <a:srgbClr val="1F1F1F"/>
                </a:solidFill>
                <a:effectLst/>
                <a:latin typeface="Google Sans"/>
              </a:rPr>
              <a:t>The data from the data-sharing platform can also be used to develop educational campaigns about water conservation. For example, the data could be used to create a map that shows the water consumption of different parks and gardens. This map could be used to identify parks and gardens where water conservation is needed.</a:t>
            </a:r>
          </a:p>
          <a:p>
            <a:endParaRPr lang="en-IN" dirty="0"/>
          </a:p>
        </p:txBody>
      </p:sp>
    </p:spTree>
    <p:extLst>
      <p:ext uri="{BB962C8B-B14F-4D97-AF65-F5344CB8AC3E}">
        <p14:creationId xmlns:p14="http://schemas.microsoft.com/office/powerpoint/2010/main" val="275423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DAC8-801A-0A4E-98AB-5CA64F6BB42E}"/>
              </a:ext>
            </a:extLst>
          </p:cNvPr>
          <p:cNvSpPr>
            <a:spLocks noGrp="1"/>
          </p:cNvSpPr>
          <p:nvPr>
            <p:ph type="title"/>
          </p:nvPr>
        </p:nvSpPr>
        <p:spPr>
          <a:xfrm>
            <a:off x="838200" y="956345"/>
            <a:ext cx="10515600" cy="734343"/>
          </a:xfrm>
        </p:spPr>
        <p:txBody>
          <a:bodyPr>
            <a:normAutofit fontScale="90000"/>
          </a:bodyPr>
          <a:lstStyle/>
          <a:p>
            <a:r>
              <a:rPr lang="en-IN" b="0" i="0" dirty="0">
                <a:solidFill>
                  <a:srgbClr val="1F1F1F"/>
                </a:solidFill>
                <a:effectLst/>
                <a:latin typeface="Google Sans"/>
              </a:rPr>
              <a:t>Conclusion</a:t>
            </a:r>
            <a:br>
              <a:rPr lang="en-IN"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FED5E612-344A-15FD-A4E9-42E5C895EFD5}"/>
              </a:ext>
            </a:extLst>
          </p:cNvPr>
          <p:cNvSpPr>
            <a:spLocks noGrp="1"/>
          </p:cNvSpPr>
          <p:nvPr>
            <p:ph idx="1"/>
          </p:nvPr>
        </p:nvSpPr>
        <p:spPr>
          <a:xfrm>
            <a:off x="838200" y="2181137"/>
            <a:ext cx="10515600" cy="3995825"/>
          </a:xfrm>
        </p:spPr>
        <p:txBody>
          <a:bodyPr/>
          <a:lstStyle/>
          <a:p>
            <a:r>
              <a:rPr lang="en-US" b="0" i="0" dirty="0">
                <a:solidFill>
                  <a:srgbClr val="1F1F1F"/>
                </a:solidFill>
                <a:effectLst/>
                <a:latin typeface="Google Sans"/>
              </a:rPr>
              <a:t>By implementing IoT sensors to monitor water consumption in public places and making real-time data publicly available, this project can help to promote water conservation and reduce water usage.</a:t>
            </a:r>
            <a:endParaRPr lang="en-IN" dirty="0"/>
          </a:p>
        </p:txBody>
      </p:sp>
    </p:spTree>
    <p:extLst>
      <p:ext uri="{BB962C8B-B14F-4D97-AF65-F5344CB8AC3E}">
        <p14:creationId xmlns:p14="http://schemas.microsoft.com/office/powerpoint/2010/main" val="41406232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17</TotalTime>
  <Words>462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Google Sans</vt:lpstr>
      <vt:lpstr>Gallery</vt:lpstr>
      <vt:lpstr>SMART WATER SYSTEM</vt:lpstr>
      <vt:lpstr>Project Objectives</vt:lpstr>
      <vt:lpstr> The IoT sensor system will consist of the following components: </vt:lpstr>
      <vt:lpstr>Project Implementation  The following steps can be used to implement the project: </vt:lpstr>
      <vt:lpstr>Project Deployment  Once the project is implemented, it can be deployed to production by following these steps: </vt:lpstr>
      <vt:lpstr>Promoting Water Conservation: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Objectives</dc:title>
  <dc:creator>Kathir T</dc:creator>
  <cp:lastModifiedBy>Kathir T</cp:lastModifiedBy>
  <cp:revision>3</cp:revision>
  <dcterms:created xsi:type="dcterms:W3CDTF">2023-10-04T15:54:46Z</dcterms:created>
  <dcterms:modified xsi:type="dcterms:W3CDTF">2023-10-04T16:31:15Z</dcterms:modified>
</cp:coreProperties>
</file>