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9" r:id="rId3"/>
    <p:sldId id="294" r:id="rId5"/>
    <p:sldId id="346" r:id="rId6"/>
    <p:sldId id="293" r:id="rId7"/>
    <p:sldId id="295" r:id="rId8"/>
    <p:sldId id="296" r:id="rId9"/>
    <p:sldId id="262" r:id="rId10"/>
    <p:sldId id="297" r:id="rId11"/>
    <p:sldId id="298" r:id="rId12"/>
    <p:sldId id="308" r:id="rId13"/>
    <p:sldId id="309" r:id="rId14"/>
    <p:sldId id="299" r:id="rId15"/>
    <p:sldId id="310" r:id="rId16"/>
    <p:sldId id="311" r:id="rId17"/>
    <p:sldId id="327" r:id="rId18"/>
    <p:sldId id="326" r:id="rId19"/>
    <p:sldId id="328" r:id="rId20"/>
    <p:sldId id="301" r:id="rId21"/>
    <p:sldId id="329" r:id="rId22"/>
    <p:sldId id="300" r:id="rId23"/>
    <p:sldId id="330" r:id="rId24"/>
    <p:sldId id="302" r:id="rId25"/>
    <p:sldId id="316" r:id="rId26"/>
    <p:sldId id="303" r:id="rId27"/>
    <p:sldId id="331" r:id="rId28"/>
    <p:sldId id="304" r:id="rId29"/>
    <p:sldId id="332" r:id="rId30"/>
    <p:sldId id="305" r:id="rId31"/>
    <p:sldId id="333" r:id="rId32"/>
    <p:sldId id="306" r:id="rId33"/>
    <p:sldId id="334" r:id="rId34"/>
    <p:sldId id="291" r:id="rId35"/>
    <p:sldId id="30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206A"/>
    <a:srgbClr val="FDE98C"/>
    <a:srgbClr val="2F1E0B"/>
    <a:srgbClr val="E9A95D"/>
    <a:srgbClr val="F1BA61"/>
    <a:srgbClr val="C1792B"/>
    <a:srgbClr val="543614"/>
    <a:srgbClr val="161021"/>
    <a:srgbClr val="F0C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35E6C-1934-4197-B030-3519439655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5F6A-FD8E-4636-8A97-EFD49F3D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36624" y="1574800"/>
            <a:ext cx="4940300" cy="4330700"/>
          </a:xfrm>
          <a:custGeom>
            <a:avLst/>
            <a:gdLst>
              <a:gd name="connsiteX0" fmla="*/ 340783 w 4940300"/>
              <a:gd name="connsiteY0" fmla="*/ 0 h 4330700"/>
              <a:gd name="connsiteX1" fmla="*/ 4599517 w 4940300"/>
              <a:gd name="connsiteY1" fmla="*/ 0 h 4330700"/>
              <a:gd name="connsiteX2" fmla="*/ 4940300 w 4940300"/>
              <a:gd name="connsiteY2" fmla="*/ 340783 h 4330700"/>
              <a:gd name="connsiteX3" fmla="*/ 4940300 w 4940300"/>
              <a:gd name="connsiteY3" fmla="*/ 3989917 h 4330700"/>
              <a:gd name="connsiteX4" fmla="*/ 4599517 w 4940300"/>
              <a:gd name="connsiteY4" fmla="*/ 4330700 h 4330700"/>
              <a:gd name="connsiteX5" fmla="*/ 340783 w 4940300"/>
              <a:gd name="connsiteY5" fmla="*/ 4330700 h 4330700"/>
              <a:gd name="connsiteX6" fmla="*/ 0 w 4940300"/>
              <a:gd name="connsiteY6" fmla="*/ 3989917 h 4330700"/>
              <a:gd name="connsiteX7" fmla="*/ 0 w 4940300"/>
              <a:gd name="connsiteY7" fmla="*/ 340783 h 4330700"/>
              <a:gd name="connsiteX8" fmla="*/ 340783 w 4940300"/>
              <a:gd name="connsiteY8" fmla="*/ 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0300" h="4330700">
                <a:moveTo>
                  <a:pt x="340783" y="0"/>
                </a:moveTo>
                <a:lnTo>
                  <a:pt x="4599517" y="0"/>
                </a:lnTo>
                <a:cubicBezTo>
                  <a:pt x="4787726" y="0"/>
                  <a:pt x="4940300" y="152574"/>
                  <a:pt x="4940300" y="340783"/>
                </a:cubicBezTo>
                <a:lnTo>
                  <a:pt x="4940300" y="3989917"/>
                </a:lnTo>
                <a:cubicBezTo>
                  <a:pt x="4940300" y="4178126"/>
                  <a:pt x="4787726" y="4330700"/>
                  <a:pt x="4599517" y="4330700"/>
                </a:cubicBezTo>
                <a:lnTo>
                  <a:pt x="340783" y="4330700"/>
                </a:lnTo>
                <a:cubicBezTo>
                  <a:pt x="152574" y="4330700"/>
                  <a:pt x="0" y="4178126"/>
                  <a:pt x="0" y="3989917"/>
                </a:cubicBezTo>
                <a:lnTo>
                  <a:pt x="0" y="340783"/>
                </a:lnTo>
                <a:cubicBezTo>
                  <a:pt x="0" y="152574"/>
                  <a:pt x="152574" y="0"/>
                  <a:pt x="340783" y="0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687D-BB27-4844-8753-2DA7B20BAA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9163-3C33-4173-BAC5-0CD5DC029F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t="31351" r="3900" b="486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microsoft.com/office/2007/relationships/media" Target="file:///C:\Users\HP\Desktop\&#20307;&#32946;&#33410;&#24635;.mp4" TargetMode="External"/><Relationship Id="rId1" Type="http://schemas.openxmlformats.org/officeDocument/2006/relationships/video" Target="file:///C:\Users\HP\Desktop\&#20307;&#32946;&#33410;&#24635;.mp4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Administrator\Desktop\2014-42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138081" y="3229261"/>
            <a:ext cx="5915837" cy="27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" t="44630" r="37523" b="11251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646589" y="3784497"/>
            <a:ext cx="2744788" cy="1802629"/>
            <a:chOff x="8445500" y="2340440"/>
            <a:chExt cx="2744788" cy="180262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2340440"/>
              <a:ext cx="1500188" cy="180262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500" y="3096293"/>
              <a:ext cx="777604" cy="93437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684" y="3096293"/>
              <a:ext cx="777604" cy="934370"/>
            </a:xfrm>
            <a:prstGeom prst="rect">
              <a:avLst/>
            </a:prstGeom>
          </p:spPr>
        </p:pic>
      </p:grpSp>
      <p:sp>
        <p:nvSpPr>
          <p:cNvPr id="13" name="矩形 4"/>
          <p:cNvSpPr/>
          <p:nvPr/>
        </p:nvSpPr>
        <p:spPr>
          <a:xfrm>
            <a:off x="680535" y="1836634"/>
            <a:ext cx="1067689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第二届体育节颁奖典礼</a:t>
            </a:r>
            <a:endParaRPr lang="en-US" altLang="zh-CN" sz="72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8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Award Ceremony of  the Second Sports Festival of CUHK-Shenzhen</a:t>
            </a:r>
            <a:endParaRPr lang="en-US" altLang="zh-CN" sz="28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小组排名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Group Ranking</a:t>
            </a:r>
            <a:endParaRPr lang="en-US" altLang="zh-CN" sz="2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吕哲闻、王也、李昕、郑陈欣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Zhewen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LÜ, Ye WANG, Xin LI and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Chenxin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ZHENG (Muse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吕姝潼、杨卓凡、谢漪、孙元森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Shutong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LÜ,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Zhuofan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YANG, Yi XIE and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Yuansen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SUN (Muse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袁珮恩、曹立鹤、李文心、池家辉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Peien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YUAN,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Lihe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CAO,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Wenxin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LI and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Jiahui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CHI (Muse College)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团体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排名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Team Ranking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书院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Shaw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 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Muse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Diligentia College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384050" y="1869890"/>
            <a:ext cx="3423886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乒乓球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Table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Tennis Competition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78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女子单打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Women’s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Singles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杨雨闲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Yuxian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YANG (Muse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徐央  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Place: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Yang XU (Muse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向阳  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Place: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Yang XIANG (Muse College)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78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男子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单打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Men’s Singles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陈树翌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Shuyi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CHEN (Muse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潘明轩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Mingxuan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PAN (Shaw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季思远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Siyuan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JI (Shaw College)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51706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女子双打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Women’s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Doubles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李丹丹 支晨曦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Dandan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LI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Chenxi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ZHI (Diligentia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宋怡凡 林羽佳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Yifan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SONG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Yujia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LIN (Diligentia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刘逸彤 周喆媛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Yitong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LIU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Zheyuan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ZHOU (Muse College)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56323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男子双打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Men’s Doubles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牛景涛 姜柏延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Jingtao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NIU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Boyan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JIANG (Muse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韩宗益 宁述亮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Zongyi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HAN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Shuliang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NING (Shaw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陈睿凡 朱孔阳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Ruifan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CHEN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Kongyang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ZHU (Shaw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Gold Metal Silver Metal Bronze Metal 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团体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排名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Team Ranking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 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Muse 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Shaw 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Diligentia College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479206" y="1869890"/>
            <a:ext cx="3233578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羽毛球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Badminton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Competition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团体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排名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Team Ranking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Diligentia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 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Muse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书院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Place: Shaw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809941" y="1869890"/>
            <a:ext cx="10572125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《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每个人心中，都有一个体育梦</a:t>
            </a:r>
            <a:r>
              <a:rPr lang="en-US" altLang="zh-CN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》</a:t>
            </a:r>
            <a:endParaRPr lang="en-US" altLang="zh-CN" sz="54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Everyone Has a Sports Dream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28350" y="3162704"/>
            <a:ext cx="3158837" cy="3217026"/>
            <a:chOff x="4869915" y="3248856"/>
            <a:chExt cx="3085366" cy="3404474"/>
          </a:xfrm>
        </p:grpSpPr>
        <p:pic>
          <p:nvPicPr>
            <p:cNvPr id="10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915" y="3248856"/>
              <a:ext cx="3085366" cy="340447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986033" y="3783726"/>
              <a:ext cx="1612668" cy="57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latin typeface="Algerian" panose="04020705040A02060702" pitchFamily="82" charset="0"/>
                  <a:cs typeface="Times New Roman" panose="02020603050405020304" pitchFamily="18" charset="0"/>
                </a:rPr>
                <a:t>HSS PEU</a:t>
              </a:r>
              <a:endParaRPr lang="zh-CN" altLang="en-US" sz="2800" b="1" dirty="0">
                <a:latin typeface="Algerian" panose="04020705040A02060702" pitchFamily="82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766657" y="1869890"/>
            <a:ext cx="2658677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网球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Tennis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Competition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团体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排名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Team Ranking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Diligentia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书院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Shaw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书院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Place: Muse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641912" y="1869890"/>
            <a:ext cx="2908167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台球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Billiards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Competition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方冲 许高远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Chong FANG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Gaoyuan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XU (Diligentia College)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陈诗玮 邓力瑞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Shiwei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CHEN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Lirui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DENG (Muse College)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刘峻佑 钟国仁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Junyou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LIU &amp;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Guoren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ZHONG (Diligentia College)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522488" y="1869890"/>
            <a:ext cx="3147015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篮球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Basketball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Competition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团体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排名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Team Ranking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书院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Shaw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 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 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Diligentia College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Muse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565992" y="1869890"/>
            <a:ext cx="3060004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排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球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Volleyball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Competition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898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团体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排名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Team Ranking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Diligentia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 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Muse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书院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Place: Shaw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761334" y="1869890"/>
            <a:ext cx="2669320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足球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Soccer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Competition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24731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团体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排名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Team Ranking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书院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Muse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 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Place: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Shaw 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Place: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Diligentia College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350" y="0"/>
            <a:ext cx="12216765" cy="6870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体育节总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47955" y="135890"/>
            <a:ext cx="11908790" cy="6585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096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 vol="49000"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240071" y="1869890"/>
            <a:ext cx="3711849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体育节总奖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Score Ranking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265542"/>
            <a:ext cx="10326687" cy="37856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Diligentia 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Place: Shaw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</a:t>
            </a: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书院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Place: Muse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College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/>
        </p:nvSpPr>
        <p:spPr>
          <a:xfrm>
            <a:off x="0" y="2549824"/>
            <a:ext cx="12192000" cy="23698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颁奖</a:t>
            </a:r>
            <a:r>
              <a:rPr lang="zh-CN" altLang="en-US" sz="54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仪式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结束，请</a:t>
            </a:r>
            <a:r>
              <a:rPr lang="zh-CN" altLang="en-US" sz="54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移步享用茶歇</a:t>
            </a:r>
            <a:br>
              <a:rPr lang="zh-CN" altLang="en-US" sz="54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4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You </a:t>
            </a:r>
            <a:r>
              <a:rPr lang="en-US" altLang="zh-CN" sz="4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may </a:t>
            </a:r>
            <a:r>
              <a:rPr lang="en-US" altLang="zh-CN" sz="4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now </a:t>
            </a:r>
            <a:r>
              <a:rPr lang="en-US" altLang="zh-CN" sz="4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enjoy </a:t>
            </a:r>
            <a:r>
              <a:rPr lang="en-US" altLang="zh-CN" sz="4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4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tea reception.</a:t>
            </a:r>
            <a:endParaRPr lang="en-US" altLang="zh-CN" sz="4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Users\Administrator\Desktop\2014-42.png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138081" y="3229261"/>
            <a:ext cx="5915837" cy="27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" t="44630" r="37523" b="11251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646589" y="3784497"/>
            <a:ext cx="2744788" cy="1802629"/>
            <a:chOff x="8445500" y="2340440"/>
            <a:chExt cx="2744788" cy="180262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2340440"/>
              <a:ext cx="1500188" cy="180262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500" y="3096293"/>
              <a:ext cx="777604" cy="93437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2684" y="3096293"/>
              <a:ext cx="777604" cy="934370"/>
            </a:xfrm>
            <a:prstGeom prst="rect">
              <a:avLst/>
            </a:prstGeom>
          </p:spPr>
        </p:pic>
      </p:grpSp>
      <p:sp>
        <p:nvSpPr>
          <p:cNvPr id="13" name="矩形 4"/>
          <p:cNvSpPr/>
          <p:nvPr/>
        </p:nvSpPr>
        <p:spPr>
          <a:xfrm>
            <a:off x="680535" y="1836634"/>
            <a:ext cx="1067689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第二届体育节颁奖典礼</a:t>
            </a:r>
            <a:endParaRPr lang="en-US" altLang="zh-CN" sz="72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8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Award Ceremony of  the Second Sports Festival of CUHK-Shenzhen</a:t>
            </a:r>
            <a:endParaRPr lang="en-US" altLang="zh-CN" sz="28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39" y="3428999"/>
            <a:ext cx="940321" cy="2358255"/>
          </a:xfrm>
          <a:prstGeom prst="rect">
            <a:avLst/>
          </a:prstGeom>
        </p:spPr>
      </p:pic>
      <p:sp>
        <p:nvSpPr>
          <p:cNvPr id="6" name="矩形 4"/>
          <p:cNvSpPr/>
          <p:nvPr/>
        </p:nvSpPr>
        <p:spPr>
          <a:xfrm>
            <a:off x="3310718" y="1869890"/>
            <a:ext cx="5570564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运动员代表发言</a:t>
            </a:r>
            <a:endParaRPr lang="en-US" altLang="zh-CN" sz="54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Speeches Given by Athlete Representatives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546824" y="1869890"/>
            <a:ext cx="3098349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颁奖典礼</a:t>
            </a:r>
            <a:endParaRPr lang="en-US" altLang="zh-CN" sz="54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The  Award Ceremony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508063" y="1869890"/>
            <a:ext cx="3175869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环</a:t>
            </a:r>
            <a:r>
              <a:rPr lang="zh-CN" altLang="en-US" sz="54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校</a:t>
            </a:r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跑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Campus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Perimeter Run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78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女子组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Women’s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Race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刘秀妹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Xiumei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LIU (Shaw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李雨晴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Place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Yuqing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LI (Shaw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章吉芳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Jifang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ZHANG (Muse College)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932657" y="1014413"/>
            <a:ext cx="10326687" cy="4673600"/>
          </a:xfrm>
          <a:prstGeom prst="roundRect">
            <a:avLst>
              <a:gd name="adj" fmla="val 4167"/>
            </a:avLst>
          </a:prstGeom>
          <a:gradFill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100000">
                <a:schemeClr val="tx1">
                  <a:lumMod val="65000"/>
                  <a:lumOff val="35000"/>
                  <a:alpha val="33000"/>
                </a:schemeClr>
              </a:gs>
              <a:gs pos="55000">
                <a:schemeClr val="tx1">
                  <a:lumMod val="75000"/>
                  <a:lumOff val="25000"/>
                  <a:alpha val="46000"/>
                </a:schemeClr>
              </a:gs>
            </a:gsLst>
            <a:lin ang="2700000" scaled="1"/>
          </a:gradFill>
          <a:ln w="31750">
            <a:gradFill>
              <a:gsLst>
                <a:gs pos="0">
                  <a:srgbClr val="FDE98C"/>
                </a:gs>
                <a:gs pos="55000">
                  <a:srgbClr val="C1792B"/>
                </a:gs>
                <a:gs pos="100000">
                  <a:srgbClr val="E9A95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32656" y="1042805"/>
            <a:ext cx="10326687" cy="470789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男子组</a:t>
            </a: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Men’s Race</a:t>
            </a:r>
            <a:endParaRPr lang="en-US" altLang="zh-CN" sz="20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冠军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高廷恺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学勤书院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Champion: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Tingkai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GAO (Diligentia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亚军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陈树翌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思廷书院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Second 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Shuyi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CHEN (Muse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季军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夏丁林  </a:t>
            </a:r>
            <a:r>
              <a:rPr lang="en-US" altLang="zh-CN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逸夫书院</a:t>
            </a:r>
            <a:r>
              <a:rPr lang="en-US" altLang="zh-CN" sz="20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000" b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Third Place: </a:t>
            </a:r>
            <a:r>
              <a:rPr lang="en-US" altLang="zh-CN" sz="2000" b="1" i="1" dirty="0" err="1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Dinglin</a:t>
            </a:r>
            <a:r>
              <a:rPr lang="en-US" altLang="zh-CN" sz="20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XIA (Shaw College</a:t>
            </a:r>
            <a:r>
              <a:rPr lang="en-US" altLang="zh-CN" sz="20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 dirty="0" smtClean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5122638"/>
            <a:ext cx="1370049" cy="1511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4376616" y="1869890"/>
            <a:ext cx="3438762" cy="129266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5400" b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定向越野</a:t>
            </a:r>
            <a:endParaRPr lang="en-US" altLang="zh-CN" sz="5400" b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400" b="1" i="1" dirty="0" smtClean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Orienteering </a:t>
            </a:r>
            <a:r>
              <a:rPr lang="en-US" altLang="zh-CN" sz="2400" b="1" i="1" dirty="0">
                <a:gradFill flip="none" rotWithShape="1">
                  <a:gsLst>
                    <a:gs pos="0">
                      <a:srgbClr val="C1792B"/>
                    </a:gs>
                    <a:gs pos="100000">
                      <a:srgbClr val="F0C047"/>
                    </a:gs>
                    <a:gs pos="38000">
                      <a:srgbClr val="FDE98C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Competition</a:t>
            </a:r>
            <a:endParaRPr lang="en-US" altLang="zh-CN" sz="2400" b="1" i="1" dirty="0">
              <a:gradFill flip="none" rotWithShape="1">
                <a:gsLst>
                  <a:gs pos="0">
                    <a:srgbClr val="C1792B"/>
                  </a:gs>
                  <a:gs pos="100000">
                    <a:srgbClr val="F0C047"/>
                  </a:gs>
                  <a:gs pos="38000">
                    <a:srgbClr val="FDE98C"/>
                  </a:gs>
                </a:gsLst>
                <a:lin ang="2700000" scaled="1"/>
                <a:tileRect/>
              </a:gra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04" y="3759558"/>
            <a:ext cx="1500188" cy="1802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3231</Words>
  <Application>WPS 演示</Application>
  <PresentationFormat>Widescreen</PresentationFormat>
  <Paragraphs>224</Paragraphs>
  <Slides>33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华文行楷</vt:lpstr>
      <vt:lpstr>Times New Roman</vt:lpstr>
      <vt:lpstr>华文新魏</vt:lpstr>
      <vt:lpstr>Algerian</vt:lpstr>
      <vt:lpstr>Arial Unicode MS</vt:lpstr>
      <vt:lpstr>等线</vt:lpstr>
      <vt:lpstr>Charlemagne Std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Lauren</cp:lastModifiedBy>
  <cp:revision>99</cp:revision>
  <dcterms:created xsi:type="dcterms:W3CDTF">2017-09-14T13:54:00Z</dcterms:created>
  <dcterms:modified xsi:type="dcterms:W3CDTF">2017-11-29T14:01:11Z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