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62" r:id="rId4"/>
    <p:sldId id="258" r:id="rId5"/>
    <p:sldId id="261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4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Xisto" userId="8a858393-93c7-4fca-89f7-fd1b7ca67485" providerId="ADAL" clId="{4C2297A6-DCFC-4F59-BEA8-2F7DC3BF3938}"/>
    <pc:docChg chg="undo custSel modSld">
      <pc:chgData name="Carlos Xisto" userId="8a858393-93c7-4fca-89f7-fd1b7ca67485" providerId="ADAL" clId="{4C2297A6-DCFC-4F59-BEA8-2F7DC3BF3938}" dt="2022-09-06T13:22:08.516" v="61" actId="20577"/>
      <pc:docMkLst>
        <pc:docMk/>
      </pc:docMkLst>
      <pc:sldChg chg="modSp mod">
        <pc:chgData name="Carlos Xisto" userId="8a858393-93c7-4fca-89f7-fd1b7ca67485" providerId="ADAL" clId="{4C2297A6-DCFC-4F59-BEA8-2F7DC3BF3938}" dt="2022-09-06T13:22:08.516" v="61" actId="20577"/>
        <pc:sldMkLst>
          <pc:docMk/>
          <pc:sldMk cId="1440194148" sldId="256"/>
        </pc:sldMkLst>
        <pc:spChg chg="mod">
          <ac:chgData name="Carlos Xisto" userId="8a858393-93c7-4fca-89f7-fd1b7ca67485" providerId="ADAL" clId="{4C2297A6-DCFC-4F59-BEA8-2F7DC3BF3938}" dt="2022-09-06T13:20:43.407" v="2" actId="313"/>
          <ac:spMkLst>
            <pc:docMk/>
            <pc:sldMk cId="1440194148" sldId="256"/>
            <ac:spMk id="2" creationId="{DB5B68DA-D2C8-4FED-880E-7D82B741635C}"/>
          </ac:spMkLst>
        </pc:spChg>
        <pc:spChg chg="mod">
          <ac:chgData name="Carlos Xisto" userId="8a858393-93c7-4fca-89f7-fd1b7ca67485" providerId="ADAL" clId="{4C2297A6-DCFC-4F59-BEA8-2F7DC3BF3938}" dt="2022-09-06T13:22:08.516" v="61" actId="20577"/>
          <ac:spMkLst>
            <pc:docMk/>
            <pc:sldMk cId="1440194148" sldId="256"/>
            <ac:spMk id="3" creationId="{E72F0019-6D1D-4EDF-917E-B4C7EF998D0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924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363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8984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7327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2360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9524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4391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7801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939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92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051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789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156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082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252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549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452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7805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68DA-D2C8-4FED-880E-7D82B7416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MMS236 DT1 Presentation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F0019-6D1D-4EDF-917E-B4C7EF998D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Connecting humanity again – environmentally friendly this time!</a:t>
            </a:r>
          </a:p>
        </p:txBody>
      </p:sp>
    </p:spTree>
    <p:extLst>
      <p:ext uri="{BB962C8B-B14F-4D97-AF65-F5344CB8AC3E}">
        <p14:creationId xmlns:p14="http://schemas.microsoft.com/office/powerpoint/2010/main" val="144019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54">
            <a:extLst>
              <a:ext uri="{FF2B5EF4-FFF2-40B4-BE49-F238E27FC236}">
                <a16:creationId xmlns:a16="http://schemas.microsoft.com/office/drawing/2014/main" id="{5B988D63-FA8B-436C-902E-E5005BC0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56" name="Rectangle 55">
              <a:extLst>
                <a:ext uri="{FF2B5EF4-FFF2-40B4-BE49-F238E27FC236}">
                  <a16:creationId xmlns:a16="http://schemas.microsoft.com/office/drawing/2014/main" id="{2FD177FB-983E-4035-8B7A-655342A7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56">
              <a:extLst>
                <a:ext uri="{FF2B5EF4-FFF2-40B4-BE49-F238E27FC236}">
                  <a16:creationId xmlns:a16="http://schemas.microsoft.com/office/drawing/2014/main" id="{9596D9C3-C0FC-4500-A696-55B9F77BB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9" name="Bildobjekt 8" descr="En bild som visar diagram, Teknisk ritning, skiss, linje&#10;&#10;Automatiskt genererad beskrivning">
            <a:extLst>
              <a:ext uri="{FF2B5EF4-FFF2-40B4-BE49-F238E27FC236}">
                <a16:creationId xmlns:a16="http://schemas.microsoft.com/office/drawing/2014/main" id="{7531EDB1-8A2C-0B41-B9FB-DF08CAE1A0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5" r="-11" b="6948"/>
          <a:stretch/>
        </p:blipFill>
        <p:spPr>
          <a:xfrm>
            <a:off x="7547810" y="10"/>
            <a:ext cx="464101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85" name="Rectangle 58">
            <a:extLst>
              <a:ext uri="{FF2B5EF4-FFF2-40B4-BE49-F238E27FC236}">
                <a16:creationId xmlns:a16="http://schemas.microsoft.com/office/drawing/2014/main" id="{C493E730-2044-49B5-A022-B8D6F359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CCF7B-B7B3-4CE1-989A-E3A9FC7D7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/>
              <a:t>Hand-drawing concept</a:t>
            </a:r>
            <a:endParaRPr lang="en-US" dirty="0"/>
          </a:p>
        </p:txBody>
      </p:sp>
      <p:pic>
        <p:nvPicPr>
          <p:cNvPr id="86" name="Picture 60">
            <a:extLst>
              <a:ext uri="{FF2B5EF4-FFF2-40B4-BE49-F238E27FC236}">
                <a16:creationId xmlns:a16="http://schemas.microsoft.com/office/drawing/2014/main" id="{78976801-4346-4636-BA62-265C81DFE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C5C4975E-5761-4EB0-A33D-5DCC8DAA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2000"/>
              <a:t>Turboprop – the perfect engine for the job</a:t>
            </a:r>
          </a:p>
          <a:p>
            <a:r>
              <a:rPr lang="en-US" sz="2000"/>
              <a:t>Top wing - allowing for a bigger propeller</a:t>
            </a:r>
          </a:p>
          <a:p>
            <a:r>
              <a:rPr lang="en-US" sz="2000"/>
              <a:t>Wing root tanks – an eagle needs its shoulders</a:t>
            </a:r>
          </a:p>
          <a:p>
            <a:endParaRPr lang="en-US" sz="2000"/>
          </a:p>
          <a:p>
            <a:endParaRPr lang="en-US" sz="2000"/>
          </a:p>
        </p:txBody>
      </p:sp>
      <p:pic>
        <p:nvPicPr>
          <p:cNvPr id="11" name="Bildobjekt 10" descr="En bild som visar skiss, linje, diagram, antenn&#10;&#10;Automatiskt genererad beskrivning">
            <a:extLst>
              <a:ext uri="{FF2B5EF4-FFF2-40B4-BE49-F238E27FC236}">
                <a16:creationId xmlns:a16="http://schemas.microsoft.com/office/drawing/2014/main" id="{C49C98FF-0F13-9B8B-3CA3-FC11A98E70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372" y="4937072"/>
            <a:ext cx="8388628" cy="191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6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5D53-66CD-4468-9A60-05D23607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Sizing 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34A46-5458-40DE-8F03-19CC24DAA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Show your sizing mission here</a:t>
            </a:r>
          </a:p>
          <a:p>
            <a:endParaRPr lang="en-US" dirty="0"/>
          </a:p>
          <a:p>
            <a:r>
              <a:rPr lang="en-US" dirty="0"/>
              <a:t>Take-off</a:t>
            </a:r>
          </a:p>
          <a:p>
            <a:r>
              <a:rPr lang="en-US" dirty="0"/>
              <a:t>Cruise</a:t>
            </a:r>
          </a:p>
          <a:p>
            <a:r>
              <a:rPr lang="en-US" dirty="0"/>
              <a:t>Descent</a:t>
            </a:r>
          </a:p>
          <a:p>
            <a:r>
              <a:rPr lang="en-US" dirty="0"/>
              <a:t>Land</a:t>
            </a:r>
          </a:p>
          <a:p>
            <a:r>
              <a:rPr lang="en-US" dirty="0"/>
              <a:t>Loiter</a:t>
            </a:r>
          </a:p>
          <a:p>
            <a:r>
              <a:rPr lang="en-US" dirty="0"/>
              <a:t>Diversion</a:t>
            </a:r>
          </a:p>
          <a:p>
            <a:r>
              <a:rPr lang="en-US" dirty="0"/>
              <a:t>Reserve</a:t>
            </a:r>
          </a:p>
        </p:txBody>
      </p:sp>
    </p:spTree>
    <p:extLst>
      <p:ext uri="{BB962C8B-B14F-4D97-AF65-F5344CB8AC3E}">
        <p14:creationId xmlns:p14="http://schemas.microsoft.com/office/powerpoint/2010/main" val="222242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>
            <a:extLst>
              <a:ext uri="{FF2B5EF4-FFF2-40B4-BE49-F238E27FC236}">
                <a16:creationId xmlns:a16="http://schemas.microsoft.com/office/drawing/2014/main" id="{D8DF5C3E-BDAB-40E6-A40B-8C05D8CD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22" name="Picture 11">
            <a:extLst>
              <a:ext uri="{FF2B5EF4-FFF2-40B4-BE49-F238E27FC236}">
                <a16:creationId xmlns:a16="http://schemas.microsoft.com/office/drawing/2014/main" id="{9D90C31A-86E3-472B-B929-496667598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Rectangle 13">
            <a:extLst>
              <a:ext uri="{FF2B5EF4-FFF2-40B4-BE49-F238E27FC236}">
                <a16:creationId xmlns:a16="http://schemas.microsoft.com/office/drawing/2014/main" id="{9DD3589A-DB65-424B-ACF1-5C8155F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9F784D76-D302-4160-A2D4-C2F4AB76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F6812-0FA7-4025-853F-3FE1386C0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Technology Assumptions – Engine performance</a:t>
            </a:r>
          </a:p>
        </p:txBody>
      </p:sp>
      <p:pic>
        <p:nvPicPr>
          <p:cNvPr id="25" name="Picture 17">
            <a:extLst>
              <a:ext uri="{FF2B5EF4-FFF2-40B4-BE49-F238E27FC236}">
                <a16:creationId xmlns:a16="http://schemas.microsoft.com/office/drawing/2014/main" id="{608D9710-1A5F-4D24-B654-F2081DE6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A2654-329F-4209-95CD-0F179123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SFC = 11.4 mg/Ns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Tried to do a dimensional analysis to get for hydrogen, but to no avail</a:t>
            </a: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57E7D2-A94B-4A8D-B58F-D3E30C235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objekt 4" descr="En bild som visar text, diagram, linje, Graf&#10;&#10;Automatiskt genererad beskrivning">
            <a:extLst>
              <a:ext uri="{FF2B5EF4-FFF2-40B4-BE49-F238E27FC236}">
                <a16:creationId xmlns:a16="http://schemas.microsoft.com/office/drawing/2014/main" id="{84F14C60-B251-ACA2-C857-413F84A91C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933" y="1858696"/>
            <a:ext cx="4178419" cy="313381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37196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F6812-0FA7-4025-853F-3FE1386C0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Assumptions - Aerodynamics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A2654-329F-4209-95CD-0F1791232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will your aircraft perform?</a:t>
            </a:r>
          </a:p>
          <a:p>
            <a:endParaRPr lang="en-US" dirty="0"/>
          </a:p>
          <a:p>
            <a:r>
              <a:rPr lang="en-US" dirty="0"/>
              <a:t>Aspect ratio = 12</a:t>
            </a:r>
          </a:p>
          <a:p>
            <a:r>
              <a:rPr lang="en-US" dirty="0" err="1"/>
              <a:t>Swet</a:t>
            </a:r>
            <a:r>
              <a:rPr lang="en-US" dirty="0"/>
              <a:t>/</a:t>
            </a:r>
            <a:r>
              <a:rPr lang="en-US" dirty="0" err="1"/>
              <a:t>Sref</a:t>
            </a:r>
            <a:r>
              <a:rPr lang="en-US" dirty="0"/>
              <a:t> = 6.1</a:t>
            </a:r>
          </a:p>
          <a:p>
            <a:endParaRPr lang="en-US" dirty="0"/>
          </a:p>
          <a:p>
            <a:r>
              <a:rPr lang="en-US" dirty="0"/>
              <a:t>L/</a:t>
            </a:r>
            <a:r>
              <a:rPr lang="en-US" dirty="0" err="1"/>
              <a:t>D_max</a:t>
            </a:r>
            <a:r>
              <a:rPr lang="en-US" dirty="0"/>
              <a:t> = 16.8</a:t>
            </a:r>
          </a:p>
          <a:p>
            <a:endParaRPr lang="en-US" dirty="0"/>
          </a:p>
          <a:p>
            <a:r>
              <a:rPr lang="en-US" dirty="0"/>
              <a:t>L/</a:t>
            </a:r>
            <a:r>
              <a:rPr lang="en-US" dirty="0" err="1"/>
              <a:t>D_cruise</a:t>
            </a:r>
            <a:r>
              <a:rPr lang="en-US" dirty="0"/>
              <a:t> = 16.8</a:t>
            </a:r>
          </a:p>
          <a:p>
            <a:endParaRPr lang="en-US" dirty="0"/>
          </a:p>
          <a:p>
            <a:r>
              <a:rPr lang="en-US" dirty="0"/>
              <a:t>L/</a:t>
            </a:r>
            <a:r>
              <a:rPr lang="en-US" dirty="0" err="1"/>
              <a:t>D_loiter</a:t>
            </a:r>
            <a:r>
              <a:rPr lang="en-US" dirty="0"/>
              <a:t> = 14.6</a:t>
            </a:r>
          </a:p>
        </p:txBody>
      </p:sp>
    </p:spTree>
    <p:extLst>
      <p:ext uri="{BB962C8B-B14F-4D97-AF65-F5344CB8AC3E}">
        <p14:creationId xmlns:p14="http://schemas.microsoft.com/office/powerpoint/2010/main" val="176135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920C7-1715-410C-80DC-AB22DA149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Assumptions - Weight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6EA76C-A791-4879-8170-A616B64D71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assumptions have you made with respect to weight improvements and how are these accounted for.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0.588</a:t>
                </a:r>
              </a:p>
              <a:p>
                <a:endParaRPr lang="en-US" dirty="0"/>
              </a:p>
              <a:p>
                <a:r>
                  <a:rPr lang="en-US" dirty="0"/>
                  <a:t>Tank mass =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6EA76C-A791-4879-8170-A616B64D71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641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A1A8-D39E-4A79-A311-14766EBC1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concept (Summary)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C31E6F-D68E-4822-9883-FC8C7ECD3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33.4 </a:t>
                </a:r>
                <a:r>
                  <a:rPr lang="en-US" dirty="0" err="1"/>
                  <a:t>tonnes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= 3.81 </a:t>
                </a:r>
                <a:r>
                  <a:rPr lang="en-US" dirty="0" err="1"/>
                  <a:t>tonnes</a:t>
                </a:r>
                <a:endParaRPr lang="en-US" dirty="0"/>
              </a:p>
              <a:p>
                <a:r>
                  <a:rPr lang="en-US" dirty="0"/>
                  <a:t>Tank volume = </a:t>
                </a:r>
              </a:p>
              <a:p>
                <a:endParaRPr lang="en-US" dirty="0"/>
              </a:p>
              <a:p>
                <a:r>
                  <a:rPr lang="en-US" dirty="0"/>
                  <a:t>What makes your aircraft unique?</a:t>
                </a:r>
              </a:p>
              <a:p>
                <a:endParaRPr lang="en-US" dirty="0"/>
              </a:p>
              <a:p>
                <a:r>
                  <a:rPr lang="en-US" dirty="0"/>
                  <a:t>Sell it!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C31E6F-D68E-4822-9883-FC8C7ECD3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62212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208</TotalTime>
  <Words>173</Words>
  <Application>Microsoft Office PowerPoint</Application>
  <PresentationFormat>Bredbild</PresentationFormat>
  <Paragraphs>44</Paragraphs>
  <Slides>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Trebuchet MS</vt:lpstr>
      <vt:lpstr>Berlin</vt:lpstr>
      <vt:lpstr>MMS236 DT1 Presentation  </vt:lpstr>
      <vt:lpstr>Hand-drawing concept</vt:lpstr>
      <vt:lpstr>Sizing mission</vt:lpstr>
      <vt:lpstr>Technology Assumptions – Engine performance</vt:lpstr>
      <vt:lpstr>Technology Assumptions - Aerodynamics</vt:lpstr>
      <vt:lpstr>Technology Assumptions - Weight</vt:lpstr>
      <vt:lpstr>Selected concept (Summary)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for Friday presentantions in MMS235 </dc:title>
  <dc:creator>Carlos Xisto</dc:creator>
  <cp:lastModifiedBy>Isak Lundgren</cp:lastModifiedBy>
  <cp:revision>6</cp:revision>
  <dcterms:created xsi:type="dcterms:W3CDTF">2022-09-06T12:01:54Z</dcterms:created>
  <dcterms:modified xsi:type="dcterms:W3CDTF">2023-09-08T08:30:58Z</dcterms:modified>
</cp:coreProperties>
</file>