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230923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130611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3547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4093482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927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2152475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2872653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49329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369465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EB07E2-6EA1-4F9E-BA48-F91ABD4AAF6E}"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2103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EB07E2-6EA1-4F9E-BA48-F91ABD4AAF6E}"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99166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EB07E2-6EA1-4F9E-BA48-F91ABD4AAF6E}"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352077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EB07E2-6EA1-4F9E-BA48-F91ABD4AAF6E}"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304518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B07E2-6EA1-4F9E-BA48-F91ABD4AAF6E}"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189308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EB07E2-6EA1-4F9E-BA48-F91ABD4AAF6E}"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289503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EB07E2-6EA1-4F9E-BA48-F91ABD4AAF6E}"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7768F-1881-478A-B698-6490D576D80B}" type="slidenum">
              <a:rPr lang="en-US" smtClean="0"/>
              <a:t>‹#›</a:t>
            </a:fld>
            <a:endParaRPr lang="en-US"/>
          </a:p>
        </p:txBody>
      </p:sp>
    </p:spTree>
    <p:extLst>
      <p:ext uri="{BB962C8B-B14F-4D97-AF65-F5344CB8AC3E}">
        <p14:creationId xmlns:p14="http://schemas.microsoft.com/office/powerpoint/2010/main" val="25389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EB07E2-6EA1-4F9E-BA48-F91ABD4AAF6E}" type="datetimeFigureOut">
              <a:rPr lang="en-US" smtClean="0"/>
              <a:t>11/5/2018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B7768F-1881-478A-B698-6490D576D80B}" type="slidenum">
              <a:rPr lang="en-US" smtClean="0"/>
              <a:t>‹#›</a:t>
            </a:fld>
            <a:endParaRPr lang="en-US"/>
          </a:p>
        </p:txBody>
      </p:sp>
    </p:spTree>
    <p:extLst>
      <p:ext uri="{BB962C8B-B14F-4D97-AF65-F5344CB8AC3E}">
        <p14:creationId xmlns:p14="http://schemas.microsoft.com/office/powerpoint/2010/main" val="3143471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Handling Constraints with Penalty Functions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5910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with constraints…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87403543"/>
              </p:ext>
            </p:extLst>
          </p:nvPr>
        </p:nvGraphicFramePr>
        <p:xfrm>
          <a:off x="1065312" y="2470916"/>
          <a:ext cx="5606485" cy="1560568"/>
        </p:xfrm>
        <a:graphic>
          <a:graphicData uri="http://schemas.openxmlformats.org/presentationml/2006/ole">
            <mc:AlternateContent xmlns:mc="http://schemas.openxmlformats.org/markup-compatibility/2006">
              <mc:Choice xmlns:v="urn:schemas-microsoft-com:vml" Requires="v">
                <p:oleObj spid="_x0000_s1039" name="Equation" r:id="rId3" imgW="2463480" imgH="685800" progId="Equation.DSMT4">
                  <p:embed/>
                </p:oleObj>
              </mc:Choice>
              <mc:Fallback>
                <p:oleObj name="Equation" r:id="rId3" imgW="2463480" imgH="685800" progId="Equation.DSMT4">
                  <p:embed/>
                  <p:pic>
                    <p:nvPicPr>
                      <p:cNvPr id="4" name="Object 3"/>
                      <p:cNvPicPr/>
                      <p:nvPr/>
                    </p:nvPicPr>
                    <p:blipFill>
                      <a:blip r:embed="rId4"/>
                      <a:stretch>
                        <a:fillRect/>
                      </a:stretch>
                    </p:blipFill>
                    <p:spPr>
                      <a:xfrm>
                        <a:off x="1065312" y="2470916"/>
                        <a:ext cx="5606485" cy="1560568"/>
                      </a:xfrm>
                      <a:prstGeom prst="rect">
                        <a:avLst/>
                      </a:prstGeom>
                      <a:solidFill>
                        <a:schemeClr val="accent1"/>
                      </a:solidFill>
                    </p:spPr>
                  </p:pic>
                </p:oleObj>
              </mc:Fallback>
            </mc:AlternateContent>
          </a:graphicData>
        </a:graphic>
      </p:graphicFrame>
      <p:sp>
        <p:nvSpPr>
          <p:cNvPr id="5" name="Rectangle 4"/>
          <p:cNvSpPr/>
          <p:nvPr/>
        </p:nvSpPr>
        <p:spPr>
          <a:xfrm>
            <a:off x="928586" y="1745733"/>
            <a:ext cx="2574468" cy="369332"/>
          </a:xfrm>
          <a:prstGeom prst="rect">
            <a:avLst/>
          </a:prstGeom>
        </p:spPr>
        <p:txBody>
          <a:bodyPr wrap="square">
            <a:spAutoFit/>
          </a:bodyPr>
          <a:lstStyle/>
          <a:p>
            <a:r>
              <a:rPr lang="en-US" dirty="0"/>
              <a:t>Standard formulation</a:t>
            </a:r>
          </a:p>
        </p:txBody>
      </p:sp>
      <p:sp>
        <p:nvSpPr>
          <p:cNvPr id="6" name="Rectangle 5"/>
          <p:cNvSpPr/>
          <p:nvPr/>
        </p:nvSpPr>
        <p:spPr>
          <a:xfrm>
            <a:off x="677334" y="4387335"/>
            <a:ext cx="8273483" cy="1200329"/>
          </a:xfrm>
          <a:prstGeom prst="rect">
            <a:avLst/>
          </a:prstGeom>
        </p:spPr>
        <p:txBody>
          <a:bodyPr wrap="square">
            <a:spAutoFit/>
          </a:bodyPr>
          <a:lstStyle/>
          <a:p>
            <a:r>
              <a:rPr lang="en-US" dirty="0" smtClean="0"/>
              <a:t>Many modern software optimization tools are designed to include the constraints explicitly, but what if the available tools only handle “bound” constraints? This is the case for many free available tools for Genetic Algorithms, for example. </a:t>
            </a:r>
            <a:endParaRPr lang="en-US" dirty="0"/>
          </a:p>
        </p:txBody>
      </p:sp>
    </p:spTree>
    <p:extLst>
      <p:ext uri="{BB962C8B-B14F-4D97-AF65-F5344CB8AC3E}">
        <p14:creationId xmlns:p14="http://schemas.microsoft.com/office/powerpoint/2010/main" val="2687537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Equality Constraints Using Quadratic Penalty Functions</a:t>
            </a:r>
            <a:endParaRPr lang="en-US" dirty="0"/>
          </a:p>
        </p:txBody>
      </p:sp>
      <p:sp>
        <p:nvSpPr>
          <p:cNvPr id="5" name="Rectangle 4"/>
          <p:cNvSpPr/>
          <p:nvPr/>
        </p:nvSpPr>
        <p:spPr>
          <a:xfrm>
            <a:off x="677334" y="2653048"/>
            <a:ext cx="8363635" cy="2031325"/>
          </a:xfrm>
          <a:prstGeom prst="rect">
            <a:avLst/>
          </a:prstGeom>
        </p:spPr>
        <p:txBody>
          <a:bodyPr wrap="square">
            <a:spAutoFit/>
          </a:bodyPr>
          <a:lstStyle/>
          <a:p>
            <a:r>
              <a:rPr lang="en-US" dirty="0" smtClean="0"/>
              <a:t>One technique is to form a new function by adding the square of the equality constraint multiplied by a weighting factor “r” to the original function, and minimize the new function using progressively increasing values of “r”.  </a:t>
            </a:r>
          </a:p>
          <a:p>
            <a:endParaRPr lang="en-US" dirty="0"/>
          </a:p>
          <a:p>
            <a:r>
              <a:rPr lang="en-US" dirty="0" smtClean="0"/>
              <a:t>The solutions of this unconstrained problem for increasing weights of the penalty function should converge to the solution of the original constrained problem.</a:t>
            </a:r>
            <a:endParaRPr lang="en-US" dirty="0"/>
          </a:p>
        </p:txBody>
      </p:sp>
    </p:spTree>
    <p:extLst>
      <p:ext uri="{BB962C8B-B14F-4D97-AF65-F5344CB8AC3E}">
        <p14:creationId xmlns:p14="http://schemas.microsoft.com/office/powerpoint/2010/main" val="3346072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18" y="157803"/>
            <a:ext cx="8596668" cy="808005"/>
          </a:xfrm>
        </p:spPr>
        <p:txBody>
          <a:bodyPr/>
          <a:lstStyle/>
          <a:p>
            <a:r>
              <a:rPr lang="en-US" dirty="0" smtClean="0"/>
              <a:t>Example:</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94" y="3916622"/>
            <a:ext cx="81534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5" name="TextBox 4"/>
              <p:cNvSpPr txBox="1"/>
              <p:nvPr/>
            </p:nvSpPr>
            <p:spPr>
              <a:xfrm>
                <a:off x="2101204" y="1535336"/>
                <a:ext cx="2303836" cy="2807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pt-BR" i="1" smtClean="0">
                          <a:latin typeface="Cambria Math" panose="02040503050406030204" pitchFamily="18" charset="0"/>
                        </a:rPr>
                        <m:t>=</m:t>
                      </m:r>
                      <m:sSubSup>
                        <m:sSubSupPr>
                          <m:ctrlPr>
                            <a:rPr lang="pt-BR"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+10 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101204" y="1535336"/>
                <a:ext cx="2303836" cy="280718"/>
              </a:xfrm>
              <a:prstGeom prst="rect">
                <a:avLst/>
              </a:prstGeom>
              <a:blipFill>
                <a:blip r:embed="rId3"/>
                <a:stretch>
                  <a:fillRect l="-291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478023" y="1934463"/>
                <a:ext cx="12259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478023" y="1934463"/>
                <a:ext cx="1225977" cy="276999"/>
              </a:xfrm>
              <a:prstGeom prst="rect">
                <a:avLst/>
              </a:prstGeom>
              <a:blipFill>
                <a:blip r:embed="rId4"/>
                <a:stretch>
                  <a:fillRect l="-990" r="-3465" b="-17391"/>
                </a:stretch>
              </a:blipFill>
            </p:spPr>
            <p:txBody>
              <a:bodyPr/>
              <a:lstStyle/>
              <a:p>
                <a:r>
                  <a:rPr lang="en-US">
                    <a:noFill/>
                  </a:rPr>
                  <a:t> </a:t>
                </a:r>
              </a:p>
            </p:txBody>
          </p:sp>
        </mc:Fallback>
      </mc:AlternateContent>
      <p:sp>
        <p:nvSpPr>
          <p:cNvPr id="7" name="TextBox 6"/>
          <p:cNvSpPr txBox="1"/>
          <p:nvPr/>
        </p:nvSpPr>
        <p:spPr>
          <a:xfrm>
            <a:off x="625819" y="1483439"/>
            <a:ext cx="1190103" cy="369332"/>
          </a:xfrm>
          <a:prstGeom prst="rect">
            <a:avLst/>
          </a:prstGeom>
          <a:noFill/>
        </p:spPr>
        <p:txBody>
          <a:bodyPr wrap="square" rtlCol="0">
            <a:spAutoFit/>
          </a:bodyPr>
          <a:lstStyle/>
          <a:p>
            <a:r>
              <a:rPr lang="en-US" dirty="0" smtClean="0"/>
              <a:t>Minimize:</a:t>
            </a:r>
            <a:endParaRPr lang="en-US" dirty="0"/>
          </a:p>
        </p:txBody>
      </p:sp>
      <p:sp>
        <p:nvSpPr>
          <p:cNvPr id="8" name="TextBox 7"/>
          <p:cNvSpPr txBox="1"/>
          <p:nvPr/>
        </p:nvSpPr>
        <p:spPr>
          <a:xfrm>
            <a:off x="625819" y="1952413"/>
            <a:ext cx="1583659" cy="369332"/>
          </a:xfrm>
          <a:prstGeom prst="rect">
            <a:avLst/>
          </a:prstGeom>
          <a:noFill/>
        </p:spPr>
        <p:txBody>
          <a:bodyPr wrap="square" rtlCol="0">
            <a:spAutoFit/>
          </a:bodyPr>
          <a:lstStyle/>
          <a:p>
            <a:r>
              <a:rPr lang="en-US" dirty="0" smtClean="0"/>
              <a:t>Subject to:</a:t>
            </a:r>
            <a:endParaRPr lang="en-US" dirty="0"/>
          </a:p>
        </p:txBody>
      </p:sp>
      <p:sp>
        <p:nvSpPr>
          <p:cNvPr id="9" name="TextBox 8"/>
          <p:cNvSpPr txBox="1"/>
          <p:nvPr/>
        </p:nvSpPr>
        <p:spPr>
          <a:xfrm>
            <a:off x="489396" y="965808"/>
            <a:ext cx="2382592" cy="369332"/>
          </a:xfrm>
          <a:prstGeom prst="rect">
            <a:avLst/>
          </a:prstGeom>
          <a:noFill/>
        </p:spPr>
        <p:txBody>
          <a:bodyPr wrap="square" rtlCol="0">
            <a:spAutoFit/>
          </a:bodyPr>
          <a:lstStyle/>
          <a:p>
            <a:r>
              <a:rPr lang="en-US" dirty="0" smtClean="0"/>
              <a:t>Original problem:</a:t>
            </a:r>
            <a:endParaRPr lang="en-US" dirty="0"/>
          </a:p>
        </p:txBody>
      </p:sp>
      <p:sp>
        <p:nvSpPr>
          <p:cNvPr id="10" name="TextBox 9"/>
          <p:cNvSpPr txBox="1"/>
          <p:nvPr/>
        </p:nvSpPr>
        <p:spPr>
          <a:xfrm>
            <a:off x="373487" y="2512573"/>
            <a:ext cx="2614410" cy="646331"/>
          </a:xfrm>
          <a:prstGeom prst="rect">
            <a:avLst/>
          </a:prstGeom>
          <a:noFill/>
        </p:spPr>
        <p:txBody>
          <a:bodyPr wrap="square" rtlCol="0">
            <a:spAutoFit/>
          </a:bodyPr>
          <a:lstStyle/>
          <a:p>
            <a:r>
              <a:rPr lang="en-US" dirty="0" smtClean="0"/>
              <a:t>Unconstrained problem with penalty function:</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4281115" y="2494491"/>
                <a:ext cx="4490795" cy="28078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ea typeface="Cambria Math" panose="02040503050406030204" pitchFamily="18" charset="0"/>
                        </a:rPr>
                        <m:t>∅</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pt-BR" i="1" smtClean="0">
                          <a:latin typeface="Cambria Math" panose="02040503050406030204" pitchFamily="18" charset="0"/>
                        </a:rPr>
                        <m:t>=</m:t>
                      </m:r>
                      <m:sSubSup>
                        <m:sSubSupPr>
                          <m:ctrlPr>
                            <a:rPr lang="pt-BR"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+10 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2 </m:t>
                          </m:r>
                        </m:sup>
                      </m:sSub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m:t>
                              </m:r>
                            </m:e>
                          </m:d>
                        </m:e>
                        <m:sup>
                          <m:r>
                            <a:rPr lang="en-US" b="0" i="1" smtClean="0">
                              <a:latin typeface="Cambria Math" panose="02040503050406030204" pitchFamily="18" charset="0"/>
                            </a:rPr>
                            <m:t>2</m:t>
                          </m:r>
                        </m:sup>
                      </m:sSup>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281115" y="2494491"/>
                <a:ext cx="4490795" cy="280782"/>
              </a:xfrm>
              <a:prstGeom prst="rect">
                <a:avLst/>
              </a:prstGeom>
              <a:blipFill>
                <a:blip r:embed="rId5"/>
                <a:stretch>
                  <a:fillRect b="-21739"/>
                </a:stretch>
              </a:blipFill>
            </p:spPr>
            <p:txBody>
              <a:bodyPr/>
              <a:lstStyle/>
              <a:p>
                <a:r>
                  <a:rPr lang="en-US">
                    <a:noFill/>
                  </a:rPr>
                  <a:t> </a:t>
                </a:r>
              </a:p>
            </p:txBody>
          </p:sp>
        </mc:Fallback>
      </mc:AlternateContent>
      <p:sp>
        <p:nvSpPr>
          <p:cNvPr id="13" name="TextBox 12"/>
          <p:cNvSpPr txBox="1"/>
          <p:nvPr/>
        </p:nvSpPr>
        <p:spPr>
          <a:xfrm>
            <a:off x="3091012" y="2506411"/>
            <a:ext cx="1190103" cy="369332"/>
          </a:xfrm>
          <a:prstGeom prst="rect">
            <a:avLst/>
          </a:prstGeom>
          <a:noFill/>
        </p:spPr>
        <p:txBody>
          <a:bodyPr wrap="square" rtlCol="0">
            <a:spAutoFit/>
          </a:bodyPr>
          <a:lstStyle/>
          <a:p>
            <a:r>
              <a:rPr lang="en-US" dirty="0" smtClean="0"/>
              <a:t>Minimize:</a:t>
            </a:r>
            <a:endParaRPr lang="en-US" dirty="0"/>
          </a:p>
        </p:txBody>
      </p:sp>
      <p:sp>
        <p:nvSpPr>
          <p:cNvPr id="15" name="TextBox 14"/>
          <p:cNvSpPr txBox="1"/>
          <p:nvPr/>
        </p:nvSpPr>
        <p:spPr>
          <a:xfrm>
            <a:off x="625819" y="3624177"/>
            <a:ext cx="4069075" cy="369332"/>
          </a:xfrm>
          <a:prstGeom prst="rect">
            <a:avLst/>
          </a:prstGeom>
          <a:noFill/>
        </p:spPr>
        <p:txBody>
          <a:bodyPr wrap="square" rtlCol="0">
            <a:spAutoFit/>
          </a:bodyPr>
          <a:lstStyle/>
          <a:p>
            <a:r>
              <a:rPr lang="en-US" dirty="0" smtClean="0"/>
              <a:t>Results for increasing  values of r:</a:t>
            </a:r>
            <a:endParaRPr lang="en-US" dirty="0"/>
          </a:p>
        </p:txBody>
      </p:sp>
      <p:sp>
        <p:nvSpPr>
          <p:cNvPr id="16" name="TextBox 15"/>
          <p:cNvSpPr txBox="1"/>
          <p:nvPr/>
        </p:nvSpPr>
        <p:spPr>
          <a:xfrm>
            <a:off x="885258" y="5817273"/>
            <a:ext cx="7039565" cy="923330"/>
          </a:xfrm>
          <a:prstGeom prst="rect">
            <a:avLst/>
          </a:prstGeom>
          <a:noFill/>
        </p:spPr>
        <p:txBody>
          <a:bodyPr wrap="square" rtlCol="0">
            <a:spAutoFit/>
          </a:bodyPr>
          <a:lstStyle/>
          <a:p>
            <a:r>
              <a:rPr lang="en-US" dirty="0" smtClean="0"/>
              <a:t>For Genetic Algorithms Solvers, we can also use the absolute value of the constraint, instead of the square, since Genetic Algorithms do not use gradients. </a:t>
            </a:r>
            <a:endParaRPr lang="en-US" dirty="0"/>
          </a:p>
        </p:txBody>
      </p:sp>
      <p:sp>
        <p:nvSpPr>
          <p:cNvPr id="17" name="TextBox 16"/>
          <p:cNvSpPr txBox="1"/>
          <p:nvPr/>
        </p:nvSpPr>
        <p:spPr>
          <a:xfrm>
            <a:off x="3091012" y="2867293"/>
            <a:ext cx="6562116" cy="646331"/>
          </a:xfrm>
          <a:prstGeom prst="rect">
            <a:avLst/>
          </a:prstGeom>
          <a:noFill/>
        </p:spPr>
        <p:txBody>
          <a:bodyPr wrap="square" rtlCol="0">
            <a:spAutoFit/>
          </a:bodyPr>
          <a:lstStyle/>
          <a:p>
            <a:r>
              <a:rPr lang="en-US" dirty="0" smtClean="0"/>
              <a:t>Important: notice the constraint has been put in standard form:</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3966164" y="3164897"/>
                <a:ext cx="1681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−4</m:t>
                      </m:r>
                      <m:r>
                        <a:rPr lang="en-US" i="1" smtClean="0">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966164" y="3164897"/>
                <a:ext cx="1681229" cy="276999"/>
              </a:xfrm>
              <a:prstGeom prst="rect">
                <a:avLst/>
              </a:prstGeom>
              <a:blipFill>
                <a:blip r:embed="rId6"/>
                <a:stretch>
                  <a:fillRect l="-1091" r="-2545" b="-17391"/>
                </a:stretch>
              </a:blipFill>
            </p:spPr>
            <p:txBody>
              <a:bodyPr/>
              <a:lstStyle/>
              <a:p>
                <a:r>
                  <a:rPr lang="en-US">
                    <a:noFill/>
                  </a:rPr>
                  <a:t> </a:t>
                </a:r>
              </a:p>
            </p:txBody>
          </p:sp>
        </mc:Fallback>
      </mc:AlternateContent>
    </p:spTree>
    <p:extLst>
      <p:ext uri="{BB962C8B-B14F-4D97-AF65-F5344CB8AC3E}">
        <p14:creationId xmlns:p14="http://schemas.microsoft.com/office/powerpoint/2010/main" val="741479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0659"/>
            <a:ext cx="8596668" cy="601014"/>
          </a:xfrm>
        </p:spPr>
        <p:txBody>
          <a:bodyPr>
            <a:normAutofit fontScale="90000"/>
          </a:bodyPr>
          <a:lstStyle/>
          <a:p>
            <a:r>
              <a:rPr lang="en-US" dirty="0" smtClean="0"/>
              <a:t>Handling Inequality constraints…</a:t>
            </a:r>
            <a:endParaRPr lang="en-US" dirty="0"/>
          </a:p>
        </p:txBody>
      </p:sp>
      <p:sp>
        <p:nvSpPr>
          <p:cNvPr id="3" name="TextBox 2"/>
          <p:cNvSpPr txBox="1"/>
          <p:nvPr/>
        </p:nvSpPr>
        <p:spPr>
          <a:xfrm>
            <a:off x="497031" y="1135622"/>
            <a:ext cx="7281809" cy="646331"/>
          </a:xfrm>
          <a:prstGeom prst="rect">
            <a:avLst/>
          </a:prstGeom>
          <a:noFill/>
        </p:spPr>
        <p:txBody>
          <a:bodyPr wrap="square" rtlCol="0">
            <a:spAutoFit/>
          </a:bodyPr>
          <a:lstStyle/>
          <a:p>
            <a:r>
              <a:rPr lang="en-US" dirty="0" smtClean="0"/>
              <a:t>To handle inequality constraints in standard form ( expression &lt;= 0), we can use the penalty function: r max(0, expression).</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260993" y="2699838"/>
                <a:ext cx="2303836" cy="2807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pt-BR" i="1" smtClean="0">
                          <a:latin typeface="Cambria Math" panose="02040503050406030204" pitchFamily="18" charset="0"/>
                        </a:rPr>
                        <m:t>=</m:t>
                      </m:r>
                      <m:sSubSup>
                        <m:sSubSupPr>
                          <m:ctrlPr>
                            <a:rPr lang="pt-BR"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+10 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260993" y="2699838"/>
                <a:ext cx="2303836" cy="280718"/>
              </a:xfrm>
              <a:prstGeom prst="rect">
                <a:avLst/>
              </a:prstGeom>
              <a:blipFill>
                <a:blip r:embed="rId2"/>
                <a:stretch>
                  <a:fillRect l="-291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647540" y="3148162"/>
                <a:ext cx="139910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&lt;</m:t>
                      </m:r>
                      <m:r>
                        <a:rPr lang="en-US"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647540" y="3148162"/>
                <a:ext cx="1399101" cy="276999"/>
              </a:xfrm>
              <a:prstGeom prst="rect">
                <a:avLst/>
              </a:prstGeom>
              <a:blipFill>
                <a:blip r:embed="rId3"/>
                <a:stretch>
                  <a:fillRect l="-1304" r="-3043" b="-17391"/>
                </a:stretch>
              </a:blipFill>
            </p:spPr>
            <p:txBody>
              <a:bodyPr/>
              <a:lstStyle/>
              <a:p>
                <a:r>
                  <a:rPr lang="en-US">
                    <a:noFill/>
                  </a:rPr>
                  <a:t> </a:t>
                </a:r>
              </a:p>
            </p:txBody>
          </p:sp>
        </mc:Fallback>
      </mc:AlternateContent>
      <p:sp>
        <p:nvSpPr>
          <p:cNvPr id="6" name="TextBox 5"/>
          <p:cNvSpPr txBox="1"/>
          <p:nvPr/>
        </p:nvSpPr>
        <p:spPr>
          <a:xfrm>
            <a:off x="677334" y="2673539"/>
            <a:ext cx="1190103" cy="369332"/>
          </a:xfrm>
          <a:prstGeom prst="rect">
            <a:avLst/>
          </a:prstGeom>
          <a:noFill/>
        </p:spPr>
        <p:txBody>
          <a:bodyPr wrap="square" rtlCol="0">
            <a:spAutoFit/>
          </a:bodyPr>
          <a:lstStyle/>
          <a:p>
            <a:r>
              <a:rPr lang="en-US" dirty="0" smtClean="0"/>
              <a:t>Minimize:</a:t>
            </a:r>
            <a:endParaRPr lang="en-US" dirty="0"/>
          </a:p>
        </p:txBody>
      </p:sp>
      <p:sp>
        <p:nvSpPr>
          <p:cNvPr id="7" name="TextBox 6"/>
          <p:cNvSpPr txBox="1"/>
          <p:nvPr/>
        </p:nvSpPr>
        <p:spPr>
          <a:xfrm>
            <a:off x="677334" y="3113772"/>
            <a:ext cx="1583659" cy="369332"/>
          </a:xfrm>
          <a:prstGeom prst="rect">
            <a:avLst/>
          </a:prstGeom>
          <a:noFill/>
        </p:spPr>
        <p:txBody>
          <a:bodyPr wrap="square" rtlCol="0">
            <a:spAutoFit/>
          </a:bodyPr>
          <a:lstStyle/>
          <a:p>
            <a:r>
              <a:rPr lang="en-US" dirty="0" smtClean="0"/>
              <a:t>Subject to:</a:t>
            </a:r>
            <a:endParaRPr lang="en-US" dirty="0"/>
          </a:p>
        </p:txBody>
      </p:sp>
      <p:sp>
        <p:nvSpPr>
          <p:cNvPr id="8" name="TextBox 7"/>
          <p:cNvSpPr txBox="1"/>
          <p:nvPr/>
        </p:nvSpPr>
        <p:spPr>
          <a:xfrm>
            <a:off x="497031" y="1826513"/>
            <a:ext cx="1190103" cy="369332"/>
          </a:xfrm>
          <a:prstGeom prst="rect">
            <a:avLst/>
          </a:prstGeom>
          <a:noFill/>
        </p:spPr>
        <p:txBody>
          <a:bodyPr wrap="square" rtlCol="0">
            <a:spAutoFit/>
          </a:bodyPr>
          <a:lstStyle/>
          <a:p>
            <a:r>
              <a:rPr lang="en-US" dirty="0" smtClean="0"/>
              <a:t>Example:</a:t>
            </a:r>
            <a:endParaRPr lang="en-US" dirty="0"/>
          </a:p>
        </p:txBody>
      </p:sp>
      <p:sp>
        <p:nvSpPr>
          <p:cNvPr id="9" name="Rectangle 8"/>
          <p:cNvSpPr/>
          <p:nvPr/>
        </p:nvSpPr>
        <p:spPr>
          <a:xfrm>
            <a:off x="677334" y="2304207"/>
            <a:ext cx="2002471" cy="369332"/>
          </a:xfrm>
          <a:prstGeom prst="rect">
            <a:avLst/>
          </a:prstGeom>
        </p:spPr>
        <p:txBody>
          <a:bodyPr wrap="none">
            <a:spAutoFit/>
          </a:bodyPr>
          <a:lstStyle/>
          <a:p>
            <a:r>
              <a:rPr lang="en-US" dirty="0"/>
              <a:t>Original </a:t>
            </a:r>
            <a:r>
              <a:rPr lang="en-US" dirty="0" smtClean="0"/>
              <a:t>problem:</a:t>
            </a:r>
            <a:endParaRPr lang="en-US" dirty="0"/>
          </a:p>
        </p:txBody>
      </p:sp>
      <p:sp>
        <p:nvSpPr>
          <p:cNvPr id="10" name="TextBox 9"/>
          <p:cNvSpPr txBox="1"/>
          <p:nvPr/>
        </p:nvSpPr>
        <p:spPr>
          <a:xfrm>
            <a:off x="677334" y="3776132"/>
            <a:ext cx="2614410" cy="646331"/>
          </a:xfrm>
          <a:prstGeom prst="rect">
            <a:avLst/>
          </a:prstGeom>
          <a:noFill/>
        </p:spPr>
        <p:txBody>
          <a:bodyPr wrap="square" rtlCol="0">
            <a:spAutoFit/>
          </a:bodyPr>
          <a:lstStyle/>
          <a:p>
            <a:r>
              <a:rPr lang="en-US" dirty="0" smtClean="0"/>
              <a:t>Unconstrained problem with penalty function:</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4564829" y="3898441"/>
                <a:ext cx="5138587" cy="28078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ea typeface="Cambria Math" panose="02040503050406030204" pitchFamily="18" charset="0"/>
                        </a:rPr>
                        <m:t>∅</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pt-BR" i="1" smtClean="0">
                          <a:latin typeface="Cambria Math" panose="02040503050406030204" pitchFamily="18" charset="0"/>
                        </a:rPr>
                        <m:t>=</m:t>
                      </m:r>
                      <m:sSubSup>
                        <m:sSubSupPr>
                          <m:ctrlPr>
                            <a:rPr lang="pt-BR"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+10 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2 </m:t>
                          </m:r>
                        </m:sup>
                      </m:sSubSup>
                      <m:r>
                        <a:rPr lang="en-US" b="0" i="1" smtClean="0">
                          <a:latin typeface="Cambria Math" panose="02040503050406030204" pitchFamily="18" charset="0"/>
                        </a:rPr>
                        <m:t>+</m:t>
                      </m:r>
                      <m:r>
                        <a:rPr lang="en-US" b="0" i="1" smtClean="0">
                          <a:latin typeface="Cambria Math" panose="02040503050406030204" pitchFamily="18" charset="0"/>
                        </a:rPr>
                        <m:t>𝑟</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m:t>
                              </m:r>
                            </m:e>
                          </m:d>
                        </m:e>
                      </m:func>
                      <m:r>
                        <a:rPr lang="en-US" b="0" i="1" smtClean="0">
                          <a:latin typeface="Cambria Math" panose="02040503050406030204" pitchFamily="18" charset="0"/>
                        </a:rPr>
                        <m:t>  </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564829" y="3898441"/>
                <a:ext cx="5138587" cy="280782"/>
              </a:xfrm>
              <a:prstGeom prst="rect">
                <a:avLst/>
              </a:prstGeom>
              <a:blipFill>
                <a:blip r:embed="rId4"/>
                <a:stretch>
                  <a:fillRect b="-19565"/>
                </a:stretch>
              </a:blipFill>
            </p:spPr>
            <p:txBody>
              <a:bodyPr/>
              <a:lstStyle/>
              <a:p>
                <a:r>
                  <a:rPr lang="en-US">
                    <a:noFill/>
                  </a:rPr>
                  <a:t> </a:t>
                </a:r>
              </a:p>
            </p:txBody>
          </p:sp>
        </mc:Fallback>
      </mc:AlternateContent>
      <p:sp>
        <p:nvSpPr>
          <p:cNvPr id="12" name="TextBox 11"/>
          <p:cNvSpPr txBox="1"/>
          <p:nvPr/>
        </p:nvSpPr>
        <p:spPr>
          <a:xfrm>
            <a:off x="3412911" y="3898441"/>
            <a:ext cx="1190103" cy="369332"/>
          </a:xfrm>
          <a:prstGeom prst="rect">
            <a:avLst/>
          </a:prstGeom>
          <a:noFill/>
        </p:spPr>
        <p:txBody>
          <a:bodyPr wrap="square" rtlCol="0">
            <a:spAutoFit/>
          </a:bodyPr>
          <a:lstStyle/>
          <a:p>
            <a:r>
              <a:rPr lang="en-US" dirty="0" smtClean="0"/>
              <a:t>Minimize:</a:t>
            </a:r>
            <a:endParaRPr lang="en-US" dirty="0"/>
          </a:p>
        </p:txBody>
      </p:sp>
      <p:sp>
        <p:nvSpPr>
          <p:cNvPr id="13" name="TextBox 12"/>
          <p:cNvSpPr txBox="1"/>
          <p:nvPr/>
        </p:nvSpPr>
        <p:spPr>
          <a:xfrm>
            <a:off x="832748" y="5618030"/>
            <a:ext cx="5452142" cy="646331"/>
          </a:xfrm>
          <a:prstGeom prst="rect">
            <a:avLst/>
          </a:prstGeom>
          <a:noFill/>
        </p:spPr>
        <p:txBody>
          <a:bodyPr wrap="square" rtlCol="0">
            <a:spAutoFit/>
          </a:bodyPr>
          <a:lstStyle/>
          <a:p>
            <a:r>
              <a:rPr lang="en-US" dirty="0" smtClean="0"/>
              <a:t>Solve with positive, increasing  values of r, and check the convergence of the solutions.</a:t>
            </a:r>
            <a:endParaRPr lang="en-US" dirty="0"/>
          </a:p>
        </p:txBody>
      </p:sp>
      <p:sp>
        <p:nvSpPr>
          <p:cNvPr id="14" name="TextBox 13"/>
          <p:cNvSpPr txBox="1"/>
          <p:nvPr/>
        </p:nvSpPr>
        <p:spPr>
          <a:xfrm>
            <a:off x="1486026" y="4613684"/>
            <a:ext cx="5648096" cy="646331"/>
          </a:xfrm>
          <a:prstGeom prst="rect">
            <a:avLst/>
          </a:prstGeom>
          <a:noFill/>
        </p:spPr>
        <p:txBody>
          <a:bodyPr wrap="square" rtlCol="0">
            <a:spAutoFit/>
          </a:bodyPr>
          <a:lstStyle/>
          <a:p>
            <a:r>
              <a:rPr lang="en-US" dirty="0" smtClean="0"/>
              <a:t>Important: notice that the constraint has been put in standard form: </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3868576" y="4950705"/>
                <a:ext cx="168988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−4≤0</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868576" y="4950705"/>
                <a:ext cx="1689886" cy="276999"/>
              </a:xfrm>
              <a:prstGeom prst="rect">
                <a:avLst/>
              </a:prstGeom>
              <a:blipFill>
                <a:blip r:embed="rId5"/>
                <a:stretch>
                  <a:fillRect r="-722" b="-17391"/>
                </a:stretch>
              </a:blipFill>
            </p:spPr>
            <p:txBody>
              <a:bodyPr/>
              <a:lstStyle/>
              <a:p>
                <a:r>
                  <a:rPr lang="en-US">
                    <a:noFill/>
                  </a:rPr>
                  <a:t> </a:t>
                </a:r>
              </a:p>
            </p:txBody>
          </p:sp>
        </mc:Fallback>
      </mc:AlternateContent>
    </p:spTree>
    <p:extLst>
      <p:ext uri="{BB962C8B-B14F-4D97-AF65-F5344CB8AC3E}">
        <p14:creationId xmlns:p14="http://schemas.microsoft.com/office/powerpoint/2010/main" val="2831146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239</TotalTime>
  <Words>272</Words>
  <Application>Microsoft Office PowerPoint</Application>
  <PresentationFormat>Widescreen</PresentationFormat>
  <Paragraphs>35</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Cambria Math</vt:lpstr>
      <vt:lpstr>Trebuchet MS</vt:lpstr>
      <vt:lpstr>Wingdings 3</vt:lpstr>
      <vt:lpstr>Facet</vt:lpstr>
      <vt:lpstr>Equation</vt:lpstr>
      <vt:lpstr>Handling Constraints with Penalty Functions</vt:lpstr>
      <vt:lpstr>Optimization with constraints…</vt:lpstr>
      <vt:lpstr>Handling Equality Constraints Using Quadratic Penalty Functions</vt:lpstr>
      <vt:lpstr>Example:</vt:lpstr>
      <vt:lpstr>Handling Inequality constraints…</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Constraints with Penalty Functions</dc:title>
  <dc:creator>Carlos Pfeiffer</dc:creator>
  <cp:lastModifiedBy>Carlos Pfeiffer</cp:lastModifiedBy>
  <cp:revision>16</cp:revision>
  <dcterms:created xsi:type="dcterms:W3CDTF">2018-11-05T07:59:15Z</dcterms:created>
  <dcterms:modified xsi:type="dcterms:W3CDTF">2018-11-05T11:59:14Z</dcterms:modified>
</cp:coreProperties>
</file>