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73" r:id="rId3"/>
    <p:sldId id="263" r:id="rId4"/>
    <p:sldId id="257" r:id="rId5"/>
    <p:sldId id="259" r:id="rId6"/>
    <p:sldId id="258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62" r:id="rId17"/>
    <p:sldId id="272" r:id="rId18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7C158-9326-4898-AE9E-C2EF7E69915A}" type="datetimeFigureOut">
              <a:rPr lang="sv-SE" smtClean="0"/>
              <a:pPr/>
              <a:t>2016-07-27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AA0DD-DED8-4700-A523-BB0069395A2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7668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48EC-3D4A-424A-BB0E-9DB4B76F7D17}" type="datetimeFigureOut">
              <a:rPr lang="en-CA" smtClean="0"/>
              <a:pPr/>
              <a:t>2016-07-27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51EC-8562-405A-A7A6-01B7873F778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811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48EC-3D4A-424A-BB0E-9DB4B76F7D17}" type="datetimeFigureOut">
              <a:rPr lang="en-CA" smtClean="0"/>
              <a:pPr/>
              <a:t>2016-07-27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51EC-8562-405A-A7A6-01B7873F778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26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48EC-3D4A-424A-BB0E-9DB4B76F7D17}" type="datetimeFigureOut">
              <a:rPr lang="en-CA" smtClean="0"/>
              <a:pPr/>
              <a:t>2016-07-27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51EC-8562-405A-A7A6-01B7873F778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518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48EC-3D4A-424A-BB0E-9DB4B76F7D17}" type="datetimeFigureOut">
              <a:rPr lang="en-CA" smtClean="0"/>
              <a:pPr/>
              <a:t>2016-07-27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51EC-8562-405A-A7A6-01B7873F778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1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48EC-3D4A-424A-BB0E-9DB4B76F7D17}" type="datetimeFigureOut">
              <a:rPr lang="en-CA" smtClean="0"/>
              <a:pPr/>
              <a:t>2016-07-27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51EC-8562-405A-A7A6-01B7873F778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24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48EC-3D4A-424A-BB0E-9DB4B76F7D17}" type="datetimeFigureOut">
              <a:rPr lang="en-CA" smtClean="0"/>
              <a:pPr/>
              <a:t>2016-07-27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51EC-8562-405A-A7A6-01B7873F778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886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48EC-3D4A-424A-BB0E-9DB4B76F7D17}" type="datetimeFigureOut">
              <a:rPr lang="en-CA" smtClean="0"/>
              <a:pPr/>
              <a:t>2016-07-27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51EC-8562-405A-A7A6-01B7873F778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100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48EC-3D4A-424A-BB0E-9DB4B76F7D17}" type="datetimeFigureOut">
              <a:rPr lang="en-CA" smtClean="0"/>
              <a:pPr/>
              <a:t>2016-07-27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51EC-8562-405A-A7A6-01B7873F778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381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48EC-3D4A-424A-BB0E-9DB4B76F7D17}" type="datetimeFigureOut">
              <a:rPr lang="en-CA" smtClean="0"/>
              <a:pPr/>
              <a:t>2016-07-27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51EC-8562-405A-A7A6-01B7873F778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17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48EC-3D4A-424A-BB0E-9DB4B76F7D17}" type="datetimeFigureOut">
              <a:rPr lang="en-CA" smtClean="0"/>
              <a:pPr/>
              <a:t>2016-07-27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51EC-8562-405A-A7A6-01B7873F778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54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48EC-3D4A-424A-BB0E-9DB4B76F7D17}" type="datetimeFigureOut">
              <a:rPr lang="en-CA" smtClean="0"/>
              <a:pPr/>
              <a:t>2016-07-27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51EC-8562-405A-A7A6-01B7873F778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68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B48EC-3D4A-424A-BB0E-9DB4B76F7D17}" type="datetimeFigureOut">
              <a:rPr lang="en-CA" smtClean="0"/>
              <a:pPr/>
              <a:t>2016-07-27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351EC-8562-405A-A7A6-01B7873F778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229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 err="1"/>
              <a:t>Att</a:t>
            </a:r>
            <a:r>
              <a:rPr lang="en-CA" b="1" dirty="0"/>
              <a:t> </a:t>
            </a:r>
            <a:r>
              <a:rPr lang="en-CA" b="1" dirty="0" err="1"/>
              <a:t>skriva</a:t>
            </a:r>
            <a:r>
              <a:rPr lang="en-CA" b="1" dirty="0"/>
              <a:t> </a:t>
            </a:r>
            <a:r>
              <a:rPr lang="en-CA" b="1" dirty="0" err="1"/>
              <a:t>en</a:t>
            </a:r>
            <a:r>
              <a:rPr lang="en-CA" b="1" dirty="0"/>
              <a:t> </a:t>
            </a:r>
            <a:r>
              <a:rPr lang="en-CA" b="1" dirty="0" err="1"/>
              <a:t>projektplan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Wibke Jonas</a:t>
            </a:r>
          </a:p>
          <a:p>
            <a:r>
              <a:rPr lang="en-CA" dirty="0" smtClean="0"/>
              <a:t>VT 2016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419100" y="5139034"/>
            <a:ext cx="9004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0" i="0" u="none" strike="noStrike" baseline="0" dirty="0" smtClean="0">
                <a:latin typeface="Cambria" panose="02040503050406030204" pitchFamily="18" charset="0"/>
              </a:rPr>
              <a:t>Fri </a:t>
            </a:r>
            <a:r>
              <a:rPr lang="en-CA" b="0" i="0" u="none" strike="noStrike" baseline="0" dirty="0" err="1" smtClean="0">
                <a:latin typeface="Cambria" panose="02040503050406030204" pitchFamily="18" charset="0"/>
              </a:rPr>
              <a:t>efter</a:t>
            </a:r>
            <a:r>
              <a:rPr lang="en-CA" b="0" i="0" u="none" strike="noStrike" baseline="0" smtClean="0">
                <a:latin typeface="Cambria" panose="02040503050406030204" pitchFamily="18" charset="0"/>
              </a:rPr>
              <a:t> </a:t>
            </a:r>
          </a:p>
          <a:p>
            <a:r>
              <a:rPr lang="en-CA" b="0" i="0" u="none" strike="noStrike" baseline="0" smtClean="0">
                <a:latin typeface="Cambria" panose="02040503050406030204" pitchFamily="18" charset="0"/>
              </a:rPr>
              <a:t>Cecilia</a:t>
            </a:r>
            <a:r>
              <a:rPr lang="en-CA" b="0" i="0" u="none" strike="noStrike" smtClean="0">
                <a:latin typeface="Cambria" panose="02040503050406030204" pitchFamily="18" charset="0"/>
              </a:rPr>
              <a:t> </a:t>
            </a:r>
            <a:r>
              <a:rPr lang="en-CA" b="0" i="0" u="none" strike="noStrike" baseline="0" dirty="0" smtClean="0">
                <a:latin typeface="Cambria" panose="02040503050406030204" pitchFamily="18" charset="0"/>
              </a:rPr>
              <a:t>Eriksson </a:t>
            </a:r>
            <a:r>
              <a:rPr lang="en-CA" b="0" i="0" u="none" strike="noStrike" baseline="0" dirty="0" err="1" smtClean="0">
                <a:latin typeface="Cambria" panose="02040503050406030204" pitchFamily="18" charset="0"/>
              </a:rPr>
              <a:t>Linsmeier</a:t>
            </a:r>
            <a:endParaRPr lang="en-CA" b="0" i="0" u="none" strike="noStrike" baseline="0" dirty="0" smtClean="0">
              <a:latin typeface="Cambria" panose="02040503050406030204" pitchFamily="18" charset="0"/>
            </a:endParaRPr>
          </a:p>
          <a:p>
            <a:r>
              <a:rPr lang="en-CA" b="0" i="0" u="none" strike="noStrike" baseline="0" dirty="0" smtClean="0">
                <a:latin typeface="Cambria" panose="02040503050406030204" pitchFamily="18" charset="0"/>
              </a:rPr>
              <a:t>Fredrik</a:t>
            </a:r>
            <a:r>
              <a:rPr lang="en-CA" b="0" i="0" u="none" strike="noStrike" dirty="0" smtClean="0">
                <a:latin typeface="Cambria" panose="02040503050406030204" pitchFamily="18" charset="0"/>
              </a:rPr>
              <a:t> </a:t>
            </a:r>
            <a:r>
              <a:rPr lang="en-CA" b="0" i="0" u="none" strike="noStrike" baseline="0" dirty="0" smtClean="0">
                <a:latin typeface="Cambria" panose="02040503050406030204" pitchFamily="18" charset="0"/>
              </a:rPr>
              <a:t>von</a:t>
            </a:r>
            <a:r>
              <a:rPr lang="en-CA" b="0" i="0" u="none" strike="noStrike" dirty="0" smtClean="0">
                <a:latin typeface="Cambria" panose="02040503050406030204" pitchFamily="18" charset="0"/>
              </a:rPr>
              <a:t> </a:t>
            </a:r>
            <a:r>
              <a:rPr lang="en-CA" b="0" i="0" u="none" strike="noStrike" baseline="0" dirty="0" err="1" smtClean="0">
                <a:latin typeface="Cambria" panose="02040503050406030204" pitchFamily="18" charset="0"/>
              </a:rPr>
              <a:t>Wowern</a:t>
            </a:r>
            <a:r>
              <a:rPr lang="en-CA" b="0" i="0" u="none" strike="noStrike" baseline="0" dirty="0" smtClean="0">
                <a:latin typeface="Cambria" panose="02040503050406030204" pitchFamily="18" charset="0"/>
              </a:rPr>
              <a:t> </a:t>
            </a:r>
          </a:p>
          <a:p>
            <a:r>
              <a:rPr lang="en-CA" b="0" i="0" u="none" strike="noStrike" baseline="0" dirty="0" smtClean="0">
                <a:latin typeface="Cambria" panose="02040503050406030204" pitchFamily="18" charset="0"/>
              </a:rPr>
              <a:t>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282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smtClean="0"/>
              <a:t>Syfte</a:t>
            </a:r>
            <a:endParaRPr lang="en-CA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Syftet </a:t>
            </a:r>
            <a:r>
              <a:rPr lang="sv-SE" dirty="0"/>
              <a:t>ska innefatta uppsatsens inriktning, t.ex. att beskriva, förklara, förstå, jämföra</a:t>
            </a:r>
            <a:r>
              <a:rPr lang="sv-SE" dirty="0" smtClean="0"/>
              <a:t>, undersöka </a:t>
            </a:r>
            <a:r>
              <a:rPr lang="sv-SE" dirty="0"/>
              <a:t>eller utvärdera någonting. 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Exempel </a:t>
            </a:r>
            <a:r>
              <a:rPr lang="sv-SE" dirty="0"/>
              <a:t>på syfte är ”att utvärdera </a:t>
            </a:r>
            <a:r>
              <a:rPr lang="sv-SE" dirty="0" smtClean="0"/>
              <a:t>de huvudsakliga </a:t>
            </a:r>
            <a:r>
              <a:rPr lang="sv-SE" dirty="0"/>
              <a:t>skillnaderna mellan blodprov X och </a:t>
            </a:r>
            <a:r>
              <a:rPr lang="sv-SE" dirty="0" smtClean="0"/>
              <a:t>Y”</a:t>
            </a:r>
          </a:p>
          <a:p>
            <a:endParaRPr lang="sv-SE" dirty="0" smtClean="0"/>
          </a:p>
          <a:p>
            <a:r>
              <a:rPr lang="sv-SE" dirty="0" smtClean="0"/>
              <a:t>Ett </a:t>
            </a:r>
            <a:r>
              <a:rPr lang="sv-SE" dirty="0"/>
              <a:t>övergripande syfte ska alltid presenteras.</a:t>
            </a:r>
            <a:endParaRPr lang="en-CA" b="1" dirty="0" smtClean="0"/>
          </a:p>
        </p:txBody>
      </p:sp>
    </p:spTree>
    <p:extLst>
      <p:ext uri="{BB962C8B-B14F-4D97-AF65-F5344CB8AC3E}">
        <p14:creationId xmlns:p14="http://schemas.microsoft.com/office/powerpoint/2010/main" val="189928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err="1" smtClean="0"/>
              <a:t>Frågeställning</a:t>
            </a:r>
            <a:r>
              <a:rPr lang="en-CA" b="1" dirty="0" smtClean="0"/>
              <a:t>(</a:t>
            </a:r>
            <a:r>
              <a:rPr lang="en-CA" b="1" dirty="0" err="1" smtClean="0"/>
              <a:t>ar</a:t>
            </a:r>
            <a:r>
              <a:rPr lang="en-CA" b="1" dirty="0" smtClean="0"/>
              <a:t>)</a:t>
            </a:r>
            <a:br>
              <a:rPr lang="en-CA" b="1" dirty="0" smtClean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Frågeställningarna utgör preciseringar </a:t>
            </a:r>
            <a:r>
              <a:rPr lang="sv-SE" dirty="0"/>
              <a:t>av det väldefinierade syftet. </a:t>
            </a:r>
            <a:endParaRPr lang="sv-SE" dirty="0" smtClean="0"/>
          </a:p>
          <a:p>
            <a:r>
              <a:rPr lang="sv-SE" dirty="0" smtClean="0"/>
              <a:t>Utifran frågeställningarna </a:t>
            </a:r>
            <a:r>
              <a:rPr lang="sv-SE" dirty="0"/>
              <a:t>väljs metod </a:t>
            </a:r>
            <a:r>
              <a:rPr lang="sv-SE" dirty="0" smtClean="0"/>
              <a:t>för </a:t>
            </a:r>
            <a:r>
              <a:rPr lang="en-CA" dirty="0" err="1" smtClean="0"/>
              <a:t>projektet</a:t>
            </a:r>
            <a:r>
              <a:rPr lang="en-CA" dirty="0" smtClean="0"/>
              <a:t>.</a:t>
            </a:r>
          </a:p>
          <a:p>
            <a:r>
              <a:rPr lang="en-CA" dirty="0" err="1" smtClean="0"/>
              <a:t>Kan</a:t>
            </a:r>
            <a:r>
              <a:rPr lang="en-CA" dirty="0" smtClean="0"/>
              <a:t> </a:t>
            </a:r>
            <a:r>
              <a:rPr lang="en-CA" dirty="0" err="1" smtClean="0"/>
              <a:t>vara</a:t>
            </a:r>
            <a:r>
              <a:rPr lang="en-CA" dirty="0" smtClean="0"/>
              <a:t> “Specific aims”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241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err="1" smtClean="0"/>
              <a:t>Etik</a:t>
            </a:r>
            <a:endParaRPr lang="en-CA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b="1" dirty="0"/>
          </a:p>
          <a:p>
            <a:r>
              <a:rPr lang="sv-SE" dirty="0"/>
              <a:t>Här ska de forskningsetiska frågeställningarna noga definieras och övervägas. </a:t>
            </a:r>
            <a:endParaRPr lang="sv-SE" dirty="0" smtClean="0"/>
          </a:p>
          <a:p>
            <a:r>
              <a:rPr lang="sv-SE" dirty="0" smtClean="0"/>
              <a:t>Vårdetiska frågeställningar</a:t>
            </a:r>
          </a:p>
          <a:p>
            <a:r>
              <a:rPr lang="sv-SE" dirty="0" smtClean="0"/>
              <a:t>Omdet </a:t>
            </a:r>
            <a:r>
              <a:rPr lang="sv-SE" dirty="0"/>
              <a:t>krävs/finns etiskt tillstånd för projektet ska detta tydligt anges i projektplanen.</a:t>
            </a:r>
          </a:p>
          <a:p>
            <a:r>
              <a:rPr lang="sv-SE" dirty="0"/>
              <a:t>Rådfråga alltid handledaren i dessa frågor</a:t>
            </a:r>
            <a:r>
              <a:rPr lang="sv-SE" dirty="0" smtClean="0"/>
              <a:t>!</a:t>
            </a:r>
            <a:endParaRPr lang="en-CA" dirty="0"/>
          </a:p>
          <a:p>
            <a:r>
              <a:rPr lang="en-CA" dirty="0" smtClean="0"/>
              <a:t>OBS! </a:t>
            </a:r>
            <a:r>
              <a:rPr lang="en-CA" dirty="0" err="1" smtClean="0"/>
              <a:t>Gamla</a:t>
            </a:r>
            <a:r>
              <a:rPr lang="en-CA" dirty="0" smtClean="0"/>
              <a:t> </a:t>
            </a:r>
            <a:r>
              <a:rPr lang="en-CA" dirty="0" err="1" smtClean="0"/>
              <a:t>studiehandledning</a:t>
            </a:r>
            <a:r>
              <a:rPr lang="en-CA" dirty="0" smtClean="0"/>
              <a:t>!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399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err="1" smtClean="0"/>
              <a:t>Metodbeskrivning</a:t>
            </a:r>
            <a:r>
              <a:rPr lang="en-CA" b="1" dirty="0" smtClean="0"/>
              <a:t/>
            </a:r>
            <a:br>
              <a:rPr lang="en-CA" b="1" dirty="0" smtClean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/>
              <a:t>Detta avsnitt ska beskriva hur man planerar besvara de specifika </a:t>
            </a:r>
            <a:r>
              <a:rPr lang="sv-SE" dirty="0" smtClean="0"/>
              <a:t>frågeställningarna, </a:t>
            </a:r>
            <a:r>
              <a:rPr lang="sv-SE" dirty="0"/>
              <a:t>d.v.s. </a:t>
            </a:r>
            <a:r>
              <a:rPr lang="sv-SE" dirty="0" smtClean="0"/>
              <a:t>arbetssättet</a:t>
            </a:r>
          </a:p>
          <a:p>
            <a:endParaRPr lang="sv-SE" dirty="0" smtClean="0"/>
          </a:p>
          <a:p>
            <a:r>
              <a:rPr lang="sv-SE" dirty="0" smtClean="0"/>
              <a:t>Att </a:t>
            </a:r>
            <a:r>
              <a:rPr lang="sv-SE" dirty="0"/>
              <a:t>kunna </a:t>
            </a:r>
            <a:r>
              <a:rPr lang="sv-SE" dirty="0" smtClean="0"/>
              <a:t>beskriva hur </a:t>
            </a:r>
            <a:r>
              <a:rPr lang="sv-SE" dirty="0"/>
              <a:t>man ska gå tillväga är helt avgörande för att projektplanen ska kunna </a:t>
            </a:r>
            <a:r>
              <a:rPr lang="sv-SE" dirty="0" smtClean="0"/>
              <a:t>genomföras!</a:t>
            </a:r>
          </a:p>
          <a:p>
            <a:endParaRPr lang="sv-SE" dirty="0"/>
          </a:p>
          <a:p>
            <a:r>
              <a:rPr lang="sv-SE" dirty="0"/>
              <a:t>Arbetssättet beror på typen av arbete</a:t>
            </a:r>
            <a:r>
              <a:rPr lang="sv-SE" dirty="0" smtClean="0"/>
              <a:t>.</a:t>
            </a:r>
          </a:p>
          <a:p>
            <a:endParaRPr lang="en-CA" dirty="0" smtClean="0"/>
          </a:p>
          <a:p>
            <a:r>
              <a:rPr lang="en-CA" dirty="0" err="1" smtClean="0"/>
              <a:t>Beskrivning</a:t>
            </a:r>
            <a:r>
              <a:rPr lang="en-CA" dirty="0" smtClean="0"/>
              <a:t> </a:t>
            </a:r>
            <a:r>
              <a:rPr lang="en-CA" dirty="0" err="1"/>
              <a:t>av</a:t>
            </a:r>
            <a:r>
              <a:rPr lang="en-CA" dirty="0"/>
              <a:t> </a:t>
            </a:r>
            <a:r>
              <a:rPr lang="en-CA" dirty="0" err="1"/>
              <a:t>ditt</a:t>
            </a:r>
            <a:r>
              <a:rPr lang="en-CA" dirty="0"/>
              <a:t> </a:t>
            </a:r>
            <a:r>
              <a:rPr lang="en-CA" dirty="0" smtClean="0"/>
              <a:t>material</a:t>
            </a:r>
          </a:p>
          <a:p>
            <a:endParaRPr lang="en-CA" dirty="0" smtClean="0"/>
          </a:p>
          <a:p>
            <a:r>
              <a:rPr lang="sv-SE" dirty="0" smtClean="0"/>
              <a:t>Beskrivning </a:t>
            </a:r>
            <a:r>
              <a:rPr lang="sv-SE" dirty="0"/>
              <a:t>av ev. statistiska metoder/analyser</a:t>
            </a:r>
            <a:endParaRPr lang="en-CA" b="1" dirty="0" smtClean="0"/>
          </a:p>
        </p:txBody>
      </p:sp>
    </p:spTree>
    <p:extLst>
      <p:ext uri="{BB962C8B-B14F-4D97-AF65-F5344CB8AC3E}">
        <p14:creationId xmlns:p14="http://schemas.microsoft.com/office/powerpoint/2010/main" val="44837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err="1" smtClean="0"/>
              <a:t>Tidsplan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b="1" dirty="0" smtClean="0"/>
              <a:t>Ca 10 </a:t>
            </a:r>
            <a:r>
              <a:rPr lang="en-CA" b="1" dirty="0" err="1" smtClean="0"/>
              <a:t>veckor</a:t>
            </a:r>
            <a:endParaRPr lang="en-CA" b="1" dirty="0" smtClean="0"/>
          </a:p>
          <a:p>
            <a:r>
              <a:rPr lang="sv-SE" dirty="0"/>
              <a:t>Ange beräknad tidsplan för projektets startpunkt, tidpunkter för olika delmoment </a:t>
            </a:r>
          </a:p>
          <a:p>
            <a:pPr marL="0" indent="0">
              <a:buNone/>
            </a:pPr>
            <a:r>
              <a:rPr lang="sv-SE" dirty="0" smtClean="0"/>
              <a:t>   studien </a:t>
            </a:r>
            <a:r>
              <a:rPr lang="sv-SE" dirty="0"/>
              <a:t>(t.ex. insamling av data, bearbetning av data, skrivande) </a:t>
            </a:r>
            <a:endParaRPr lang="sv-SE" dirty="0" smtClean="0"/>
          </a:p>
          <a:p>
            <a:r>
              <a:rPr lang="sv-SE" dirty="0" smtClean="0"/>
              <a:t>När ska projektet </a:t>
            </a:r>
            <a:r>
              <a:rPr lang="sv-SE" dirty="0"/>
              <a:t>beräknas vara </a:t>
            </a:r>
            <a:r>
              <a:rPr lang="sv-SE" dirty="0" smtClean="0"/>
              <a:t>avslutat?</a:t>
            </a:r>
            <a:endParaRPr lang="sv-SE" dirty="0"/>
          </a:p>
          <a:p>
            <a:r>
              <a:rPr lang="sv-SE" dirty="0" smtClean="0"/>
              <a:t>Finns </a:t>
            </a:r>
            <a:r>
              <a:rPr lang="sv-SE" dirty="0"/>
              <a:t>det tillräckligt med tid för de olika delarna av </a:t>
            </a:r>
            <a:r>
              <a:rPr lang="sv-SE" dirty="0" smtClean="0"/>
              <a:t>projektet? Finns det undersökningsmaterial</a:t>
            </a:r>
            <a:r>
              <a:rPr lang="sv-SE" dirty="0"/>
              <a:t>? Patienter? Tillgång till databaser? Färdiga data?</a:t>
            </a:r>
          </a:p>
          <a:p>
            <a:r>
              <a:rPr lang="sv-SE" dirty="0" smtClean="0"/>
              <a:t>Det </a:t>
            </a:r>
            <a:r>
              <a:rPr lang="sv-SE" dirty="0"/>
              <a:t>är inget fel med att </a:t>
            </a:r>
            <a:r>
              <a:rPr lang="sv-SE" dirty="0" smtClean="0"/>
              <a:t>revidera sin </a:t>
            </a:r>
            <a:r>
              <a:rPr lang="sv-SE" dirty="0"/>
              <a:t>tidsplan. Det är bättre att ha en osäker plan än ingen alls.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9138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err="1" smtClean="0"/>
              <a:t>Betydelse</a:t>
            </a:r>
            <a:r>
              <a:rPr lang="en-CA" b="1" dirty="0" smtClean="0"/>
              <a:t> (</a:t>
            </a:r>
            <a:r>
              <a:rPr lang="en-CA" b="1" dirty="0" err="1" smtClean="0"/>
              <a:t>eventuellt</a:t>
            </a:r>
            <a:r>
              <a:rPr lang="en-CA" b="1" dirty="0" smtClean="0"/>
              <a:t>)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0629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err="1"/>
              <a:t>Handledarkontakt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Bestäm </a:t>
            </a:r>
            <a:r>
              <a:rPr lang="sv-SE" dirty="0" smtClean="0"/>
              <a:t>i planeringsfasen med din handledare hur </a:t>
            </a:r>
            <a:r>
              <a:rPr lang="sv-SE" dirty="0"/>
              <a:t>ofta du skall ha handledarträffar och ungefär </a:t>
            </a:r>
            <a:r>
              <a:rPr lang="sv-SE" dirty="0" smtClean="0"/>
              <a:t>när. </a:t>
            </a:r>
          </a:p>
          <a:p>
            <a:endParaRPr lang="sv-SE" dirty="0"/>
          </a:p>
          <a:p>
            <a:r>
              <a:rPr lang="sv-SE" dirty="0" smtClean="0"/>
              <a:t>Dessa </a:t>
            </a:r>
            <a:r>
              <a:rPr lang="sv-SE" dirty="0"/>
              <a:t>träffar ska ske under arbetets gång. Det är viktigt att kontinuerligt </a:t>
            </a:r>
            <a:r>
              <a:rPr lang="sv-SE" dirty="0" smtClean="0"/>
              <a:t>kontrollera att </a:t>
            </a:r>
            <a:r>
              <a:rPr lang="sv-SE" dirty="0"/>
              <a:t>arbetet fortskrider enligt tidsplanen och att det verkar bli klart på utsatt </a:t>
            </a:r>
            <a:r>
              <a:rPr lang="sv-SE" dirty="0" smtClean="0"/>
              <a:t>tid! </a:t>
            </a:r>
          </a:p>
          <a:p>
            <a:endParaRPr lang="sv-SE" dirty="0" smtClean="0"/>
          </a:p>
          <a:p>
            <a:r>
              <a:rPr lang="sv-SE" dirty="0" smtClean="0"/>
              <a:t>Genom att </a:t>
            </a:r>
            <a:r>
              <a:rPr lang="sv-SE" dirty="0"/>
              <a:t>sätta upp delmål för ditt/ert arbete, planera in </a:t>
            </a:r>
            <a:r>
              <a:rPr lang="sv-SE" dirty="0" smtClean="0"/>
              <a:t>avstämningar/handledarträffar synliggör </a:t>
            </a:r>
            <a:r>
              <a:rPr lang="sv-SE" dirty="0"/>
              <a:t>man hur arbetet fortskrider.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2543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err="1" smtClean="0"/>
              <a:t>Handledning</a:t>
            </a:r>
            <a:endParaRPr lang="en-CA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err="1" smtClean="0"/>
              <a:t>Tiden</a:t>
            </a:r>
            <a:r>
              <a:rPr lang="en-CA" sz="3200" dirty="0" smtClean="0"/>
              <a:t> </a:t>
            </a:r>
            <a:r>
              <a:rPr lang="en-CA" sz="3200" dirty="0" err="1"/>
              <a:t>för</a:t>
            </a:r>
            <a:r>
              <a:rPr lang="en-CA" sz="3200" dirty="0"/>
              <a:t> </a:t>
            </a:r>
            <a:r>
              <a:rPr lang="en-CA" sz="3200" dirty="0" err="1"/>
              <a:t>handledning</a:t>
            </a:r>
            <a:r>
              <a:rPr lang="en-CA" sz="3200" dirty="0"/>
              <a:t> </a:t>
            </a:r>
            <a:r>
              <a:rPr lang="en-CA" sz="3200" dirty="0" err="1"/>
              <a:t>uppgår</a:t>
            </a:r>
            <a:r>
              <a:rPr lang="en-CA" sz="3200" dirty="0"/>
              <a:t> till </a:t>
            </a:r>
            <a:r>
              <a:rPr lang="en-CA" sz="3200" dirty="0" err="1"/>
              <a:t>maximalt</a:t>
            </a:r>
            <a:r>
              <a:rPr lang="en-CA" sz="3200" dirty="0"/>
              <a:t> </a:t>
            </a:r>
            <a:r>
              <a:rPr lang="en-CA" sz="3200" dirty="0" smtClean="0"/>
              <a:t>15 </a:t>
            </a:r>
            <a:r>
              <a:rPr lang="en-CA" sz="3200" dirty="0" err="1"/>
              <a:t>timmar</a:t>
            </a:r>
            <a:r>
              <a:rPr lang="en-CA" sz="3200" dirty="0"/>
              <a:t> per </a:t>
            </a:r>
            <a:r>
              <a:rPr lang="en-CA" sz="3200" dirty="0" err="1" smtClean="0"/>
              <a:t>examensarbete</a:t>
            </a:r>
            <a:r>
              <a:rPr lang="en-CA" sz="3200" dirty="0" smtClean="0"/>
              <a:t>.</a:t>
            </a:r>
          </a:p>
          <a:p>
            <a:endParaRPr lang="en-CA" sz="3200" dirty="0" smtClean="0"/>
          </a:p>
          <a:p>
            <a:r>
              <a:rPr lang="en-CA" sz="3200" dirty="0" err="1" smtClean="0"/>
              <a:t>Hushålla</a:t>
            </a:r>
            <a:r>
              <a:rPr lang="en-CA" sz="3200" dirty="0" smtClean="0"/>
              <a:t> </a:t>
            </a:r>
            <a:r>
              <a:rPr lang="en-CA" sz="3200" dirty="0"/>
              <a:t>med </a:t>
            </a:r>
            <a:r>
              <a:rPr lang="en-CA" sz="3200" dirty="0" err="1"/>
              <a:t>tiden</a:t>
            </a:r>
            <a:r>
              <a:rPr lang="en-CA" sz="3200" dirty="0"/>
              <a:t>, </a:t>
            </a:r>
            <a:r>
              <a:rPr lang="en-CA" sz="3200" dirty="0" err="1"/>
              <a:t>betänk</a:t>
            </a:r>
            <a:r>
              <a:rPr lang="en-CA" sz="3200" dirty="0"/>
              <a:t> </a:t>
            </a:r>
            <a:r>
              <a:rPr lang="en-CA" sz="3200" dirty="0" err="1"/>
              <a:t>att</a:t>
            </a:r>
            <a:r>
              <a:rPr lang="en-CA" sz="3200" dirty="0"/>
              <a:t> </a:t>
            </a:r>
            <a:r>
              <a:rPr lang="en-CA" sz="3200" dirty="0" err="1"/>
              <a:t>handledaren</a:t>
            </a:r>
            <a:r>
              <a:rPr lang="en-CA" sz="3200" dirty="0"/>
              <a:t> </a:t>
            </a:r>
            <a:br>
              <a:rPr lang="en-CA" sz="3200" dirty="0"/>
            </a:br>
            <a:r>
              <a:rPr lang="en-CA" sz="3200" dirty="0" err="1"/>
              <a:t>ska</a:t>
            </a:r>
            <a:r>
              <a:rPr lang="en-CA" sz="3200" dirty="0"/>
              <a:t> </a:t>
            </a:r>
            <a:r>
              <a:rPr lang="en-CA" sz="3200" dirty="0" err="1"/>
              <a:t>hinna</a:t>
            </a:r>
            <a:r>
              <a:rPr lang="en-CA" sz="3200" dirty="0"/>
              <a:t> </a:t>
            </a:r>
            <a:r>
              <a:rPr lang="en-CA" sz="3200" dirty="0" err="1"/>
              <a:t>läsa</a:t>
            </a:r>
            <a:r>
              <a:rPr lang="en-CA" sz="3200" dirty="0"/>
              <a:t> </a:t>
            </a:r>
            <a:r>
              <a:rPr lang="en-CA" sz="3200" dirty="0" err="1"/>
              <a:t>arbetet</a:t>
            </a:r>
            <a:r>
              <a:rPr lang="en-CA" sz="3200" dirty="0"/>
              <a:t> </a:t>
            </a:r>
            <a:r>
              <a:rPr lang="en-CA" sz="3200" dirty="0" err="1"/>
              <a:t>för</a:t>
            </a:r>
            <a:r>
              <a:rPr lang="en-CA" sz="3200" dirty="0"/>
              <a:t> </a:t>
            </a:r>
            <a:r>
              <a:rPr lang="en-CA" sz="3200" dirty="0" err="1"/>
              <a:t>att</a:t>
            </a:r>
            <a:r>
              <a:rPr lang="en-CA" sz="3200" dirty="0"/>
              <a:t> </a:t>
            </a:r>
            <a:r>
              <a:rPr lang="en-CA" sz="3200" dirty="0" err="1"/>
              <a:t>kunna</a:t>
            </a:r>
            <a:r>
              <a:rPr lang="en-CA" sz="3200" dirty="0"/>
              <a:t> </a:t>
            </a:r>
            <a:r>
              <a:rPr lang="en-CA" sz="3200" dirty="0" err="1"/>
              <a:t>ge</a:t>
            </a:r>
            <a:r>
              <a:rPr lang="en-CA" sz="3200" dirty="0"/>
              <a:t> </a:t>
            </a:r>
            <a:r>
              <a:rPr lang="en-CA" sz="3200" dirty="0" err="1"/>
              <a:t>konstruktiv</a:t>
            </a:r>
            <a:r>
              <a:rPr lang="en-CA" sz="3200" dirty="0"/>
              <a:t> </a:t>
            </a:r>
            <a:r>
              <a:rPr lang="en-CA" sz="3200" dirty="0" err="1"/>
              <a:t>kritik</a:t>
            </a:r>
            <a:r>
              <a:rPr lang="en-CA" sz="3200" dirty="0"/>
              <a:t>. </a:t>
            </a:r>
            <a:endParaRPr lang="en-CA" sz="3200" dirty="0" smtClean="0"/>
          </a:p>
          <a:p>
            <a:endParaRPr lang="en-CA" sz="3200" dirty="0" smtClean="0"/>
          </a:p>
          <a:p>
            <a:r>
              <a:rPr lang="en-CA" b="1" dirty="0" err="1">
                <a:solidFill>
                  <a:srgbClr val="FF0000"/>
                </a:solidFill>
              </a:rPr>
              <a:t>Skriv</a:t>
            </a:r>
            <a:r>
              <a:rPr lang="en-CA" b="1" dirty="0">
                <a:solidFill>
                  <a:srgbClr val="FF0000"/>
                </a:solidFill>
              </a:rPr>
              <a:t> </a:t>
            </a:r>
            <a:r>
              <a:rPr lang="en-CA" b="1" dirty="0" err="1">
                <a:solidFill>
                  <a:srgbClr val="FF0000"/>
                </a:solidFill>
              </a:rPr>
              <a:t>alltid</a:t>
            </a:r>
            <a:r>
              <a:rPr lang="en-CA" b="1" dirty="0">
                <a:solidFill>
                  <a:srgbClr val="FF0000"/>
                </a:solidFill>
              </a:rPr>
              <a:t> </a:t>
            </a:r>
            <a:r>
              <a:rPr lang="en-CA" b="1" dirty="0" err="1">
                <a:solidFill>
                  <a:srgbClr val="FF0000"/>
                </a:solidFill>
              </a:rPr>
              <a:t>ditt</a:t>
            </a:r>
            <a:r>
              <a:rPr lang="en-CA" b="1" dirty="0">
                <a:solidFill>
                  <a:srgbClr val="FF0000"/>
                </a:solidFill>
              </a:rPr>
              <a:t>/</a:t>
            </a:r>
            <a:r>
              <a:rPr lang="en-CA" b="1" dirty="0" err="1">
                <a:solidFill>
                  <a:srgbClr val="FF0000"/>
                </a:solidFill>
              </a:rPr>
              <a:t>ert</a:t>
            </a:r>
            <a:r>
              <a:rPr lang="en-CA" b="1" dirty="0">
                <a:solidFill>
                  <a:srgbClr val="FF0000"/>
                </a:solidFill>
              </a:rPr>
              <a:t> </a:t>
            </a:r>
            <a:r>
              <a:rPr lang="en-CA" b="1" dirty="0" err="1">
                <a:solidFill>
                  <a:srgbClr val="FF0000"/>
                </a:solidFill>
              </a:rPr>
              <a:t>namn</a:t>
            </a:r>
            <a:r>
              <a:rPr lang="en-CA" b="1" dirty="0">
                <a:solidFill>
                  <a:srgbClr val="FF0000"/>
                </a:solidFill>
              </a:rPr>
              <a:t>, </a:t>
            </a:r>
            <a:r>
              <a:rPr lang="en-CA" b="1" dirty="0" err="1">
                <a:solidFill>
                  <a:srgbClr val="FF0000"/>
                </a:solidFill>
              </a:rPr>
              <a:t>kursens</a:t>
            </a:r>
            <a:r>
              <a:rPr lang="en-CA" b="1" dirty="0">
                <a:solidFill>
                  <a:srgbClr val="FF0000"/>
                </a:solidFill>
              </a:rPr>
              <a:t> </a:t>
            </a:r>
            <a:r>
              <a:rPr lang="en-CA" b="1" dirty="0" err="1">
                <a:solidFill>
                  <a:srgbClr val="FF0000"/>
                </a:solidFill>
              </a:rPr>
              <a:t>namn</a:t>
            </a:r>
            <a:r>
              <a:rPr lang="en-CA" b="1" dirty="0">
                <a:solidFill>
                  <a:srgbClr val="FF0000"/>
                </a:solidFill>
              </a:rPr>
              <a:t> </a:t>
            </a:r>
            <a:r>
              <a:rPr lang="en-CA" b="1" dirty="0" err="1">
                <a:solidFill>
                  <a:srgbClr val="FF0000"/>
                </a:solidFill>
              </a:rPr>
              <a:t>och</a:t>
            </a:r>
            <a:r>
              <a:rPr lang="en-CA" b="1" dirty="0">
                <a:solidFill>
                  <a:srgbClr val="FF0000"/>
                </a:solidFill>
              </a:rPr>
              <a:t> </a:t>
            </a:r>
            <a:r>
              <a:rPr lang="en-CA" b="1" dirty="0" err="1">
                <a:solidFill>
                  <a:srgbClr val="FF0000"/>
                </a:solidFill>
              </a:rPr>
              <a:t>titel</a:t>
            </a:r>
            <a:r>
              <a:rPr lang="en-CA" b="1" dirty="0">
                <a:solidFill>
                  <a:srgbClr val="FF0000"/>
                </a:solidFill>
              </a:rPr>
              <a:t> </a:t>
            </a:r>
            <a:r>
              <a:rPr lang="en-CA" b="1" dirty="0" err="1">
                <a:solidFill>
                  <a:srgbClr val="FF0000"/>
                </a:solidFill>
              </a:rPr>
              <a:t>på</a:t>
            </a:r>
            <a:r>
              <a:rPr lang="en-CA" b="1" dirty="0">
                <a:solidFill>
                  <a:srgbClr val="FF0000"/>
                </a:solidFill>
              </a:rPr>
              <a:t> </a:t>
            </a:r>
            <a:r>
              <a:rPr lang="en-CA" b="1" dirty="0" err="1">
                <a:solidFill>
                  <a:srgbClr val="FF0000"/>
                </a:solidFill>
              </a:rPr>
              <a:t>arbetet</a:t>
            </a:r>
            <a:r>
              <a:rPr lang="en-CA" b="1" dirty="0">
                <a:solidFill>
                  <a:srgbClr val="FF0000"/>
                </a:solidFill>
              </a:rPr>
              <a:t> </a:t>
            </a:r>
            <a:r>
              <a:rPr lang="en-CA" b="1" dirty="0" err="1">
                <a:solidFill>
                  <a:srgbClr val="FF0000"/>
                </a:solidFill>
              </a:rPr>
              <a:t>på</a:t>
            </a:r>
            <a:r>
              <a:rPr lang="en-CA" b="1" dirty="0">
                <a:solidFill>
                  <a:srgbClr val="FF0000"/>
                </a:solidFill>
              </a:rPr>
              <a:t> </a:t>
            </a:r>
            <a:r>
              <a:rPr lang="en-CA" b="1" dirty="0" err="1">
                <a:solidFill>
                  <a:srgbClr val="FF0000"/>
                </a:solidFill>
              </a:rPr>
              <a:t>alla</a:t>
            </a:r>
            <a:r>
              <a:rPr lang="en-CA" b="1" dirty="0">
                <a:solidFill>
                  <a:srgbClr val="FF0000"/>
                </a:solidFill>
              </a:rPr>
              <a:t> </a:t>
            </a:r>
            <a:r>
              <a:rPr lang="en-CA" b="1" dirty="0" err="1">
                <a:solidFill>
                  <a:srgbClr val="FF0000"/>
                </a:solidFill>
              </a:rPr>
              <a:t>dokument</a:t>
            </a:r>
            <a:r>
              <a:rPr lang="en-CA" b="1" dirty="0">
                <a:solidFill>
                  <a:srgbClr val="FF0000"/>
                </a:solidFill>
              </a:rPr>
              <a:t> </a:t>
            </a:r>
            <a:r>
              <a:rPr lang="en-CA" b="1" dirty="0" err="1">
                <a:solidFill>
                  <a:srgbClr val="FF0000"/>
                </a:solidFill>
              </a:rPr>
              <a:t>som</a:t>
            </a:r>
            <a:r>
              <a:rPr lang="en-CA" b="1" dirty="0">
                <a:solidFill>
                  <a:srgbClr val="FF0000"/>
                </a:solidFill>
              </a:rPr>
              <a:t> </a:t>
            </a:r>
            <a:r>
              <a:rPr lang="en-CA" b="1" dirty="0" err="1" smtClean="0">
                <a:solidFill>
                  <a:srgbClr val="FF0000"/>
                </a:solidFill>
              </a:rPr>
              <a:t>skickas</a:t>
            </a:r>
            <a:r>
              <a:rPr lang="en-CA" b="1" dirty="0" smtClean="0">
                <a:solidFill>
                  <a:srgbClr val="FF0000"/>
                </a:solidFill>
              </a:rPr>
              <a:t>!!! </a:t>
            </a:r>
            <a:endParaRPr lang="en-CA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042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800" dirty="0" err="1" smtClean="0">
                <a:solidFill>
                  <a:srgbClr val="FF0000"/>
                </a:solidFill>
              </a:rPr>
              <a:t>Farhågor</a:t>
            </a:r>
            <a:r>
              <a:rPr lang="en-CA" sz="4800" dirty="0" smtClean="0">
                <a:solidFill>
                  <a:srgbClr val="FF0000"/>
                </a:solidFill>
              </a:rPr>
              <a:t>? </a:t>
            </a:r>
          </a:p>
          <a:p>
            <a:r>
              <a:rPr lang="en-CA" sz="4800" dirty="0" err="1" smtClean="0">
                <a:solidFill>
                  <a:srgbClr val="FF0000"/>
                </a:solidFill>
              </a:rPr>
              <a:t>Főrväntningar</a:t>
            </a:r>
            <a:r>
              <a:rPr lang="en-CA" sz="4800" dirty="0" smtClean="0">
                <a:solidFill>
                  <a:srgbClr val="FF0000"/>
                </a:solidFill>
              </a:rPr>
              <a:t>? </a:t>
            </a:r>
            <a:endParaRPr lang="en-CA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5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err="1" smtClean="0"/>
              <a:t>Examensarbete</a:t>
            </a:r>
            <a:r>
              <a:rPr lang="en-CA" b="1" dirty="0" smtClean="0"/>
              <a:t> </a:t>
            </a:r>
            <a:r>
              <a:rPr lang="en-CA" b="1" dirty="0" err="1" smtClean="0"/>
              <a:t>på</a:t>
            </a:r>
            <a:r>
              <a:rPr lang="en-CA" b="1" dirty="0" smtClean="0"/>
              <a:t> </a:t>
            </a:r>
            <a:r>
              <a:rPr lang="en-CA" b="1" dirty="0" err="1" smtClean="0"/>
              <a:t>avancerad</a:t>
            </a:r>
            <a:r>
              <a:rPr lang="en-CA" b="1" dirty="0" smtClean="0"/>
              <a:t> </a:t>
            </a:r>
            <a:r>
              <a:rPr lang="en-CA" b="1" dirty="0" err="1" smtClean="0"/>
              <a:t>nivå</a:t>
            </a:r>
            <a:r>
              <a:rPr lang="en-CA" b="1" dirty="0" smtClean="0"/>
              <a:t> </a:t>
            </a:r>
            <a:br>
              <a:rPr lang="en-CA" b="1" dirty="0" smtClean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dirty="0" err="1" smtClean="0"/>
              <a:t>Ett</a:t>
            </a:r>
            <a:r>
              <a:rPr lang="en-CA" dirty="0" smtClean="0"/>
              <a:t> </a:t>
            </a:r>
            <a:r>
              <a:rPr lang="en-CA" dirty="0" err="1"/>
              <a:t>examensarbete</a:t>
            </a:r>
            <a:r>
              <a:rPr lang="en-CA" dirty="0"/>
              <a:t> </a:t>
            </a:r>
            <a:r>
              <a:rPr lang="en-CA" dirty="0" err="1"/>
              <a:t>på</a:t>
            </a:r>
            <a:r>
              <a:rPr lang="en-CA" dirty="0"/>
              <a:t> </a:t>
            </a:r>
            <a:r>
              <a:rPr lang="en-CA" dirty="0" err="1"/>
              <a:t>avancerad</a:t>
            </a:r>
            <a:r>
              <a:rPr lang="en-CA" dirty="0"/>
              <a:t> </a:t>
            </a:r>
            <a:r>
              <a:rPr lang="en-CA" dirty="0" err="1"/>
              <a:t>nivå</a:t>
            </a:r>
            <a:r>
              <a:rPr lang="en-CA" dirty="0"/>
              <a:t> </a:t>
            </a:r>
            <a:r>
              <a:rPr lang="en-CA" dirty="0" err="1"/>
              <a:t>är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akademisk</a:t>
            </a:r>
            <a:r>
              <a:rPr lang="en-CA" dirty="0"/>
              <a:t> </a:t>
            </a:r>
            <a:r>
              <a:rPr lang="en-CA" dirty="0" err="1"/>
              <a:t>slutprodukt</a:t>
            </a:r>
            <a:r>
              <a:rPr lang="en-CA" dirty="0"/>
              <a:t>,  </a:t>
            </a:r>
            <a:r>
              <a:rPr lang="en-CA" dirty="0" smtClean="0"/>
              <a:t>    </a:t>
            </a:r>
            <a:r>
              <a:rPr lang="en-CA" dirty="0" err="1" smtClean="0"/>
              <a:t>vilket</a:t>
            </a:r>
            <a:r>
              <a:rPr lang="en-CA" dirty="0" smtClean="0"/>
              <a:t> </a:t>
            </a:r>
            <a:r>
              <a:rPr lang="en-CA" dirty="0" err="1"/>
              <a:t>innebär</a:t>
            </a:r>
            <a:r>
              <a:rPr lang="en-CA" dirty="0"/>
              <a:t> </a:t>
            </a:r>
            <a:r>
              <a:rPr lang="en-CA" dirty="0" err="1" smtClean="0"/>
              <a:t>att</a:t>
            </a:r>
            <a:r>
              <a:rPr lang="en-CA" dirty="0" smtClean="0"/>
              <a:t> </a:t>
            </a:r>
            <a:r>
              <a:rPr lang="en-CA" dirty="0" err="1" smtClean="0"/>
              <a:t>krav</a:t>
            </a:r>
            <a:r>
              <a:rPr lang="en-CA" dirty="0" smtClean="0"/>
              <a:t> </a:t>
            </a:r>
            <a:r>
              <a:rPr lang="en-CA" dirty="0" err="1"/>
              <a:t>ställs</a:t>
            </a:r>
            <a:r>
              <a:rPr lang="en-CA" dirty="0"/>
              <a:t> </a:t>
            </a:r>
            <a:r>
              <a:rPr lang="en-CA" dirty="0" err="1"/>
              <a:t>på</a:t>
            </a:r>
            <a:r>
              <a:rPr lang="en-CA" dirty="0"/>
              <a:t> </a:t>
            </a:r>
            <a:r>
              <a:rPr lang="en-CA" dirty="0" err="1"/>
              <a:t>kritisk</a:t>
            </a:r>
            <a:r>
              <a:rPr lang="en-CA" dirty="0"/>
              <a:t> </a:t>
            </a:r>
            <a:r>
              <a:rPr lang="en-CA" dirty="0" err="1"/>
              <a:t>reflektion</a:t>
            </a:r>
            <a:r>
              <a:rPr lang="en-CA" dirty="0"/>
              <a:t>, </a:t>
            </a:r>
            <a:r>
              <a:rPr lang="en-CA" dirty="0" err="1"/>
              <a:t>teoretisk</a:t>
            </a:r>
            <a:r>
              <a:rPr lang="en-CA" dirty="0"/>
              <a:t> </a:t>
            </a:r>
            <a:r>
              <a:rPr lang="en-CA" dirty="0" err="1"/>
              <a:t>anknytning</a:t>
            </a:r>
            <a:r>
              <a:rPr lang="en-CA" dirty="0"/>
              <a:t>, </a:t>
            </a:r>
            <a:r>
              <a:rPr lang="en-CA" dirty="0" err="1"/>
              <a:t>problemformulering</a:t>
            </a:r>
            <a:r>
              <a:rPr lang="en-CA" dirty="0"/>
              <a:t> </a:t>
            </a:r>
            <a:r>
              <a:rPr lang="en-CA" dirty="0" err="1"/>
              <a:t>och</a:t>
            </a:r>
            <a:r>
              <a:rPr lang="en-CA" dirty="0"/>
              <a:t> </a:t>
            </a:r>
            <a:r>
              <a:rPr lang="en-CA" dirty="0" err="1"/>
              <a:t>metodologiska</a:t>
            </a:r>
            <a:r>
              <a:rPr lang="en-CA" dirty="0"/>
              <a:t> </a:t>
            </a:r>
            <a:r>
              <a:rPr lang="en-CA" dirty="0" err="1"/>
              <a:t>ställningstaganden</a:t>
            </a:r>
            <a:r>
              <a:rPr lang="en-CA" dirty="0"/>
              <a:t>. </a:t>
            </a:r>
            <a:endParaRPr lang="en-CA" dirty="0" smtClean="0"/>
          </a:p>
          <a:p>
            <a:pPr>
              <a:buFontTx/>
              <a:buChar char="-"/>
            </a:pPr>
            <a:endParaRPr lang="en-CA" dirty="0" smtClean="0"/>
          </a:p>
          <a:p>
            <a:pPr>
              <a:buFontTx/>
              <a:buChar char="-"/>
            </a:pPr>
            <a:r>
              <a:rPr lang="en-CA" dirty="0" err="1" smtClean="0"/>
              <a:t>Ett</a:t>
            </a:r>
            <a:r>
              <a:rPr lang="en-CA" dirty="0" smtClean="0"/>
              <a:t> </a:t>
            </a:r>
            <a:r>
              <a:rPr lang="en-CA" dirty="0" err="1"/>
              <a:t>examensarbete</a:t>
            </a:r>
            <a:r>
              <a:rPr lang="en-CA" dirty="0"/>
              <a:t> </a:t>
            </a:r>
            <a:r>
              <a:rPr lang="en-CA" dirty="0" err="1"/>
              <a:t>på</a:t>
            </a:r>
            <a:r>
              <a:rPr lang="en-CA" dirty="0"/>
              <a:t> </a:t>
            </a:r>
            <a:r>
              <a:rPr lang="en-CA" dirty="0" err="1"/>
              <a:t>avancerad</a:t>
            </a:r>
            <a:r>
              <a:rPr lang="en-CA" dirty="0"/>
              <a:t> </a:t>
            </a:r>
            <a:r>
              <a:rPr lang="en-CA" dirty="0" err="1"/>
              <a:t>nivå</a:t>
            </a:r>
            <a:r>
              <a:rPr lang="en-CA" dirty="0"/>
              <a:t> </a:t>
            </a:r>
            <a:r>
              <a:rPr lang="en-CA" dirty="0" err="1"/>
              <a:t>bör</a:t>
            </a:r>
            <a:r>
              <a:rPr lang="en-CA" dirty="0"/>
              <a:t> </a:t>
            </a:r>
            <a:r>
              <a:rPr lang="en-CA" dirty="0" err="1"/>
              <a:t>bidra</a:t>
            </a:r>
            <a:r>
              <a:rPr lang="en-CA" dirty="0"/>
              <a:t> till </a:t>
            </a:r>
            <a:r>
              <a:rPr lang="en-CA" dirty="0" err="1" smtClean="0"/>
              <a:t>kunskapsutveckling</a:t>
            </a:r>
            <a:r>
              <a:rPr lang="en-CA" dirty="0" smtClean="0"/>
              <a:t>.</a:t>
            </a:r>
          </a:p>
          <a:p>
            <a:pPr>
              <a:buFontTx/>
              <a:buChar char="-"/>
            </a:pPr>
            <a:endParaRPr lang="en-CA" b="1" dirty="0" smtClean="0"/>
          </a:p>
          <a:p>
            <a:pPr>
              <a:buFontTx/>
              <a:buChar char="-"/>
            </a:pPr>
            <a:r>
              <a:rPr lang="en-CA" dirty="0" err="1" smtClean="0">
                <a:solidFill>
                  <a:srgbClr val="FF0000"/>
                </a:solidFill>
              </a:rPr>
              <a:t>Ett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 err="1">
                <a:solidFill>
                  <a:srgbClr val="FF0000"/>
                </a:solidFill>
              </a:rPr>
              <a:t>examensarbete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err="1">
                <a:solidFill>
                  <a:srgbClr val="FF0000"/>
                </a:solidFill>
              </a:rPr>
              <a:t>på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err="1">
                <a:solidFill>
                  <a:srgbClr val="FF0000"/>
                </a:solidFill>
              </a:rPr>
              <a:t>avancerad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err="1">
                <a:solidFill>
                  <a:srgbClr val="FF0000"/>
                </a:solidFill>
              </a:rPr>
              <a:t>nivå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err="1">
                <a:solidFill>
                  <a:srgbClr val="FF0000"/>
                </a:solidFill>
              </a:rPr>
              <a:t>utmärks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err="1">
                <a:solidFill>
                  <a:srgbClr val="FF0000"/>
                </a:solidFill>
              </a:rPr>
              <a:t>av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err="1">
                <a:solidFill>
                  <a:srgbClr val="FF0000"/>
                </a:solidFill>
              </a:rPr>
              <a:t>hög</a:t>
            </a:r>
            <a:r>
              <a:rPr lang="en-CA" dirty="0">
                <a:solidFill>
                  <a:srgbClr val="FF0000"/>
                </a:solidFill>
              </a:rPr>
              <a:t> grad </a:t>
            </a:r>
            <a:r>
              <a:rPr lang="en-CA" dirty="0" err="1">
                <a:solidFill>
                  <a:srgbClr val="FF0000"/>
                </a:solidFill>
              </a:rPr>
              <a:t>av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err="1">
                <a:solidFill>
                  <a:srgbClr val="FF0000"/>
                </a:solidFill>
              </a:rPr>
              <a:t>självständighet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err="1">
                <a:solidFill>
                  <a:srgbClr val="FF0000"/>
                </a:solidFill>
              </a:rPr>
              <a:t>dvs</a:t>
            </a:r>
            <a:r>
              <a:rPr lang="en-CA" dirty="0">
                <a:solidFill>
                  <a:srgbClr val="FF0000"/>
                </a:solidFill>
              </a:rPr>
              <a:t>. </a:t>
            </a:r>
            <a:r>
              <a:rPr lang="en-CA" dirty="0" err="1">
                <a:solidFill>
                  <a:srgbClr val="FF0000"/>
                </a:solidFill>
              </a:rPr>
              <a:t>självstyrt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err="1">
                <a:solidFill>
                  <a:srgbClr val="FF0000"/>
                </a:solidFill>
              </a:rPr>
              <a:t>lärande</a:t>
            </a:r>
            <a:r>
              <a:rPr lang="en-CA" dirty="0">
                <a:solidFill>
                  <a:srgbClr val="FF0000"/>
                </a:solidFill>
              </a:rPr>
              <a:t>.</a:t>
            </a:r>
            <a:endParaRPr lang="en-CA" b="1" dirty="0">
              <a:solidFill>
                <a:srgbClr val="FF0000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849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err="1" smtClean="0"/>
              <a:t>Varför</a:t>
            </a:r>
            <a:r>
              <a:rPr lang="en-CA" b="1" dirty="0" smtClean="0"/>
              <a:t> </a:t>
            </a:r>
            <a:r>
              <a:rPr lang="en-CA" b="1" dirty="0" err="1" smtClean="0"/>
              <a:t>behövs</a:t>
            </a:r>
            <a:r>
              <a:rPr lang="en-CA" b="1" dirty="0" smtClean="0"/>
              <a:t> </a:t>
            </a:r>
            <a:r>
              <a:rPr lang="en-CA" b="1" dirty="0" err="1" smtClean="0"/>
              <a:t>en</a:t>
            </a:r>
            <a:r>
              <a:rPr lang="en-CA" b="1" dirty="0" smtClean="0"/>
              <a:t> </a:t>
            </a:r>
            <a:r>
              <a:rPr lang="en-CA" b="1" dirty="0" err="1" smtClean="0"/>
              <a:t>projektplan</a:t>
            </a:r>
            <a:r>
              <a:rPr lang="en-CA" b="1" dirty="0" smtClean="0"/>
              <a:t>?</a:t>
            </a:r>
            <a:br>
              <a:rPr lang="en-CA" b="1" dirty="0" smtClean="0"/>
            </a:br>
            <a:r>
              <a:rPr lang="en-CA" b="1" dirty="0" err="1" smtClean="0"/>
              <a:t>En</a:t>
            </a:r>
            <a:r>
              <a:rPr lang="en-CA" b="1" dirty="0" smtClean="0"/>
              <a:t> </a:t>
            </a:r>
            <a:r>
              <a:rPr lang="en-CA" b="1" dirty="0" err="1" smtClean="0"/>
              <a:t>projektplan</a:t>
            </a:r>
            <a:r>
              <a:rPr lang="en-CA" b="1" dirty="0" smtClean="0"/>
              <a:t>…</a:t>
            </a:r>
            <a:br>
              <a:rPr lang="en-CA" b="1" dirty="0" smtClean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lägger </a:t>
            </a:r>
            <a:r>
              <a:rPr lang="sv-SE" dirty="0"/>
              <a:t>grunden till hela </a:t>
            </a:r>
            <a:r>
              <a:rPr lang="sv-SE" dirty="0" smtClean="0"/>
              <a:t>projektarbetet </a:t>
            </a:r>
          </a:p>
          <a:p>
            <a:r>
              <a:rPr lang="sv-SE" dirty="0" smtClean="0"/>
              <a:t>definierar vad som </a:t>
            </a:r>
            <a:r>
              <a:rPr lang="sv-SE" dirty="0"/>
              <a:t>ska göras, hur och </a:t>
            </a:r>
            <a:r>
              <a:rPr lang="sv-SE" dirty="0" smtClean="0"/>
              <a:t>varför</a:t>
            </a:r>
          </a:p>
          <a:p>
            <a:r>
              <a:rPr lang="sv-SE" dirty="0" smtClean="0"/>
              <a:t>tydliggör </a:t>
            </a:r>
            <a:r>
              <a:rPr lang="sv-SE" dirty="0"/>
              <a:t>hur det kommande </a:t>
            </a:r>
            <a:r>
              <a:rPr lang="sv-SE" dirty="0" smtClean="0"/>
              <a:t>examensarbetet </a:t>
            </a:r>
            <a:r>
              <a:rPr lang="en-CA" dirty="0" err="1" smtClean="0"/>
              <a:t>uppfyller</a:t>
            </a:r>
            <a:r>
              <a:rPr lang="en-CA" dirty="0" smtClean="0"/>
              <a:t> </a:t>
            </a:r>
            <a:r>
              <a:rPr lang="en-CA" dirty="0"/>
              <a:t>de </a:t>
            </a:r>
            <a:r>
              <a:rPr lang="en-CA" dirty="0" err="1"/>
              <a:t>uppsatta</a:t>
            </a:r>
            <a:r>
              <a:rPr lang="en-CA" dirty="0"/>
              <a:t> </a:t>
            </a:r>
            <a:r>
              <a:rPr lang="en-CA" dirty="0" err="1"/>
              <a:t>målen</a:t>
            </a:r>
            <a:r>
              <a:rPr lang="en-CA" dirty="0"/>
              <a:t>.</a:t>
            </a:r>
          </a:p>
          <a:p>
            <a:r>
              <a:rPr lang="sv-SE" dirty="0" smtClean="0"/>
              <a:t>Är en ”bästa </a:t>
            </a:r>
            <a:r>
              <a:rPr lang="sv-SE" dirty="0"/>
              <a:t>möjliga </a:t>
            </a:r>
            <a:r>
              <a:rPr lang="sv-SE" dirty="0" smtClean="0"/>
              <a:t>uppskattning” </a:t>
            </a:r>
            <a:r>
              <a:rPr lang="sv-SE" dirty="0"/>
              <a:t>om hur projektet kommer </a:t>
            </a:r>
            <a:r>
              <a:rPr lang="sv-SE" dirty="0" smtClean="0"/>
              <a:t>att genomföras </a:t>
            </a:r>
          </a:p>
          <a:p>
            <a:r>
              <a:rPr lang="sv-SE" dirty="0" smtClean="0"/>
              <a:t>ska </a:t>
            </a:r>
            <a:r>
              <a:rPr lang="sv-SE" dirty="0"/>
              <a:t>vara baserad på kvalificerad, känd information som man har </a:t>
            </a:r>
            <a:r>
              <a:rPr lang="sv-SE" dirty="0" smtClean="0"/>
              <a:t>just för tillfället </a:t>
            </a:r>
          </a:p>
        </p:txBody>
      </p:sp>
    </p:spTree>
    <p:extLst>
      <p:ext uri="{BB962C8B-B14F-4D97-AF65-F5344CB8AC3E}">
        <p14:creationId xmlns:p14="http://schemas.microsoft.com/office/powerpoint/2010/main" val="8345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err="1" smtClean="0"/>
              <a:t>Varför</a:t>
            </a:r>
            <a:r>
              <a:rPr lang="en-CA" b="1" dirty="0" smtClean="0"/>
              <a:t> </a:t>
            </a:r>
            <a:r>
              <a:rPr lang="en-CA" b="1" dirty="0" err="1" smtClean="0"/>
              <a:t>behövs</a:t>
            </a:r>
            <a:r>
              <a:rPr lang="en-CA" b="1" dirty="0" smtClean="0"/>
              <a:t> </a:t>
            </a:r>
            <a:r>
              <a:rPr lang="en-CA" b="1" dirty="0" err="1" smtClean="0"/>
              <a:t>en</a:t>
            </a:r>
            <a:r>
              <a:rPr lang="en-CA" b="1" dirty="0" smtClean="0"/>
              <a:t> </a:t>
            </a:r>
            <a:r>
              <a:rPr lang="en-CA" b="1" dirty="0" err="1" smtClean="0"/>
              <a:t>projektplan</a:t>
            </a:r>
            <a:r>
              <a:rPr lang="en-CA" b="1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3600" dirty="0" smtClean="0"/>
              <a:t>Den bakgrund, syfte, frågeställning, metod och disposition som anges i projektplanen ska i stort sett vara densamma som sedan presenteras i slutgiltiga examensuppsats. </a:t>
            </a:r>
            <a:endParaRPr lang="en-CA" sz="3600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078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err="1" smtClean="0"/>
              <a:t>Varför</a:t>
            </a:r>
            <a:r>
              <a:rPr lang="en-CA" b="1" dirty="0" smtClean="0"/>
              <a:t> </a:t>
            </a:r>
            <a:r>
              <a:rPr lang="en-CA" b="1" dirty="0" err="1" smtClean="0"/>
              <a:t>behövs</a:t>
            </a:r>
            <a:r>
              <a:rPr lang="en-CA" b="1" dirty="0" smtClean="0"/>
              <a:t> </a:t>
            </a:r>
            <a:r>
              <a:rPr lang="en-CA" b="1" dirty="0" err="1" smtClean="0"/>
              <a:t>en</a:t>
            </a:r>
            <a:r>
              <a:rPr lang="en-CA" b="1" dirty="0" smtClean="0"/>
              <a:t> </a:t>
            </a:r>
            <a:r>
              <a:rPr lang="en-CA" b="1" dirty="0" err="1" smtClean="0"/>
              <a:t>projektplan</a:t>
            </a:r>
            <a:r>
              <a:rPr lang="en-CA" b="1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4000" dirty="0" smtClean="0"/>
              <a:t>Det lönar sig därför att lägga ner ett ordentligt jobb på projektplanen då det förenklar genomförandet och uppsatsskrivandet under  </a:t>
            </a:r>
            <a:r>
              <a:rPr lang="en-CA" sz="4000" dirty="0" err="1" smtClean="0"/>
              <a:t>examensarbetet</a:t>
            </a:r>
            <a:r>
              <a:rPr lang="en-CA" sz="4000" dirty="0" smtClean="0"/>
              <a:t>!</a:t>
            </a:r>
          </a:p>
          <a:p>
            <a:endParaRPr lang="en-CA" sz="4000" dirty="0" smtClean="0"/>
          </a:p>
          <a:p>
            <a:r>
              <a:rPr lang="sv-SE" sz="4000" dirty="0" smtClean="0"/>
              <a:t>Projektplanen tillsammans med litteraturstudie utgör en stor del av </a:t>
            </a:r>
            <a:r>
              <a:rPr lang="en-CA" sz="4000" dirty="0" err="1" smtClean="0"/>
              <a:t>arbetet</a:t>
            </a:r>
            <a:r>
              <a:rPr lang="en-CA" sz="4000" dirty="0" smtClean="0"/>
              <a:t> vid </a:t>
            </a:r>
            <a:r>
              <a:rPr lang="en-CA" sz="4000" dirty="0" err="1" smtClean="0"/>
              <a:t>ett</a:t>
            </a:r>
            <a:r>
              <a:rPr lang="en-CA" sz="4000" dirty="0" smtClean="0"/>
              <a:t> </a:t>
            </a:r>
            <a:r>
              <a:rPr lang="en-CA" sz="4000" dirty="0" err="1" smtClean="0"/>
              <a:t>examensarbete</a:t>
            </a:r>
            <a:r>
              <a:rPr lang="en-CA" sz="4000" dirty="0" smtClean="0"/>
              <a:t>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3087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smtClean="0"/>
              <a:t>Vem ska granska och godkänna projektplanen?</a:t>
            </a:r>
            <a:br>
              <a:rPr lang="sv-SE" b="1" dirty="0" smtClean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Projektplanen </a:t>
            </a:r>
            <a:r>
              <a:rPr lang="sv-SE" dirty="0"/>
              <a:t>ska vara granskad och godkänd av handledaren samt </a:t>
            </a:r>
            <a:r>
              <a:rPr lang="sv-SE" dirty="0" smtClean="0"/>
              <a:t>av projektplan seminariets ledare. </a:t>
            </a:r>
          </a:p>
          <a:p>
            <a:pPr marL="0" indent="0">
              <a:buNone/>
            </a:pPr>
            <a:endParaRPr lang="en-CA" dirty="0"/>
          </a:p>
          <a:p>
            <a:r>
              <a:rPr lang="sv-SE" dirty="0"/>
              <a:t>P</a:t>
            </a:r>
            <a:r>
              <a:rPr lang="sv-SE" dirty="0" smtClean="0"/>
              <a:t>rojektets </a:t>
            </a:r>
            <a:r>
              <a:rPr lang="sv-SE" dirty="0"/>
              <a:t>genomförbarhet, omfattning</a:t>
            </a:r>
            <a:r>
              <a:rPr lang="sv-SE" dirty="0" smtClean="0"/>
              <a:t>, relevans</a:t>
            </a:r>
          </a:p>
          <a:p>
            <a:r>
              <a:rPr lang="sv-SE" dirty="0"/>
              <a:t>F</a:t>
            </a:r>
            <a:r>
              <a:rPr lang="sv-SE" dirty="0" smtClean="0"/>
              <a:t>rågeställningarna </a:t>
            </a:r>
            <a:r>
              <a:rPr lang="sv-SE" dirty="0"/>
              <a:t>överensstämmer med </a:t>
            </a:r>
            <a:r>
              <a:rPr lang="sv-SE" dirty="0" smtClean="0"/>
              <a:t>syftet? </a:t>
            </a:r>
            <a:endParaRPr lang="sv-SE" dirty="0"/>
          </a:p>
          <a:p>
            <a:r>
              <a:rPr lang="sv-SE" dirty="0"/>
              <a:t>V</a:t>
            </a:r>
            <a:r>
              <a:rPr lang="sv-SE" dirty="0" smtClean="0"/>
              <a:t>ald undersökningsmetod </a:t>
            </a:r>
            <a:r>
              <a:rPr lang="sv-SE" dirty="0"/>
              <a:t>är relevant med hänsyn till </a:t>
            </a:r>
            <a:r>
              <a:rPr lang="sv-SE" dirty="0" smtClean="0"/>
              <a:t>frågeställningarna?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233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b="1" dirty="0"/>
              <a:t>Projektplanen ska </a:t>
            </a:r>
            <a:r>
              <a:rPr lang="sv-SE" sz="4000" b="1" dirty="0" smtClean="0"/>
              <a:t>innehålla </a:t>
            </a:r>
            <a:r>
              <a:rPr lang="sv-SE" sz="4000" b="1" dirty="0"/>
              <a:t>följande</a:t>
            </a:r>
            <a:br>
              <a:rPr lang="sv-SE" sz="4000" b="1" dirty="0"/>
            </a:br>
            <a:r>
              <a:rPr lang="en-CA" sz="4000" b="1" dirty="0" err="1" smtClean="0"/>
              <a:t>komponenter</a:t>
            </a:r>
            <a:endParaRPr lang="en-CA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 err="1" smtClean="0"/>
              <a:t>Titel</a:t>
            </a:r>
            <a:r>
              <a:rPr lang="en-CA" b="1" dirty="0" smtClean="0"/>
              <a:t> </a:t>
            </a:r>
            <a:endParaRPr lang="en-CA" b="1" dirty="0"/>
          </a:p>
          <a:p>
            <a:r>
              <a:rPr lang="sv-SE" dirty="0" smtClean="0"/>
              <a:t>Titeln/rubriken </a:t>
            </a:r>
            <a:r>
              <a:rPr lang="sv-SE" dirty="0"/>
              <a:t>på </a:t>
            </a:r>
            <a:r>
              <a:rPr lang="sv-SE" dirty="0" smtClean="0"/>
              <a:t>uppsatsen </a:t>
            </a:r>
            <a:r>
              <a:rPr lang="sv-SE" dirty="0"/>
              <a:t>har två </a:t>
            </a:r>
            <a:r>
              <a:rPr lang="sv-SE" dirty="0" smtClean="0"/>
              <a:t>funktioner: </a:t>
            </a:r>
          </a:p>
          <a:p>
            <a:r>
              <a:rPr lang="sv-SE" dirty="0" smtClean="0"/>
              <a:t>Att definiera ämnet</a:t>
            </a:r>
          </a:p>
          <a:p>
            <a:r>
              <a:rPr lang="sv-SE" dirty="0" smtClean="0"/>
              <a:t>Att </a:t>
            </a:r>
            <a:r>
              <a:rPr lang="sv-SE" dirty="0"/>
              <a:t>locka läsaren att välja att läsa just </a:t>
            </a:r>
            <a:r>
              <a:rPr lang="sv-SE" dirty="0" smtClean="0"/>
              <a:t>denna uppsats.</a:t>
            </a:r>
          </a:p>
          <a:p>
            <a:r>
              <a:rPr lang="sv-SE" dirty="0" smtClean="0"/>
              <a:t>Titeln </a:t>
            </a:r>
            <a:r>
              <a:rPr lang="sv-SE" dirty="0"/>
              <a:t>kan vara </a:t>
            </a:r>
            <a:r>
              <a:rPr lang="sv-SE" dirty="0" smtClean="0"/>
              <a:t>en fråga </a:t>
            </a:r>
            <a:r>
              <a:rPr lang="sv-SE" dirty="0"/>
              <a:t>eller ett påstående och kan i vissa fall även innehålla en underrubrik. </a:t>
            </a:r>
            <a:endParaRPr lang="sv-SE" dirty="0" smtClean="0"/>
          </a:p>
          <a:p>
            <a:r>
              <a:rPr lang="en-CA" dirty="0" smtClean="0"/>
              <a:t>Relevant </a:t>
            </a:r>
            <a:r>
              <a:rPr lang="en-CA" dirty="0" err="1"/>
              <a:t>och</a:t>
            </a:r>
            <a:r>
              <a:rPr lang="en-CA" dirty="0"/>
              <a:t> </a:t>
            </a:r>
            <a:r>
              <a:rPr lang="en-CA" dirty="0" err="1" smtClean="0"/>
              <a:t>kort</a:t>
            </a:r>
            <a:r>
              <a:rPr lang="en-CA" dirty="0" smtClean="0"/>
              <a:t>/</a:t>
            </a:r>
            <a:r>
              <a:rPr lang="en-CA" dirty="0" err="1" smtClean="0"/>
              <a:t>koncis</a:t>
            </a:r>
            <a:r>
              <a:rPr lang="en-CA" dirty="0" smtClean="0"/>
              <a:t>!!!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78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err="1" smtClean="0"/>
              <a:t>Introduktion</a:t>
            </a:r>
            <a:r>
              <a:rPr lang="en-CA" b="1" dirty="0" smtClean="0"/>
              <a:t>/</a:t>
            </a:r>
            <a:r>
              <a:rPr lang="en-CA" b="1" dirty="0" err="1" smtClean="0"/>
              <a:t>Bakgrund</a:t>
            </a:r>
            <a:r>
              <a:rPr lang="en-CA" b="1" dirty="0" smtClean="0"/>
              <a:t/>
            </a:r>
            <a:br>
              <a:rPr lang="en-CA" b="1" dirty="0" smtClean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v-SE" dirty="0" smtClean="0"/>
              <a:t>Beskriver </a:t>
            </a:r>
            <a:r>
              <a:rPr lang="sv-SE" dirty="0"/>
              <a:t>forskningsområdet och referera till befintlig kunskap </a:t>
            </a:r>
            <a:r>
              <a:rPr lang="sv-SE" dirty="0" smtClean="0"/>
              <a:t>inom området </a:t>
            </a:r>
          </a:p>
          <a:p>
            <a:r>
              <a:rPr lang="sv-SE" dirty="0" smtClean="0"/>
              <a:t>Definierar utgångspunkterna</a:t>
            </a:r>
          </a:p>
          <a:p>
            <a:r>
              <a:rPr lang="sv-SE" dirty="0"/>
              <a:t>S</a:t>
            </a:r>
            <a:r>
              <a:rPr lang="sv-SE" dirty="0" smtClean="0"/>
              <a:t>ka </a:t>
            </a:r>
            <a:r>
              <a:rPr lang="sv-SE" dirty="0"/>
              <a:t>leda fram </a:t>
            </a:r>
            <a:r>
              <a:rPr lang="sv-SE" dirty="0" smtClean="0"/>
              <a:t>till det </a:t>
            </a:r>
            <a:r>
              <a:rPr lang="sv-SE" dirty="0"/>
              <a:t>vetenskapliga problem som </a:t>
            </a:r>
            <a:r>
              <a:rPr lang="sv-SE" dirty="0" smtClean="0"/>
              <a:t>arbetet </a:t>
            </a:r>
            <a:r>
              <a:rPr lang="sv-SE" dirty="0"/>
              <a:t>tar sin utgångspunkt i </a:t>
            </a:r>
            <a:endParaRPr lang="sv-SE" dirty="0" smtClean="0"/>
          </a:p>
          <a:p>
            <a:r>
              <a:rPr lang="sv-SE" dirty="0" smtClean="0"/>
              <a:t>Mynna </a:t>
            </a:r>
            <a:r>
              <a:rPr lang="sv-SE" dirty="0"/>
              <a:t>ut </a:t>
            </a:r>
            <a:r>
              <a:rPr lang="sv-SE" dirty="0" smtClean="0"/>
              <a:t>i formuleringen </a:t>
            </a:r>
            <a:r>
              <a:rPr lang="sv-SE" dirty="0"/>
              <a:t>av ett övergripande syfte och specifika </a:t>
            </a:r>
            <a:r>
              <a:rPr lang="sv-SE" dirty="0" smtClean="0"/>
              <a:t>frågeställningar</a:t>
            </a:r>
          </a:p>
          <a:p>
            <a:r>
              <a:rPr lang="sv-SE" dirty="0" smtClean="0"/>
              <a:t>OBS! EXEMPEL! Stycket </a:t>
            </a:r>
            <a:r>
              <a:rPr lang="sv-SE" dirty="0"/>
              <a:t>kan delas in efter </a:t>
            </a:r>
            <a:r>
              <a:rPr lang="sv-SE" dirty="0" smtClean="0"/>
              <a:t>följande frågor</a:t>
            </a:r>
            <a:r>
              <a:rPr lang="sv-SE" dirty="0"/>
              <a:t>: </a:t>
            </a:r>
            <a:r>
              <a:rPr lang="sv-SE" i="1" dirty="0"/>
              <a:t>vad vet vi, vad vet vi inte </a:t>
            </a:r>
            <a:r>
              <a:rPr lang="sv-SE" dirty="0"/>
              <a:t>och </a:t>
            </a:r>
            <a:r>
              <a:rPr lang="sv-SE" i="1" dirty="0"/>
              <a:t>varför är det viktigt att vi tar reda på det vi </a:t>
            </a:r>
            <a:r>
              <a:rPr lang="sv-SE" i="1" dirty="0" smtClean="0"/>
              <a:t>inte vet</a:t>
            </a:r>
            <a:r>
              <a:rPr lang="sv-SE" dirty="0" smtClean="0"/>
              <a:t>?</a:t>
            </a:r>
          </a:p>
          <a:p>
            <a:r>
              <a:rPr lang="sv-SE" dirty="0" smtClean="0"/>
              <a:t>Tre </a:t>
            </a:r>
            <a:r>
              <a:rPr lang="sv-SE" dirty="0"/>
              <a:t>frågor som stöd när du/ni ska </a:t>
            </a:r>
            <a:r>
              <a:rPr lang="sv-SE" dirty="0" smtClean="0"/>
              <a:t>skriva </a:t>
            </a:r>
            <a:r>
              <a:rPr lang="en-CA" dirty="0" err="1" smtClean="0"/>
              <a:t>bakgrund</a:t>
            </a:r>
            <a:r>
              <a:rPr lang="en-CA" dirty="0" smtClean="0"/>
              <a:t>/</a:t>
            </a:r>
            <a:r>
              <a:rPr lang="en-CA" dirty="0" err="1" smtClean="0"/>
              <a:t>introduktion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300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704</Words>
  <Application>Microsoft Office PowerPoint</Application>
  <PresentationFormat>Bredbild</PresentationFormat>
  <Paragraphs>94</Paragraphs>
  <Slides>17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Office Theme</vt:lpstr>
      <vt:lpstr>Att skriva en projektplan</vt:lpstr>
      <vt:lpstr>PowerPoint-presentation</vt:lpstr>
      <vt:lpstr>Examensarbete på avancerad nivå  </vt:lpstr>
      <vt:lpstr>Varför behövs en projektplan? En projektplan… </vt:lpstr>
      <vt:lpstr>Varför behövs en projektplan?</vt:lpstr>
      <vt:lpstr>Varför behövs en projektplan?</vt:lpstr>
      <vt:lpstr>Vem ska granska och godkänna projektplanen? </vt:lpstr>
      <vt:lpstr>Projektplanen ska innehålla följande komponenter</vt:lpstr>
      <vt:lpstr>Introduktion/Bakgrund </vt:lpstr>
      <vt:lpstr>Syfte</vt:lpstr>
      <vt:lpstr>Frågeställning(ar) </vt:lpstr>
      <vt:lpstr>Etik</vt:lpstr>
      <vt:lpstr>Metodbeskrivning </vt:lpstr>
      <vt:lpstr>Tidsplan</vt:lpstr>
      <vt:lpstr>Betydelse (eventuellt) </vt:lpstr>
      <vt:lpstr>Handledarkontakt</vt:lpstr>
      <vt:lpstr>Handledning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 skriva en projektplan</dc:title>
  <dc:creator>Test Wazana</dc:creator>
  <cp:lastModifiedBy>Test Wazana</cp:lastModifiedBy>
  <cp:revision>47</cp:revision>
  <dcterms:created xsi:type="dcterms:W3CDTF">2015-06-03T20:20:17Z</dcterms:created>
  <dcterms:modified xsi:type="dcterms:W3CDTF">2016-07-27T11:20:26Z</dcterms:modified>
</cp:coreProperties>
</file>