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diagrams/colors2.xml" ContentType="application/vnd.openxmlformats-officedocument.drawingml.diagramColors+xml"/>
  <Override PartName="/ppt/notesMasters/notesMaster1.xml" ContentType="application/vnd.openxmlformats-officedocument.presentationml.notesMaster+xml"/>
  <Default Extension="vml" ContentType="application/vnd.openxmlformats-officedocument.vmlDrawing"/>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Default Extension="xml" ContentType="application/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tableStyles.xml" ContentType="application/vnd.openxmlformats-officedocument.presentationml.tableStyles+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docProps/core.xml" ContentType="application/vnd.openxmlformats-package.core-properties+xml"/>
  <Override PartName="/ppt/slideLayouts/slideLayout17.xml" ContentType="application/vnd.openxmlformats-officedocument.presentationml.slideLayout+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Default Extension="png" ContentType="image/png"/>
  <Default Extension="docx" ContentType="application/vnd.openxmlformats-officedocument.wordprocessingml.document"/>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notesSlides/notesSlide48.xml" ContentType="application/vnd.openxmlformats-officedocument.presentationml.notesSlide+xml"/>
  <Override PartName="/ppt/slideLayouts/slideLayout18.xml" ContentType="application/vnd.openxmlformats-officedocument.presentationml.slideLayout+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Default Extension="pict" ContentType="image/pict"/>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49.xml" ContentType="application/vnd.openxmlformats-officedocument.presentationml.notesSlide+xml"/>
  <Override PartName="/ppt/presentation.xml" ContentType="application/vnd.openxmlformats-officedocument.presentationml.presentation.main+xml"/>
  <Override PartName="/ppt/slideLayouts/slideLayout19.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Default Extension="pdf" ContentType="application/pdf"/>
  <Override PartName="/ppt/slides/slide46.xml" ContentType="application/vnd.openxmlformats-officedocument.presentationml.slide+xml"/>
  <Override PartName="/ppt/diagrams/colors1.xml" ContentType="application/vnd.openxmlformats-officedocument.drawingml.diagramColors+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8" r:id="rId1"/>
  </p:sldMasterIdLst>
  <p:notesMasterIdLst>
    <p:notesMasterId r:id="rId55"/>
  </p:notesMasterIdLst>
  <p:handoutMasterIdLst>
    <p:handoutMasterId r:id="rId56"/>
  </p:handoutMasterIdLst>
  <p:sldIdLst>
    <p:sldId id="334" r:id="rId2"/>
    <p:sldId id="335" r:id="rId3"/>
    <p:sldId id="257" r:id="rId4"/>
    <p:sldId id="258" r:id="rId5"/>
    <p:sldId id="337" r:id="rId6"/>
    <p:sldId id="259"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36" r:id="rId5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36" autoAdjust="0"/>
    <p:restoredTop sz="81020" autoAdjust="0"/>
  </p:normalViewPr>
  <p:slideViewPr>
    <p:cSldViewPr>
      <p:cViewPr varScale="1">
        <p:scale>
          <a:sx n="121" d="100"/>
          <a:sy n="121" d="100"/>
        </p:scale>
        <p:origin x="-264" y="-1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4" Type="http://schemas.openxmlformats.org/officeDocument/2006/relationships/slide" Target="slides/slide53.xml"/><Relationship Id="rId1" Type="http://schemas.openxmlformats.org/officeDocument/2006/relationships/slide" Target="slides/slide1.xml"/><Relationship Id="rId2"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dgm:t>
        <a:bodyPr/>
        <a:lstStyle/>
        <a:p>
          <a:pPr rtl="0"/>
          <a:r>
            <a:rPr lang="en-US" sz="1400" dirty="0" smtClean="0"/>
            <a:t>An interconnected set of gates whose output at any time is a function only of the input at that time</a:t>
          </a:r>
          <a:endParaRPr lang="en-US" sz="14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dgm:t>
        <a:bodyPr/>
        <a:lstStyle/>
        <a:p>
          <a:pPr rtl="0"/>
          <a:r>
            <a:rPr lang="en-US" sz="1400" dirty="0" smtClean="0"/>
            <a:t>The appearance of the input is followed almost immediately by the appearance of the output, with only gate delays</a:t>
          </a:r>
          <a:endParaRPr lang="en-US" sz="14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dgm:t>
        <a:bodyPr/>
        <a:lstStyle/>
        <a:p>
          <a:pPr rtl="0"/>
          <a:r>
            <a:rPr lang="en-US" sz="1400" dirty="0" smtClean="0"/>
            <a:t>Consists of </a:t>
          </a:r>
          <a:r>
            <a:rPr lang="en-US" sz="1400" i="1" dirty="0" smtClean="0"/>
            <a:t>n </a:t>
          </a:r>
          <a:r>
            <a:rPr lang="en-US" sz="1400" dirty="0" smtClean="0"/>
            <a:t>binary inputs and </a:t>
          </a:r>
          <a:r>
            <a:rPr lang="en-US" sz="1400" i="1" dirty="0" smtClean="0"/>
            <a:t>m </a:t>
          </a:r>
          <a:r>
            <a:rPr lang="en-US" sz="1400" dirty="0" smtClean="0"/>
            <a:t>binary outputs</a:t>
          </a:r>
          <a:endParaRPr lang="en-US" sz="1400" dirty="0"/>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dgm:t>
        <a:bodyPr/>
        <a:lstStyle/>
        <a:p>
          <a:pPr rtl="0"/>
          <a:r>
            <a:rPr lang="en-US" sz="1400" dirty="0" smtClean="0"/>
            <a:t>Can be defined in three ways:</a:t>
          </a:r>
          <a:endParaRPr lang="en-US" sz="1400" dirty="0"/>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dgm:t>
        <a:bodyPr/>
        <a:lstStyle/>
        <a:p>
          <a:pPr rtl="0"/>
          <a:r>
            <a:rPr lang="en-US" sz="1400" dirty="0" smtClean="0"/>
            <a:t>Truth table</a:t>
          </a:r>
          <a:endParaRPr lang="en-US" sz="1400" dirty="0"/>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dgm:t>
        <a:bodyPr/>
        <a:lstStyle/>
        <a:p>
          <a:pPr rtl="0"/>
          <a:r>
            <a:rPr lang="en-US" sz="1200" dirty="0" smtClean="0"/>
            <a:t>For each of the 2</a:t>
          </a:r>
          <a:r>
            <a:rPr lang="en-US" sz="1200" i="1" baseline="30000" dirty="0" smtClean="0"/>
            <a:t>n</a:t>
          </a:r>
          <a:r>
            <a:rPr lang="en-US" sz="1200" i="1" dirty="0" smtClean="0"/>
            <a:t> </a:t>
          </a:r>
          <a:r>
            <a:rPr lang="en-US" sz="1200" dirty="0" smtClean="0"/>
            <a:t>possible combinations of input signals, the binary value of each of the </a:t>
          </a:r>
          <a:r>
            <a:rPr lang="en-US" sz="1200" i="1" dirty="0" smtClean="0"/>
            <a:t>m </a:t>
          </a:r>
          <a:r>
            <a:rPr lang="en-US" sz="1200" dirty="0" smtClean="0"/>
            <a:t>output signals is listed</a:t>
          </a:r>
          <a:endParaRPr lang="en-US" sz="1200" dirty="0"/>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dgm:t>
        <a:bodyPr/>
        <a:lstStyle/>
        <a:p>
          <a:pPr rtl="0"/>
          <a:r>
            <a:rPr lang="en-US" sz="1400" dirty="0" smtClean="0"/>
            <a:t>Graphical symbols</a:t>
          </a:r>
          <a:endParaRPr lang="en-US" sz="1400" dirty="0"/>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dgm:t>
        <a:bodyPr/>
        <a:lstStyle/>
        <a:p>
          <a:pPr rtl="0"/>
          <a:r>
            <a:rPr lang="en-US" sz="1200" dirty="0" smtClean="0"/>
            <a:t>The interconnected layout of gates is depicted</a:t>
          </a:r>
          <a:endParaRPr lang="en-US" sz="1200" dirty="0"/>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dgm:t>
        <a:bodyPr/>
        <a:lstStyle/>
        <a:p>
          <a:pPr rtl="0"/>
          <a:r>
            <a:rPr lang="en-US" sz="1400" dirty="0" smtClean="0"/>
            <a:t>Boolean equations</a:t>
          </a:r>
          <a:endParaRPr lang="en-US" sz="1400" dirty="0"/>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dgm:t>
        <a:bodyPr/>
        <a:lstStyle/>
        <a:p>
          <a:pPr rtl="0"/>
          <a:r>
            <a:rPr lang="en-US" sz="1200" dirty="0" smtClean="0"/>
            <a:t>Each output signal is expressed as a Boolean function of its input signals</a:t>
          </a:r>
          <a:endParaRPr lang="en-US" sz="1200" dirty="0"/>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dgm:presLayoutVars>
          <dgm:bulletEnabled val="1"/>
        </dgm:presLayoutVars>
      </dgm:prSet>
      <dgm:spPr/>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dgm:presLayoutVars>
          <dgm:bulletEnabled val="1"/>
        </dgm:presLayoutVars>
      </dgm:prSet>
      <dgm:spPr/>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dgm:presLayoutVars>
          <dgm:bulletEnabled val="1"/>
        </dgm:presLayoutVars>
      </dgm:prSet>
      <dgm:spPr/>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dgm:presLayoutVars>
          <dgm:bulletEnabled val="1"/>
        </dgm:presLayoutVars>
      </dgm:prSet>
      <dgm:spPr/>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1C1C5102-99A3-524C-874A-41894CA008B8}" type="presOf" srcId="{05036658-5160-804B-B2E0-2AA19BBC6463}" destId="{2E78AED7-2716-4245-B9C1-B1428349EE79}" srcOrd="0" destOrd="0" presId="urn:microsoft.com/office/officeart/2005/8/layout/target1"/>
    <dgm:cxn modelId="{5728694F-CEF7-4C4B-85BD-DB44BCE3952A}" type="presOf" srcId="{E7CFA2E1-84A9-844D-BADF-54169180377B}" destId="{A3550973-DDF1-484A-ABA2-019DAF0E8207}" srcOrd="0" destOrd="5" presId="urn:microsoft.com/office/officeart/2005/8/layout/target1"/>
    <dgm:cxn modelId="{84E089EE-D31A-FB45-9A19-3542B5212AC9}" type="presOf" srcId="{2EF5E475-2FA2-E84A-BA58-414F89A5E0C7}" destId="{A3550973-DDF1-484A-ABA2-019DAF0E8207}" srcOrd="0" destOrd="6"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CB920289-A67E-E94B-ADF8-D323B2BE39AD}" type="presOf" srcId="{6728B6E2-5985-314E-B35C-15B55CC22EE5}" destId="{A3550973-DDF1-484A-ABA2-019DAF0E8207}" srcOrd="0" destOrd="2"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2A7732DC-5A63-9449-A765-D6B358164E3A}" type="presOf" srcId="{514ADFE5-96E9-5B40-9056-0EEE3CCC1805}" destId="{A3550973-DDF1-484A-ABA2-019DAF0E8207}" srcOrd="0" destOrd="1"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70B05F06-DAE7-ED49-82C5-C6AAE3A6C7C0}" type="presOf" srcId="{70870439-1CFF-EC46-AD96-95DD9D5BB788}" destId="{74E3C238-645F-9247-B1D2-FB272211142B}" srcOrd="0" destOrd="0" presId="urn:microsoft.com/office/officeart/2005/8/layout/target1"/>
    <dgm:cxn modelId="{0E0E8E7F-6088-234C-9C80-4948551F44B5}" type="presOf" srcId="{3E7A7728-B1D6-F34E-A8CE-5F280120B2CB}" destId="{A3550973-DDF1-484A-ABA2-019DAF0E8207}"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B7D98CBC-8798-1E4C-AB4F-C585C5CFB7FA}" srcId="{3E7A7728-B1D6-F34E-A8CE-5F280120B2CB}" destId="{50B6C5C8-6D7B-9345-A633-228B59298648}" srcOrd="1" destOrd="0" parTransId="{B3B1CA9E-6D2B-5244-93BD-99CD63F62614}" sibTransId="{8E23AFF8-9FF2-EC47-9CB2-BC7690DB2456}"/>
    <dgm:cxn modelId="{0BD9A8A6-4C99-A541-A423-37A426ECED04}" srcId="{05036658-5160-804B-B2E0-2AA19BBC6463}" destId="{99EB21AB-828B-8347-A986-19040100CEA9}" srcOrd="2" destOrd="0" parTransId="{1C54D95A-D946-0149-AAA5-A514DF156E5F}" sibTransId="{A968FD41-4E96-724B-916F-FD9F43DF9F03}"/>
    <dgm:cxn modelId="{2DED713A-5A25-BC42-97A2-D6AF4B6239B5}" type="presOf" srcId="{50B6C5C8-6D7B-9345-A633-228B59298648}" destId="{A3550973-DDF1-484A-ABA2-019DAF0E8207}" srcOrd="0" destOrd="3"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D5C7558D-C8BA-ED44-8B58-72DC47561C5B}" type="presOf" srcId="{99EB21AB-828B-8347-A986-19040100CEA9}" destId="{0ACCF06E-9F16-1D41-97DD-B15AC1926D94}"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BCE870AD-519A-EA4A-859C-3B3C177C5E5D}" srcId="{05036658-5160-804B-B2E0-2AA19BBC6463}" destId="{3E7A7728-B1D6-F34E-A8CE-5F280120B2CB}" srcOrd="3" destOrd="0" parTransId="{37D3CA22-AF32-7A4F-B5BD-A817563205BC}" sibTransId="{110856D5-DA1E-1F45-89F1-0C248277C056}"/>
    <dgm:cxn modelId="{7B09FFC0-CCAB-FC4A-B0AB-72347CF75540}" srcId="{3E7A7728-B1D6-F34E-A8CE-5F280120B2CB}" destId="{E7CFA2E1-84A9-844D-BADF-54169180377B}" srcOrd="2" destOrd="0" parTransId="{7994E141-B85D-884F-A14C-01123DB6A426}" sibTransId="{45FC10AE-912D-DF47-A860-5682EE7D8996}"/>
    <dgm:cxn modelId="{734ADC75-C368-8F4E-A1F3-BCC2F07EF325}" srcId="{05036658-5160-804B-B2E0-2AA19BBC6463}" destId="{70870439-1CFF-EC46-AD96-95DD9D5BB788}" srcOrd="0" destOrd="0" parTransId="{A834CE6F-D539-DA40-A6CD-971CC36EFE72}" sibTransId="{60530F34-325C-8A40-8454-070EBF2B7E07}"/>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Current output depends not only on the current input, but also on the past history of inputs</a:t>
          </a:r>
          <a:endParaRPr lang="en-US" sz="1800" dirty="0">
            <a:effectLst>
              <a:outerShdw blurRad="38100" dist="38100" dir="2700000" algn="tl">
                <a:srgbClr val="000000">
                  <a:alpha val="43137"/>
                </a:srgbClr>
              </a:outerShdw>
            </a:effectLst>
          </a:endParaRPr>
        </a:p>
      </dgm:t>
    </dgm:pt>
    <dgm:pt modelId="{5CE33789-23D5-F143-A653-5D6BD263B8B0}" type="parTrans" cxnId="{D0B4A9E3-4560-A349-B2D3-A4F5C773E2B2}">
      <dgm:prSet/>
      <dgm:spPr>
        <a:ln>
          <a:solidFill>
            <a:schemeClr val="accent3"/>
          </a:solidFill>
        </a:ln>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Makes use of combinational circuits</a:t>
          </a:r>
        </a:p>
      </dgm:t>
    </dgm:pt>
    <dgm:pt modelId="{2639669F-E565-4F4D-82B5-1EBC58D6BA67}" type="parTrans" cxnId="{95996E37-C140-1647-B4CD-F98E9CA39068}">
      <dgm:prSet/>
      <dgm:spPr>
        <a:ln>
          <a:solidFill>
            <a:schemeClr val="accent3"/>
          </a:solidFill>
        </a:ln>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ln>
          <a:solidFill>
            <a:schemeClr val="accent3"/>
          </a:solidFill>
        </a:ln>
      </dgm:spPr>
    </dgm:pt>
    <dgm:pt modelId="{D583EC01-8278-884A-8BEC-8A592426C6DF}" type="pres">
      <dgm:prSet presAssocID="{5CE33789-23D5-F143-A653-5D6BD263B8B0}" presName="Name25" presStyleLbl="parChTrans1D1" presStyleIdx="0" presStyleCnt="2"/>
      <dgm:spPr/>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D11EC507-5294-9844-9876-93927A9B36AD}" type="presOf" srcId="{2639669F-E565-4F4D-82B5-1EBC58D6BA67}" destId="{E705D7C3-8468-234B-BCDE-3C57EB9B6E20}"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95996E37-C140-1647-B4CD-F98E9CA39068}" srcId="{F5C828F9-44B4-A14A-9F79-97EE3C970357}" destId="{6323FE59-076D-3F41-9CAC-2BAF2DBBC5B4}" srcOrd="1" destOrd="0" parTransId="{2639669F-E565-4F4D-82B5-1EBC58D6BA67}" sibTransId="{45E13458-EA62-C345-A64B-C17F78B5D384}"/>
    <dgm:cxn modelId="{FA95BCDC-91A5-A346-A6EA-D8BAA1F5FEDA}" type="presOf" srcId="{F5C828F9-44B4-A14A-9F79-97EE3C970357}" destId="{C531DD29-9CE2-FD4C-A1F7-AF33EA8BFC1F}" srcOrd="0" destOrd="0" presId="urn:microsoft.com/office/officeart/2005/8/layout/radial2"/>
    <dgm:cxn modelId="{7296FD38-4BD3-2D43-8B90-7F5E0749EE00}" type="presOf" srcId="{5CE33789-23D5-F143-A653-5D6BD263B8B0}" destId="{D583EC01-8278-884A-8BEC-8A592426C6DF}" srcOrd="0" destOrd="0" presId="urn:microsoft.com/office/officeart/2005/8/layout/radial2"/>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Consists of </a:t>
          </a:r>
          <a:r>
            <a:rPr lang="en-US" sz="1400" i="1" kern="1200" dirty="0" smtClean="0"/>
            <a:t>n </a:t>
          </a:r>
          <a:r>
            <a:rPr lang="en-US" sz="1400" kern="1200" dirty="0" smtClean="0"/>
            <a:t>binary inputs and </a:t>
          </a:r>
          <a:r>
            <a:rPr lang="en-US" sz="1400" i="1" kern="1200" dirty="0" smtClean="0"/>
            <a:t>m </a:t>
          </a:r>
          <a:r>
            <a:rPr lang="en-US" sz="1400" kern="1200" dirty="0" smtClean="0"/>
            <a:t>binary outputs</a:t>
          </a:r>
          <a:endParaRPr lang="en-US" sz="1400" kern="1200" dirty="0"/>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Can be defined in three ways: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Truth table</a:t>
          </a:r>
          <a:endParaRPr lang="en-US" sz="1400" kern="1200" dirty="0"/>
        </a:p>
        <a:p>
          <a:pPr marL="228600" lvl="2" indent="-114300" algn="l" defTabSz="533400" rtl="0">
            <a:lnSpc>
              <a:spcPct val="90000"/>
            </a:lnSpc>
            <a:spcBef>
              <a:spcPct val="0"/>
            </a:spcBef>
            <a:spcAft>
              <a:spcPct val="15000"/>
            </a:spcAft>
            <a:buChar char="••"/>
          </a:pPr>
          <a:r>
            <a:rPr lang="en-US" sz="1200" kern="1200" dirty="0" smtClean="0"/>
            <a:t>For each of the 2</a:t>
          </a:r>
          <a:r>
            <a:rPr lang="en-US" sz="1200" i="1" kern="1200" baseline="30000" dirty="0" smtClean="0"/>
            <a:t>n</a:t>
          </a:r>
          <a:r>
            <a:rPr lang="en-US" sz="1200" i="1" kern="1200" dirty="0" smtClean="0"/>
            <a:t> </a:t>
          </a:r>
          <a:r>
            <a:rPr lang="en-US" sz="1200" kern="1200" dirty="0" smtClean="0"/>
            <a:t>possible combinations of input signals, the binary value of each of the </a:t>
          </a:r>
          <a:r>
            <a:rPr lang="en-US" sz="1200" i="1" kern="1200" dirty="0" smtClean="0"/>
            <a:t>m </a:t>
          </a:r>
          <a:r>
            <a:rPr lang="en-US" sz="1200" kern="1200" dirty="0" smtClean="0"/>
            <a:t>output signals is listed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Graphical symbols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The interconnected layout of gates is depicted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Boolean equations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Each output signal is expressed as a Boolean function of its input signals</a:t>
          </a:r>
          <a:endParaRPr lang="en-US" sz="1200" kern="1200" dirty="0"/>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05D7C3-8468-234B-BCDE-3C57EB9B6E20}">
      <dsp:nvSpPr>
        <dsp:cNvPr id="0" name=""/>
        <dsp:cNvSpPr/>
      </dsp:nvSpPr>
      <dsp:spPr>
        <a:xfrm rot="973471">
          <a:off x="2654189" y="3918943"/>
          <a:ext cx="2676867" cy="68115"/>
        </a:xfrm>
        <a:custGeom>
          <a:avLst/>
          <a:gdLst/>
          <a:ahLst/>
          <a:cxnLst/>
          <a:rect l="0" t="0" r="0" b="0"/>
          <a:pathLst>
            <a:path>
              <a:moveTo>
                <a:pt x="0" y="34057"/>
              </a:moveTo>
              <a:lnTo>
                <a:pt x="2676867" y="34057"/>
              </a:lnTo>
            </a:path>
          </a:pathLst>
        </a:custGeom>
        <a:noFill/>
        <a:ln w="12700" cap="flat" cmpd="sng" algn="ctr">
          <a:solidFill>
            <a:schemeClr val="accent3"/>
          </a:solidFill>
          <a:prstDash val="solid"/>
        </a:ln>
        <a:effectLst/>
      </dsp:spPr>
      <dsp:style>
        <a:lnRef idx="1">
          <a:scrgbClr r="0" g="0" b="0"/>
        </a:lnRef>
        <a:fillRef idx="0">
          <a:scrgbClr r="0" g="0" b="0"/>
        </a:fillRef>
        <a:effectRef idx="0">
          <a:scrgbClr r="0" g="0" b="0"/>
        </a:effectRef>
        <a:fontRef idx="minor"/>
      </dsp:style>
    </dsp:sp>
    <dsp:sp modelId="{D583EC01-8278-884A-8BEC-8A592426C6DF}">
      <dsp:nvSpPr>
        <dsp:cNvPr id="0" name=""/>
        <dsp:cNvSpPr/>
      </dsp:nvSpPr>
      <dsp:spPr>
        <a:xfrm rot="20271552">
          <a:off x="2619513" y="2310281"/>
          <a:ext cx="2386246" cy="68115"/>
        </a:xfrm>
        <a:custGeom>
          <a:avLst/>
          <a:gdLst/>
          <a:ahLst/>
          <a:cxnLst/>
          <a:rect l="0" t="0" r="0" b="0"/>
          <a:pathLst>
            <a:path>
              <a:moveTo>
                <a:pt x="0" y="34057"/>
              </a:moveTo>
              <a:lnTo>
                <a:pt x="2386246" y="34057"/>
              </a:lnTo>
            </a:path>
          </a:pathLst>
        </a:custGeom>
        <a:noFill/>
        <a:ln w="12700" cap="flat" cmpd="sng" algn="ctr">
          <a:solidFill>
            <a:schemeClr val="accent3"/>
          </a:solidFill>
          <a:prstDash val="solid"/>
        </a:ln>
        <a:effectLst/>
      </dsp:spPr>
      <dsp:style>
        <a:lnRef idx="1">
          <a:scrgbClr r="0" g="0" b="0"/>
        </a:lnRef>
        <a:fillRef idx="0">
          <a:scrgbClr r="0" g="0" b="0"/>
        </a:fillRef>
        <a:effectRef idx="0">
          <a:scrgbClr r="0" g="0" b="0"/>
        </a:effectRef>
        <a:fontRef idx="minor"/>
      </dsp:style>
    </dsp:sp>
    <dsp:sp modelId="{F742916A-37D0-0044-83B6-76382F9C022F}">
      <dsp:nvSpPr>
        <dsp:cNvPr id="0" name=""/>
        <dsp:cNvSpPr/>
      </dsp:nvSpPr>
      <dsp:spPr>
        <a:xfrm>
          <a:off x="-420629" y="1219206"/>
          <a:ext cx="4006479" cy="4065005"/>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1E1CDB9-9EED-D643-B6AE-9B9428EED944}">
      <dsp:nvSpPr>
        <dsp:cNvPr id="0" name=""/>
        <dsp:cNvSpPr/>
      </dsp:nvSpPr>
      <dsp:spPr>
        <a:xfrm>
          <a:off x="4820309" y="74689"/>
          <a:ext cx="2643622" cy="264362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Current output depends not only on the current input, but also on the past history of inputs</a:t>
          </a:r>
          <a:endParaRPr lang="en-US" sz="1800" kern="1200" dirty="0">
            <a:effectLst>
              <a:outerShdw blurRad="38100" dist="38100" dir="2700000" algn="tl">
                <a:srgbClr val="000000">
                  <a:alpha val="43137"/>
                </a:srgbClr>
              </a:outerShdw>
            </a:effectLst>
          </a:endParaRPr>
        </a:p>
      </dsp:txBody>
      <dsp:txXfrm>
        <a:off x="4820309" y="74689"/>
        <a:ext cx="2643622" cy="2643622"/>
      </dsp:txXfrm>
    </dsp:sp>
    <dsp:sp modelId="{709D8BAF-6734-7248-81DA-77DA10254CB7}">
      <dsp:nvSpPr>
        <dsp:cNvPr id="0" name=""/>
        <dsp:cNvSpPr/>
      </dsp:nvSpPr>
      <dsp:spPr>
        <a:xfrm>
          <a:off x="5226709" y="3453898"/>
          <a:ext cx="2481060" cy="243838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Makes use of combinational circuits</a:t>
          </a:r>
        </a:p>
      </dsp:txBody>
      <dsp:txXfrm>
        <a:off x="5226709" y="3453898"/>
        <a:ext cx="2481060" cy="2438386"/>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ict"/><Relationship Id="rId2"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pict"/></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a:t>
            </a:r>
            <a:r>
              <a:rPr lang="en-US" dirty="0" smtClean="0">
                <a:latin typeface="Times New Roman" pitchFamily="-110" charset="0"/>
              </a:rPr>
              <a:t>11 “Digital</a:t>
            </a:r>
            <a:r>
              <a:rPr lang="en-US" baseline="0" dirty="0" smtClean="0">
                <a:latin typeface="Times New Roman" pitchFamily="-110" charset="0"/>
              </a:rPr>
              <a:t> Logic</a:t>
            </a:r>
            <a:r>
              <a:rPr lang="en-US" dirty="0" smtClean="0">
                <a:latin typeface="Times New Roman" pitchFamily="-110" charset="0"/>
              </a:rPr>
              <a:t>”</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11.4 shows a straightforward implementation with AND, OR, and NOT gates. </a:t>
            </a: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Times New Roman" pitchFamily="-1" charset="0"/>
                <a:ea typeface="+mn-ea"/>
                <a:cs typeface="+mn-cs"/>
              </a:rPr>
              <a:t>Product of sums (POS) </a:t>
            </a:r>
            <a:r>
              <a:rPr lang="en-US" sz="1200" kern="1200" dirty="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dirty="0" smtClean="0"/>
          </a:p>
          <a:p>
            <a:r>
              <a:rPr lang="en-US" sz="1200" kern="1200" dirty="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smtClean="0"/>
          </a:p>
          <a:p>
            <a:r>
              <a:rPr lang="en-US" sz="1200" kern="1200" dirty="0" smtClean="0">
                <a:solidFill>
                  <a:schemeClr val="tx1"/>
                </a:solidFill>
                <a:latin typeface="Times New Roman" pitchFamily="-1" charset="0"/>
                <a:ea typeface="+mn-ea"/>
                <a:cs typeface="+mn-cs"/>
              </a:rPr>
              <a:t>• Algebraic simplification </a:t>
            </a:r>
          </a:p>
          <a:p>
            <a:r>
              <a:rPr lang="en-US" sz="1200" kern="1200" dirty="0" smtClean="0">
                <a:solidFill>
                  <a:schemeClr val="tx1"/>
                </a:solidFill>
                <a:latin typeface="Times New Roman" pitchFamily="-1" charset="0"/>
                <a:ea typeface="+mn-ea"/>
                <a:cs typeface="+mn-cs"/>
              </a:rPr>
              <a:t>• Karnaugh maps</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Quine–McCluskey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dirty="0" smtClean="0">
                <a:solidFill>
                  <a:schemeClr val="tx1"/>
                </a:solidFill>
                <a:latin typeface="Times New Roman" pitchFamily="-1" charset="0"/>
                <a:ea typeface="+mn-ea"/>
                <a:cs typeface="+mn-cs"/>
              </a:rPr>
              <a:t>gates, </a:t>
            </a:r>
            <a:r>
              <a:rPr lang="en-US" sz="1200" kern="1200" dirty="0" smtClean="0">
                <a:solidFill>
                  <a:schemeClr val="tx1"/>
                </a:solidFill>
                <a:latin typeface="Times New Roman" pitchFamily="-1" charset="0"/>
                <a:ea typeface="+mn-ea"/>
                <a:cs typeface="+mn-cs"/>
              </a:rPr>
              <a:t>are described.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smtClean="0"/>
          </a:p>
          <a:p>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multiplexer </a:t>
            </a:r>
            <a:r>
              <a:rPr lang="en-US" sz="1200" kern="1200" dirty="0" smtClean="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11.12. This represents a 4-to-1 multiplexer. There are four input lines, labeled D0, D1, D2, and D3. One of these lines is selected to provide the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output signal F. To select one of the four possible inputs, a 2-bit selection code is needed, and this is implemented as two select lines labeled S1 and S2.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4-to-1 multiplexer is defined by the truth table in Table 11.7. This is a simplified form of a truth table. Instead of showing all possible combinations of input variables, it shows the output as data from line D0, D1, D2, or D3. Figure 11.13 shows an implementation using AND, OR, and NOT gates. S1 and S2 are connected to the AND gates in such a way that, for any combination of S1 and S2, three of the AND gates will output 0. The fourth </a:t>
            </a:r>
            <a:r>
              <a:rPr lang="en-US" sz="1200" b="1" kern="1200" dirty="0" smtClean="0">
                <a:solidFill>
                  <a:schemeClr val="tx1"/>
                </a:solidFill>
                <a:latin typeface="Times New Roman" pitchFamily="-1" charset="0"/>
                <a:ea typeface="+mn-ea"/>
                <a:cs typeface="+mn-cs"/>
              </a:rPr>
              <a:t>AND gate </a:t>
            </a:r>
            <a:r>
              <a:rPr lang="en-US" sz="1200" kern="1200" dirty="0" smtClean="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Multiplexers are used in digital circuits to control signal and data routing. An example is the loading of the program </a:t>
            </a:r>
            <a:r>
              <a:rPr lang="en-US" sz="1200" b="1" kern="1200" dirty="0" smtClean="0">
                <a:solidFill>
                  <a:schemeClr val="tx1"/>
                </a:solidFill>
                <a:latin typeface="Times New Roman" pitchFamily="-1" charset="0"/>
                <a:ea typeface="+mn-ea"/>
                <a:cs typeface="+mn-cs"/>
              </a:rPr>
              <a:t>counter </a:t>
            </a:r>
            <a:r>
              <a:rPr lang="en-US" sz="1200" kern="1200" dirty="0" smtClean="0">
                <a:solidFill>
                  <a:schemeClr val="tx1"/>
                </a:solidFill>
                <a:latin typeface="Times New Roman" pitchFamily="-1" charset="0"/>
                <a:ea typeface="+mn-ea"/>
                <a:cs typeface="+mn-cs"/>
              </a:rPr>
              <a:t>(PC). The value to be loaded into the program counter may come from one of several different sources: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 binary counter, if the PC is to be incremented for the next instruction </a:t>
            </a:r>
          </a:p>
          <a:p>
            <a:r>
              <a:rPr lang="en-US" sz="1200" kern="1200" dirty="0" smtClean="0">
                <a:solidFill>
                  <a:schemeClr val="tx1"/>
                </a:solidFill>
                <a:latin typeface="Times New Roman" pitchFamily="-1" charset="0"/>
                <a:ea typeface="+mn-ea"/>
                <a:cs typeface="+mn-cs"/>
              </a:rPr>
              <a:t>*The instruction </a:t>
            </a:r>
            <a:r>
              <a:rPr lang="en-US" sz="1200" b="1" kern="1200" dirty="0" smtClean="0">
                <a:solidFill>
                  <a:schemeClr val="tx1"/>
                </a:solidFill>
                <a:latin typeface="Times New Roman" pitchFamily="-1" charset="0"/>
                <a:ea typeface="+mn-ea"/>
                <a:cs typeface="+mn-cs"/>
              </a:rPr>
              <a:t>register, </a:t>
            </a:r>
            <a:r>
              <a:rPr lang="en-US" sz="1200" kern="1200" dirty="0" smtClean="0">
                <a:solidFill>
                  <a:schemeClr val="tx1"/>
                </a:solidFill>
                <a:latin typeface="Times New Roman" pitchFamily="-1" charset="0"/>
                <a:ea typeface="+mn-ea"/>
                <a:cs typeface="+mn-cs"/>
              </a:rPr>
              <a:t>if a branch instruction using a direct address has just been executed </a:t>
            </a:r>
          </a:p>
          <a:p>
            <a:r>
              <a:rPr lang="en-US" sz="1200" kern="1200" dirty="0" smtClean="0">
                <a:solidFill>
                  <a:schemeClr val="tx1"/>
                </a:solidFill>
                <a:latin typeface="Times New Roman" pitchFamily="-1" charset="0"/>
                <a:ea typeface="+mn-ea"/>
                <a:cs typeface="+mn-cs"/>
              </a:rPr>
              <a:t>*The output of the ALU, if the branch instruction specifies the address using a displacement mode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11.14 illustrates this for 16-bit addresses.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decoder </a:t>
            </a:r>
            <a:r>
              <a:rPr lang="en-US" sz="1200" kern="1200" dirty="0" smtClean="0">
                <a:solidFill>
                  <a:schemeClr val="tx1"/>
                </a:solidFill>
                <a:latin typeface="Times New Roman" pitchFamily="-1" charset="0"/>
                <a:ea typeface="+mn-ea"/>
                <a:cs typeface="+mn-cs"/>
              </a:rPr>
              <a:t>is a combinational circuit with a number of output lines, only one of which is asserted at any time. Which output line is asserted depends on the pattern of input lines. In general, a decoder has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and 2n outputs. Figure 11.15 shows a decoder with three inputs and eight outputs.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0000-00FF		</a:t>
            </a:r>
            <a:r>
              <a:rPr lang="en-US" sz="1200" kern="1200" baseline="0" dirty="0" smtClean="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0300-03FF		   3</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chip requires 8 address lines, and these are supplied by the lower-order 8 bits of the address. The higher-order 2 bits of the 10-bit address are used to select one of the four RAM chips. For this purpose, a 2-to-4 decoder is used whose output enables one of the four chips, as shown in Figure 11.16.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11.17. As before,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are decoded to produce a single one of 2n outputs. All of the 2n output lines are ANDed </a:t>
            </a:r>
            <a:endParaRPr lang="en-US" dirty="0" smtClean="0"/>
          </a:p>
          <a:p>
            <a:r>
              <a:rPr lang="en-US" sz="1200" kern="1200" dirty="0" smtClean="0">
                <a:solidFill>
                  <a:schemeClr val="tx1"/>
                </a:solidFill>
                <a:latin typeface="Times New Roman" pitchFamily="-1" charset="0"/>
                <a:ea typeface="+mn-ea"/>
                <a:cs typeface="+mn-cs"/>
              </a:rPr>
              <a:t>with a data input line. Thus,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act as an address to select a particular out- put line, and the value on the data input line (0 or 1) is routed to that output line.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configuration in Figure 11.17 can be viewed in another way. Change the label on the new line from </a:t>
            </a:r>
            <a:r>
              <a:rPr lang="en-US" sz="1200" i="1" kern="1200" dirty="0" smtClean="0">
                <a:solidFill>
                  <a:schemeClr val="tx1"/>
                </a:solidFill>
                <a:latin typeface="Times New Roman" pitchFamily="-1" charset="0"/>
                <a:ea typeface="+mn-ea"/>
                <a:cs typeface="+mn-cs"/>
              </a:rPr>
              <a:t>Data Input </a:t>
            </a:r>
            <a:r>
              <a:rPr lang="en-US" sz="1200" kern="1200" dirty="0" smtClean="0">
                <a:solidFill>
                  <a:schemeClr val="tx1"/>
                </a:solidFill>
                <a:latin typeface="Times New Roman" pitchFamily="-1" charset="0"/>
                <a:ea typeface="+mn-ea"/>
                <a:cs typeface="+mn-cs"/>
              </a:rPr>
              <a:t>to </a:t>
            </a:r>
            <a:r>
              <a:rPr lang="en-US" sz="1200" i="1" kern="1200" dirty="0" smtClean="0">
                <a:solidFill>
                  <a:schemeClr val="tx1"/>
                </a:solidFill>
                <a:latin typeface="Times New Roman" pitchFamily="-1" charset="0"/>
                <a:ea typeface="+mn-ea"/>
                <a:cs typeface="+mn-cs"/>
              </a:rPr>
              <a:t>Enable. </a:t>
            </a:r>
            <a:r>
              <a:rPr lang="en-US" sz="1200" kern="1200" dirty="0" smtClean="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smtClean="0">
                <a:solidFill>
                  <a:schemeClr val="tx1"/>
                </a:solidFill>
                <a:latin typeface="Times New Roman" pitchFamily="-1" charset="0"/>
                <a:ea typeface="+mn-ea"/>
                <a:cs typeface="+mn-cs"/>
              </a:rPr>
              <a:t>and </a:t>
            </a:r>
            <a:r>
              <a:rPr lang="en-US" sz="1200" kern="1200" dirty="0" smtClean="0">
                <a:solidFill>
                  <a:schemeClr val="tx1"/>
                </a:solidFill>
                <a:latin typeface="Times New Roman" pitchFamily="-1" charset="0"/>
                <a:ea typeface="+mn-ea"/>
                <a:cs typeface="+mn-cs"/>
              </a:rPr>
              <a:t>the enable line has a value of 1. </a:t>
            </a:r>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are often referred to as “memoryless” circuits, because their output depends only on their current input and no history of prior inputs is retained. However, there is one sort of memory that is implemented with combinational circuits, namely </a:t>
            </a:r>
            <a:r>
              <a:rPr lang="en-US" sz="1200" b="1" kern="1200" dirty="0" smtClean="0">
                <a:solidFill>
                  <a:schemeClr val="tx1"/>
                </a:solidFill>
                <a:latin typeface="Times New Roman" pitchFamily="-1" charset="0"/>
                <a:ea typeface="+mn-ea"/>
                <a:cs typeface="+mn-cs"/>
              </a:rPr>
              <a:t>read-only memory (ROM).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Recall that a ROM is a memory unit that performs only the read operation. This implies that the binary information stored in a ROM is permanent and was created during the fabrication process. Thus, a given input to the ROM (address lines) always produces the same output (data lines). Because the outputs are a function only of the present inputs, the ROM is in fact a combinational circuit. </a:t>
            </a:r>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ROM can be implemented with a decoder and a set of OR gates. As an example, consider Table 11.8. This can be viewed as a truth table with four inputs and four outputs. For each of the 16 possible input values, the corresponding set of values of the outputs is shown. It can also be viewed as defining the contents of a 64-bit ROM consisting of 16 words of 4 bits each. The four inputs specify an address, and the four outputs specify the contents of the location specified by the address. Figure 11.18 shows how this memory could be implemented using a 4-to-16 decoder and four OR gates. As with the PLA, a regular organization is used, and the interconnections are made to reflect the desired result. </a:t>
            </a:r>
            <a:endParaRPr lang="en-US"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However, addition can still be dealt with in Boolean terms. In Table 11.9a,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numbers. This can be done by putting together a set of adders so that the carry from one </a:t>
            </a:r>
            <a:r>
              <a:rPr lang="en-US" sz="1200" b="1" kern="1200" dirty="0" smtClean="0">
                <a:solidFill>
                  <a:schemeClr val="tx1"/>
                </a:solidFill>
                <a:latin typeface="Times New Roman" pitchFamily="-1" charset="0"/>
                <a:ea typeface="+mn-ea"/>
                <a:cs typeface="+mn-cs"/>
              </a:rPr>
              <a:t>adder </a:t>
            </a:r>
            <a:r>
              <a:rPr lang="en-US" sz="1200" kern="1200" dirty="0" smtClean="0">
                <a:solidFill>
                  <a:schemeClr val="tx1"/>
                </a:solidFill>
                <a:latin typeface="Times New Roman" pitchFamily="-1" charset="0"/>
                <a:ea typeface="+mn-ea"/>
                <a:cs typeface="+mn-cs"/>
              </a:rPr>
              <a:t>is provided as input to the next.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a multiple-bit adder to work, each of the single-bit adders must have three inputs, including the carry from the next-lower-order adder. The revised truth table appears in Table 11.9b. </a:t>
            </a:r>
            <a:endParaRPr lang="en-US" dirty="0" smtClean="0"/>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4-bit adder is depicted in Figure 11.19.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11.20 is an implementation using AND, OR, and NOT gates. </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Thus we have the necessary logic to implement a multiple-bit adder such as shown in Figure 11.21. Note that because the output from each adder depends on the carry from the previous adder, there is an increasing delay from the least significant to the most significant bit. Each single-bit adder experiences a certain amount of gate delay, and this gate delay accumulates. For larger adders, the accumulated delay can become unacceptably high.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i="1" kern="1200" dirty="0" smtClean="0">
                <a:solidFill>
                  <a:schemeClr val="tx1"/>
                </a:solidFill>
                <a:latin typeface="Times New Roman" pitchFamily="-1" charset="0"/>
                <a:ea typeface="+mn-ea"/>
                <a:cs typeface="+mn-cs"/>
              </a:rPr>
              <a:t>carry lookahead.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11.21 shows how a 32-bit adder can be constructed out of four 8-bit adders. In this case, the carry must ripple through the four 8-bit adders, but this will be substantially quicker than a ripple through thirty-two 1-bit adders.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implement the essential functions of a digital computer. However, except for the special case of ROM, they provide no memory or state information, elements also essential to the operation of a digital computer. For the latter purposes, a more complex form of digital logic circuit is used: the </a:t>
            </a:r>
            <a:r>
              <a:rPr lang="en-US" sz="1200" b="1" kern="1200" dirty="0" smtClean="0">
                <a:solidFill>
                  <a:schemeClr val="tx1"/>
                </a:solidFill>
                <a:latin typeface="Times New Roman" pitchFamily="-1" charset="0"/>
                <a:ea typeface="+mn-ea"/>
                <a:cs typeface="+mn-cs"/>
              </a:rPr>
              <a:t>sequential circuit. </a:t>
            </a:r>
            <a:r>
              <a:rPr lang="en-US" sz="1200" kern="1200" dirty="0" smtClean="0">
                <a:solidFill>
                  <a:schemeClr val="tx1"/>
                </a:solidFill>
                <a:latin typeface="Times New Roman" pitchFamily="-1" charset="0"/>
                <a:ea typeface="+mn-ea"/>
                <a:cs typeface="+mn-cs"/>
              </a:rPr>
              <a:t>The current output of a sequential circuit depends not only on the current input, but also on the past history of inputs. Another and generally more useful way to view it is that the current output of a sequential circuit depends on the current input and the current state of that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simplest form of sequential circuit is the </a:t>
            </a:r>
            <a:r>
              <a:rPr lang="en-US" sz="1200" b="1" kern="1200" dirty="0" smtClean="0">
                <a:solidFill>
                  <a:schemeClr val="tx1"/>
                </a:solidFill>
                <a:latin typeface="Times New Roman" pitchFamily="-1" charset="0"/>
                <a:ea typeface="+mn-ea"/>
                <a:cs typeface="+mn-cs"/>
              </a:rPr>
              <a:t>flip-flop. </a:t>
            </a:r>
            <a:r>
              <a:rPr lang="en-US" sz="1200" kern="1200" dirty="0" smtClean="0">
                <a:solidFill>
                  <a:schemeClr val="tx1"/>
                </a:solidFill>
                <a:latin typeface="Times New Roman" pitchFamily="-1" charset="0"/>
                <a:ea typeface="+mn-ea"/>
                <a:cs typeface="+mn-cs"/>
              </a:rPr>
              <a:t>There are a variety of flip- flops, all of which share two properties: </a:t>
            </a:r>
            <a:endParaRPr lang="en-US" dirty="0" smtClean="0"/>
          </a:p>
          <a:p>
            <a:r>
              <a:rPr lang="en-US" sz="1200" kern="1200" dirty="0" smtClean="0">
                <a:solidFill>
                  <a:schemeClr val="tx1"/>
                </a:solidFill>
                <a:latin typeface="Times New Roman" pitchFamily="-1" charset="0"/>
                <a:ea typeface="+mn-ea"/>
                <a:cs typeface="+mn-cs"/>
              </a:rPr>
              <a:t>The flip-flop is a bistable device. It exists in one of two states and, in the absence of input, remains in that state. Thus, the flip-flop can function as a 1-bit memory. </a:t>
            </a:r>
          </a:p>
          <a:p>
            <a:r>
              <a:rPr lang="en-US" sz="1200" kern="1200" dirty="0" smtClean="0">
                <a:solidFill>
                  <a:schemeClr val="tx1"/>
                </a:solidFill>
                <a:latin typeface="Times New Roman" pitchFamily="-1" charset="0"/>
                <a:ea typeface="+mn-ea"/>
                <a:cs typeface="+mn-cs"/>
              </a:rPr>
              <a:t>The flip-flop has two outputs, which are always the complements of each other.</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11.22 shows a common configuration known as the S–R flip-flop or </a:t>
            </a:r>
            <a:r>
              <a:rPr lang="en-US" sz="1200" b="1" kern="1200" dirty="0" smtClean="0">
                <a:solidFill>
                  <a:schemeClr val="tx1"/>
                </a:solidFill>
                <a:latin typeface="Times New Roman" pitchFamily="-1" charset="0"/>
                <a:ea typeface="+mn-ea"/>
                <a:cs typeface="+mn-cs"/>
              </a:rPr>
              <a:t>S–R latch. </a:t>
            </a:r>
            <a:endParaRPr lang="en-US" dirty="0" smtClean="0"/>
          </a:p>
          <a:p>
            <a:r>
              <a:rPr lang="en-US" sz="1200" kern="1200" dirty="0" smtClean="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Figure 11.23 NOR S-R Latch Timing</a:t>
            </a:r>
            <a:r>
              <a:rPr lang="en-US" baseline="0" dirty="0" smtClean="0"/>
              <a:t> Diagram.</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S–R latch can be defined with a table similar to a truth table, called a </a:t>
            </a:r>
            <a:r>
              <a:rPr lang="en-US" sz="1200" i="1" kern="1200" dirty="0" smtClean="0">
                <a:solidFill>
                  <a:schemeClr val="tx1"/>
                </a:solidFill>
                <a:latin typeface="Times New Roman" pitchFamily="-1" charset="0"/>
                <a:ea typeface="+mn-ea"/>
                <a:cs typeface="+mn-cs"/>
              </a:rPr>
              <a:t>characteristic table, </a:t>
            </a:r>
            <a:r>
              <a:rPr lang="en-US" sz="1200" kern="1200" dirty="0" smtClean="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11.10a shows the resulting characteristic table. Observe that the inputs S = 1,R = 1 are not allowed, because these would pro- duce an inconsistent output. The table can be expressed more compactly, as in Table 11.10b. An illustration of the behavior of the S–R latch is shown in Table 11.10c.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output of the S–R latch changes, after a brief time delay, in response to a change in the input. This is referred to as asynchronous operation. More typically, events in the digital computer are synchronized to a clock pulse, so that changes occur only when a clock pulse occurs. Figure 11.24 shows this arrangement. This device is referred to as a </a:t>
            </a:r>
            <a:r>
              <a:rPr lang="en-US" sz="1200" b="1" kern="1200" dirty="0" smtClean="0">
                <a:solidFill>
                  <a:schemeClr val="tx1"/>
                </a:solidFill>
                <a:latin typeface="Times New Roman" pitchFamily="-1" charset="0"/>
                <a:ea typeface="+mn-ea"/>
                <a:cs typeface="+mn-cs"/>
              </a:rPr>
              <a:t>clocked S–R flip-flop. </a:t>
            </a:r>
            <a:r>
              <a:rPr lang="en-US" sz="1200" kern="1200" dirty="0" smtClean="0">
                <a:solidFill>
                  <a:schemeClr val="tx1"/>
                </a:solidFill>
                <a:latin typeface="Times New Roman" pitchFamily="-1" charset="0"/>
                <a:ea typeface="+mn-ea"/>
                <a:cs typeface="+mn-cs"/>
              </a:rPr>
              <a:t>Note that the R and S inputs are passed to the NOR gates only during the clock pulse.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kern="1200" dirty="0" smtClean="0">
                <a:solidFill>
                  <a:schemeClr val="tx1"/>
                </a:solidFill>
                <a:latin typeface="Times New Roman" pitchFamily="-1" charset="0"/>
                <a:ea typeface="+mn-ea"/>
                <a:cs typeface="+mn-cs"/>
              </a:rPr>
              <a:t>D flip-flop </a:t>
            </a:r>
            <a:r>
              <a:rPr lang="en-US" sz="1200" kern="1200" dirty="0" smtClean="0">
                <a:solidFill>
                  <a:schemeClr val="tx1"/>
                </a:solidFill>
                <a:latin typeface="Times New Roman" pitchFamily="-1" charset="0"/>
                <a:ea typeface="+mn-ea"/>
                <a:cs typeface="+mn-cs"/>
              </a:rPr>
              <a:t>accomplishes this. Figure 11.25 shows a gate implementation of the D flip-flop. By using an inverter, the non-clock inputs to the two AND gates are guaranteed to be the opposite of each other.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 flip-flop is sometimes referred to as the data flip-flop because it is, in effect, storage for one bit of data. The output of the D flip-flop is always equal to the most recent value applied to the input. Hence, it remembers and produces the last input. It is also referred to as the delay flip-flop, because it delays a 0 or 1 applied to its input for a single clock pulse. </a:t>
            </a:r>
            <a:endParaRPr lang="en-US" dirty="0" smtClean="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useful flip-flop is the </a:t>
            </a:r>
            <a:r>
              <a:rPr lang="en-US" sz="1200" b="1" kern="1200" dirty="0" smtClean="0">
                <a:solidFill>
                  <a:schemeClr val="tx1"/>
                </a:solidFill>
                <a:latin typeface="Times New Roman" pitchFamily="-1" charset="0"/>
                <a:ea typeface="+mn-ea"/>
                <a:cs typeface="+mn-cs"/>
              </a:rPr>
              <a:t>J–K flip-flop. </a:t>
            </a:r>
            <a:r>
              <a:rPr lang="en-US" sz="1200" kern="1200" dirty="0" smtClean="0">
                <a:solidFill>
                  <a:schemeClr val="tx1"/>
                </a:solidFill>
                <a:latin typeface="Times New Roman" pitchFamily="-1" charset="0"/>
                <a:ea typeface="+mn-ea"/>
                <a:cs typeface="+mn-cs"/>
              </a:rPr>
              <a:t>Like the S–R flip-flop, it has two inputs. However, in this case all possible combinations of input values are valid. Figure 11.26 shows a gate implementation of the J–K flip-flop. </a:t>
            </a:r>
            <a:endParaRPr lang="en-US" dirty="0" smtClean="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11.27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11.26 produces this characteristic function.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parallel register </a:t>
            </a:r>
            <a:r>
              <a:rPr lang="en-US" sz="1200" kern="1200" dirty="0" smtClean="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8-bit register of Figure 11.28 illustrates the operation of a parallel register using D flip-flops. A control signal, labeled </a:t>
            </a:r>
            <a:r>
              <a:rPr lang="en-US" sz="1200" i="1" kern="1200" dirty="0" smtClean="0">
                <a:solidFill>
                  <a:schemeClr val="tx1"/>
                </a:solidFill>
                <a:latin typeface="Times New Roman" pitchFamily="-1" charset="0"/>
                <a:ea typeface="+mn-ea"/>
                <a:cs typeface="+mn-cs"/>
              </a:rPr>
              <a:t>load, </a:t>
            </a:r>
            <a:r>
              <a:rPr lang="en-US" sz="1200" kern="1200" dirty="0" smtClean="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smtClean="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shift register </a:t>
            </a:r>
            <a:r>
              <a:rPr lang="en-US" sz="1200" kern="1200" dirty="0" smtClean="0">
                <a:solidFill>
                  <a:schemeClr val="tx1"/>
                </a:solidFill>
                <a:latin typeface="Times New Roman" pitchFamily="-1" charset="0"/>
                <a:ea typeface="+mn-ea"/>
                <a:cs typeface="+mn-cs"/>
              </a:rPr>
              <a:t>accepts and/or transfers information serially. Consider, for example, Figure 11.29, which shows a 5-bit shift register constructed from clocked D flip-flops. Data are input only to the leftmost flip-flop. With each clock pulse, data are shifted to the right one position, and the rightmost bit is transferred out.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Shift registers can be used to interface to serial I/O devices. In addition, they can be used within the ALU to perform logical shift and rotate functions. In this </a:t>
            </a:r>
            <a:endParaRPr lang="en-US" dirty="0" smtClean="0"/>
          </a:p>
          <a:p>
            <a:r>
              <a:rPr lang="en-US" sz="1200" kern="1200" dirty="0" smtClean="0">
                <a:solidFill>
                  <a:schemeClr val="tx1"/>
                </a:solidFill>
                <a:latin typeface="Times New Roman" pitchFamily="-1" charset="0"/>
                <a:ea typeface="+mn-ea"/>
                <a:cs typeface="+mn-cs"/>
              </a:rPr>
              <a:t>latter capacity, they need to be equipped with parallel read/write circuitry as well as serial. </a:t>
            </a:r>
            <a:endParaRPr lang="en-US" dirty="0" smtClean="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useful category of sequential circuit is the counter. A counter is a register whose value is easily incremented by 1 modulo the capacity of the register; that is, after the maximum value is achieved the next increment sets the counter value to 0. Thus, a register made up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flip-flops can count up to 2n - 1. An example of a counter in the CPU is the program counter.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smtClean="0">
                <a:solidFill>
                  <a:schemeClr val="tx1"/>
                </a:solidFill>
                <a:latin typeface="Times New Roman" pitchFamily="-1" charset="0"/>
                <a:ea typeface="+mn-ea"/>
                <a:cs typeface="+mn-cs"/>
              </a:rPr>
              <a:t>synchronous counter, </a:t>
            </a:r>
            <a:r>
              <a:rPr lang="en-US" sz="1200" kern="1200" dirty="0" smtClean="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smtClean="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asynchronous counter is also referred to as a </a:t>
            </a:r>
            <a:r>
              <a:rPr lang="en-US" sz="1200" b="1" kern="1200" dirty="0" smtClean="0">
                <a:solidFill>
                  <a:schemeClr val="tx1"/>
                </a:solidFill>
                <a:latin typeface="Times New Roman" pitchFamily="-1" charset="0"/>
                <a:ea typeface="+mn-ea"/>
                <a:cs typeface="+mn-cs"/>
              </a:rPr>
              <a:t>ripple counter, </a:t>
            </a:r>
            <a:r>
              <a:rPr lang="en-US" sz="1200" kern="1200" dirty="0" smtClean="0">
                <a:solidFill>
                  <a:schemeClr val="tx1"/>
                </a:solidFill>
                <a:latin typeface="Times New Roman" pitchFamily="-1" charset="0"/>
                <a:ea typeface="+mn-ea"/>
                <a:cs typeface="+mn-cs"/>
              </a:rPr>
              <a:t>because the change that occurs to increment the counter starts at one end and “ripples” through to the other end. Figure 11.30 shows an implementation of a 4-bit counter using J–K flip-flops, together with a timing diagram that illustrates its behavior. The timing diagram is idealized in that it does not show the propagation delay that occurs as the signals move down the series of flip-flops. The output of the leftmost flip-flop (Q</a:t>
            </a:r>
            <a:r>
              <a:rPr lang="en-US" sz="1200" kern="1200" baseline="-25000" dirty="0" smtClean="0">
                <a:solidFill>
                  <a:schemeClr val="tx1"/>
                </a:solidFill>
                <a:latin typeface="Times New Roman" pitchFamily="-1" charset="0"/>
                <a:ea typeface="+mn-ea"/>
                <a:cs typeface="+mn-cs"/>
              </a:rPr>
              <a:t>0</a:t>
            </a:r>
            <a:r>
              <a:rPr lang="en-US" sz="1200" kern="1200" dirty="0" smtClean="0">
                <a:solidFill>
                  <a:schemeClr val="tx1"/>
                </a:solidFill>
                <a:latin typeface="Times New Roman" pitchFamily="-1" charset="0"/>
                <a:ea typeface="+mn-ea"/>
                <a:cs typeface="+mn-cs"/>
              </a:rPr>
              <a:t>) is the least significant bit. The design could clearly be extended to an arbitrary number of bits by cascading more flip-flops.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the illustrated implementation, the counter is incremented with each clock pulse. The J and K inputs to each flip-flop are held at a constant 1. This means that, when there is a clock pulse, the output at Q will be inverted (1 to 0; 0 to 1). Note that the change in state is shown as occurring with the falling edge of the clock pulse; this is known as an edge-triggered flip-flop. Using flip-flops that respond to the transition in a clock pulse rather than the pulse itself provides better timing control in complex circuits. If one looks at patterns of output for this counter, it can be seen that it cycles through 0000, 0001, ..., 1110, 1111, 0000, and so on. </a:t>
            </a:r>
            <a:endParaRPr lang="en-US" dirty="0" smtClean="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 In this subsection, we present a design for a 3-bit synchronous counter. In doing so, we illustrate some basic concepts in the design of a synchronous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11.31a.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A, B, 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Let us return to Figure 11.31a. Consider the first row. We want the value of A to remain 0, the value of B to remain 0, and the value of C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Having constructed the truth table of Figure 11.31a, we see that the table shows the required values of all of the J and K inputs as functions of the current values of A, B, and C.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 For each particular logic function or set of functions, the layout of gates and interconnections on the chip must be designed. The cost and time involved in such custom chip design is high. Thus, it becomes attractive to develop a general-purpose chip that can be readily adapted to specific purposes. This is the intent of the </a:t>
            </a:r>
            <a:r>
              <a:rPr lang="en-US" sz="1200" i="1" kern="1200" dirty="0" smtClean="0">
                <a:solidFill>
                  <a:schemeClr val="tx1"/>
                </a:solidFill>
                <a:latin typeface="Times New Roman" pitchFamily="-1" charset="0"/>
                <a:ea typeface="+mn-ea"/>
                <a:cs typeface="+mn-cs"/>
              </a:rPr>
              <a:t>programmable logic device </a:t>
            </a:r>
            <a:r>
              <a:rPr lang="en-US" sz="1200" kern="1200" dirty="0" smtClean="0">
                <a:solidFill>
                  <a:schemeClr val="tx1"/>
                </a:solidFill>
                <a:latin typeface="Times New Roman" pitchFamily="-1" charset="0"/>
                <a:ea typeface="+mn-ea"/>
                <a:cs typeface="+mn-cs"/>
              </a:rPr>
              <a:t>(PLD).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different types of PLDs in commercial use. Table 11.11 lists some of the key terms and defines some of the most important types. In this section, we first look at one of the simplest such devices, the programmable logic array (PLA) and then introduce perhaps the most important and widely used type of PLD, the field-programmable gate array (FPGA).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Table 11.1a defines the basic logical operations in a form known as a </a:t>
            </a:r>
            <a:r>
              <a:rPr lang="en-US" sz="1200" i="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which lists the value of an operation for every possible combination of values of operands. The table also lists three other useful operators: XOR, NAND, and </a:t>
            </a:r>
            <a:r>
              <a:rPr lang="en-US" sz="1200" b="1" kern="1200" dirty="0" smtClean="0">
                <a:solidFill>
                  <a:schemeClr val="tx1"/>
                </a:solidFill>
                <a:latin typeface="Times New Roman" pitchFamily="-1" charset="0"/>
                <a:ea typeface="+mn-ea"/>
                <a:cs typeface="+mn-cs"/>
              </a:rPr>
              <a:t>NOR. </a:t>
            </a:r>
            <a:r>
              <a:rPr lang="en-US" sz="1200" kern="1200" dirty="0" smtClean="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smtClean="0"/>
          </a:p>
          <a:p>
            <a:r>
              <a:rPr lang="en-US" sz="1200" kern="1200" dirty="0" smtClean="0">
                <a:solidFill>
                  <a:schemeClr val="tx1"/>
                </a:solidFill>
                <a:latin typeface="Times New Roman" pitchFamily="-1" charset="0"/>
                <a:ea typeface="+mn-ea"/>
                <a:cs typeface="+mn-cs"/>
              </a:rPr>
              <a:t>the AND function, and the NOR is the complement of OR. </a:t>
            </a:r>
            <a:endParaRPr lang="en-US" dirty="0" smtClean="0"/>
          </a:p>
          <a:p>
            <a:endParaRPr lang="en-GB" dirty="0" smtClean="0"/>
          </a:p>
          <a:p>
            <a:r>
              <a:rPr lang="en-US" sz="1200" kern="1200" dirty="0" smtClean="0">
                <a:solidFill>
                  <a:schemeClr val="tx1"/>
                </a:solidFill>
                <a:latin typeface="Times New Roman" pitchFamily="-1" charset="0"/>
                <a:ea typeface="+mn-ea"/>
                <a:cs typeface="+mn-cs"/>
              </a:rPr>
              <a:t>As we shall see, these three new operations can be useful in implementing certain digital circuits. </a:t>
            </a:r>
            <a:endParaRPr lang="en-US" dirty="0" smtClean="0"/>
          </a:p>
          <a:p>
            <a:r>
              <a:rPr lang="en-US" sz="1200" kern="1200" dirty="0" smtClean="0">
                <a:solidFill>
                  <a:schemeClr val="tx1"/>
                </a:solidFill>
                <a:latin typeface="Times New Roman" pitchFamily="-1" charset="0"/>
                <a:ea typeface="+mn-ea"/>
                <a:cs typeface="+mn-cs"/>
              </a:rPr>
              <a:t>The logical operations, with the exception of NOT, can be generalized to more than two variables, as shown in Table 11.1b. </a:t>
            </a:r>
            <a:endParaRPr lang="en-US" dirty="0" smtClean="0"/>
          </a:p>
          <a:p>
            <a:endParaRPr lang="en-GB"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right is a programmable OR array, which involves connecting AND gate outputs to OR gate inputs. Most larger PLAs contain several hundred gates, 15 to 25 inputs, and 5 to 15 outputs. The connections from the inputs to the AND gates, and from the AND gates to the OR gates, are not specified until programming time.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PLAs are manufactured in two different ways to allow easy programming (making of connections). In the first, every possible connection is made through a fuse at every intersection point. The undesired connections can then be later removed by blowing the fuses. This type of PLA is referred to as a </a:t>
            </a:r>
            <a:r>
              <a:rPr lang="en-US" sz="1200" i="1" kern="1200" dirty="0" smtClean="0">
                <a:solidFill>
                  <a:schemeClr val="tx1"/>
                </a:solidFill>
                <a:latin typeface="Times New Roman" pitchFamily="-1" charset="0"/>
                <a:ea typeface="+mn-ea"/>
                <a:cs typeface="+mn-cs"/>
              </a:rPr>
              <a:t>field-programmable logic array. </a:t>
            </a:r>
            <a:r>
              <a:rPr lang="en-US" sz="1200" kern="1200" dirty="0" smtClean="0">
                <a:solidFill>
                  <a:schemeClr val="tx1"/>
                </a:solidFill>
                <a:latin typeface="Times New Roman" pitchFamily="-1" charset="0"/>
                <a:ea typeface="+mn-ea"/>
                <a:cs typeface="+mn-cs"/>
              </a:rPr>
              <a:t>Alternatively, the proper connections can be made during chip fabrication by using an appropriate mask supplied for a particular interconnection pattern. In either case, the PLA provides a flexible, inexpensive way of implementing digital logic functions.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11.32b shows a programmed PLA that realizes two Boolean expressions. </a:t>
            </a:r>
            <a:endParaRPr lang="en-US" dirty="0" smtClean="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integrate multiple SPLDs onto a single chip and provide interconnect to programmably connect the SPLD blocks together. Many commercial PLD products </a:t>
            </a:r>
            <a:endParaRPr lang="en-US" dirty="0" smtClean="0"/>
          </a:p>
          <a:p>
            <a:r>
              <a:rPr lang="en-US" sz="1200" kern="1200" dirty="0" smtClean="0">
                <a:solidFill>
                  <a:schemeClr val="tx1"/>
                </a:solidFill>
                <a:latin typeface="Times New Roman" pitchFamily="-1" charset="0"/>
                <a:ea typeface="+mn-ea"/>
                <a:cs typeface="+mn-cs"/>
              </a:rPr>
              <a:t>exist on the market today with this basic structure, and are collectively referred to as Complex PLDs (CPLDs). The most important type of CPLD is the FPGA.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FPGA consists of an array of uncommitted circuit elements, called </a:t>
            </a:r>
            <a:r>
              <a:rPr lang="en-US" sz="1200" b="1" kern="1200" dirty="0" smtClean="0">
                <a:solidFill>
                  <a:schemeClr val="tx1"/>
                </a:solidFill>
                <a:latin typeface="Times New Roman" pitchFamily="-1" charset="0"/>
                <a:ea typeface="+mn-ea"/>
                <a:cs typeface="+mn-cs"/>
              </a:rPr>
              <a:t>logic blocks, </a:t>
            </a:r>
            <a:r>
              <a:rPr lang="en-US" sz="1200" kern="1200" dirty="0" smtClean="0">
                <a:solidFill>
                  <a:schemeClr val="tx1"/>
                </a:solidFill>
                <a:latin typeface="Times New Roman" pitchFamily="-1" charset="0"/>
                <a:ea typeface="+mn-ea"/>
                <a:cs typeface="+mn-cs"/>
              </a:rPr>
              <a:t>and interconnect resources. An illustration of a typical FPGA architecture is shown in Figure 11.33. The key components of an FPGA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Logic block: </a:t>
            </a:r>
            <a:r>
              <a:rPr lang="en-US" sz="1200" kern="1200" dirty="0" smtClean="0">
                <a:solidFill>
                  <a:schemeClr val="tx1"/>
                </a:solidFill>
                <a:latin typeface="Times New Roman" pitchFamily="-1" charset="0"/>
                <a:ea typeface="+mn-ea"/>
                <a:cs typeface="+mn-cs"/>
              </a:rPr>
              <a:t>The configurable logic blocks are where the computation of the user’s circuit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I/O block: </a:t>
            </a:r>
            <a:r>
              <a:rPr lang="en-US" sz="1200" kern="1200" dirty="0" smtClean="0">
                <a:solidFill>
                  <a:schemeClr val="tx1"/>
                </a:solidFill>
                <a:latin typeface="Times New Roman" pitchFamily="-1" charset="0"/>
                <a:ea typeface="+mn-ea"/>
                <a:cs typeface="+mn-cs"/>
              </a:rPr>
              <a:t>The I/O blocks connect I/O pins to the circuitry on the chip.</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Interconnect: </a:t>
            </a:r>
            <a:r>
              <a:rPr lang="en-US" sz="1200" kern="1200" dirty="0" smtClean="0">
                <a:solidFill>
                  <a:schemeClr val="tx1"/>
                </a:solidFill>
                <a:latin typeface="Times New Roman" pitchFamily="-1" charset="0"/>
                <a:ea typeface="+mn-ea"/>
                <a:cs typeface="+mn-cs"/>
              </a:rPr>
              <a:t>These are signal paths available for establishing connections </a:t>
            </a:r>
            <a:endParaRPr lang="en-US" dirty="0" smtClean="0"/>
          </a:p>
          <a:p>
            <a:r>
              <a:rPr lang="en-US" sz="1200" kern="1200" dirty="0" smtClean="0">
                <a:solidFill>
                  <a:schemeClr val="tx1"/>
                </a:solidFill>
                <a:latin typeface="Times New Roman" pitchFamily="-1" charset="0"/>
                <a:ea typeface="+mn-ea"/>
                <a:cs typeface="+mn-cs"/>
              </a:rPr>
              <a:t>among I/O blocks and logic blocks. </a:t>
            </a:r>
            <a:endParaRPr lang="en-US" dirty="0" smtClean="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11.34 shows an example of a simple logic block consisting of a D flip-flop, a 2-to-1 multiplexer, and a 16-bit </a:t>
            </a:r>
            <a:r>
              <a:rPr lang="en-US" sz="1200" b="1" kern="1200" dirty="0" smtClean="0">
                <a:solidFill>
                  <a:schemeClr val="tx1"/>
                </a:solidFill>
                <a:latin typeface="Times New Roman" pitchFamily="-1" charset="0"/>
                <a:ea typeface="+mn-ea"/>
                <a:cs typeface="+mn-cs"/>
              </a:rPr>
              <a:t>lookup table. </a:t>
            </a:r>
            <a:r>
              <a:rPr lang="en-US" sz="1200" kern="1200" dirty="0" smtClean="0">
                <a:solidFill>
                  <a:schemeClr val="tx1"/>
                </a:solidFill>
                <a:latin typeface="Times New Roman" pitchFamily="-1" charset="0"/>
                <a:ea typeface="+mn-ea"/>
                <a:cs typeface="+mn-cs"/>
              </a:rPr>
              <a:t>The lookup table is a memory consisting of 16 1-bit elements, so that 4 input lines are required to select one of the 16 bits. Larger logic blocks have larger lookup tables and multiple interconnected lookup tables. The combinational logic realized by the lookup table can be output directly or stored in the D flip-flop and output synchronously. A separate one-bit memory controls the multiplexer to determine whether the output comes directly from the lookup table or from the flip-flop.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By interconnecting numerous logic blocks, very complex logic functions can be easily implemented. </a:t>
            </a:r>
            <a:endParaRPr lang="en-US" dirty="0" smtClean="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53</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a:t>
            </a:r>
            <a:r>
              <a:rPr lang="en-GB" dirty="0" smtClean="0"/>
              <a:t>11 </a:t>
            </a:r>
            <a:r>
              <a:rPr lang="en-GB" dirty="0" smtClean="0"/>
              <a:t>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11.2 summarizes key identities of Boolean algebra. The equations have been arranged in two columns to show the complementary, or dual, nature of the AND and OR operations. There are two classes of identities: basic rules (or </a:t>
            </a:r>
            <a:r>
              <a:rPr lang="en-US" sz="1200" i="1" kern="1200" dirty="0" smtClean="0">
                <a:solidFill>
                  <a:schemeClr val="tx1"/>
                </a:solidFill>
                <a:latin typeface="Times New Roman" pitchFamily="-1" charset="0"/>
                <a:ea typeface="+mn-ea"/>
                <a:cs typeface="+mn-cs"/>
              </a:rPr>
              <a:t>postulates), </a:t>
            </a:r>
            <a:r>
              <a:rPr lang="en-US" sz="1200" kern="1200" dirty="0" smtClean="0">
                <a:solidFill>
                  <a:schemeClr val="tx1"/>
                </a:solidFill>
                <a:latin typeface="Times New Roman" pitchFamily="-1" charset="0"/>
                <a:ea typeface="+mn-ea"/>
                <a:cs typeface="+mn-cs"/>
              </a:rPr>
              <a:t>which are stated without proof, and other identities that can be derived from the basic postulates. The postulates define the way in which Boolean expressions are interpreted. </a:t>
            </a:r>
            <a:endParaRPr lang="en-US" dirty="0" smtClean="0"/>
          </a:p>
          <a:p>
            <a:r>
              <a:rPr lang="en-US" sz="1200" kern="1200" dirty="0" smtClean="0">
                <a:solidFill>
                  <a:schemeClr val="tx1"/>
                </a:solidFill>
                <a:latin typeface="Times New Roman" pitchFamily="-1" charset="0"/>
                <a:ea typeface="+mn-ea"/>
                <a:cs typeface="+mn-cs"/>
              </a:rPr>
              <a:t>The two bottommost expressions are referred to as DeMorgan’s theorem. </a:t>
            </a:r>
          </a:p>
          <a:p>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reader is invited to verify the expressions in Table 11.2 by substituting actual values (1s and 0s) for the variables A, B, and C. </a:t>
            </a:r>
            <a:endParaRPr lang="en-US" dirty="0" smtClean="0"/>
          </a:p>
          <a:p>
            <a:endParaRPr lang="en-GB"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gates.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11.3 shows the same thing for NOR gates. For this reason, digital circuits can be, and frequently are, implemented solely with NAND gates or solely with NOR gates.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gates, we have reached the most primitive circuit level of computer hardware. An examination of the transistor combinations used to construct gates departs from that realm and enters the realm of electrical engineering. For our purposes, however, we are content to describe how gates can be used as building blocks to implement the essential logical circuits of a digital computer. </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7/6/12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7/6/12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7/6/12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7/6/12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7/6/12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7/6/12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7/6/12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7/6/12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7/6/12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7/6/12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7/6/12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7/6/12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7/6/12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7/6/12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7/6/12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7/6/12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7/6/12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7/6/12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7/6/12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7/6/12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package" Target="../embeddings/Microsoft_Word_Document3.docx"/><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package" Target="../embeddings/Microsoft_Word_Document4.docx"/><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df"/><Relationship Id="rId4" Type="http://schemas.openxmlformats.org/officeDocument/2006/relationships/image" Target="../media/image34.png"/><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df"/><Relationship Id="rId4" Type="http://schemas.openxmlformats.org/officeDocument/2006/relationships/image" Target="../media/image36.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package" Target="../embeddings/Microsoft_Word_Document5.docx"/><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0.pdf"/><Relationship Id="rId4" Type="http://schemas.openxmlformats.org/officeDocument/2006/relationships/image" Target="../media/image41.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42.pdf"/><Relationship Id="rId4" Type="http://schemas.openxmlformats.org/officeDocument/2006/relationships/image" Target="../media/image43.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df"/><Relationship Id="rId4" Type="http://schemas.openxmlformats.org/officeDocument/2006/relationships/image" Target="../media/image45.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package" Target="../embeddings/Microsoft_Word_Document6.docx"/><Relationship Id="rId1" Type="http://schemas.openxmlformats.org/officeDocument/2006/relationships/vmlDrawing" Target="../drawings/vmlDrawing5.vml"/><Relationship Id="rId2"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package" Target="../embeddings/Microsoft_Word_Document7.docx"/><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df"/><Relationship Id="rId4" Type="http://schemas.openxmlformats.org/officeDocument/2006/relationships/image" Target="../media/image49.png"/><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df"/><Relationship Id="rId4" Type="http://schemas.openxmlformats.org/officeDocument/2006/relationships/image" Target="../media/image51.png"/><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52.pdf"/><Relationship Id="rId4" Type="http://schemas.openxmlformats.org/officeDocument/2006/relationships/image" Target="../media/image53.png"/><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54.pdf"/><Relationship Id="rId4" Type="http://schemas.openxmlformats.org/officeDocument/2006/relationships/image" Target="../media/image55.png"/><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df"/><Relationship Id="rId4" Type="http://schemas.openxmlformats.org/officeDocument/2006/relationships/image" Target="../media/image57.png"/><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58.pdf"/><Relationship Id="rId4"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0.pdf"/><Relationship Id="rId4" Type="http://schemas.openxmlformats.org/officeDocument/2006/relationships/image" Target="../media/image61.png"/><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62.pdf"/><Relationship Id="rId4" Type="http://schemas.openxmlformats.org/officeDocument/2006/relationships/image" Target="../media/image63.png"/><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64.pdf"/><Relationship Id="rId4" Type="http://schemas.openxmlformats.org/officeDocument/2006/relationships/image" Target="../media/image65.png"/><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66.pdf"/><Relationship Id="rId4" Type="http://schemas.openxmlformats.org/officeDocument/2006/relationships/image" Target="../media/image67.png"/><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8.pdf"/><Relationship Id="rId4" Type="http://schemas.openxmlformats.org/officeDocument/2006/relationships/image" Target="../media/image69.png"/><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70.pdf"/><Relationship Id="rId4" Type="http://schemas.openxmlformats.org/officeDocument/2006/relationships/image" Target="../media/image71.png"/><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72.pdf"/><Relationship Id="rId4" Type="http://schemas.openxmlformats.org/officeDocument/2006/relationships/image" Target="../media/image73.png"/><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4.pdf"/><Relationship Id="rId4" Type="http://schemas.openxmlformats.org/officeDocument/2006/relationships/image" Target="../media/image75.png"/><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Document1.docx"/><Relationship Id="rId5" Type="http://schemas.openxmlformats.org/officeDocument/2006/relationships/package" Target="../embeddings/Microsoft_Word_Document2.docx"/><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df"/><Relationship Id="rId4" Type="http://schemas.openxmlformats.org/officeDocument/2006/relationships/image" Target="../media/image78.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79.pdf"/><Relationship Id="rId4" Type="http://schemas.openxmlformats.org/officeDocument/2006/relationships/image" Target="../media/image80.png"/><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81.pdf"/><Relationship Id="rId4" Type="http://schemas.openxmlformats.org/officeDocument/2006/relationships/image" Target="../media/image82.png"/><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Combinational Circuit</a:t>
            </a:r>
            <a:endParaRPr lang="en-US" dirty="0">
              <a:effectLst>
                <a:outerShdw blurRad="38100" dist="38100" dir="2700000" algn="tl">
                  <a:srgbClr val="000000">
                    <a:alpha val="43137"/>
                  </a:srgbClr>
                </a:outerShdw>
              </a:effectLst>
            </a:endParaRPr>
          </a:p>
        </p:txBody>
      </p:sp>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dirty="0" smtClean="0">
                <a:effectLst>
                  <a:outerShdw blurRad="38100" dist="38100" dir="2700000" algn="tl">
                    <a:srgbClr val="000000">
                      <a:alpha val="43137"/>
                    </a:srgbClr>
                  </a:outerShdw>
                </a:effectLst>
              </a:rPr>
              <a:t>Boolean Function of Three Variables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rcRect l="18000" r="19500"/>
              <a:stretch>
                <a:fillRect/>
              </a:stretch>
            </p:blipFill>
          </mc:Choice>
          <mc:Fallback>
            <p:blipFill>
              <a:blip r:embed="rId4"/>
              <a:srcRect l="18000" r="19500"/>
              <a:stretch>
                <a:fillRect/>
              </a:stretch>
            </p:blipFill>
          </mc:Fallback>
        </mc:AlternateContent>
        <p:spPr>
          <a:xfrm>
            <a:off x="762000" y="1981200"/>
            <a:ext cx="7230345" cy="4241800"/>
          </a:xfrm>
          <a:prstGeom prst="rect">
            <a:avLst/>
          </a:prstGeom>
        </p:spPr>
      </p:pic>
      <p:sp>
        <p:nvSpPr>
          <p:cNvPr id="5" name="Rectangle 4"/>
          <p:cNvSpPr/>
          <p:nvPr/>
        </p:nvSpPr>
        <p:spPr>
          <a:xfrm>
            <a:off x="990600" y="6096000"/>
            <a:ext cx="6934200" cy="276999"/>
          </a:xfrm>
          <a:prstGeom prst="rect">
            <a:avLst/>
          </a:prstGeom>
        </p:spPr>
        <p:txBody>
          <a:bodyPr wrap="square">
            <a:spAutoFit/>
          </a:bodyPr>
          <a:lstStyle/>
          <a:p>
            <a:pPr algn="ctr"/>
            <a:r>
              <a:rPr lang="en-US" sz="1200" dirty="0">
                <a:latin typeface="+mn-lt"/>
              </a:rPr>
              <a:t>Table</a:t>
            </a:r>
            <a:r>
              <a:rPr lang="en-US" sz="1200" dirty="0" smtClean="0">
                <a:latin typeface="+mn-lt"/>
              </a:rPr>
              <a:t> 11.3  </a:t>
            </a:r>
            <a:r>
              <a:rPr lang="en-US" sz="1200" dirty="0">
                <a:latin typeface="+mn-lt"/>
              </a:rPr>
              <a:t>A Boolean Function of Three Variables</a:t>
            </a:r>
            <a:r>
              <a:rPr lang="en-US" sz="1200" dirty="0" smtClean="0">
                <a:latin typeface="+mn-lt"/>
              </a:rPr>
              <a:t> </a:t>
            </a:r>
            <a:endParaRPr lang="en-US" sz="1200" dirty="0">
              <a:latin typeface="+mn-lt"/>
            </a:endParaRPr>
          </a:p>
        </p:txBody>
      </p:sp>
    </p:spTree>
  </p:cSld>
  <p:clrMapOvr>
    <a:masterClrMapping/>
  </p:clrMapOvr>
  <p:transition spd="med">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Sum-of-Products Implementation of Table 11.3</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mc:Choice xmlns:ma="http://schemas.microsoft.com/office/mac/drawingml/2008/main" Requires="ma">
            <p:blipFill>
              <a:blip r:embed="rId3"/>
              <a:srcRect l="7059" t="19091" r="12941" b="22727"/>
              <a:stretch>
                <a:fillRect/>
              </a:stretch>
            </p:blipFill>
          </mc:Choice>
          <mc:Fallback>
            <p:blipFill>
              <a:blip r:embed="rId4"/>
              <a:srcRect l="7059" t="19091" r="12941" b="22727"/>
              <a:stretch>
                <a:fillRect/>
              </a:stretch>
            </p:blipFill>
          </mc:Fallback>
        </mc:AlternateContent>
        <p:spPr>
          <a:xfrm>
            <a:off x="3657600" y="990599"/>
            <a:ext cx="5486400" cy="5163785"/>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Product-of-Sums Implementation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of Table 11.3</a:t>
            </a:r>
            <a:endParaRPr lang="en-US"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mc:Choice xmlns:ma="http://schemas.microsoft.com/office/mac/drawingml/2008/main" Requires="ma">
            <p:blipFill>
              <a:blip r:embed="rId3"/>
              <a:srcRect l="7059" t="19091" r="12941" b="23636"/>
              <a:stretch>
                <a:fillRect/>
              </a:stretch>
            </p:blipFill>
          </mc:Choice>
          <mc:Fallback>
            <p:blipFill>
              <a:blip r:embed="rId4"/>
              <a:srcRect l="7059" t="19091" r="12941" b="23636"/>
              <a:stretch>
                <a:fillRect/>
              </a:stretch>
            </p:blipFill>
          </mc:Fallback>
        </mc:AlternateContent>
        <p:spPr>
          <a:xfrm>
            <a:off x="3715752" y="762000"/>
            <a:ext cx="5428248" cy="5029200"/>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Algebraic Simplification</a:t>
            </a:r>
            <a:endParaRPr lang="en-US" dirty="0">
              <a:effectLst>
                <a:outerShdw blurRad="38100" dist="38100" dir="2700000" algn="tl">
                  <a:srgbClr val="000000">
                    <a:alpha val="43137"/>
                  </a:srgbClr>
                </a:outerShdw>
              </a:effectLst>
            </a:endParaRPr>
          </a:p>
        </p:txBody>
      </p:sp>
      <p:pic>
        <p:nvPicPr>
          <p:cNvPr id="4" name="Picture 3" descr="f6.pdf"/>
          <p:cNvPicPr>
            <a:picLocks noChangeAspect="1"/>
          </p:cNvPicPr>
          <p:nvPr/>
        </p:nvPicPr>
        <mc:AlternateContent>
          <mc:Choice xmlns:ma="http://schemas.microsoft.com/office/mac/drawingml/2008/main" Requires="ma">
            <p:blipFill>
              <a:blip r:embed="rId3"/>
              <a:srcRect l="11765" t="30000" r="11765" b="30000"/>
              <a:stretch>
                <a:fillRect/>
              </a:stretch>
            </p:blipFill>
          </mc:Choice>
          <mc:Fallback>
            <p:blipFill>
              <a:blip r:embed="rId4"/>
              <a:srcRect l="11765" t="30000" r="11765" b="30000"/>
              <a:stretch>
                <a:fillRect/>
              </a:stretch>
            </p:blipFill>
          </mc:Fallback>
        </mc:AlternateContent>
        <p:spPr>
          <a:xfrm>
            <a:off x="0" y="-1"/>
            <a:ext cx="6793662" cy="4598967"/>
          </a:xfrm>
          <a:prstGeom prst="rect">
            <a:avLst/>
          </a:prstGeom>
        </p:spPr>
      </p:pic>
      <p:sp>
        <p:nvSpPr>
          <p:cNvPr id="7" name="TextBox 6"/>
          <p:cNvSpPr txBox="1"/>
          <p:nvPr/>
        </p:nvSpPr>
        <p:spPr>
          <a:xfrm>
            <a:off x="914400" y="5715000"/>
            <a:ext cx="7467600" cy="584776"/>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600" dirty="0">
                <a:solidFill>
                  <a:schemeClr val="tx1">
                    <a:lumMod val="65000"/>
                    <a:lumOff val="35000"/>
                  </a:schemeClr>
                </a:solidFill>
                <a:latin typeface="+mn-lt"/>
              </a:rPr>
              <a:t>Involves the application of the identities of Table 11.2 to reduce the Boolean expression to one with fewer elements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Karnaugh Map</a:t>
            </a:r>
            <a:endParaRPr lang="en-US"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762000" y="5715000"/>
            <a:ext cx="6934200" cy="885825"/>
          </a:xfrm>
        </p:spPr>
        <p:txBody>
          <a:bodyPr>
            <a:normAutofit/>
          </a:bodyPr>
          <a:lstStyle/>
          <a:p>
            <a:pPr marL="228600" indent="-228600" fontAlgn="base">
              <a:spcBef>
                <a:spcPts val="2000"/>
              </a:spcBef>
              <a:spcAft>
                <a:spcPct val="0"/>
              </a:spcAft>
              <a:buFont typeface="Wingdings" pitchFamily="2" charset="2"/>
              <a:buChar char="n"/>
            </a:pPr>
            <a:r>
              <a:rPr lang="en-US" sz="1600" dirty="0" smtClean="0"/>
              <a:t>A convenient way of representing a Boolean function of a small number (up to four) of variables</a:t>
            </a:r>
            <a:endParaRPr lang="en-US" sz="1600" dirty="0"/>
          </a:p>
        </p:txBody>
      </p:sp>
      <p:pic>
        <p:nvPicPr>
          <p:cNvPr id="4" name="Picture 3" descr="f7.pdf"/>
          <p:cNvPicPr>
            <a:picLocks noChangeAspect="1"/>
          </p:cNvPicPr>
          <p:nvPr/>
        </p:nvPicPr>
        <mc:AlternateContent>
          <mc:Choice xmlns:ma="http://schemas.microsoft.com/office/mac/drawingml/2008/main" Requires="ma">
            <p:blipFill>
              <a:blip r:embed="rId3"/>
              <a:srcRect t="17273" b="19091"/>
              <a:stretch>
                <a:fillRect/>
              </a:stretch>
            </p:blipFill>
          </mc:Choice>
          <mc:Fallback>
            <p:blipFill>
              <a:blip r:embed="rId4"/>
              <a:srcRect t="17273" b="19091"/>
              <a:stretch>
                <a:fillRect/>
              </a:stretch>
            </p:blipFill>
          </mc:Fallback>
        </mc:AlternateContent>
        <p:spPr>
          <a:xfrm>
            <a:off x="381000" y="0"/>
            <a:ext cx="5943600" cy="48947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mc:Choice xmlns:ma="http://schemas.microsoft.com/office/mac/drawingml/2008/main" Requires="ma">
            <p:blipFill>
              <a:blip r:embed="rId3"/>
              <a:srcRect t="2727" b="8182"/>
              <a:stretch>
                <a:fillRect/>
              </a:stretch>
            </p:blipFill>
          </mc:Choice>
          <mc:Fallback>
            <p:blipFill>
              <a:blip r:embed="rId4"/>
              <a:srcRect t="2727" b="8182"/>
              <a:stretch>
                <a:fillRect/>
              </a:stretch>
            </p:blipFill>
          </mc:Fallback>
        </mc:AlternateContent>
        <p:spPr>
          <a:xfrm>
            <a:off x="122931" y="59265"/>
            <a:ext cx="5896869" cy="6798735"/>
          </a:xfrm>
          <a:prstGeom prst="rect">
            <a:avLst/>
          </a:prstGeom>
        </p:spPr>
      </p:pic>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9.pdf"/>
          <p:cNvPicPr>
            <a:picLocks noChangeAspect="1"/>
          </p:cNvPicPr>
          <p:nvPr/>
        </p:nvPicPr>
        <mc:AlternateContent>
          <mc:Choice xmlns:ma="http://schemas.microsoft.com/office/mac/drawingml/2008/main" Requires="ma">
            <p:blipFill>
              <a:blip r:embed="rId3"/>
              <a:srcRect l="27059" t="13636" r="27059" b="29091"/>
              <a:stretch>
                <a:fillRect/>
              </a:stretch>
            </p:blipFill>
          </mc:Choice>
          <mc:Fallback>
            <p:blipFill>
              <a:blip r:embed="rId4"/>
              <a:srcRect l="27059" t="13636" r="27059" b="29091"/>
              <a:stretch>
                <a:fillRect/>
              </a:stretch>
            </p:blipFill>
          </mc:Fallback>
        </mc:AlternateContent>
        <p:spPr>
          <a:xfrm>
            <a:off x="1183027" y="1"/>
            <a:ext cx="4245313" cy="6858000"/>
          </a:xfrm>
          <a:prstGeom prst="rect">
            <a:avLst/>
          </a:prstGeom>
        </p:spPr>
      </p:pic>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11.4</a:t>
            </a:r>
            <a:br>
              <a:rPr lang="en-US" dirty="0" smtClean="0">
                <a:effectLst>
                  <a:outerShdw blurRad="38100" dist="38100" dir="2700000" algn="tl">
                    <a:srgbClr val="000000">
                      <a:alpha val="43137"/>
                    </a:srgbClr>
                  </a:outerShdw>
                </a:effectLst>
              </a:rPr>
            </a:br>
            <a:r>
              <a:rPr lang="en-US" sz="1200" dirty="0" smtClean="0">
                <a:effectLst>
                  <a:outerShdw blurRad="38100" dist="38100" dir="2700000" algn="tl">
                    <a:srgbClr val="000000">
                      <a:alpha val="43137"/>
                    </a:srgbClr>
                  </a:outerShdw>
                </a:effectLst>
              </a:rPr>
              <a:t/>
            </a:r>
            <a:br>
              <a:rPr lang="en-US" sz="1200" dirty="0" smtClean="0">
                <a:effectLst>
                  <a:outerShdw blurRad="38100" dist="38100" dir="2700000" algn="tl">
                    <a:srgbClr val="000000">
                      <a:alpha val="43137"/>
                    </a:srgbClr>
                  </a:outerShdw>
                </a:effectLst>
              </a:rPr>
            </a:br>
            <a:r>
              <a:rPr lang="en-US" sz="2000" dirty="0" smtClean="0">
                <a:effectLst>
                  <a:outerShdw blurRad="38100" dist="38100" dir="2700000" algn="tl">
                    <a:srgbClr val="000000">
                      <a:alpha val="43137"/>
                    </a:srgbClr>
                  </a:outerShdw>
                </a:effectLst>
              </a:rPr>
              <a:t>Truth Table for the One-Digit Packed Decimal Incrementer</a:t>
            </a:r>
            <a:endParaRPr lang="en-US" sz="20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 y="2209800"/>
            <a:ext cx="8839200" cy="3606800"/>
          </a:xfrm>
          <a:prstGeom prst="rect">
            <a:avLst/>
          </a:prstGeom>
        </p:spPr>
      </p:pic>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1981200" y="5867400"/>
            <a:ext cx="5975765" cy="307777"/>
          </a:xfrm>
          <a:prstGeom prst="rect">
            <a:avLst/>
          </a:prstGeom>
          <a:noFill/>
        </p:spPr>
        <p:txBody>
          <a:bodyPr wrap="none" rtlCol="0">
            <a:spAutoFit/>
          </a:bodyPr>
          <a:lstStyle/>
          <a:p>
            <a:r>
              <a:rPr lang="en-US" sz="1400" dirty="0">
                <a:latin typeface="+mn-lt"/>
              </a:rPr>
              <a:t>Table</a:t>
            </a:r>
            <a:r>
              <a:rPr lang="en-US" sz="1400" dirty="0" smtClean="0">
                <a:latin typeface="+mn-lt"/>
              </a:rPr>
              <a:t> 11.4   </a:t>
            </a:r>
            <a:r>
              <a:rPr lang="en-US" sz="1400" dirty="0">
                <a:latin typeface="+mn-lt"/>
              </a:rPr>
              <a:t>Truth Table for the One-Digit Packed Decimal Incrementer</a:t>
            </a:r>
            <a:r>
              <a:rPr lang="en-US" sz="1400" dirty="0" smtClean="0">
                <a:latin typeface="+mn-lt"/>
              </a:rPr>
              <a:t> </a:t>
            </a:r>
            <a:endParaRPr lang="en-US" sz="1400" dirty="0">
              <a:latin typeface="+mn-lt"/>
            </a:endParaRPr>
          </a:p>
        </p:txBody>
      </p:sp>
    </p:spTree>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mc:Choice xmlns:ma="http://schemas.microsoft.com/office/mac/drawingml/2008/main" Requires="ma">
            <p:blipFill>
              <a:blip r:embed="rId3"/>
              <a:srcRect l="4706" t="18182" r="12941" b="20000"/>
              <a:stretch>
                <a:fillRect/>
              </a:stretch>
            </p:blipFill>
          </mc:Choice>
          <mc:Fallback>
            <p:blipFill>
              <a:blip r:embed="rId4"/>
              <a:srcRect l="4706" t="18182" r="12941" b="20000"/>
              <a:stretch>
                <a:fillRect/>
              </a:stretch>
            </p:blipFill>
          </mc:Fallback>
        </mc:AlternateContent>
        <p:spPr>
          <a:xfrm>
            <a:off x="0" y="152400"/>
            <a:ext cx="6902691" cy="6705600"/>
          </a:xfrm>
          <a:prstGeom prst="rect">
            <a:avLst/>
          </a:prstGeom>
        </p:spPr>
      </p:pic>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a:t>
            </a:r>
            <a:r>
              <a:rPr lang="en-US" sz="5400" dirty="0" smtClean="0">
                <a:effectLst>
                  <a:outerShdw blurRad="38100" dist="38100" dir="2700000" algn="tl">
                    <a:srgbClr val="000000">
                      <a:alpha val="43137"/>
                    </a:srgbClr>
                  </a:outerShdw>
                </a:effectLst>
              </a:rPr>
              <a:t>11</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685800" y="5562600"/>
            <a:ext cx="6191157" cy="885825"/>
          </a:xfrm>
        </p:spPr>
        <p:txBody>
          <a:bodyPr>
            <a:normAutofit/>
          </a:bodyPr>
          <a:lstStyle/>
          <a:p>
            <a:r>
              <a:rPr lang="en-US" sz="4400" dirty="0" smtClean="0"/>
              <a:t>Digital Logic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753600" cy="1420812"/>
          </a:xfrm>
        </p:spPr>
        <p:txBody>
          <a:bodyPr/>
          <a:lstStyle/>
          <a:p>
            <a:pPr algn="ctr"/>
            <a:r>
              <a:rPr lang="en-US" dirty="0" smtClean="0">
                <a:effectLst>
                  <a:outerShdw blurRad="38100" dist="38100" dir="2700000" algn="tl">
                    <a:srgbClr val="000000">
                      <a:alpha val="43137"/>
                    </a:srgbClr>
                  </a:outerShdw>
                </a:effectLst>
              </a:rPr>
              <a:t>Table 11.5</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First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p:oleObj spid="_x0000_s231426" name="Document" r:id="rId4" imgW="8839200" imgH="2667000" progId="Word.Document.12">
              <p:embed/>
            </p:oleObj>
          </a:graphicData>
        </a:graphic>
      </p:graphicFrame>
      <p:sp>
        <p:nvSpPr>
          <p:cNvPr id="6" name="Rectangle 5"/>
          <p:cNvSpPr/>
          <p:nvPr/>
        </p:nvSpPr>
        <p:spPr>
          <a:xfrm>
            <a:off x="0" y="5105400"/>
            <a:ext cx="9144000" cy="338554"/>
          </a:xfrm>
          <a:prstGeom prst="rect">
            <a:avLst/>
          </a:prstGeom>
        </p:spPr>
        <p:txBody>
          <a:bodyPr wrap="square">
            <a:spAutoFit/>
          </a:bodyPr>
          <a:lstStyle/>
          <a:p>
            <a:pPr algn="ctr"/>
            <a:r>
              <a:rPr lang="en-US" sz="1600" dirty="0">
                <a:latin typeface="+mn-lt"/>
              </a:rPr>
              <a:t>Table</a:t>
            </a:r>
            <a:r>
              <a:rPr lang="en-US" sz="1600" dirty="0" smtClean="0">
                <a:latin typeface="+mn-lt"/>
              </a:rPr>
              <a:t> 11.5  </a:t>
            </a:r>
            <a:r>
              <a:rPr lang="en-US" sz="1600" dirty="0">
                <a:latin typeface="+mn-lt"/>
              </a:rPr>
              <a:t>First Stage of</a:t>
            </a:r>
            <a:r>
              <a:rPr lang="en-US" sz="1600" dirty="0" smtClean="0">
                <a:latin typeface="+mn-lt"/>
              </a:rPr>
              <a:t> Quine</a:t>
            </a:r>
            <a:r>
              <a:rPr lang="en-US" sz="1600" dirty="0">
                <a:latin typeface="+mn-lt"/>
              </a:rPr>
              <a:t>-McCluskey </a:t>
            </a:r>
            <a:r>
              <a:rPr lang="en-US" sz="1600" dirty="0" smtClean="0">
                <a:latin typeface="+mn-lt"/>
              </a:rPr>
              <a:t>Method</a:t>
            </a:r>
          </a:p>
        </p:txBody>
      </p:sp>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sp useBgFill="1">
        <p:nvSpPr>
          <p:cNvPr id="11" name="TextBox 10"/>
          <p:cNvSpPr txBox="1"/>
          <p:nvPr/>
        </p:nvSpPr>
        <p:spPr>
          <a:xfrm>
            <a:off x="990600" y="4724400"/>
            <a:ext cx="7391400" cy="46166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11.6</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Last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p:oleObj spid="_x0000_s232450" name="Document" r:id="rId4" imgW="8826500" imgH="2476500" progId="Word.Document.12">
              <p:embed/>
            </p:oleObj>
          </a:graphicData>
        </a:graphic>
      </p:graphicFrame>
      <p:sp>
        <p:nvSpPr>
          <p:cNvPr id="5" name="Rectangle 4"/>
          <p:cNvSpPr/>
          <p:nvPr/>
        </p:nvSpPr>
        <p:spPr>
          <a:xfrm>
            <a:off x="152400" y="5562600"/>
            <a:ext cx="8839200" cy="338554"/>
          </a:xfrm>
          <a:prstGeom prst="rect">
            <a:avLst/>
          </a:prstGeom>
        </p:spPr>
        <p:txBody>
          <a:bodyPr wrap="square">
            <a:spAutoFit/>
          </a:bodyPr>
          <a:lstStyle/>
          <a:p>
            <a:pPr algn="ctr"/>
            <a:r>
              <a:rPr lang="en-US" sz="1600" dirty="0">
                <a:latin typeface="+mn-lt"/>
              </a:rPr>
              <a:t>Table</a:t>
            </a:r>
            <a:r>
              <a:rPr lang="en-US" sz="1600" dirty="0" smtClean="0">
                <a:latin typeface="+mn-lt"/>
              </a:rPr>
              <a:t> 11.6  </a:t>
            </a:r>
            <a:r>
              <a:rPr lang="en-US" sz="1600" dirty="0">
                <a:latin typeface="+mn-lt"/>
              </a:rPr>
              <a:t>Last Stage of Quine-McCluskey Method</a:t>
            </a:r>
          </a:p>
        </p:txBody>
      </p:sp>
    </p:spTree>
  </p:cSld>
  <p:clrMapOvr>
    <a:masterClrMapping/>
  </p:clrMapOvr>
  <p:transition spd="med">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3255264" cy="1162050"/>
          </a:xfrm>
        </p:spPr>
        <p:txBody>
          <a:bodyPr/>
          <a:lstStyle/>
          <a:p>
            <a:r>
              <a:rPr lang="en-US" dirty="0" smtClean="0">
                <a:effectLst>
                  <a:outerShdw blurRad="38100" dist="38100" dir="2700000" algn="tl">
                    <a:srgbClr val="000000">
                      <a:alpha val="43137"/>
                    </a:srgbClr>
                  </a:outerShdw>
                </a:effectLst>
              </a:rPr>
              <a:t>NAND and NOR Implementations</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mc:Choice xmlns:ma="http://schemas.microsoft.com/office/mac/drawingml/2008/main" Requires="ma">
            <p:blipFill>
              <a:blip r:embed="rId3"/>
              <a:srcRect l="20000" t="39091" r="10588" b="28182"/>
              <a:stretch>
                <a:fillRect/>
              </a:stretch>
            </p:blipFill>
          </mc:Choice>
          <mc:Fallback>
            <p:blipFill>
              <a:blip r:embed="rId4"/>
              <a:srcRect l="20000" t="39091" r="10588" b="28182"/>
              <a:stretch>
                <a:fillRect/>
              </a:stretch>
            </p:blipFill>
          </mc:Fallback>
        </mc:AlternateContent>
        <p:spPr>
          <a:xfrm>
            <a:off x="3657600" y="1447800"/>
            <a:ext cx="5486400" cy="3347688"/>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3255264" cy="1162050"/>
          </a:xfrm>
        </p:spPr>
        <p:txBody>
          <a:bodyPr/>
          <a:lstStyle/>
          <a:p>
            <a:r>
              <a:rPr lang="en-US" dirty="0" smtClean="0">
                <a:effectLst>
                  <a:outerShdw blurRad="38100" dist="38100" dir="2700000" algn="tl">
                    <a:srgbClr val="000000">
                      <a:alpha val="43137"/>
                    </a:srgbClr>
                  </a:outerShdw>
                </a:effectLst>
              </a:rPr>
              <a:t>Multiplexers</a:t>
            </a:r>
            <a:endParaRPr lang="en-US" dirty="0">
              <a:effectLst>
                <a:outerShdw blurRad="38100" dist="38100" dir="2700000" algn="tl">
                  <a:srgbClr val="000000">
                    <a:alpha val="43137"/>
                  </a:srgbClr>
                </a:outerShdw>
              </a:effectLst>
            </a:endParaRPr>
          </a:p>
        </p:txBody>
      </p:sp>
      <p:sp>
        <p:nvSpPr>
          <p:cNvPr id="8" name="Text Placeholder 7"/>
          <p:cNvSpPr>
            <a:spLocks noGrp="1"/>
          </p:cNvSpPr>
          <p:nvPr>
            <p:ph type="body" sz="half" idx="2"/>
          </p:nvPr>
        </p:nvSpPr>
        <p:spPr/>
        <p:txBody>
          <a:bodyPr>
            <a:normAutofit/>
          </a:bodyPr>
          <a:lstStyle/>
          <a:p>
            <a:r>
              <a:rPr lang="en-US" sz="1800" dirty="0" smtClean="0"/>
              <a:t> - connect multiple inputs to a single output</a:t>
            </a:r>
            <a:endParaRPr lang="en-US" sz="1800" dirty="0"/>
          </a:p>
        </p:txBody>
      </p:sp>
      <p:pic>
        <p:nvPicPr>
          <p:cNvPr id="4" name="Picture 3" descr="f12.pdf"/>
          <p:cNvPicPr>
            <a:picLocks noChangeAspect="1"/>
          </p:cNvPicPr>
          <p:nvPr/>
        </p:nvPicPr>
        <mc:AlternateContent>
          <mc:Choice xmlns:ma="http://schemas.microsoft.com/office/mac/drawingml/2008/main" Requires="ma">
            <p:blipFill>
              <a:blip r:embed="rId3"/>
              <a:srcRect l="16471" t="20909" r="17647" b="22727"/>
              <a:stretch>
                <a:fillRect/>
              </a:stretch>
            </p:blipFill>
          </mc:Choice>
          <mc:Fallback>
            <p:blipFill>
              <a:blip r:embed="rId4"/>
              <a:srcRect l="16471" t="20909" r="17647" b="22727"/>
              <a:stretch>
                <a:fillRect/>
              </a:stretch>
            </p:blipFill>
          </mc:Fallback>
        </mc:AlternateContent>
        <p:spPr>
          <a:xfrm>
            <a:off x="3744540" y="457200"/>
            <a:ext cx="5399460" cy="5977944"/>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rPr>
              <a:t>4-to-1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Multiplexer Truth Table</a:t>
            </a:r>
            <a:endParaRPr lang="en-US" dirty="0">
              <a:effectLst>
                <a:outerShdw blurRad="38100" dist="38100" dir="2700000" algn="tl">
                  <a:srgbClr val="000000">
                    <a:alpha val="43137"/>
                  </a:srgbClr>
                </a:outerShdw>
              </a:effectLst>
            </a:endParaRPr>
          </a:p>
        </p:txBody>
      </p:sp>
      <p:graphicFrame>
        <p:nvGraphicFramePr>
          <p:cNvPr id="235522" name="Object 2"/>
          <p:cNvGraphicFramePr>
            <a:graphicFrameLocks noChangeAspect="1"/>
          </p:cNvGraphicFramePr>
          <p:nvPr/>
        </p:nvGraphicFramePr>
        <p:xfrm>
          <a:off x="381000" y="2819400"/>
          <a:ext cx="8513379" cy="2057400"/>
        </p:xfrm>
        <a:graphic>
          <a:graphicData uri="http://schemas.openxmlformats.org/presentationml/2006/ole">
            <p:oleObj spid="_x0000_s235522" name="Document" r:id="rId4" imgW="6096000" imgH="1473200" progId="Word.Document.12">
              <p:embed/>
            </p:oleObj>
          </a:graphicData>
        </a:graphic>
      </p:graphicFrame>
      <p:sp>
        <p:nvSpPr>
          <p:cNvPr id="6" name="Rectangle 5"/>
          <p:cNvSpPr/>
          <p:nvPr/>
        </p:nvSpPr>
        <p:spPr>
          <a:xfrm>
            <a:off x="2286000" y="5105400"/>
            <a:ext cx="4572000" cy="338554"/>
          </a:xfrm>
          <a:prstGeom prst="rect">
            <a:avLst/>
          </a:prstGeom>
        </p:spPr>
        <p:txBody>
          <a:bodyPr>
            <a:spAutoFit/>
          </a:bodyPr>
          <a:lstStyle/>
          <a:p>
            <a:pPr algn="ctr"/>
            <a:r>
              <a:rPr lang="en-US" sz="1600" dirty="0">
                <a:effectLst>
                  <a:outerShdw blurRad="38100" dist="38100" dir="2700000" algn="tl">
                    <a:srgbClr val="000000">
                      <a:alpha val="43137"/>
                    </a:srgbClr>
                  </a:outerShdw>
                </a:effectLst>
                <a:latin typeface="+mn-lt"/>
              </a:rPr>
              <a:t>Table</a:t>
            </a:r>
            <a:r>
              <a:rPr lang="en-US" sz="1600" dirty="0" smtClean="0">
                <a:effectLst>
                  <a:outerShdw blurRad="38100" dist="38100" dir="2700000" algn="tl">
                    <a:srgbClr val="000000">
                      <a:alpha val="43137"/>
                    </a:srgbClr>
                  </a:outerShdw>
                </a:effectLst>
                <a:latin typeface="+mn-lt"/>
              </a:rPr>
              <a:t> 11.7  </a:t>
            </a:r>
            <a:r>
              <a:rPr lang="en-US" sz="1600" dirty="0">
                <a:effectLst>
                  <a:outerShdw blurRad="38100" dist="38100" dir="2700000" algn="tl">
                    <a:srgbClr val="000000">
                      <a:alpha val="43137"/>
                    </a:srgbClr>
                  </a:outerShdw>
                </a:effectLst>
                <a:latin typeface="+mn-lt"/>
              </a:rPr>
              <a:t>4-to-1 Multiplexer Truth Table</a:t>
            </a:r>
            <a:r>
              <a:rPr lang="en-US" sz="1600" dirty="0" smtClean="0">
                <a:effectLst>
                  <a:outerShdw blurRad="38100" dist="38100" dir="2700000" algn="tl">
                    <a:srgbClr val="000000">
                      <a:alpha val="43137"/>
                    </a:srgbClr>
                  </a:outerShdw>
                </a:effectLst>
                <a:latin typeface="+mn-lt"/>
              </a:rPr>
              <a:t> </a:t>
            </a:r>
            <a:endParaRPr lang="en-US" sz="1600" dirty="0">
              <a:effectLst>
                <a:outerShdw blurRad="38100" dist="38100" dir="2700000" algn="tl">
                  <a:srgbClr val="000000">
                    <a:alpha val="43137"/>
                  </a:srgbClr>
                </a:outerShdw>
              </a:effectLst>
              <a:latin typeface="+mn-lt"/>
            </a:endParaRPr>
          </a:p>
        </p:txBody>
      </p:sp>
      <p:sp useBgFill="1">
        <p:nvSpPr>
          <p:cNvPr id="27" name="TextBox 26"/>
          <p:cNvSpPr txBox="1"/>
          <p:nvPr/>
        </p:nvSpPr>
        <p:spPr>
          <a:xfrm>
            <a:off x="6705600" y="2593610"/>
            <a:ext cx="2438400" cy="2511790"/>
          </a:xfrm>
          <a:prstGeom prst="rect">
            <a:avLst/>
          </a:prstGeom>
        </p:spPr>
        <p:txBody>
          <a:bodyPr wrap="square" rtlCol="0">
            <a:spAutoFit/>
          </a:bodyPr>
          <a:lstStyle/>
          <a:p>
            <a:endParaRPr lang="en-US" dirty="0"/>
          </a:p>
        </p:txBody>
      </p:sp>
      <p:sp useBgFill="1">
        <p:nvSpPr>
          <p:cNvPr id="28" name="TextBox 27"/>
          <p:cNvSpPr txBox="1"/>
          <p:nvPr/>
        </p:nvSpPr>
        <p:spPr>
          <a:xfrm>
            <a:off x="290585" y="2658181"/>
            <a:ext cx="2224015" cy="2371019"/>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Multiplexer Input to Program Counter</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mc:Choice xmlns:ma="http://schemas.microsoft.com/office/mac/drawingml/2008/main" Requires="ma">
            <p:blipFill>
              <a:blip r:embed="rId3"/>
              <a:srcRect t="24545" b="42727"/>
              <a:stretch>
                <a:fillRect/>
              </a:stretch>
            </p:blipFill>
          </mc:Choice>
          <mc:Fallback>
            <p:blipFill>
              <a:blip r:embed="rId4"/>
              <a:srcRect t="24545" b="42727"/>
              <a:stretch>
                <a:fillRect/>
              </a:stretch>
            </p:blipFill>
          </mc:Fallback>
        </mc:AlternateContent>
        <p:spPr>
          <a:xfrm>
            <a:off x="152400" y="2590800"/>
            <a:ext cx="8619804" cy="3650632"/>
          </a:xfrm>
          <a:prstGeom prst="rect">
            <a:avLst/>
          </a:prstGeom>
        </p:spPr>
      </p:pic>
    </p:spTree>
  </p:cSld>
  <p:clrMapOvr>
    <a:masterClrMapping/>
  </p:clrMapOvr>
  <p:transition spd="med">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0"/>
            <a:ext cx="3255264" cy="1162050"/>
          </a:xfrm>
        </p:spPr>
        <p:txBody>
          <a:bodyPr/>
          <a:lstStyle/>
          <a:p>
            <a:r>
              <a:rPr lang="en-US" dirty="0" smtClean="0">
                <a:effectLst>
                  <a:outerShdw blurRad="38100" dist="38100" dir="2700000" algn="tl">
                    <a:srgbClr val="000000">
                      <a:alpha val="43137"/>
                    </a:srgbClr>
                  </a:outerShdw>
                </a:effectLst>
              </a:rPr>
              <a:t>Decoders</a:t>
            </a:r>
            <a:endParaRPr lang="en-US"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p:txBody>
          <a:bodyPr>
            <a:normAutofit/>
          </a:bodyPr>
          <a:lstStyle/>
          <a:p>
            <a:r>
              <a:rPr lang="en-US" sz="1800" dirty="0" smtClean="0">
                <a:effectLst>
                  <a:outerShdw blurRad="38100" dist="38100" dir="2700000" algn="tl">
                    <a:srgbClr val="000000">
                      <a:alpha val="43137"/>
                    </a:srgbClr>
                  </a:outerShdw>
                </a:effectLst>
              </a:rPr>
              <a:t> </a:t>
            </a:r>
            <a:r>
              <a:rPr lang="en-US" sz="1800" dirty="0" smtClean="0">
                <a:effectLst>
                  <a:outerShdw blurRad="38100" dist="38100" dir="2700000" algn="tl">
                    <a:srgbClr val="000000">
                      <a:alpha val="43137"/>
                    </a:srgbClr>
                  </a:outerShdw>
                </a:effectLst>
              </a:rPr>
              <a:t>  - combinational circuits with a number of output lines, only one of which is asserted at any time</a:t>
            </a:r>
            <a:endParaRPr lang="en-US" sz="18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Address Decoding</a:t>
            </a:r>
            <a:endParaRPr lang="en-US" dirty="0">
              <a:effectLst>
                <a:outerShdw blurRad="38100" dist="38100" dir="2700000" algn="tl">
                  <a:srgbClr val="000000">
                    <a:alpha val="43137"/>
                  </a:srgbClr>
                </a:outerShdw>
              </a:effectLst>
            </a:endParaRPr>
          </a:p>
        </p:txBody>
      </p:sp>
      <p:pic>
        <p:nvPicPr>
          <p:cNvPr id="4" name="Picture 3" descr="f16.pdf"/>
          <p:cNvPicPr>
            <a:picLocks noChangeAspect="1"/>
          </p:cNvPicPr>
          <p:nvPr/>
        </p:nvPicPr>
        <mc:AlternateContent>
          <mc:Choice xmlns:ma="http://schemas.microsoft.com/office/mac/drawingml/2008/main" Requires="ma">
            <p:blipFill>
              <a:blip r:embed="rId3"/>
              <a:srcRect t="18182" b="22727"/>
              <a:stretch>
                <a:fillRect/>
              </a:stretch>
            </p:blipFill>
          </mc:Choice>
          <mc:Fallback>
            <p:blipFill>
              <a:blip r:embed="rId4"/>
              <a:srcRect t="18182" b="22727"/>
              <a:stretch>
                <a:fillRect/>
              </a:stretch>
            </p:blipFill>
          </mc:Fallback>
        </mc:AlternateContent>
        <p:spPr>
          <a:xfrm>
            <a:off x="914400" y="1229186"/>
            <a:ext cx="7360763" cy="5628814"/>
          </a:xfrm>
          <a:prstGeom prst="rect">
            <a:avLst/>
          </a:prstGeom>
        </p:spPr>
      </p:pic>
    </p:spTree>
  </p:cSld>
  <p:clrMapOvr>
    <a:masterClrMapping/>
  </p:clrMapOvr>
  <p:transition spd="med">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7556500" cy="1116012"/>
          </a:xfrm>
        </p:spPr>
        <p:txBody>
          <a:bodyPr/>
          <a:lstStyle/>
          <a:p>
            <a:r>
              <a:rPr lang="en-US" dirty="0" smtClean="0">
                <a:effectLst>
                  <a:outerShdw blurRad="38100" dist="38100" dir="2700000" algn="tl">
                    <a:srgbClr val="000000">
                      <a:alpha val="43137"/>
                    </a:srgbClr>
                  </a:outerShdw>
                </a:effectLst>
              </a:rPr>
              <a:t>Implementation of a Demultiplexer Using a Decoder</a:t>
            </a:r>
            <a:endParaRPr lang="en-US"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mc:Choice xmlns:ma="http://schemas.microsoft.com/office/mac/drawingml/2008/main" Requires="ma">
            <p:blipFill>
              <a:blip r:embed="rId3"/>
              <a:srcRect t="25455" b="30909"/>
              <a:stretch>
                <a:fillRect/>
              </a:stretch>
            </p:blipFill>
          </mc:Choice>
          <mc:Fallback>
            <p:blipFill>
              <a:blip r:embed="rId4"/>
              <a:srcRect t="25455" b="30909"/>
              <a:stretch>
                <a:fillRect/>
              </a:stretch>
            </p:blipFill>
          </mc:Fallback>
        </mc:AlternateContent>
        <p:spPr>
          <a:xfrm>
            <a:off x="228600" y="1752600"/>
            <a:ext cx="8729750" cy="4929690"/>
          </a:xfrm>
          <a:prstGeom prst="rect">
            <a:avLst/>
          </a:prstGeom>
        </p:spPr>
      </p:pic>
    </p:spTree>
  </p:cSld>
  <p:clrMapOvr>
    <a:masterClrMapping/>
  </p:clrMapOvr>
  <p:transition spd="med">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Read-Only Memory (ROM)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Memory that is implemented with combinational circuits</a:t>
            </a:r>
          </a:p>
          <a:p>
            <a:pPr lvl="1"/>
            <a:r>
              <a:rPr lang="en-US" dirty="0" smtClean="0"/>
              <a:t>Combinational circuits are often referred to as “memoryless” circuits because their output depends only on their current input and no history of prior inputs is retained</a:t>
            </a:r>
          </a:p>
          <a:p>
            <a:r>
              <a:rPr lang="en-US" dirty="0" smtClean="0"/>
              <a:t>Memory unit that performs only the read operation</a:t>
            </a:r>
          </a:p>
          <a:p>
            <a:pPr lvl="1"/>
            <a:r>
              <a:rPr lang="en-US" dirty="0" smtClean="0"/>
              <a:t>Binary information stored in a ROM is permanent and is created during the fabrication process</a:t>
            </a:r>
          </a:p>
          <a:p>
            <a:pPr lvl="1"/>
            <a:r>
              <a:rPr lang="en-US" dirty="0" smtClean="0"/>
              <a:t>A given input to the ROM (address lines) always produces the same output (data lines)</a:t>
            </a:r>
          </a:p>
          <a:p>
            <a:pPr lvl="1"/>
            <a:r>
              <a:rPr lang="en-US" dirty="0" smtClean="0"/>
              <a:t>Because the outputs are a function only of the present inputs, ROM is a combinational circuit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Boolean Algebra</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828800"/>
            <a:ext cx="7556313" cy="4648200"/>
          </a:xfrm>
          <a:noFill/>
          <a:ln/>
        </p:spPr>
        <p:txBody>
          <a:bodyPr lIns="90488" tIns="44450" rIns="90488" bIns="44450">
            <a:normAutofit fontScale="92500" lnSpcReduction="20000"/>
          </a:bodyPr>
          <a:lstStyle/>
          <a:p>
            <a:r>
              <a:rPr lang="en-US" dirty="0" smtClean="0"/>
              <a:t>Mathematical discipline used to design and analyze the behavior of the digital circuitry in digital computers and other digital systems</a:t>
            </a:r>
          </a:p>
          <a:p>
            <a:r>
              <a:rPr lang="en-US" dirty="0" smtClean="0"/>
              <a:t>Named after George Boole</a:t>
            </a:r>
          </a:p>
          <a:p>
            <a:pPr lvl="1"/>
            <a:r>
              <a:rPr lang="en-US" dirty="0" smtClean="0"/>
              <a:t>English mathematician</a:t>
            </a:r>
          </a:p>
          <a:p>
            <a:pPr lvl="1"/>
            <a:r>
              <a:rPr lang="en-US" dirty="0" smtClean="0"/>
              <a:t>Proposed basic principles of the algebra in 1854</a:t>
            </a:r>
          </a:p>
          <a:p>
            <a:pPr marL="228600" lvl="1">
              <a:spcBef>
                <a:spcPts val="2000"/>
              </a:spcBef>
              <a:buClr>
                <a:schemeClr val="accent1"/>
              </a:buClr>
            </a:pPr>
            <a:r>
              <a:rPr lang="en-US" sz="2000" dirty="0" smtClean="0"/>
              <a:t>Claude Shannon suggested Boolean algebra could be used to solve problems in relay-switching circuit </a:t>
            </a:r>
            <a:r>
              <a:rPr lang="en-US" sz="2000" dirty="0" smtClean="0"/>
              <a:t>design</a:t>
            </a:r>
          </a:p>
          <a:p>
            <a:pPr marL="228600" lvl="1">
              <a:spcBef>
                <a:spcPts val="2000"/>
              </a:spcBef>
              <a:buClr>
                <a:schemeClr val="accent1"/>
              </a:buClr>
            </a:pPr>
            <a:r>
              <a:rPr lang="en-US" sz="2065" dirty="0" smtClean="0"/>
              <a:t>Is a convenient tool:</a:t>
            </a:r>
          </a:p>
          <a:p>
            <a:pPr lvl="1"/>
            <a:r>
              <a:rPr lang="en-US" sz="1806" dirty="0" smtClean="0"/>
              <a:t>Analysis</a:t>
            </a:r>
          </a:p>
          <a:p>
            <a:pPr lvl="2"/>
            <a:r>
              <a:rPr lang="en-US" sz="1760" dirty="0" smtClean="0"/>
              <a:t>It is an economical way of describing the function of digital circuitry</a:t>
            </a:r>
          </a:p>
          <a:p>
            <a:pPr lvl="1"/>
            <a:r>
              <a:rPr lang="en-US" sz="1806" dirty="0" smtClean="0"/>
              <a:t>Design</a:t>
            </a:r>
          </a:p>
          <a:p>
            <a:pPr lvl="2"/>
            <a:r>
              <a:rPr lang="en-US" sz="1765" dirty="0" smtClean="0"/>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Truth Table for a ROM</a:t>
            </a:r>
            <a:endParaRPr lang="en-US" dirty="0">
              <a:effectLst>
                <a:outerShdw blurRad="38100" dist="38100" dir="2700000" algn="tl">
                  <a:srgbClr val="000000">
                    <a:alpha val="43137"/>
                  </a:srgbClr>
                </a:outerShdw>
              </a:effectLst>
            </a:endParaRPr>
          </a:p>
        </p:txBody>
      </p:sp>
      <p:graphicFrame>
        <p:nvGraphicFramePr>
          <p:cNvPr id="248834" name="Object 2"/>
          <p:cNvGraphicFramePr>
            <a:graphicFrameLocks noChangeAspect="1"/>
          </p:cNvGraphicFramePr>
          <p:nvPr/>
        </p:nvGraphicFramePr>
        <p:xfrm>
          <a:off x="152400" y="609600"/>
          <a:ext cx="6438472" cy="3581400"/>
        </p:xfrm>
        <a:graphic>
          <a:graphicData uri="http://schemas.openxmlformats.org/presentationml/2006/ole">
            <p:oleObj spid="_x0000_s248834" name="Document" r:id="rId4" imgW="6096000" imgH="3390900" progId="Word.Document.12">
              <p:embed/>
            </p:oleObj>
          </a:graphicData>
        </a:graphic>
      </p:graphicFrame>
      <p:sp>
        <p:nvSpPr>
          <p:cNvPr id="11" name="TextBox 10"/>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rPr>
              <a:t>Table</a:t>
            </a:r>
            <a:endParaRPr lang="en-US" dirty="0">
              <a:solidFill>
                <a:schemeClr val="tx2"/>
              </a:solidFill>
            </a:endParaRPr>
          </a:p>
        </p:txBody>
      </p:sp>
      <p:sp>
        <p:nvSpPr>
          <p:cNvPr id="12" name="TextBox 11"/>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rPr>
              <a:t>11.8</a:t>
            </a:r>
            <a:endParaRPr lang="en-US" dirty="0">
              <a:solidFill>
                <a:schemeClr val="bg1"/>
              </a:solidFill>
            </a:endParaRPr>
          </a:p>
        </p:txBody>
      </p:sp>
      <p:sp useBgFill="1">
        <p:nvSpPr>
          <p:cNvPr id="13" name="TextBox 12"/>
          <p:cNvSpPr txBox="1"/>
          <p:nvPr/>
        </p:nvSpPr>
        <p:spPr>
          <a:xfrm>
            <a:off x="5638800" y="325384"/>
            <a:ext cx="1066800" cy="4018016"/>
          </a:xfrm>
          <a:prstGeom prst="rect">
            <a:avLst/>
          </a:prstGeom>
        </p:spPr>
        <p:txBody>
          <a:bodyPr wrap="square" rtlCol="0">
            <a:spAutoFit/>
          </a:bodyPr>
          <a:lstStyle/>
          <a:p>
            <a:endParaRPr lang="en-US" dirty="0"/>
          </a:p>
        </p:txBody>
      </p:sp>
      <p:sp useBgFill="1">
        <p:nvSpPr>
          <p:cNvPr id="14" name="TextBox 13"/>
          <p:cNvSpPr txBox="1"/>
          <p:nvPr/>
        </p:nvSpPr>
        <p:spPr>
          <a:xfrm>
            <a:off x="0" y="228600"/>
            <a:ext cx="1066800" cy="4018016"/>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609600"/>
            <a:ext cx="7556500" cy="1116013"/>
          </a:xfrm>
        </p:spPr>
        <p:txBody>
          <a:bodyPr/>
          <a:lstStyle/>
          <a:p>
            <a:r>
              <a:rPr lang="en-US" dirty="0" smtClean="0">
                <a:effectLst>
                  <a:outerShdw blurRad="38100" dist="38100" dir="2700000" algn="tl">
                    <a:srgbClr val="000000">
                      <a:alpha val="43137"/>
                    </a:srgbClr>
                  </a:outerShdw>
                </a:effectLst>
              </a:rPr>
              <a:t>Binary Addition Truth Tables</a:t>
            </a:r>
            <a:endParaRPr lang="en-US" dirty="0">
              <a:effectLst>
                <a:outerShdw blurRad="38100" dist="38100" dir="2700000" algn="tl">
                  <a:srgbClr val="000000">
                    <a:alpha val="43137"/>
                  </a:srgbClr>
                </a:outerShdw>
              </a:effectLst>
            </a:endParaRPr>
          </a:p>
        </p:txBody>
      </p:sp>
      <p:graphicFrame>
        <p:nvGraphicFramePr>
          <p:cNvPr id="249858" name="Object 2"/>
          <p:cNvGraphicFramePr>
            <a:graphicFrameLocks noChangeAspect="1"/>
          </p:cNvGraphicFramePr>
          <p:nvPr/>
        </p:nvGraphicFramePr>
        <p:xfrm>
          <a:off x="228600" y="2438400"/>
          <a:ext cx="8727027" cy="2470150"/>
        </p:xfrm>
        <a:graphic>
          <a:graphicData uri="http://schemas.openxmlformats.org/presentationml/2006/ole">
            <p:oleObj spid="_x0000_s249858" name="Document" r:id="rId4" imgW="8839200" imgH="2501900" progId="Word.Document.12">
              <p:embed/>
            </p:oleObj>
          </a:graphicData>
        </a:graphic>
      </p:graphicFrame>
      <p:sp>
        <p:nvSpPr>
          <p:cNvPr id="5" name="Rectangle 4"/>
          <p:cNvSpPr/>
          <p:nvPr/>
        </p:nvSpPr>
        <p:spPr>
          <a:xfrm>
            <a:off x="228600" y="5181600"/>
            <a:ext cx="8686800" cy="307777"/>
          </a:xfrm>
          <a:prstGeom prst="rect">
            <a:avLst/>
          </a:prstGeom>
        </p:spPr>
        <p:txBody>
          <a:bodyPr wrap="square">
            <a:spAutoFit/>
          </a:bodyPr>
          <a:lstStyle/>
          <a:p>
            <a:pPr algn="ctr"/>
            <a:r>
              <a:rPr lang="en-US" sz="1400" dirty="0">
                <a:latin typeface="+mn-lt"/>
              </a:rPr>
              <a:t>Table</a:t>
            </a:r>
            <a:r>
              <a:rPr lang="en-US" sz="1400" dirty="0" smtClean="0">
                <a:latin typeface="+mn-lt"/>
              </a:rPr>
              <a:t> 11.9  </a:t>
            </a:r>
            <a:r>
              <a:rPr lang="en-US" sz="1400" dirty="0">
                <a:latin typeface="+mn-lt"/>
              </a:rPr>
              <a:t>Binary Addition Truth Tables</a:t>
            </a:r>
          </a:p>
        </p:txBody>
      </p:sp>
    </p:spTree>
  </p:cSld>
  <p:clrMapOvr>
    <a:masterClrMapping/>
  </p:clrMapOvr>
  <p:transition spd="med">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4-Bit Adder</a:t>
            </a:r>
            <a:endParaRPr lang="en-US" dirty="0">
              <a:effectLst>
                <a:outerShdw blurRad="38100" dist="38100" dir="2700000" algn="tl">
                  <a:srgbClr val="000000">
                    <a:alpha val="43137"/>
                  </a:srgbClr>
                </a:outerShdw>
              </a:effectLst>
            </a:endParaRPr>
          </a:p>
        </p:txBody>
      </p:sp>
      <p:pic>
        <p:nvPicPr>
          <p:cNvPr id="4" name="Picture 3" descr="f19.pdf"/>
          <p:cNvPicPr>
            <a:picLocks noChangeAspect="1"/>
          </p:cNvPicPr>
          <p:nvPr/>
        </p:nvPicPr>
        <mc:AlternateContent>
          <mc:Choice xmlns:ma="http://schemas.microsoft.com/office/mac/drawingml/2008/main" Requires="ma">
            <p:blipFill>
              <a:blip r:embed="rId3"/>
              <a:srcRect t="21818" b="43636"/>
              <a:stretch>
                <a:fillRect/>
              </a:stretch>
            </p:blipFill>
          </mc:Choice>
          <mc:Fallback>
            <p:blipFill>
              <a:blip r:embed="rId4"/>
              <a:srcRect t="21818" b="43636"/>
              <a:stretch>
                <a:fillRect/>
              </a:stretch>
            </p:blipFill>
          </mc:Fallback>
        </mc:AlternateContent>
        <p:spPr>
          <a:xfrm>
            <a:off x="-60129" y="2133600"/>
            <a:ext cx="9204129" cy="4114800"/>
          </a:xfrm>
          <a:prstGeom prst="rect">
            <a:avLst/>
          </a:prstGeom>
        </p:spPr>
      </p:pic>
    </p:spTree>
  </p:cSld>
  <p:clrMapOvr>
    <a:masterClrMapping/>
  </p:clrMapOvr>
  <p:transition spd="med">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Implementation of an Adder</a:t>
            </a:r>
            <a:endParaRPr lang="en-US" dirty="0">
              <a:effectLst>
                <a:outerShdw blurRad="38100" dist="38100" dir="2700000" algn="tl">
                  <a:srgbClr val="000000">
                    <a:alpha val="43137"/>
                  </a:srgbClr>
                </a:outerShdw>
              </a:effectLst>
            </a:endParaRPr>
          </a:p>
        </p:txBody>
      </p:sp>
      <p:pic>
        <p:nvPicPr>
          <p:cNvPr id="4" name="Picture 3" descr="f20.pdf"/>
          <p:cNvPicPr>
            <a:picLocks noChangeAspect="1"/>
          </p:cNvPicPr>
          <p:nvPr/>
        </p:nvPicPr>
        <mc:AlternateContent>
          <mc:Choice xmlns:ma="http://schemas.microsoft.com/office/mac/drawingml/2008/main" Requires="ma">
            <p:blipFill>
              <a:blip r:embed="rId3"/>
              <a:srcRect l="17647" t="10000" r="14118" b="13636"/>
              <a:stretch>
                <a:fillRect/>
              </a:stretch>
            </p:blipFill>
          </mc:Choice>
          <mc:Fallback>
            <p:blipFill>
              <a:blip r:embed="rId4"/>
              <a:srcRect l="17647" t="10000" r="14118" b="13636"/>
              <a:stretch>
                <a:fillRect/>
              </a:stretch>
            </p:blipFill>
          </mc:Fallback>
        </mc:AlternateContent>
        <p:spPr>
          <a:xfrm>
            <a:off x="4114800" y="0"/>
            <a:ext cx="4671790" cy="6766034"/>
          </a:xfrm>
          <a:prstGeom prst="rect">
            <a:avLst/>
          </a:prstGeom>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7556500" cy="1116012"/>
          </a:xfrm>
        </p:spPr>
        <p:txBody>
          <a:bodyPr/>
          <a:lstStyle/>
          <a:p>
            <a:r>
              <a:rPr lang="en-US" dirty="0" smtClean="0">
                <a:effectLst>
                  <a:outerShdw blurRad="38100" dist="38100" dir="2700000" algn="tl">
                    <a:srgbClr val="000000">
                      <a:alpha val="43137"/>
                    </a:srgbClr>
                  </a:outerShdw>
                </a:effectLst>
              </a:rPr>
              <a:t>Construction of a 32-Bit Adder Using 8-Bit Adders</a:t>
            </a:r>
            <a:endParaRPr lang="en-US" dirty="0">
              <a:effectLst>
                <a:outerShdw blurRad="38100" dist="38100" dir="2700000" algn="tl">
                  <a:srgbClr val="000000">
                    <a:alpha val="43137"/>
                  </a:srgbClr>
                </a:outerShdw>
              </a:effectLst>
            </a:endParaRPr>
          </a:p>
        </p:txBody>
      </p:sp>
      <p:pic>
        <p:nvPicPr>
          <p:cNvPr id="4" name="Picture 3" descr="f21.pdf"/>
          <p:cNvPicPr>
            <a:picLocks noChangeAspect="1"/>
          </p:cNvPicPr>
          <p:nvPr/>
        </p:nvPicPr>
        <mc:AlternateContent>
          <mc:Choice xmlns:ma="http://schemas.microsoft.com/office/mac/drawingml/2008/main" Requires="ma">
            <p:blipFill>
              <a:blip r:embed="rId3"/>
              <a:srcRect t="21818" b="41818"/>
              <a:stretch>
                <a:fillRect/>
              </a:stretch>
            </p:blipFill>
          </mc:Choice>
          <mc:Fallback>
            <p:blipFill>
              <a:blip r:embed="rId4"/>
              <a:srcRect t="21818" b="41818"/>
              <a:stretch>
                <a:fillRect/>
              </a:stretch>
            </p:blipFill>
          </mc:Fallback>
        </mc:AlternateContent>
        <p:spPr>
          <a:xfrm>
            <a:off x="0" y="2209800"/>
            <a:ext cx="9185605" cy="4322592"/>
          </a:xfrm>
          <a:prstGeom prst="rect">
            <a:avLst/>
          </a:prstGeom>
        </p:spPr>
      </p:pic>
    </p:spTree>
  </p:cSld>
  <p:clrMapOvr>
    <a:masterClrMapping/>
  </p:clrMapOvr>
  <p:transition spd="med">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57200"/>
            <a:ext cx="7556500" cy="1116012"/>
          </a:xfrm>
        </p:spPr>
        <p:txBody>
          <a:bodyPr/>
          <a:lstStyle/>
          <a:p>
            <a:r>
              <a:rPr lang="en-US" dirty="0" smtClean="0">
                <a:effectLst>
                  <a:outerShdw blurRad="38100" dist="38100" dir="2700000" algn="tl">
                    <a:srgbClr val="000000">
                      <a:alpha val="43137"/>
                    </a:srgbClr>
                  </a:outerShdw>
                </a:effectLst>
              </a:rPr>
              <a:t>Sequential Circuit</a:t>
            </a:r>
            <a:endParaRPr lang="en-US" dirty="0">
              <a:effectLst>
                <a:outerShdw blurRad="38100" dist="38100" dir="2700000" algn="tl">
                  <a:srgbClr val="000000">
                    <a:alpha val="43137"/>
                  </a:srgbClr>
                </a:outerShdw>
              </a:effectLst>
            </a:endParaRPr>
          </a:p>
        </p:txBody>
      </p:sp>
      <p:graphicFrame>
        <p:nvGraphicFramePr>
          <p:cNvPr id="21" name="Content Placeholder 20"/>
          <p:cNvGraphicFramePr>
            <a:graphicFrameLocks noGrp="1"/>
          </p:cNvGraphicFramePr>
          <p:nvPr>
            <p:ph idx="4294967295"/>
          </p:nvPr>
        </p:nvGraphicFramePr>
        <p:xfrm>
          <a:off x="650875" y="457200"/>
          <a:ext cx="8493125" cy="6400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838200" y="2971800"/>
            <a:ext cx="2971800" cy="1384995"/>
          </a:xfrm>
          <a:prstGeom prst="rect">
            <a:avLst/>
          </a:prstGeom>
          <a:noFill/>
        </p:spPr>
        <p:txBody>
          <a:bodyPr wrap="square" rtlCol="0">
            <a:spAutoFit/>
          </a:bodyPr>
          <a:lstStyle/>
          <a:p>
            <a:pPr algn="ctr"/>
            <a:r>
              <a:rPr lang="en-US" sz="2800" dirty="0" smtClean="0">
                <a:solidFill>
                  <a:srgbClr val="FFFFFF"/>
                </a:solidFill>
                <a:effectLst>
                  <a:outerShdw blurRad="38100" dist="38100" dir="2700000" algn="tl">
                    <a:srgbClr val="000000">
                      <a:alpha val="43137"/>
                    </a:srgbClr>
                  </a:outerShdw>
                </a:effectLst>
              </a:rPr>
              <a:t>Sequential</a:t>
            </a:r>
          </a:p>
          <a:p>
            <a:pPr algn="ctr"/>
            <a:endParaRPr lang="en-US" sz="2800" dirty="0" smtClean="0">
              <a:solidFill>
                <a:srgbClr val="FFFFFF"/>
              </a:solidFill>
              <a:effectLst>
                <a:outerShdw blurRad="38100" dist="38100" dir="2700000" algn="tl">
                  <a:srgbClr val="000000">
                    <a:alpha val="43137"/>
                  </a:srgbClr>
                </a:outerShdw>
              </a:effectLst>
            </a:endParaRPr>
          </a:p>
          <a:p>
            <a:pPr algn="ctr"/>
            <a:r>
              <a:rPr lang="en-US" sz="2800" dirty="0" smtClean="0">
                <a:solidFill>
                  <a:srgbClr val="FFFFFF"/>
                </a:solidFill>
                <a:effectLst>
                  <a:outerShdw blurRad="38100" dist="38100" dir="2700000" algn="tl">
                    <a:srgbClr val="000000">
                      <a:alpha val="43137"/>
                    </a:srgbClr>
                  </a:outerShdw>
                </a:effectLst>
              </a:rPr>
              <a:t>Circuit</a:t>
            </a:r>
            <a:endParaRPr lang="en-US" sz="2800" dirty="0">
              <a:solidFill>
                <a:srgbClr val="FFFFFF"/>
              </a:solidFill>
              <a:effectLst>
                <a:outerShdw blurRad="38100" dist="38100" dir="2700000" algn="tl">
                  <a:srgbClr val="000000">
                    <a:alpha val="43137"/>
                  </a:srgbClr>
                </a:outerShdw>
              </a:effectLst>
            </a:endParaRPr>
          </a:p>
        </p:txBody>
      </p:sp>
      <p:sp>
        <p:nvSpPr>
          <p:cNvPr id="23" name="TextBox 22"/>
          <p:cNvSpPr txBox="1"/>
          <p:nvPr/>
        </p:nvSpPr>
        <p:spPr>
          <a:xfrm>
            <a:off x="2057400" y="3581400"/>
            <a:ext cx="304800" cy="304800"/>
          </a:xfrm>
          <a:prstGeom prst="rect">
            <a:avLst/>
          </a:prstGeom>
          <a:solidFill>
            <a:schemeClr val="bg2">
              <a:lumMod val="50000"/>
              <a:alpha val="9900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Flip-Flops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Simplest form of sequential circuit</a:t>
            </a:r>
          </a:p>
          <a:p>
            <a:r>
              <a:rPr lang="en-US" dirty="0" smtClean="0"/>
              <a:t>There are a variety of flip-flops, all of which share two properties:</a:t>
            </a:r>
          </a:p>
          <a:p>
            <a:pPr lvl="1"/>
            <a:endParaRPr lang="en-US" dirty="0" smtClean="0"/>
          </a:p>
          <a:p>
            <a:pPr marL="1257300" lvl="4" indent="-342900">
              <a:buSzPct val="100000"/>
              <a:buFont typeface="+mj-lt"/>
              <a:buAutoNum type="arabicPeriod"/>
            </a:pPr>
            <a:r>
              <a:rPr lang="en-US" dirty="0" smtClean="0"/>
              <a:t>The flip-flop is a bistable device.  It exists in one of two states and, in the absence of input, remains in that state.  Thus, the flip-flop can function as a 1-bit memory.</a:t>
            </a:r>
          </a:p>
          <a:p>
            <a:pPr marL="1257300" lvl="4" indent="-342900">
              <a:buSzPct val="100000"/>
              <a:buFont typeface="+mj-lt"/>
              <a:buAutoNum type="arabicPeriod"/>
            </a:pPr>
            <a:r>
              <a:rPr lang="en-US" dirty="0" smtClean="0"/>
              <a:t>The flip-flop has two outputs, which are always the complements of each 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3255264" cy="1162050"/>
          </a:xfrm>
        </p:spPr>
        <p:txBody>
          <a:bodyPr/>
          <a:lstStyle/>
          <a:p>
            <a:r>
              <a:rPr lang="en-US" dirty="0" smtClean="0">
                <a:effectLst>
                  <a:outerShdw blurRad="38100" dist="38100" dir="2700000" algn="tl">
                    <a:srgbClr val="000000">
                      <a:alpha val="43137"/>
                    </a:srgbClr>
                  </a:outerShdw>
                </a:effectLst>
              </a:rPr>
              <a:t>The S-R Latch</a:t>
            </a:r>
            <a:endParaRPr lang="en-US" dirty="0">
              <a:effectLst>
                <a:outerShdw blurRad="38100" dist="38100" dir="2700000" algn="tl">
                  <a:srgbClr val="000000">
                    <a:alpha val="43137"/>
                  </a:srgbClr>
                </a:outerShdw>
              </a:effectLst>
            </a:endParaRPr>
          </a:p>
        </p:txBody>
      </p:sp>
      <p:pic>
        <p:nvPicPr>
          <p:cNvPr id="4" name="Picture 3" descr="f22.pdf"/>
          <p:cNvPicPr>
            <a:picLocks noChangeAspect="1"/>
          </p:cNvPicPr>
          <p:nvPr/>
        </p:nvPicPr>
        <mc:AlternateContent>
          <mc:Choice xmlns:ma="http://schemas.microsoft.com/office/mac/drawingml/2008/main" Requires="ma">
            <p:blipFill>
              <a:blip r:embed="rId3"/>
              <a:srcRect l="5882" t="17273" r="7059" b="9091"/>
              <a:stretch>
                <a:fillRect/>
              </a:stretch>
            </p:blipFill>
          </mc:Choice>
          <mc:Fallback>
            <p:blipFill>
              <a:blip r:embed="rId4"/>
              <a:srcRect l="5882" t="17273" r="7059" b="9091"/>
              <a:stretch>
                <a:fillRect/>
              </a:stretch>
            </p:blipFill>
          </mc:Fallback>
        </mc:AlternateContent>
        <p:spPr>
          <a:xfrm>
            <a:off x="3657600" y="381000"/>
            <a:ext cx="5486400" cy="6005468"/>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NOR S-R Latch Timing Diagram</a:t>
            </a:r>
            <a:endParaRPr lang="en-US" dirty="0">
              <a:effectLst>
                <a:outerShdw blurRad="38100" dist="38100" dir="2700000" algn="tl">
                  <a:srgbClr val="000000">
                    <a:alpha val="43137"/>
                  </a:srgbClr>
                </a:outerShdw>
              </a:effectLst>
            </a:endParaRPr>
          </a:p>
        </p:txBody>
      </p:sp>
      <p:pic>
        <p:nvPicPr>
          <p:cNvPr id="4" name="Picture 3" descr="f23.pdf"/>
          <p:cNvPicPr>
            <a:picLocks noChangeAspect="1"/>
          </p:cNvPicPr>
          <p:nvPr/>
        </p:nvPicPr>
        <mc:AlternateContent>
          <mc:Choice xmlns:ma="http://schemas.microsoft.com/office/mac/drawingml/2008/main" Requires="ma">
            <p:blipFill>
              <a:blip r:embed="rId3"/>
              <a:srcRect l="5882" t="16364" b="18182"/>
              <a:stretch>
                <a:fillRect/>
              </a:stretch>
            </p:blipFill>
          </mc:Choice>
          <mc:Fallback>
            <p:blipFill>
              <a:blip r:embed="rId4"/>
              <a:srcRect l="5882" t="16364" b="18182"/>
              <a:stretch>
                <a:fillRect/>
              </a:stretch>
            </p:blipFill>
          </mc:Fallback>
        </mc:AlternateContent>
        <p:spPr>
          <a:xfrm>
            <a:off x="1066800" y="1280158"/>
            <a:ext cx="6197625" cy="5577842"/>
          </a:xfrm>
          <a:prstGeom prst="rect">
            <a:avLst/>
          </a:prstGeom>
        </p:spPr>
      </p:pic>
    </p:spTree>
  </p:cSld>
  <p:clrMapOvr>
    <a:masterClrMapping/>
  </p:clrMapOvr>
  <p:transition spd="med">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b="1" dirty="0" smtClean="0"/>
              <a:t>Table</a:t>
            </a:r>
            <a:r>
              <a:rPr lang="en-US" b="1" dirty="0" smtClean="0"/>
              <a:t> 11.10   </a:t>
            </a:r>
            <a:r>
              <a:rPr lang="en-US" b="1" dirty="0" smtClean="0"/>
              <a:t>The S-R Latch</a:t>
            </a:r>
            <a:r>
              <a:rPr lang="en-US" dirty="0" smtClean="0"/>
              <a:t> </a:t>
            </a:r>
            <a:endParaRPr lang="en-US" dirty="0"/>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33400" y="1600200"/>
            <a:ext cx="10261158" cy="5086350"/>
          </a:xfrm>
          <a:prstGeom prst="rect">
            <a:avLst/>
          </a:prstGeom>
        </p:spPr>
      </p:pic>
    </p:spTree>
  </p:cSld>
  <p:clrMapOvr>
    <a:masterClrMapping/>
  </p:clrMapOvr>
  <p:transition spd="med">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981200"/>
            <a:ext cx="7556313" cy="4419600"/>
          </a:xfrm>
        </p:spPr>
        <p:txBody>
          <a:bodyPr>
            <a:normAutofit fontScale="85000" lnSpcReduction="20000"/>
          </a:bodyPr>
          <a:lstStyle/>
          <a:p>
            <a:r>
              <a:rPr lang="en-US" dirty="0" smtClean="0"/>
              <a:t>Makes use of variables and operations</a:t>
            </a:r>
          </a:p>
          <a:p>
            <a:pPr lvl="1"/>
            <a:r>
              <a:rPr lang="en-US" dirty="0" smtClean="0"/>
              <a:t>Are logical</a:t>
            </a:r>
          </a:p>
          <a:p>
            <a:pPr lvl="1"/>
            <a:r>
              <a:rPr lang="en-US" dirty="0" smtClean="0"/>
              <a:t>A variable may take on the value 1 (TRUE) or 0 (FALSE)</a:t>
            </a:r>
          </a:p>
          <a:p>
            <a:pPr lvl="1"/>
            <a:r>
              <a:rPr lang="en-US" dirty="0" smtClean="0"/>
              <a:t>Basic logical operations are AND, OR, and NOT</a:t>
            </a:r>
          </a:p>
          <a:p>
            <a:pPr marL="228600" lvl="1">
              <a:spcBef>
                <a:spcPts val="2000"/>
              </a:spcBef>
              <a:buClr>
                <a:schemeClr val="accent1"/>
              </a:buClr>
            </a:pPr>
            <a:r>
              <a:rPr lang="en-US" sz="2000" dirty="0" smtClean="0"/>
              <a:t>AND</a:t>
            </a:r>
          </a:p>
          <a:p>
            <a:pPr lvl="1"/>
            <a:r>
              <a:rPr lang="en-US" dirty="0" smtClean="0"/>
              <a:t>Yields true (binary value 1) if and only if both of its operands are </a:t>
            </a:r>
            <a:r>
              <a:rPr lang="en-US" dirty="0" smtClean="0"/>
              <a:t>true</a:t>
            </a:r>
          </a:p>
          <a:p>
            <a:pPr lvl="1"/>
            <a:r>
              <a:rPr lang="en-US" dirty="0" smtClean="0"/>
              <a:t>In the absence of parentheses the AND operation takes precedence over the OR operation</a:t>
            </a:r>
          </a:p>
          <a:p>
            <a:pPr lvl="1"/>
            <a:r>
              <a:rPr lang="en-US" dirty="0" smtClean="0"/>
              <a:t>When no ambiguity will occur the AND operation is represented by simple concatenation instead of the dot operator</a:t>
            </a:r>
          </a:p>
          <a:p>
            <a:pPr marL="228600" lvl="1">
              <a:spcBef>
                <a:spcPts val="2000"/>
              </a:spcBef>
              <a:buClr>
                <a:schemeClr val="accent1"/>
              </a:buClr>
            </a:pPr>
            <a:r>
              <a:rPr lang="en-US" sz="2000" dirty="0" smtClean="0"/>
              <a:t>OR</a:t>
            </a:r>
          </a:p>
          <a:p>
            <a:pPr lvl="1"/>
            <a:r>
              <a:rPr lang="en-US" dirty="0" smtClean="0"/>
              <a:t>Yields true if either or both of its operands are true</a:t>
            </a:r>
          </a:p>
          <a:p>
            <a:pPr marL="228600" lvl="1">
              <a:spcBef>
                <a:spcPts val="2000"/>
              </a:spcBef>
              <a:buClr>
                <a:schemeClr val="accent1"/>
              </a:buClr>
            </a:pPr>
            <a:r>
              <a:rPr lang="en-US" sz="2000" dirty="0" smtClean="0"/>
              <a:t>NOT</a:t>
            </a:r>
          </a:p>
          <a:p>
            <a:pPr lvl="1"/>
            <a:r>
              <a:rPr lang="en-US" sz="1838" dirty="0" smtClean="0"/>
              <a:t>Inverts the value of its operand</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2"/>
          </a:xfrm>
        </p:spPr>
        <p:txBody>
          <a:bodyPr/>
          <a:lstStyle/>
          <a:p>
            <a:r>
              <a:rPr lang="en-US" dirty="0" smtClean="0">
                <a:effectLst>
                  <a:outerShdw blurRad="38100" dist="38100" dir="2700000" algn="tl">
                    <a:srgbClr val="000000">
                      <a:alpha val="43137"/>
                    </a:srgbClr>
                  </a:outerShdw>
                </a:effectLst>
              </a:rPr>
              <a:t>Clocked S-R Flip-Flop</a:t>
            </a:r>
            <a:endParaRPr lang="en-US" dirty="0">
              <a:effectLst>
                <a:outerShdw blurRad="38100" dist="38100" dir="2700000" algn="tl">
                  <a:srgbClr val="000000">
                    <a:alpha val="43137"/>
                  </a:srgbClr>
                </a:outerShdw>
              </a:effectLst>
            </a:endParaRPr>
          </a:p>
        </p:txBody>
      </p:sp>
      <p:pic>
        <p:nvPicPr>
          <p:cNvPr id="4" name="Picture 3" descr="f24.pdf"/>
          <p:cNvPicPr>
            <a:picLocks noChangeAspect="1"/>
          </p:cNvPicPr>
          <p:nvPr/>
        </p:nvPicPr>
        <mc:AlternateContent>
          <mc:Choice xmlns:ma="http://schemas.microsoft.com/office/mac/drawingml/2008/main" Requires="ma">
            <p:blipFill>
              <a:blip r:embed="rId3"/>
              <a:srcRect t="26364" b="29091"/>
              <a:stretch>
                <a:fillRect/>
              </a:stretch>
            </p:blipFill>
          </mc:Choice>
          <mc:Fallback>
            <p:blipFill>
              <a:blip r:embed="rId4"/>
              <a:srcRect t="26364" b="29091"/>
              <a:stretch>
                <a:fillRect/>
              </a:stretch>
            </p:blipFill>
          </mc:Fallback>
        </mc:AlternateContent>
        <p:spPr>
          <a:xfrm>
            <a:off x="0" y="1544495"/>
            <a:ext cx="9217352" cy="5313505"/>
          </a:xfrm>
          <a:prstGeom prst="rect">
            <a:avLst/>
          </a:prstGeom>
        </p:spPr>
      </p:pic>
    </p:spTree>
  </p:cSld>
  <p:clrMapOvr>
    <a:masterClrMapping/>
  </p:clrMapOvr>
  <p:transition spd="med">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304800"/>
            <a:ext cx="7556500" cy="1116013"/>
          </a:xfrm>
        </p:spPr>
        <p:txBody>
          <a:bodyPr/>
          <a:lstStyle/>
          <a:p>
            <a:r>
              <a:rPr lang="en-US" dirty="0" smtClean="0">
                <a:effectLst>
                  <a:outerShdw blurRad="38100" dist="38100" dir="2700000" algn="tl">
                    <a:srgbClr val="000000">
                      <a:alpha val="43137"/>
                    </a:srgbClr>
                  </a:outerShdw>
                </a:effectLst>
              </a:rPr>
              <a:t>D Flip-Flop</a:t>
            </a:r>
            <a:endParaRPr lang="en-US" dirty="0">
              <a:effectLst>
                <a:outerShdw blurRad="38100" dist="38100" dir="2700000" algn="tl">
                  <a:srgbClr val="000000">
                    <a:alpha val="43137"/>
                  </a:srgbClr>
                </a:outerShdw>
              </a:effectLst>
            </a:endParaRPr>
          </a:p>
        </p:txBody>
      </p:sp>
      <p:pic>
        <p:nvPicPr>
          <p:cNvPr id="4" name="Picture 3" descr="f25.pdf"/>
          <p:cNvPicPr>
            <a:picLocks noChangeAspect="1"/>
          </p:cNvPicPr>
          <p:nvPr/>
        </p:nvPicPr>
        <mc:AlternateContent>
          <mc:Choice xmlns:ma="http://schemas.microsoft.com/office/mac/drawingml/2008/main" Requires="ma">
            <p:blipFill>
              <a:blip r:embed="rId3"/>
              <a:srcRect l="5882" t="25455" r="3529" b="29091"/>
              <a:stretch>
                <a:fillRect/>
              </a:stretch>
            </p:blipFill>
          </mc:Choice>
          <mc:Fallback>
            <p:blipFill>
              <a:blip r:embed="rId4"/>
              <a:srcRect l="5882" t="25455" r="3529" b="29091"/>
              <a:stretch>
                <a:fillRect/>
              </a:stretch>
            </p:blipFill>
          </mc:Fallback>
        </mc:AlternateContent>
        <p:spPr>
          <a:xfrm>
            <a:off x="304800" y="1354748"/>
            <a:ext cx="8475022" cy="5503252"/>
          </a:xfrm>
          <a:prstGeom prst="rect">
            <a:avLst/>
          </a:prstGeom>
        </p:spPr>
      </p:pic>
    </p:spTree>
  </p:cSld>
  <p:clrMapOvr>
    <a:masterClrMapping/>
  </p:clrMapOvr>
  <p:transition spd="med">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556500" cy="1116013"/>
          </a:xfrm>
        </p:spPr>
        <p:txBody>
          <a:bodyPr/>
          <a:lstStyle/>
          <a:p>
            <a:r>
              <a:rPr lang="en-US" dirty="0" smtClean="0">
                <a:effectLst>
                  <a:outerShdw blurRad="38100" dist="38100" dir="2700000" algn="tl">
                    <a:srgbClr val="000000">
                      <a:alpha val="43137"/>
                    </a:srgbClr>
                  </a:outerShdw>
                </a:effectLst>
              </a:rPr>
              <a:t>J-K Flip Flop</a:t>
            </a:r>
            <a:endParaRPr lang="en-US" dirty="0">
              <a:effectLst>
                <a:outerShdw blurRad="38100" dist="38100" dir="2700000" algn="tl">
                  <a:srgbClr val="000000">
                    <a:alpha val="43137"/>
                  </a:srgbClr>
                </a:outerShdw>
              </a:effectLst>
            </a:endParaRPr>
          </a:p>
        </p:txBody>
      </p:sp>
      <p:pic>
        <p:nvPicPr>
          <p:cNvPr id="4" name="Picture 3" descr="f26.pdf"/>
          <p:cNvPicPr>
            <a:picLocks noChangeAspect="1"/>
          </p:cNvPicPr>
          <p:nvPr/>
        </p:nvPicPr>
        <mc:AlternateContent>
          <mc:Choice xmlns:ma="http://schemas.microsoft.com/office/mac/drawingml/2008/main" Requires="ma">
            <p:blipFill>
              <a:blip r:embed="rId3"/>
              <a:srcRect l="4706" t="23636" r="3529" b="30000"/>
              <a:stretch>
                <a:fillRect/>
              </a:stretch>
            </p:blipFill>
          </mc:Choice>
          <mc:Fallback>
            <p:blipFill>
              <a:blip r:embed="rId4"/>
              <a:srcRect l="4706" t="23636" r="3529" b="30000"/>
              <a:stretch>
                <a:fillRect/>
              </a:stretch>
            </p:blipFill>
          </mc:Fallback>
        </mc:AlternateContent>
        <p:spPr>
          <a:xfrm>
            <a:off x="152401" y="1069729"/>
            <a:ext cx="8852484" cy="5788271"/>
          </a:xfrm>
          <a:prstGeom prst="rect">
            <a:avLst/>
          </a:prstGeom>
        </p:spPr>
      </p:pic>
    </p:spTree>
  </p:cSld>
  <p:clrMapOvr>
    <a:masterClrMapping/>
  </p:clrMapOvr>
  <p:transition spd="med">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3255264" cy="1162050"/>
          </a:xfrm>
        </p:spPr>
        <p:txBody>
          <a:bodyPr/>
          <a:lstStyle/>
          <a:p>
            <a:r>
              <a:rPr lang="en-US" dirty="0" smtClean="0">
                <a:effectLst>
                  <a:outerShdw blurRad="38100" dist="38100" dir="2700000" algn="tl">
                    <a:srgbClr val="000000">
                      <a:alpha val="43137"/>
                    </a:srgbClr>
                  </a:outerShdw>
                </a:effectLst>
              </a:rPr>
              <a:t>Basic Flip-Flops</a:t>
            </a:r>
            <a:endParaRPr lang="en-US" dirty="0">
              <a:effectLst>
                <a:outerShdw blurRad="38100" dist="38100" dir="2700000" algn="tl">
                  <a:srgbClr val="000000">
                    <a:alpha val="43137"/>
                  </a:srgbClr>
                </a:outerShdw>
              </a:effectLst>
            </a:endParaRPr>
          </a:p>
        </p:txBody>
      </p:sp>
      <p:pic>
        <p:nvPicPr>
          <p:cNvPr id="4" name="Picture 3" descr="f27.pdf"/>
          <p:cNvPicPr>
            <a:picLocks noChangeAspect="1"/>
          </p:cNvPicPr>
          <p:nvPr/>
        </p:nvPicPr>
        <mc:AlternateContent>
          <mc:Choice xmlns:ma="http://schemas.microsoft.com/office/mac/drawingml/2008/main" Requires="ma">
            <p:blipFill>
              <a:blip r:embed="rId3"/>
              <a:srcRect l="8235" t="7273" r="10588" b="14545"/>
              <a:stretch>
                <a:fillRect/>
              </a:stretch>
            </p:blipFill>
          </mc:Choice>
          <mc:Fallback>
            <p:blipFill>
              <a:blip r:embed="rId4"/>
              <a:srcRect l="8235" t="7273" r="10588" b="14545"/>
              <a:stretch>
                <a:fillRect/>
              </a:stretch>
            </p:blipFill>
          </mc:Fallback>
        </mc:AlternateContent>
        <p:spPr>
          <a:xfrm>
            <a:off x="3886200" y="304781"/>
            <a:ext cx="5257800" cy="6553219"/>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7556500" cy="1116012"/>
          </a:xfrm>
        </p:spPr>
        <p:txBody>
          <a:bodyPr/>
          <a:lstStyle/>
          <a:p>
            <a:r>
              <a:rPr lang="en-US" dirty="0" smtClean="0">
                <a:effectLst>
                  <a:outerShdw blurRad="38100" dist="38100" dir="2700000" algn="tl">
                    <a:srgbClr val="000000">
                      <a:alpha val="43137"/>
                    </a:srgbClr>
                  </a:outerShdw>
                </a:effectLst>
              </a:rPr>
              <a:t>Parallel Register</a:t>
            </a:r>
            <a:endParaRPr lang="en-US" dirty="0">
              <a:effectLst>
                <a:outerShdw blurRad="38100" dist="38100" dir="2700000" algn="tl">
                  <a:srgbClr val="000000">
                    <a:alpha val="43137"/>
                  </a:srgbClr>
                </a:outerShdw>
              </a:effectLst>
            </a:endParaRPr>
          </a:p>
        </p:txBody>
      </p:sp>
      <p:pic>
        <p:nvPicPr>
          <p:cNvPr id="4" name="Picture 3" descr="f28.pdf"/>
          <p:cNvPicPr>
            <a:picLocks noChangeAspect="1"/>
          </p:cNvPicPr>
          <p:nvPr/>
        </p:nvPicPr>
        <mc:AlternateContent>
          <mc:Choice xmlns:ma="http://schemas.microsoft.com/office/mac/drawingml/2008/main" Requires="ma">
            <p:blipFill>
              <a:blip r:embed="rId3"/>
              <a:srcRect t="12941" r="2727" b="22353"/>
              <a:stretch>
                <a:fillRect/>
              </a:stretch>
            </p:blipFill>
          </mc:Choice>
          <mc:Fallback>
            <p:blipFill>
              <a:blip r:embed="rId4"/>
              <a:srcRect t="12941" r="2727" b="22353"/>
              <a:stretch>
                <a:fillRect/>
              </a:stretch>
            </p:blipFill>
          </mc:Fallback>
        </mc:AlternateContent>
        <p:spPr>
          <a:xfrm>
            <a:off x="228600" y="1981200"/>
            <a:ext cx="8632858" cy="4437486"/>
          </a:xfrm>
          <a:prstGeom prst="rect">
            <a:avLst/>
          </a:prstGeom>
        </p:spPr>
      </p:pic>
    </p:spTree>
  </p:cSld>
  <p:clrMapOvr>
    <a:masterClrMapping/>
  </p:clrMapOvr>
  <p:transition spd="med">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685800"/>
            <a:ext cx="7556500" cy="1116012"/>
          </a:xfrm>
        </p:spPr>
        <p:txBody>
          <a:bodyPr/>
          <a:lstStyle/>
          <a:p>
            <a:r>
              <a:rPr lang="en-US" dirty="0" smtClean="0">
                <a:effectLst>
                  <a:outerShdw blurRad="38100" dist="38100" dir="2700000" algn="tl">
                    <a:srgbClr val="000000">
                      <a:alpha val="43137"/>
                    </a:srgbClr>
                  </a:outerShdw>
                </a:effectLst>
              </a:rPr>
              <a:t>5-Bit Shift Register</a:t>
            </a:r>
            <a:endParaRPr lang="en-US" dirty="0">
              <a:effectLst>
                <a:outerShdw blurRad="38100" dist="38100" dir="2700000" algn="tl">
                  <a:srgbClr val="000000">
                    <a:alpha val="43137"/>
                  </a:srgbClr>
                </a:outerShdw>
              </a:effectLst>
            </a:endParaRPr>
          </a:p>
        </p:txBody>
      </p:sp>
      <p:pic>
        <p:nvPicPr>
          <p:cNvPr id="4" name="Picture 3" descr="f29.pdf"/>
          <p:cNvPicPr>
            <a:picLocks noChangeAspect="1"/>
          </p:cNvPicPr>
          <p:nvPr/>
        </p:nvPicPr>
        <mc:AlternateContent>
          <mc:Choice xmlns:ma="http://schemas.microsoft.com/office/mac/drawingml/2008/main" Requires="ma">
            <p:blipFill>
              <a:blip r:embed="rId3"/>
              <a:srcRect l="9091" t="18824" r="22727" b="47059"/>
              <a:stretch>
                <a:fillRect/>
              </a:stretch>
            </p:blipFill>
          </mc:Choice>
          <mc:Fallback>
            <p:blipFill>
              <a:blip r:embed="rId4"/>
              <a:srcRect l="9091" t="18824" r="22727" b="47059"/>
              <a:stretch>
                <a:fillRect/>
              </a:stretch>
            </p:blipFill>
          </mc:Fallback>
        </mc:AlternateContent>
        <p:spPr>
          <a:xfrm>
            <a:off x="0" y="2667000"/>
            <a:ext cx="9115452" cy="3524554"/>
          </a:xfrm>
          <a:prstGeom prst="rect">
            <a:avLst/>
          </a:prstGeom>
        </p:spPr>
      </p:pic>
    </p:spTree>
  </p:cSld>
  <p:clrMapOvr>
    <a:masterClrMapping/>
  </p:clrMapOvr>
  <p:transition spd="med">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Counter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600200"/>
            <a:ext cx="7543800" cy="4724400"/>
          </a:xfrm>
        </p:spPr>
        <p:txBody>
          <a:bodyPr>
            <a:normAutofit/>
          </a:bodyPr>
          <a:lstStyle/>
          <a:p>
            <a:r>
              <a:rPr lang="en-US" dirty="0" smtClean="0"/>
              <a:t>A register whose value is easily incremented by 1 modulo the capacity of the register</a:t>
            </a:r>
          </a:p>
          <a:p>
            <a:r>
              <a:rPr lang="en-US" dirty="0" smtClean="0"/>
              <a:t>After the maximum value is achieved the next increment sets the counter value to 0</a:t>
            </a:r>
          </a:p>
          <a:p>
            <a:r>
              <a:rPr lang="en-US" dirty="0" smtClean="0"/>
              <a:t>An example of a counter in the CPU is the program counter</a:t>
            </a:r>
          </a:p>
          <a:p>
            <a:r>
              <a:rPr lang="en-US" dirty="0" smtClean="0"/>
              <a:t>Can be designated as: </a:t>
            </a:r>
          </a:p>
          <a:p>
            <a:pPr lvl="1"/>
            <a:r>
              <a:rPr lang="en-US" dirty="0" smtClean="0"/>
              <a:t>Asynchronous</a:t>
            </a:r>
          </a:p>
          <a:p>
            <a:pPr lvl="2"/>
            <a:r>
              <a:rPr lang="en-US" dirty="0" smtClean="0"/>
              <a:t>Relatively slow because the output of one flip-flop triggers a change in the status of the next flip-flop</a:t>
            </a:r>
          </a:p>
          <a:p>
            <a:pPr lvl="1"/>
            <a:r>
              <a:rPr lang="en-US" dirty="0" smtClean="0"/>
              <a:t>Synchronous</a:t>
            </a:r>
          </a:p>
          <a:p>
            <a:pPr lvl="2"/>
            <a:r>
              <a:rPr lang="en-US" dirty="0" smtClean="0"/>
              <a:t>All of the flip-flops change state at the same time</a:t>
            </a:r>
          </a:p>
          <a:p>
            <a:pPr lvl="2"/>
            <a:r>
              <a:rPr lang="en-US" dirty="0" smtClean="0"/>
              <a:t>Because it is faster it is the kind used in CPUs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3"/>
          </a:xfrm>
        </p:spPr>
        <p:txBody>
          <a:bodyPr/>
          <a:lstStyle/>
          <a:p>
            <a:r>
              <a:rPr lang="en-US" dirty="0" smtClean="0">
                <a:effectLst>
                  <a:outerShdw blurRad="38100" dist="38100" dir="2700000" algn="tl">
                    <a:srgbClr val="000000">
                      <a:alpha val="43137"/>
                    </a:srgbClr>
                  </a:outerShdw>
                </a:effectLst>
              </a:rPr>
              <a:t>Ripple Counter</a:t>
            </a:r>
            <a:endParaRPr lang="en-US" dirty="0">
              <a:effectLst>
                <a:outerShdw blurRad="38100" dist="38100" dir="2700000" algn="tl">
                  <a:srgbClr val="000000">
                    <a:alpha val="43137"/>
                  </a:srgbClr>
                </a:outerShdw>
              </a:effectLst>
            </a:endParaRPr>
          </a:p>
        </p:txBody>
      </p:sp>
      <p:pic>
        <p:nvPicPr>
          <p:cNvPr id="4" name="Picture 3" descr="f30.pdf"/>
          <p:cNvPicPr>
            <a:picLocks noChangeAspect="1"/>
          </p:cNvPicPr>
          <p:nvPr/>
        </p:nvPicPr>
        <mc:AlternateContent>
          <mc:Choice xmlns:ma="http://schemas.microsoft.com/office/mac/drawingml/2008/main" Requires="ma">
            <p:blipFill>
              <a:blip r:embed="rId3"/>
              <a:srcRect l="3636" t="15294" r="5455" b="24706"/>
              <a:stretch>
                <a:fillRect/>
              </a:stretch>
            </p:blipFill>
          </mc:Choice>
          <mc:Fallback>
            <p:blipFill>
              <a:blip r:embed="rId4"/>
              <a:srcRect l="3636" t="15294" r="5455" b="24706"/>
              <a:stretch>
                <a:fillRect/>
              </a:stretch>
            </p:blipFill>
          </mc:Fallback>
        </mc:AlternateContent>
        <p:spPr>
          <a:xfrm>
            <a:off x="-26132" y="1752600"/>
            <a:ext cx="9170132" cy="4676851"/>
          </a:xfrm>
          <a:prstGeom prst="rect">
            <a:avLst/>
          </a:prstGeom>
        </p:spPr>
      </p:pic>
    </p:spTree>
  </p:cSld>
  <p:clrMapOvr>
    <a:masterClrMapping/>
  </p:clrMapOvr>
  <p:transition spd="med">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Design of a Synchronous Counter</a:t>
            </a:r>
            <a:endParaRPr lang="en-US" dirty="0">
              <a:effectLst>
                <a:outerShdw blurRad="38100" dist="38100" dir="2700000" algn="tl">
                  <a:srgbClr val="000000">
                    <a:alpha val="43137"/>
                  </a:srgbClr>
                </a:outerShdw>
              </a:effectLst>
            </a:endParaRPr>
          </a:p>
        </p:txBody>
      </p:sp>
      <p:pic>
        <p:nvPicPr>
          <p:cNvPr id="4" name="Picture 3" descr="f3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657600"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600" y="1905000"/>
            <a:ext cx="3441700" cy="2971800"/>
          </a:xfrm>
        </p:spPr>
        <p:txBody>
          <a:bodyPr/>
          <a:lstStyle/>
          <a:p>
            <a:pPr algn="ctr"/>
            <a:r>
              <a:rPr lang="en-US" sz="2800" dirty="0" smtClean="0">
                <a:effectLst>
                  <a:outerShdw blurRad="38100" dist="38100" dir="2700000" algn="tl">
                    <a:srgbClr val="000000">
                      <a:alpha val="43137"/>
                    </a:srgbClr>
                  </a:outerShdw>
                </a:effectLst>
              </a:rPr>
              <a:t>Programmable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Logic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Devices (PLD)</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Terminology</a:t>
            </a:r>
            <a:endParaRPr lang="en-US" sz="2800"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stretch>
            <a:fillRect/>
          </a:stretch>
        </p:blipFill>
        <p:spPr>
          <a:xfrm>
            <a:off x="152400" y="152400"/>
            <a:ext cx="6172200" cy="6535271"/>
          </a:xfrm>
          <a:prstGeom prst="rect">
            <a:avLst/>
          </a:prstGeom>
        </p:spPr>
      </p:pic>
      <p:sp>
        <p:nvSpPr>
          <p:cNvPr id="10" name="TextBox 9"/>
          <p:cNvSpPr txBox="1"/>
          <p:nvPr/>
        </p:nvSpPr>
        <p:spPr>
          <a:xfrm>
            <a:off x="6477000" y="1066800"/>
            <a:ext cx="2281945" cy="954107"/>
          </a:xfrm>
          <a:prstGeom prst="rect">
            <a:avLst/>
          </a:prstGeom>
          <a:noFill/>
        </p:spPr>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mj-lt"/>
                <a:ea typeface="+mj-ea"/>
                <a:cs typeface="+mj-cs"/>
              </a:rPr>
              <a:t>Table </a:t>
            </a:r>
            <a:r>
              <a:rPr lang="en-US" sz="2800" dirty="0" smtClean="0">
                <a:solidFill>
                  <a:schemeClr val="accent1"/>
                </a:solidFill>
                <a:effectLst>
                  <a:outerShdw blurRad="38100" dist="38100" dir="2700000" algn="tl">
                    <a:srgbClr val="000000">
                      <a:alpha val="43137"/>
                    </a:srgbClr>
                  </a:outerShdw>
                </a:effectLst>
                <a:latin typeface="+mj-lt"/>
                <a:ea typeface="+mj-ea"/>
                <a:cs typeface="+mj-cs"/>
              </a:rPr>
              <a:t>11.11</a:t>
            </a:r>
          </a:p>
          <a:p>
            <a:pPr algn="ctr"/>
            <a:r>
              <a:rPr lang="en-US" sz="2800" dirty="0" smtClean="0">
                <a:solidFill>
                  <a:schemeClr val="accent1"/>
                </a:solidFill>
                <a:effectLst>
                  <a:outerShdw blurRad="38100" dist="38100" dir="2700000" algn="tl">
                    <a:srgbClr val="000000">
                      <a:alpha val="43137"/>
                    </a:srgbClr>
                  </a:outerShdw>
                </a:effectLst>
                <a:latin typeface="+mj-lt"/>
                <a:ea typeface="+mj-ea"/>
                <a:cs typeface="+mj-cs"/>
              </a:rPr>
              <a:t>  </a:t>
            </a:r>
            <a:endParaRPr lang="en-US" sz="2800" dirty="0">
              <a:solidFill>
                <a:schemeClr val="accent1"/>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Boolean Operators</a:t>
            </a:r>
            <a:endParaRPr lang="en-US" dirty="0">
              <a:effectLst>
                <a:outerShdw blurRad="38100" dist="38100" dir="2700000" algn="tl">
                  <a:srgbClr val="000000">
                    <a:alpha val="43137"/>
                  </a:srgbClr>
                </a:outerShdw>
              </a:effectLst>
            </a:endParaRPr>
          </a:p>
        </p:txBody>
      </p:sp>
      <p:graphicFrame>
        <p:nvGraphicFramePr>
          <p:cNvPr id="10254" name="Object 1038"/>
          <p:cNvGraphicFramePr>
            <a:graphicFrameLocks noChangeAspect="1"/>
          </p:cNvGraphicFramePr>
          <p:nvPr/>
        </p:nvGraphicFramePr>
        <p:xfrm>
          <a:off x="381000" y="1676400"/>
          <a:ext cx="8205382" cy="2209800"/>
        </p:xfrm>
        <a:graphic>
          <a:graphicData uri="http://schemas.openxmlformats.org/presentationml/2006/ole">
            <p:oleObj spid="_x0000_s203778" name="Document" r:id="rId4" imgW="6083300" imgH="1638300" progId="Word.Document.12">
              <p:embed/>
            </p:oleObj>
          </a:graphicData>
        </a:graphic>
      </p:graphicFrame>
      <p:sp>
        <p:nvSpPr>
          <p:cNvPr id="24" name="Rectangle 23"/>
          <p:cNvSpPr/>
          <p:nvPr/>
        </p:nvSpPr>
        <p:spPr>
          <a:xfrm>
            <a:off x="381000" y="3657600"/>
            <a:ext cx="8229600" cy="276999"/>
          </a:xfrm>
          <a:prstGeom prst="rect">
            <a:avLst/>
          </a:prstGeom>
        </p:spPr>
        <p:txBody>
          <a:bodyPr wrap="square">
            <a:spAutoFit/>
          </a:bodyPr>
          <a:lstStyle/>
          <a:p>
            <a:pPr algn="ctr"/>
            <a:r>
              <a:rPr lang="en-US" sz="1200" dirty="0">
                <a:latin typeface="+mn-lt"/>
              </a:rPr>
              <a:t>(a) Boolean Operators of Two Input Variables</a:t>
            </a:r>
            <a:r>
              <a:rPr lang="en-US" sz="1200" dirty="0" smtClean="0">
                <a:latin typeface="+mn-lt"/>
              </a:rPr>
              <a:t> </a:t>
            </a:r>
            <a:endParaRPr lang="en-US" sz="1200" dirty="0">
              <a:latin typeface="+mn-l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p:oleObj spid="_x0000_s203779" name="Document" r:id="rId5" imgW="6083300" imgH="1905000" progId="Word.Document.12">
              <p:embed/>
            </p:oleObj>
          </a:graphicData>
        </a:graphic>
      </p:graphicFrame>
      <p:sp>
        <p:nvSpPr>
          <p:cNvPr id="28" name="Rectangle 27"/>
          <p:cNvSpPr/>
          <p:nvPr/>
        </p:nvSpPr>
        <p:spPr>
          <a:xfrm>
            <a:off x="457200" y="6581001"/>
            <a:ext cx="8153400" cy="276999"/>
          </a:xfrm>
          <a:prstGeom prst="rect">
            <a:avLst/>
          </a:prstGeom>
          <a:solidFill>
            <a:schemeClr val="bg1"/>
          </a:solidFill>
        </p:spPr>
        <p:txBody>
          <a:bodyPr wrap="square">
            <a:spAutoFit/>
          </a:bodyPr>
          <a:lstStyle/>
          <a:p>
            <a:pPr algn="ctr"/>
            <a:r>
              <a:rPr lang="en-US" sz="1200" dirty="0">
                <a:latin typeface="+mn-lt"/>
              </a:rPr>
              <a:t>(b) Boolean Operators Extended to More than Two Inputs (A, B, . . </a:t>
            </a:r>
            <a:r>
              <a:rPr lang="en-US" sz="1200" dirty="0">
                <a:latin typeface="+mn-lt"/>
              </a:rPr>
              <a:t>.)</a:t>
            </a:r>
          </a:p>
        </p:txBody>
      </p:sp>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0" name="TextBox 29"/>
          <p:cNvSpPr txBox="1"/>
          <p:nvPr/>
        </p:nvSpPr>
        <p:spPr>
          <a:xfrm>
            <a:off x="304800" y="4114800"/>
            <a:ext cx="685800" cy="2743199"/>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3255264" cy="1162050"/>
          </a:xfrm>
        </p:spPr>
        <p:txBody>
          <a:bodyPr/>
          <a:lstStyle/>
          <a:p>
            <a:r>
              <a:rPr lang="en-US" dirty="0" smtClean="0">
                <a:effectLst>
                  <a:outerShdw blurRad="38100" dist="38100" dir="2700000" algn="tl">
                    <a:srgbClr val="000000">
                      <a:alpha val="43137"/>
                    </a:srgbClr>
                  </a:outerShdw>
                </a:effectLst>
              </a:rPr>
              <a:t>Programmable Logic Array (PLA)</a:t>
            </a:r>
            <a:endParaRPr lang="en-US" dirty="0">
              <a:effectLst>
                <a:outerShdw blurRad="38100" dist="38100" dir="2700000" algn="tl">
                  <a:srgbClr val="000000">
                    <a:alpha val="43137"/>
                  </a:srgbClr>
                </a:outerShdw>
              </a:effectLst>
            </a:endParaRPr>
          </a:p>
        </p:txBody>
      </p:sp>
      <p:pic>
        <p:nvPicPr>
          <p:cNvPr id="4" name="Picture 3" descr="f3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143000"/>
            <a:ext cx="3353245" cy="2438400"/>
          </a:xfrm>
        </p:spPr>
        <p:txBody>
          <a:bodyPr>
            <a:normAutofit/>
          </a:bodyPr>
          <a:lstStyle/>
          <a:p>
            <a:pPr algn="ctr"/>
            <a:r>
              <a:rPr lang="en-US" dirty="0" smtClean="0"/>
              <a:t>Structure of a </a:t>
            </a:r>
            <a:br>
              <a:rPr lang="en-US" dirty="0" smtClean="0"/>
            </a:br>
            <a:r>
              <a:rPr lang="en-US" dirty="0" smtClean="0"/>
              <a:t>Field-Programmable </a:t>
            </a:r>
            <a:br>
              <a:rPr lang="en-US" dirty="0" smtClean="0"/>
            </a:br>
            <a:r>
              <a:rPr lang="en-US" dirty="0" smtClean="0"/>
              <a:t>Gate Array </a:t>
            </a:r>
            <a:br>
              <a:rPr lang="en-US" dirty="0" smtClean="0"/>
            </a:br>
            <a:r>
              <a:rPr lang="en-US" dirty="0" smtClean="0"/>
              <a:t>(FPGA)</a:t>
            </a:r>
            <a:endParaRPr lang="en-US" dirty="0"/>
          </a:p>
        </p:txBody>
      </p:sp>
      <p:pic>
        <p:nvPicPr>
          <p:cNvPr id="4" name="Picture 3" descr="f33.pdf"/>
          <p:cNvPicPr>
            <a:picLocks noChangeAspect="1"/>
          </p:cNvPicPr>
          <p:nvPr/>
        </p:nvPicPr>
        <mc:AlternateContent>
          <mc:Choice xmlns:ma="http://schemas.microsoft.com/office/mac/drawingml/2008/main" Requires="ma">
            <p:blipFill>
              <a:blip r:embed="rId3"/>
              <a:srcRect t="10909" b="11818"/>
              <a:stretch>
                <a:fillRect/>
              </a:stretch>
            </p:blipFill>
          </mc:Choice>
          <mc:Fallback>
            <p:blipFill>
              <a:blip r:embed="rId4"/>
              <a:srcRect t="10909" b="11818"/>
              <a:stretch>
                <a:fillRect/>
              </a:stretch>
            </p:blipFill>
          </mc:Fallback>
        </mc:AlternateContent>
        <p:spPr>
          <a:xfrm>
            <a:off x="3844636" y="762000"/>
            <a:ext cx="5299364" cy="5299377"/>
          </a:xfrm>
          <a:prstGeom prst="rect">
            <a:avLst/>
          </a:prstGeom>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Simple FPGA Logic Block</a:t>
            </a:r>
            <a:endParaRPr lang="en-US" dirty="0">
              <a:effectLst>
                <a:outerShdw blurRad="38100" dist="38100" dir="2700000" algn="tl">
                  <a:srgbClr val="000000">
                    <a:alpha val="43137"/>
                  </a:srgbClr>
                </a:outerShdw>
              </a:effectLst>
            </a:endParaRPr>
          </a:p>
        </p:txBody>
      </p:sp>
      <p:pic>
        <p:nvPicPr>
          <p:cNvPr id="4" name="Picture 3" descr="f34.pdf"/>
          <p:cNvPicPr>
            <a:picLocks noChangeAspect="1"/>
          </p:cNvPicPr>
          <p:nvPr/>
        </p:nvPicPr>
        <mc:AlternateContent>
          <mc:Choice xmlns:ma="http://schemas.microsoft.com/office/mac/drawingml/2008/main" Requires="ma">
            <p:blipFill>
              <a:blip r:embed="rId3"/>
              <a:srcRect l="15294" t="33636" r="7059" b="10909"/>
              <a:stretch>
                <a:fillRect/>
              </a:stretch>
            </p:blipFill>
          </mc:Choice>
          <mc:Fallback>
            <p:blipFill>
              <a:blip r:embed="rId4"/>
              <a:srcRect l="15294" t="33636" r="7059" b="10909"/>
              <a:stretch>
                <a:fillRect/>
              </a:stretch>
            </p:blipFill>
          </mc:Fallback>
        </mc:AlternateContent>
        <p:spPr>
          <a:xfrm>
            <a:off x="1391229" y="1066800"/>
            <a:ext cx="6265769" cy="5791200"/>
          </a:xfrm>
          <a:prstGeom prst="rect">
            <a:avLst/>
          </a:prstGeom>
        </p:spPr>
      </p:pic>
    </p:spTree>
  </p:cSld>
  <p:clrMapOvr>
    <a:masterClrMapping/>
  </p:clrMapOvr>
  <p:transition spd="med">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90800"/>
            <a:ext cx="3657600" cy="4267200"/>
          </a:xfrm>
        </p:spPr>
        <p:txBody>
          <a:bodyPr>
            <a:normAutofit/>
          </a:bodyPr>
          <a:lstStyle/>
          <a:p>
            <a:pPr>
              <a:spcBef>
                <a:spcPts val="600"/>
              </a:spcBef>
            </a:pPr>
            <a:r>
              <a:rPr lang="en-US" dirty="0" smtClean="0"/>
              <a:t>Boolean Algebra</a:t>
            </a:r>
          </a:p>
          <a:p>
            <a:pPr>
              <a:spcBef>
                <a:spcPts val="600"/>
              </a:spcBef>
            </a:pPr>
            <a:r>
              <a:rPr lang="en-US" dirty="0" smtClean="0"/>
              <a:t>Gates</a:t>
            </a:r>
          </a:p>
          <a:p>
            <a:pPr>
              <a:spcBef>
                <a:spcPts val="600"/>
              </a:spcBef>
            </a:pPr>
            <a:r>
              <a:rPr lang="en-US" dirty="0" smtClean="0"/>
              <a:t>Combinational Circuits</a:t>
            </a:r>
          </a:p>
          <a:p>
            <a:pPr lvl="1"/>
            <a:r>
              <a:rPr lang="en-US" dirty="0" smtClean="0"/>
              <a:t>Implementation of Boolean Functions</a:t>
            </a:r>
          </a:p>
          <a:p>
            <a:pPr lvl="1"/>
            <a:r>
              <a:rPr lang="en-US" dirty="0" smtClean="0"/>
              <a:t>Multiplexers</a:t>
            </a:r>
          </a:p>
          <a:p>
            <a:pPr lvl="1"/>
            <a:r>
              <a:rPr lang="en-US" dirty="0" smtClean="0"/>
              <a:t>Decoders</a:t>
            </a:r>
          </a:p>
          <a:p>
            <a:pPr lvl="1"/>
            <a:r>
              <a:rPr lang="en-US" dirty="0" smtClean="0"/>
              <a:t>Read-Only-Memory</a:t>
            </a:r>
          </a:p>
          <a:p>
            <a:pPr lvl="1"/>
            <a:r>
              <a:rPr lang="en-US" dirty="0" smtClean="0"/>
              <a:t>Adders</a:t>
            </a:r>
            <a:endParaRPr lang="en-US" dirty="0" smtClean="0"/>
          </a:p>
        </p:txBody>
      </p:sp>
      <p:sp>
        <p:nvSpPr>
          <p:cNvPr id="32" name="Content Placeholder 31"/>
          <p:cNvSpPr>
            <a:spLocks noGrp="1"/>
          </p:cNvSpPr>
          <p:nvPr>
            <p:ph sz="quarter" idx="4"/>
          </p:nvPr>
        </p:nvSpPr>
        <p:spPr>
          <a:xfrm>
            <a:off x="4724400" y="2514600"/>
            <a:ext cx="3810000" cy="4343400"/>
          </a:xfrm>
        </p:spPr>
        <p:txBody>
          <a:bodyPr>
            <a:normAutofit/>
          </a:bodyPr>
          <a:lstStyle/>
          <a:p>
            <a:pPr marL="228600" lvl="1">
              <a:spcBef>
                <a:spcPts val="1800"/>
              </a:spcBef>
              <a:buClr>
                <a:schemeClr val="accent1"/>
              </a:buClr>
            </a:pPr>
            <a:r>
              <a:rPr lang="en-US" dirty="0" smtClean="0"/>
              <a:t>Sequential Circuits</a:t>
            </a:r>
          </a:p>
          <a:p>
            <a:pPr lvl="1"/>
            <a:r>
              <a:rPr lang="en-US" dirty="0" smtClean="0"/>
              <a:t>Flip-Flops</a:t>
            </a:r>
          </a:p>
          <a:p>
            <a:pPr lvl="1"/>
            <a:r>
              <a:rPr lang="en-US" dirty="0" smtClean="0"/>
              <a:t>Registers</a:t>
            </a:r>
          </a:p>
          <a:p>
            <a:pPr lvl="1"/>
            <a:r>
              <a:rPr lang="en-US" dirty="0" smtClean="0"/>
              <a:t>Counters</a:t>
            </a:r>
          </a:p>
          <a:p>
            <a:pPr marL="228600" lvl="1">
              <a:spcBef>
                <a:spcPts val="1800"/>
              </a:spcBef>
              <a:buClr>
                <a:schemeClr val="accent1"/>
              </a:buClr>
            </a:pPr>
            <a:r>
              <a:rPr lang="en-US" dirty="0" smtClean="0"/>
              <a:t>Programmable Logic Devices</a:t>
            </a:r>
          </a:p>
          <a:p>
            <a:pPr lvl="1"/>
            <a:r>
              <a:rPr lang="en-US" dirty="0" smtClean="0"/>
              <a:t>Programmable Logic Array</a:t>
            </a:r>
          </a:p>
          <a:p>
            <a:pPr lvl="1"/>
            <a:r>
              <a:rPr lang="en-US" dirty="0" smtClean="0"/>
              <a:t>Field-Programmable Gate Array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a:t>
            </a:r>
            <a:r>
              <a:rPr lang="en-US" sz="3200" dirty="0" smtClean="0"/>
              <a:t>11</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Digital</a:t>
            </a:r>
          </a:p>
          <a:p>
            <a:r>
              <a:rPr lang="en-US" sz="2800" dirty="0" smtClean="0">
                <a:solidFill>
                  <a:schemeClr val="tx2"/>
                </a:solidFill>
                <a:latin typeface="+mj-lt"/>
                <a:ea typeface="+mj-ea"/>
                <a:cs typeface="+mj-cs"/>
              </a:rPr>
              <a:t>Logic</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5334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Basic Identities of Boolean Algebra</a:t>
            </a:r>
            <a:endParaRPr lang="en-US" dirty="0">
              <a:effectLst>
                <a:outerShdw blurRad="38100" dist="38100" dir="2700000" algn="tl">
                  <a:srgbClr val="000000">
                    <a:alpha val="43137"/>
                  </a:srgbClr>
                </a:outerShdw>
              </a:effectLst>
            </a:endParaRPr>
          </a:p>
        </p:txBody>
      </p:sp>
      <p:pic>
        <p:nvPicPr>
          <p:cNvPr id="32" name="Picture 3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209800"/>
            <a:ext cx="8652933" cy="3893820"/>
          </a:xfrm>
          <a:prstGeom prst="rect">
            <a:avLst/>
          </a:prstGeom>
        </p:spPr>
      </p:pic>
      <p:sp>
        <p:nvSpPr>
          <p:cNvPr id="33" name="Rectangle 32"/>
          <p:cNvSpPr/>
          <p:nvPr/>
        </p:nvSpPr>
        <p:spPr>
          <a:xfrm>
            <a:off x="2286000" y="6172200"/>
            <a:ext cx="4572000" cy="338554"/>
          </a:xfrm>
          <a:prstGeom prst="rect">
            <a:avLst/>
          </a:prstGeom>
        </p:spPr>
        <p:txBody>
          <a:bodyPr>
            <a:spAutoFit/>
          </a:bodyPr>
          <a:lstStyle/>
          <a:p>
            <a:r>
              <a:rPr lang="en-US" sz="1600" dirty="0">
                <a:latin typeface="+mn-lt"/>
              </a:rPr>
              <a:t>Table</a:t>
            </a:r>
            <a:r>
              <a:rPr lang="en-US" sz="1600" dirty="0" smtClean="0">
                <a:latin typeface="+mn-lt"/>
              </a:rPr>
              <a:t> 11.2   </a:t>
            </a:r>
            <a:r>
              <a:rPr lang="en-US" sz="1600" dirty="0">
                <a:latin typeface="+mn-lt"/>
              </a:rPr>
              <a:t>Basic Identities of Boolean Algebra</a:t>
            </a:r>
            <a:r>
              <a:rPr lang="en-US" sz="1600" dirty="0" smtClean="0">
                <a:latin typeface="+mn-lt"/>
              </a:rPr>
              <a:t> </a:t>
            </a:r>
            <a:endParaRPr lang="en-US" sz="1600" dirty="0">
              <a:latin typeface="+mn-lt"/>
            </a:endParaRPr>
          </a:p>
        </p:txBody>
      </p:sp>
    </p:spTree>
  </p:cSld>
  <p:clrMapOvr>
    <a:masterClrMapping/>
  </p:clrMapOvr>
  <p:transition spd="med">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457200"/>
            <a:ext cx="3255264" cy="1162050"/>
          </a:xfrm>
        </p:spPr>
        <p:txBody>
          <a:bodyPr/>
          <a:lstStyle/>
          <a:p>
            <a:r>
              <a:rPr lang="en-US" dirty="0" smtClean="0">
                <a:effectLst>
                  <a:outerShdw blurRad="38100" dist="38100" dir="2700000" algn="tl">
                    <a:srgbClr val="000000">
                      <a:alpha val="43137"/>
                    </a:srgbClr>
                  </a:outerShdw>
                </a:effectLst>
              </a:rPr>
              <a:t>Basic Logic Gates</a:t>
            </a:r>
            <a:endParaRPr lang="en-US" dirty="0">
              <a:effectLst>
                <a:outerShdw blurRad="38100" dist="38100" dir="2700000" algn="tl">
                  <a:srgbClr val="000000">
                    <a:alpha val="43137"/>
                  </a:srgbClr>
                </a:outerShdw>
              </a:effectLst>
            </a:endParaRPr>
          </a:p>
        </p:txBody>
      </p:sp>
      <p:pic>
        <p:nvPicPr>
          <p:cNvPr id="8" name="Picture 7" descr="f1.pdf"/>
          <p:cNvPicPr>
            <a:picLocks noChangeAspect="1"/>
          </p:cNvPicPr>
          <p:nvPr/>
        </p:nvPicPr>
        <mc:AlternateContent>
          <mc:Choice xmlns:ma="http://schemas.microsoft.com/office/mac/drawingml/2008/main" Requires="ma">
            <p:blipFill>
              <a:blip r:embed="rId3"/>
              <a:srcRect l="9412" t="6364" r="12941" b="13636"/>
              <a:stretch>
                <a:fillRect/>
              </a:stretch>
            </p:blipFill>
          </mc:Choice>
          <mc:Fallback>
            <p:blipFill>
              <a:blip r:embed="rId4"/>
              <a:srcRect l="9412" t="6364" r="12941" b="13636"/>
              <a:stretch>
                <a:fillRect/>
              </a:stretch>
            </p:blipFill>
          </mc:Fallback>
        </mc:AlternateContent>
        <p:spPr>
          <a:xfrm>
            <a:off x="3886200" y="0"/>
            <a:ext cx="5143468"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7" name="Picture 6" descr="f2.pdf"/>
          <p:cNvPicPr>
            <a:picLocks noChangeAspect="1"/>
          </p:cNvPicPr>
          <p:nvPr/>
        </p:nvPicPr>
        <mc:AlternateContent>
          <mc:Choice xmlns:ma="http://schemas.microsoft.com/office/mac/drawingml/2008/main" Requires="ma">
            <p:blipFill>
              <a:blip r:embed="rId3"/>
              <a:srcRect l="20000" t="11818" r="16471" b="27273"/>
              <a:stretch>
                <a:fillRect/>
              </a:stretch>
            </p:blipFill>
          </mc:Choice>
          <mc:Fallback>
            <p:blipFill>
              <a:blip r:embed="rId4"/>
              <a:srcRect l="20000" t="11818" r="16471" b="27273"/>
              <a:stretch>
                <a:fillRect/>
              </a:stretch>
            </p:blipFill>
          </mc:Fallback>
        </mc:AlternateContent>
        <p:spPr>
          <a:xfrm>
            <a:off x="3810000" y="228600"/>
            <a:ext cx="5158910" cy="6400800"/>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NOR Gates</a:t>
            </a:r>
            <a:endParaRPr lang="en-US"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mc:Choice xmlns:ma="http://schemas.microsoft.com/office/mac/drawingml/2008/main" Requires="ma">
            <p:blipFill>
              <a:blip r:embed="rId3"/>
              <a:srcRect l="20000" t="12727" r="15294" b="27273"/>
              <a:stretch>
                <a:fillRect/>
              </a:stretch>
            </p:blipFill>
          </mc:Choice>
          <mc:Fallback>
            <p:blipFill>
              <a:blip r:embed="rId4"/>
              <a:srcRect l="20000" t="12727" r="15294" b="27273"/>
              <a:stretch>
                <a:fillRect/>
              </a:stretch>
            </p:blipFill>
          </mc:Fallback>
        </mc:AlternateContent>
        <p:spPr>
          <a:xfrm>
            <a:off x="3733800" y="121919"/>
            <a:ext cx="5410200" cy="6492285"/>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2142</TotalTime>
  <Words>9449</Words>
  <Application>Microsoft Macintosh PowerPoint</Application>
  <PresentationFormat>On-screen Show (4:3)</PresentationFormat>
  <Paragraphs>387</Paragraphs>
  <Slides>53</Slides>
  <Notes>53</Notes>
  <HiddenSlides>0</HiddenSlides>
  <MMClips>0</MMClips>
  <ScaleCrop>false</ScaleCrop>
  <HeadingPairs>
    <vt:vector size="8" baseType="variant">
      <vt:variant>
        <vt:lpstr>Fonts Used</vt:lpstr>
      </vt:variant>
      <vt:variant>
        <vt:i4>6</vt:i4>
      </vt:variant>
      <vt:variant>
        <vt:lpstr>Design Template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Times New Roman</vt:lpstr>
      <vt:lpstr>Arial Black</vt:lpstr>
      <vt:lpstr>Verdana</vt:lpstr>
      <vt:lpstr>Monotype Sorts</vt:lpstr>
      <vt:lpstr>Arial</vt:lpstr>
      <vt:lpstr>Times</vt:lpstr>
      <vt:lpstr>Advantage</vt:lpstr>
      <vt:lpstr>Microsoft Word Document</vt:lpstr>
      <vt:lpstr>William Stallings  Computer Organization  and Architecture 9th Edition</vt:lpstr>
      <vt:lpstr>Chapter 11</vt:lpstr>
      <vt:lpstr>Boolean Algebra</vt:lpstr>
      <vt:lpstr>Boolean Variables and Operations</vt:lpstr>
      <vt:lpstr>Table 11.1 Boolean Operators</vt:lpstr>
      <vt:lpstr>Table 11.2 Basic Identities of Boolean Algebra</vt:lpstr>
      <vt:lpstr>Basic Logic Gates</vt:lpstr>
      <vt:lpstr>Uses of  NAND Gates</vt:lpstr>
      <vt:lpstr>Uses of  NOR Gates</vt:lpstr>
      <vt:lpstr>Combinational Circuit</vt:lpstr>
      <vt:lpstr>Boolean Function of Three Variables</vt:lpstr>
      <vt:lpstr>Sum-of-Products Implementation of Table 11.3</vt:lpstr>
      <vt:lpstr>Product-of-Sums Implementation of Table 11.3</vt:lpstr>
      <vt:lpstr>Algebraic Simplification</vt:lpstr>
      <vt:lpstr>Karnaugh Map</vt:lpstr>
      <vt:lpstr>Slide 16</vt:lpstr>
      <vt:lpstr>Slide 17</vt:lpstr>
      <vt:lpstr>Table 11.4  Truth Table for the One-Digit Packed Decimal Incrementer</vt:lpstr>
      <vt:lpstr>Slide 19</vt:lpstr>
      <vt:lpstr>Table 11.5 First Stage of Quine-McCluskey Method</vt:lpstr>
      <vt:lpstr>Table 11.6 Last Stage of Quine-McCluskey Method</vt:lpstr>
      <vt:lpstr>NAND and NOR Implementations</vt:lpstr>
      <vt:lpstr>Multiplexers</vt:lpstr>
      <vt:lpstr>4-to-1  Multiplexer Truth Table</vt:lpstr>
      <vt:lpstr>Multiplexer Input to Program Counter</vt:lpstr>
      <vt:lpstr>Decoders</vt:lpstr>
      <vt:lpstr>Address Decoding</vt:lpstr>
      <vt:lpstr>Implementation of a Demultiplexer Using a Decoder</vt:lpstr>
      <vt:lpstr>Read-Only Memory (ROM)</vt:lpstr>
      <vt:lpstr>Truth Table for a ROM</vt:lpstr>
      <vt:lpstr>Binary Addition Truth Tables</vt:lpstr>
      <vt:lpstr>4-Bit Adder</vt:lpstr>
      <vt:lpstr>Implementation of an Adder</vt:lpstr>
      <vt:lpstr>Construction of a 32-Bit Adder Using 8-Bit Adders</vt:lpstr>
      <vt:lpstr>Sequential Circuit</vt:lpstr>
      <vt:lpstr>Flip-Flops</vt:lpstr>
      <vt:lpstr>The S-R Latch</vt:lpstr>
      <vt:lpstr>NOR S-R Latch Timing Diagram</vt:lpstr>
      <vt:lpstr>Table 11.10   The S-R Latch </vt:lpstr>
      <vt:lpstr>Clocked S-R Flip-Flop</vt:lpstr>
      <vt:lpstr>D Flip-Flop</vt:lpstr>
      <vt:lpstr>J-K Flip Flop</vt:lpstr>
      <vt:lpstr>Basic Flip-Flops</vt:lpstr>
      <vt:lpstr>Parallel Register</vt:lpstr>
      <vt:lpstr>5-Bit Shift Register</vt:lpstr>
      <vt:lpstr>Counter</vt:lpstr>
      <vt:lpstr>Ripple Counter</vt:lpstr>
      <vt:lpstr>Design of a Synchronous Counter</vt:lpstr>
      <vt:lpstr>Programmable  Logic  Devices (PLD) Terminology</vt:lpstr>
      <vt:lpstr>Programmable Logic Array (PLA)</vt:lpstr>
      <vt:lpstr>Structure of a  Field-Programmable  Gate Array  (FPGA)</vt:lpstr>
      <vt:lpstr>Simple FPGA Logic Block</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Kevin McLaughlin</cp:lastModifiedBy>
  <cp:revision>63</cp:revision>
  <dcterms:created xsi:type="dcterms:W3CDTF">2012-07-06T21:45:51Z</dcterms:created>
  <dcterms:modified xsi:type="dcterms:W3CDTF">2012-07-08T04:01:21Z</dcterms:modified>
</cp:coreProperties>
</file>