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5" r:id="rId4"/>
    <p:sldId id="257" r:id="rId5"/>
    <p:sldId id="258" r:id="rId6"/>
    <p:sldId id="266" r:id="rId7"/>
    <p:sldId id="267" r:id="rId8"/>
    <p:sldId id="259" r:id="rId9"/>
    <p:sldId id="268" r:id="rId10"/>
    <p:sldId id="260" r:id="rId11"/>
    <p:sldId id="269" r:id="rId12"/>
    <p:sldId id="261" r:id="rId13"/>
    <p:sldId id="270" r:id="rId14"/>
    <p:sldId id="262" r:id="rId15"/>
    <p:sldId id="263" r:id="rId16"/>
    <p:sldId id="271" r:id="rId17"/>
  </p:sldIdLst>
  <p:sldSz cx="12192000" cy="9144000"/>
  <p:notesSz cx="6858000" cy="9144000"/>
  <p:defaultTextStyle>
    <a:defPPr>
      <a:defRPr lang="ko-KR"/>
    </a:defPPr>
    <a:lvl1pPr marL="0" algn="l" defTabSz="583113" rtl="0" eaLnBrk="1" latinLnBrk="1" hangingPunct="1">
      <a:defRPr sz="1148" kern="1200">
        <a:solidFill>
          <a:schemeClr val="tx1"/>
        </a:solidFill>
        <a:latin typeface="+mn-lt"/>
        <a:ea typeface="+mn-ea"/>
        <a:cs typeface="+mn-cs"/>
      </a:defRPr>
    </a:lvl1pPr>
    <a:lvl2pPr marL="291556" algn="l" defTabSz="583113" rtl="0" eaLnBrk="1" latinLnBrk="1" hangingPunct="1">
      <a:defRPr sz="1148" kern="1200">
        <a:solidFill>
          <a:schemeClr val="tx1"/>
        </a:solidFill>
        <a:latin typeface="+mn-lt"/>
        <a:ea typeface="+mn-ea"/>
        <a:cs typeface="+mn-cs"/>
      </a:defRPr>
    </a:lvl2pPr>
    <a:lvl3pPr marL="583113" algn="l" defTabSz="583113" rtl="0" eaLnBrk="1" latinLnBrk="1" hangingPunct="1">
      <a:defRPr sz="1148" kern="1200">
        <a:solidFill>
          <a:schemeClr val="tx1"/>
        </a:solidFill>
        <a:latin typeface="+mn-lt"/>
        <a:ea typeface="+mn-ea"/>
        <a:cs typeface="+mn-cs"/>
      </a:defRPr>
    </a:lvl3pPr>
    <a:lvl4pPr marL="874669" algn="l" defTabSz="583113" rtl="0" eaLnBrk="1" latinLnBrk="1" hangingPunct="1">
      <a:defRPr sz="1148" kern="1200">
        <a:solidFill>
          <a:schemeClr val="tx1"/>
        </a:solidFill>
        <a:latin typeface="+mn-lt"/>
        <a:ea typeface="+mn-ea"/>
        <a:cs typeface="+mn-cs"/>
      </a:defRPr>
    </a:lvl4pPr>
    <a:lvl5pPr marL="1166226" algn="l" defTabSz="583113" rtl="0" eaLnBrk="1" latinLnBrk="1" hangingPunct="1">
      <a:defRPr sz="1148" kern="1200">
        <a:solidFill>
          <a:schemeClr val="tx1"/>
        </a:solidFill>
        <a:latin typeface="+mn-lt"/>
        <a:ea typeface="+mn-ea"/>
        <a:cs typeface="+mn-cs"/>
      </a:defRPr>
    </a:lvl5pPr>
    <a:lvl6pPr marL="1457782" algn="l" defTabSz="583113" rtl="0" eaLnBrk="1" latinLnBrk="1" hangingPunct="1">
      <a:defRPr sz="1148" kern="1200">
        <a:solidFill>
          <a:schemeClr val="tx1"/>
        </a:solidFill>
        <a:latin typeface="+mn-lt"/>
        <a:ea typeface="+mn-ea"/>
        <a:cs typeface="+mn-cs"/>
      </a:defRPr>
    </a:lvl6pPr>
    <a:lvl7pPr marL="1749339" algn="l" defTabSz="583113" rtl="0" eaLnBrk="1" latinLnBrk="1" hangingPunct="1">
      <a:defRPr sz="1148" kern="1200">
        <a:solidFill>
          <a:schemeClr val="tx1"/>
        </a:solidFill>
        <a:latin typeface="+mn-lt"/>
        <a:ea typeface="+mn-ea"/>
        <a:cs typeface="+mn-cs"/>
      </a:defRPr>
    </a:lvl7pPr>
    <a:lvl8pPr marL="2040895" algn="l" defTabSz="583113" rtl="0" eaLnBrk="1" latinLnBrk="1" hangingPunct="1">
      <a:defRPr sz="1148" kern="1200">
        <a:solidFill>
          <a:schemeClr val="tx1"/>
        </a:solidFill>
        <a:latin typeface="+mn-lt"/>
        <a:ea typeface="+mn-ea"/>
        <a:cs typeface="+mn-cs"/>
      </a:defRPr>
    </a:lvl8pPr>
    <a:lvl9pPr marL="2332452" algn="l" defTabSz="583113" rtl="0" eaLnBrk="1" latinLnBrk="1" hangingPunct="1">
      <a:defRPr sz="114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1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16F0-AB83-4F26-909E-D84ACF1AFD1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E78D-6AE5-406F-9C12-14DCCC80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9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16F0-AB83-4F26-909E-D84ACF1AFD1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E78D-6AE5-406F-9C12-14DCCC80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4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16F0-AB83-4F26-909E-D84ACF1AFD1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E78D-6AE5-406F-9C12-14DCCC80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1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16F0-AB83-4F26-909E-D84ACF1AFD1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E78D-6AE5-406F-9C12-14DCCC80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7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16F0-AB83-4F26-909E-D84ACF1AFD1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E78D-6AE5-406F-9C12-14DCCC80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00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16F0-AB83-4F26-909E-D84ACF1AFD1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E78D-6AE5-406F-9C12-14DCCC80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73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16F0-AB83-4F26-909E-D84ACF1AFD1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E78D-6AE5-406F-9C12-14DCCC80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91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16F0-AB83-4F26-909E-D84ACF1AFD1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E78D-6AE5-406F-9C12-14DCCC80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16F0-AB83-4F26-909E-D84ACF1AFD1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E78D-6AE5-406F-9C12-14DCCC80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1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16F0-AB83-4F26-909E-D84ACF1AFD1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E78D-6AE5-406F-9C12-14DCCC80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3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16F0-AB83-4F26-909E-D84ACF1AFD1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E78D-6AE5-406F-9C12-14DCCC80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0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E16F0-AB83-4F26-909E-D84ACF1AFD1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3E78D-6AE5-406F-9C12-14DCCC80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1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413" y="358815"/>
            <a:ext cx="5845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1. INTRO </a:t>
            </a:r>
            <a:r>
              <a:rPr lang="ko-KR" altLang="en-US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페이지</a:t>
            </a:r>
            <a:endParaRPr lang="ko-KR" altLang="en-US" sz="4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12" y="1152902"/>
            <a:ext cx="5845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1-1</a:t>
            </a:r>
            <a:r>
              <a:rPr lang="en-US" altLang="ko-KR" sz="4800" b="1" smtClean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입장하기 버튼</a:t>
            </a:r>
            <a:endParaRPr lang="ko-KR" altLang="en-US" sz="4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42" y="2380123"/>
            <a:ext cx="8392087" cy="59012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721895" y="4568952"/>
            <a:ext cx="1283368" cy="4812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1616" y="1965724"/>
            <a:ext cx="734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입장하기 버튼을 클릭하여 로그인 페이지로 이동한다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34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12" y="2272070"/>
            <a:ext cx="10053951" cy="48751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51413" y="358815"/>
            <a:ext cx="5845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6. </a:t>
            </a:r>
            <a:r>
              <a:rPr lang="ko-KR" altLang="en-US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메인 페이지</a:t>
            </a:r>
            <a:endParaRPr lang="ko-KR" altLang="en-US" sz="4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12" y="1050748"/>
            <a:ext cx="6992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6-1. </a:t>
            </a:r>
            <a:r>
              <a:rPr lang="ko-KR" altLang="en-US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오늘의 학습 통계</a:t>
            </a:r>
            <a:endParaRPr lang="ko-KR" altLang="en-US" sz="4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616" y="1825588"/>
            <a:ext cx="734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메인 페이지에서 오늘의 학습 결과를 확인한다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57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411" y="342772"/>
            <a:ext cx="6671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6-2. </a:t>
            </a:r>
            <a:r>
              <a:rPr lang="ko-KR" altLang="en-US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오늘의 핵심 단어</a:t>
            </a:r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4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616" y="1105134"/>
            <a:ext cx="734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기사를 크롤링하여 추출한 오늘의 핵심 단어를 확인할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58" y="1461037"/>
            <a:ext cx="9891508" cy="67947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67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11" y="2130275"/>
            <a:ext cx="10590124" cy="40750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51413" y="358815"/>
            <a:ext cx="5845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7. </a:t>
            </a:r>
            <a:r>
              <a:rPr lang="ko-KR" altLang="en-US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과거 시험</a:t>
            </a:r>
            <a:endParaRPr lang="ko-KR" altLang="en-US" sz="4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11" y="1024562"/>
            <a:ext cx="6446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7-3. </a:t>
            </a:r>
            <a:r>
              <a:rPr lang="ko-KR" altLang="en-US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과거 시험 시작</a:t>
            </a:r>
            <a:endParaRPr lang="ko-KR" altLang="en-US" sz="4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616" y="1717224"/>
            <a:ext cx="734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1</a:t>
            </a:r>
            <a:r>
              <a:rPr lang="ko-KR" altLang="en-US" sz="1400" dirty="0" smtClean="0"/>
              <a:t>회에 한해 과거 시험을 진행할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 flipV="1">
            <a:off x="5951621" y="5342021"/>
            <a:ext cx="1588168" cy="5935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6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411" y="4134883"/>
            <a:ext cx="7184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7-3. </a:t>
            </a:r>
            <a:r>
              <a:rPr lang="ko-KR" altLang="en-US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과거 시험 결과</a:t>
            </a:r>
            <a:endParaRPr lang="ko-KR" altLang="en-US" sz="4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410" y="274137"/>
            <a:ext cx="6446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7-2. </a:t>
            </a:r>
            <a:r>
              <a:rPr lang="ko-KR" altLang="en-US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과거 시험 진행</a:t>
            </a:r>
            <a:endParaRPr lang="ko-KR" altLang="en-US" sz="4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616" y="1105134"/>
            <a:ext cx="734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ko-KR" altLang="en-US" sz="1400" dirty="0" smtClean="0"/>
              <a:t>각 문제의 정답을 선택하며 진행한다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44016" y="4965880"/>
            <a:ext cx="734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ko-KR" altLang="en-US" sz="1400" dirty="0" smtClean="0"/>
              <a:t>시험이 종료되면 점수를 공개하고 </a:t>
            </a:r>
            <a:r>
              <a:rPr lang="en-US" altLang="ko-KR" sz="1400" dirty="0" smtClean="0"/>
              <a:t>80</a:t>
            </a:r>
            <a:r>
              <a:rPr lang="ko-KR" altLang="en-US" sz="1400" dirty="0" smtClean="0"/>
              <a:t>점 이상이면 칭호를 획득한다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16" y="1494735"/>
            <a:ext cx="6623386" cy="24820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17" y="5364239"/>
            <a:ext cx="6623386" cy="34264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1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413" y="358815"/>
            <a:ext cx="5845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8. </a:t>
            </a:r>
            <a:r>
              <a:rPr lang="ko-KR" altLang="en-US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랭킹</a:t>
            </a:r>
            <a:endParaRPr lang="ko-KR" altLang="en-US" sz="4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020" y="1562155"/>
            <a:ext cx="5668506" cy="3266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91616" y="1105134"/>
            <a:ext cx="734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ko-KR" altLang="en-US" sz="1400" dirty="0" smtClean="0"/>
              <a:t>메인 페이지에서 장원급제 현황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등급 순위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단어왕을</a:t>
            </a:r>
            <a:r>
              <a:rPr lang="ko-KR" altLang="en-US" sz="1400" dirty="0" smtClean="0"/>
              <a:t> 확인할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8789"/>
          <a:stretch/>
        </p:blipFill>
        <p:spPr>
          <a:xfrm>
            <a:off x="6296628" y="5030465"/>
            <a:ext cx="5670422" cy="32472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b="9055"/>
          <a:stretch/>
        </p:blipFill>
        <p:spPr>
          <a:xfrm>
            <a:off x="323076" y="5011208"/>
            <a:ext cx="5668506" cy="32665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905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413" y="358815"/>
            <a:ext cx="5845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4800" b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이스터에그</a:t>
            </a:r>
            <a:endParaRPr lang="ko-KR" altLang="en-US" sz="4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12" y="1189812"/>
            <a:ext cx="5845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9-1. </a:t>
            </a:r>
            <a:r>
              <a:rPr lang="ko-KR" altLang="en-US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공지사항</a:t>
            </a:r>
            <a:endParaRPr lang="ko-KR" altLang="en-US" sz="4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411" y="4273289"/>
            <a:ext cx="5845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9-2. </a:t>
            </a:r>
            <a:r>
              <a:rPr lang="ko-KR" altLang="en-US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말랑 </a:t>
            </a:r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100</a:t>
            </a:r>
            <a:r>
              <a:rPr lang="ko-KR" altLang="en-US" sz="4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11" y="2364715"/>
            <a:ext cx="8290663" cy="16664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 flipV="1">
            <a:off x="3008574" y="2726143"/>
            <a:ext cx="1588168" cy="5935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1616" y="1938246"/>
            <a:ext cx="734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ko-KR" altLang="en-US" sz="1400" dirty="0" smtClean="0"/>
              <a:t>공지사항을 클릭하여 </a:t>
            </a:r>
            <a:r>
              <a:rPr lang="ko-KR" altLang="en-US" sz="1400" dirty="0" err="1" smtClean="0"/>
              <a:t>이스터에그</a:t>
            </a:r>
            <a:r>
              <a:rPr lang="ko-KR" altLang="en-US" sz="1400" dirty="0" smtClean="0"/>
              <a:t> 칭호를 </a:t>
            </a:r>
            <a:r>
              <a:rPr lang="ko-KR" altLang="en-US" sz="1400" dirty="0" err="1" smtClean="0"/>
              <a:t>획들할</a:t>
            </a:r>
            <a:r>
              <a:rPr lang="ko-KR" altLang="en-US" sz="1400" dirty="0" smtClean="0"/>
              <a:t>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91616" y="4950397"/>
            <a:ext cx="734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학습 관리의 </a:t>
            </a:r>
            <a:r>
              <a:rPr lang="ko-KR" altLang="en-US" sz="1400" dirty="0" err="1" smtClean="0"/>
              <a:t>말랑을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번 클릭하여 </a:t>
            </a:r>
            <a:r>
              <a:rPr lang="ko-KR" altLang="en-US" sz="1400" dirty="0" err="1" smtClean="0"/>
              <a:t>이스터에그</a:t>
            </a:r>
            <a:r>
              <a:rPr lang="ko-KR" altLang="en-US" sz="1400" dirty="0" smtClean="0"/>
              <a:t> 칭호를 </a:t>
            </a:r>
            <a:r>
              <a:rPr lang="ko-KR" altLang="en-US" sz="1400" dirty="0" err="1" smtClean="0"/>
              <a:t>획들할</a:t>
            </a:r>
            <a:r>
              <a:rPr lang="ko-KR" altLang="en-US" sz="1400" dirty="0" smtClean="0"/>
              <a:t>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17" y="5346369"/>
            <a:ext cx="8250458" cy="2487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 flipV="1">
            <a:off x="1584960" y="6177362"/>
            <a:ext cx="1066800" cy="11530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413" y="358815"/>
            <a:ext cx="5845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9-3. </a:t>
            </a:r>
            <a:r>
              <a:rPr lang="ko-KR" altLang="en-US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칭호</a:t>
            </a:r>
            <a:endParaRPr lang="ko-KR" altLang="en-US" sz="4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616" y="1105134"/>
            <a:ext cx="734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ko-KR" altLang="en-US" sz="1400" dirty="0" smtClean="0"/>
              <a:t>획득한 칭호를 확인할 수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6" y="1412911"/>
            <a:ext cx="10623089" cy="29091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3625" r="11181"/>
          <a:stretch/>
        </p:blipFill>
        <p:spPr>
          <a:xfrm>
            <a:off x="491616" y="4545128"/>
            <a:ext cx="4843137" cy="19471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12769" r="11256"/>
          <a:stretch/>
        </p:blipFill>
        <p:spPr>
          <a:xfrm>
            <a:off x="6217152" y="4509180"/>
            <a:ext cx="4897553" cy="1983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67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411" y="342773"/>
            <a:ext cx="5845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1-2. </a:t>
            </a:r>
            <a:r>
              <a:rPr lang="ko-KR" altLang="en-US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로그인 페이지</a:t>
            </a:r>
            <a:endParaRPr lang="ko-KR" altLang="en-US" sz="4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6" y="1652054"/>
            <a:ext cx="8271030" cy="5645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91616" y="1185344"/>
            <a:ext cx="734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계정과 비밀번호를 입력한 후 입장하기를 클릭한다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96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413" y="358815"/>
            <a:ext cx="5845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2. </a:t>
            </a:r>
            <a:r>
              <a:rPr lang="ko-KR" altLang="en-US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학습 관리</a:t>
            </a:r>
            <a:endParaRPr lang="ko-KR" altLang="en-US" sz="4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13" y="1424396"/>
            <a:ext cx="6478777" cy="27245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13" y="4351467"/>
            <a:ext cx="6478777" cy="15743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13" y="6128299"/>
            <a:ext cx="6478777" cy="2889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91616" y="1105134"/>
            <a:ext cx="734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학습 관리에서 현재 상태를 확인한다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17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413" y="358815"/>
            <a:ext cx="5845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2. </a:t>
            </a:r>
            <a:r>
              <a:rPr lang="ko-KR" altLang="en-US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학습 관리</a:t>
            </a:r>
            <a:endParaRPr lang="ko-KR" altLang="en-US" sz="4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12" y="1336784"/>
            <a:ext cx="6478777" cy="22963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12" y="3780099"/>
            <a:ext cx="6478777" cy="24713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12" y="6510762"/>
            <a:ext cx="6478777" cy="17620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85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413" y="358815"/>
            <a:ext cx="5845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3. </a:t>
            </a:r>
            <a:r>
              <a:rPr lang="ko-KR" altLang="en-US" sz="4800" b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단어학습</a:t>
            </a:r>
            <a:endParaRPr lang="ko-KR" altLang="en-US" sz="4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12" y="4678572"/>
            <a:ext cx="6366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3-2. </a:t>
            </a:r>
            <a:r>
              <a:rPr lang="ko-KR" altLang="en-US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단어 학습 진행</a:t>
            </a:r>
            <a:endParaRPr lang="ko-KR" altLang="en-US" sz="4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11" y="2191527"/>
            <a:ext cx="6416305" cy="24253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51412" y="1010117"/>
            <a:ext cx="880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3-1. </a:t>
            </a:r>
            <a:r>
              <a:rPr lang="ko-KR" altLang="en-US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단어 학습 난이도 선택</a:t>
            </a:r>
            <a:endParaRPr lang="ko-KR" altLang="en-US" sz="4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616" y="1767435"/>
            <a:ext cx="734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단어 학습에서 진행할 난이도를 선택한다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10" y="5727891"/>
            <a:ext cx="5829006" cy="3063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l="18001" t="12105" r="17999" b="25516"/>
          <a:stretch/>
        </p:blipFill>
        <p:spPr>
          <a:xfrm>
            <a:off x="6280418" y="5727891"/>
            <a:ext cx="5829006" cy="30567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51411" y="5355680"/>
            <a:ext cx="734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단어를 입력하며 진행한다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303362" y="2922958"/>
            <a:ext cx="601884" cy="9429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411" y="4881427"/>
            <a:ext cx="5845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3-4. </a:t>
            </a:r>
            <a:r>
              <a:rPr lang="ko-KR" altLang="en-US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오답 공책</a:t>
            </a:r>
            <a:endParaRPr lang="ko-KR" altLang="en-US" sz="4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411" y="366836"/>
            <a:ext cx="6799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3-3. </a:t>
            </a:r>
            <a:r>
              <a:rPr lang="ko-KR" altLang="en-US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오답 공책 이동</a:t>
            </a:r>
            <a:endParaRPr lang="ko-KR" altLang="en-US" sz="4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7018" t="11793" r="18333" b="26764"/>
          <a:stretch/>
        </p:blipFill>
        <p:spPr>
          <a:xfrm>
            <a:off x="451411" y="1410170"/>
            <a:ext cx="6096000" cy="3258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91616" y="1049808"/>
            <a:ext cx="734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오답 확인을 클릭하여 오답 공책으로 이동한다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3831219" y="4187827"/>
            <a:ext cx="661685" cy="4812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16" y="5712424"/>
            <a:ext cx="7422418" cy="25368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89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411" y="391413"/>
            <a:ext cx="787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3-5. </a:t>
            </a:r>
            <a:r>
              <a:rPr lang="ko-KR" altLang="en-US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오답 공책 상세 보기</a:t>
            </a:r>
            <a:endParaRPr lang="ko-KR" altLang="en-US" sz="4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6" y="1493350"/>
            <a:ext cx="7422418" cy="2536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4388632" y="2761776"/>
            <a:ext cx="3375747" cy="6231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1616" y="1097934"/>
            <a:ext cx="734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오답을 클릭하여 자세히 살펴본다</a:t>
            </a:r>
            <a:r>
              <a:rPr lang="en-US" altLang="ko-KR" sz="1400" dirty="0" smtClean="0"/>
              <a:t>. TTS</a:t>
            </a:r>
            <a:r>
              <a:rPr lang="ko-KR" altLang="en-US" sz="1400" dirty="0" smtClean="0"/>
              <a:t>를 통해 단어를 들을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15" y="4301143"/>
            <a:ext cx="7428519" cy="36076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88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413" y="358815"/>
            <a:ext cx="5845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학습 관리</a:t>
            </a:r>
            <a:endParaRPr lang="ko-KR" altLang="en-US" sz="4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616" y="1105134"/>
            <a:ext cx="734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학습 진행 후 달라진 학습 관리 페이지를 확인할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628"/>
          <a:stretch/>
        </p:blipFill>
        <p:spPr>
          <a:xfrm>
            <a:off x="499538" y="1444995"/>
            <a:ext cx="6153011" cy="2548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38" y="4205154"/>
            <a:ext cx="6153011" cy="1544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39" y="5960992"/>
            <a:ext cx="6157935" cy="28524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68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413" y="358815"/>
            <a:ext cx="5845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48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학습 관리</a:t>
            </a:r>
            <a:endParaRPr lang="ko-KR" altLang="en-US" sz="4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616" y="1105134"/>
            <a:ext cx="734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학습 진행 후 달라진 학습 관리 페이지를 확인할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38" y="1497589"/>
            <a:ext cx="6153011" cy="21960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38" y="3916746"/>
            <a:ext cx="6153012" cy="23908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962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278</Words>
  <Application>Microsoft Office PowerPoint</Application>
  <PresentationFormat>사용자 지정</PresentationFormat>
  <Paragraphs>43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D2Coding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49</cp:revision>
  <dcterms:created xsi:type="dcterms:W3CDTF">2023-04-06T02:00:59Z</dcterms:created>
  <dcterms:modified xsi:type="dcterms:W3CDTF">2023-04-06T02:51:37Z</dcterms:modified>
</cp:coreProperties>
</file>