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60TtDxfKMSck/KSciNfrRT+kP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6B221A-33EE-454A-9A83-A0A19CAC078E}">
  <a:tblStyle styleId="{A56B221A-33EE-454A-9A83-A0A19CAC07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5c571d2ef_2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105c571d2ef_2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5c571d2ef_2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105c571d2ef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'전국매출액'과 '전국관객수'는 발권 데이터를 기준으로 하기 때문에 사실상 같은 컬럼이므로 '전국매출액'을 삭제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전국스크린수와 전국관객수는 강한 상관관계가 있음을 볼 수 있음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05c571d2ef_2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g105c571d2ef_2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국적별 전국 관객수를 확인해본 결과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전국관객수의 최대값이 100만명을 넘어서는 프랑스(Top5)까지를 남겨두고 나머지 국적은 기타로 변경</a:t>
            </a:r>
            <a:endParaRPr sz="800"/>
          </a:p>
        </p:txBody>
      </p:sp>
      <p:sp>
        <p:nvSpPr>
          <p:cNvPr id="595" name="Google Shape;5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05c571d2ef_2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g105c571d2ef_2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05c571d2ef_2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g105c571d2ef_2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5c571d2ef_2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g105c571d2ef_2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05c571d2ef_2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105c571d2ef_2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05c571d2ef_5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g105c571d2ef_5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05c571d2ef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g105c571d2ef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05c571d2ef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g105c571d2ef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 - 전국관객수에 대해 전국스크린수, 평가자수가 강한 양의 상관관계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 - 평점, 상영시간, 흥행 실적(감독, 배급사, 주연배우)도 양의 상관관계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    - 전체적으로 불균형한 형태</a:t>
            </a:r>
            <a:endParaRPr/>
          </a:p>
        </p:txBody>
      </p:sp>
      <p:sp>
        <p:nvSpPr>
          <p:cNvPr id="900" name="Google Shape;9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각 줄당 차이를 보여주는 그래프나 표 추가</a:t>
            </a:r>
            <a:endParaRPr/>
          </a:p>
        </p:txBody>
      </p:sp>
      <p:sp>
        <p:nvSpPr>
          <p:cNvPr id="924" name="Google Shape;9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05c571d2ef_5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각 줄당 차이를 보여주는 그래프나 표 추가</a:t>
            </a:r>
            <a:endParaRPr/>
          </a:p>
        </p:txBody>
      </p:sp>
      <p:sp>
        <p:nvSpPr>
          <p:cNvPr id="957" name="Google Shape;957;g105c571d2ef_5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05c571d2ef_2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StandardScaler를 적용해 약간이지만 성능의 향상을 이끌어냈고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LabelEncoder를 적용했다가 OneHot Encoding 으로 변경해 조금의 성능의 향상을 이끌어냈다.</a:t>
            </a:r>
            <a:endParaRPr sz="1000"/>
          </a:p>
        </p:txBody>
      </p:sp>
      <p:sp>
        <p:nvSpPr>
          <p:cNvPr id="1042" name="Google Shape;1042;g105c571d2ef_2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05c571d2ef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하나씩 잘라서 모델명이랑 rmse 써주기, 그리고 마지막에 한번에 rmse 순위매겨서 표로</a:t>
            </a:r>
            <a:endParaRPr/>
          </a:p>
        </p:txBody>
      </p:sp>
      <p:sp>
        <p:nvSpPr>
          <p:cNvPr id="1094" name="Google Shape;1094;g105c571d2ef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5c571d2ef_5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하나씩 잘라서 모델명이랑 rmse 써주기, 그리고 마지막에 한번에 rmse 순위매겨서 표로</a:t>
            </a:r>
            <a:endParaRPr/>
          </a:p>
        </p:txBody>
      </p:sp>
      <p:sp>
        <p:nvSpPr>
          <p:cNvPr id="1119" name="Google Shape;1119;g105c571d2ef_5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105c571d2ef_5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하나씩 잘라서 모델명이랑 rmse 써주기, 그리고 마지막에 한번에 rmse 순위매겨서 표로</a:t>
            </a:r>
            <a:endParaRPr/>
          </a:p>
        </p:txBody>
      </p:sp>
      <p:sp>
        <p:nvSpPr>
          <p:cNvPr id="1144" name="Google Shape;1144;g105c571d2ef_5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하나씩 잘라서 모델명이랑 rmse 써주기, 그리고 마지막에 한번에 rmse 순위매겨서 표로</a:t>
            </a:r>
            <a:endParaRPr/>
          </a:p>
        </p:txBody>
      </p:sp>
      <p:sp>
        <p:nvSpPr>
          <p:cNvPr id="1169" name="Google Shape;11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05c571d2ef_5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하나씩 잘라서 모델명이랑 rmse 써주기, 그리고 마지막에 한번에 rmse 순위매겨서 표로</a:t>
            </a:r>
            <a:endParaRPr/>
          </a:p>
        </p:txBody>
      </p:sp>
      <p:sp>
        <p:nvSpPr>
          <p:cNvPr id="1200" name="Google Shape;1200;g105c571d2ef_5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05c571d2ef_2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g105c571d2ef_2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◻ 영화 산업은 지속적인 성장을 거듭하고 있었다.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◻ 2019년 말 코로나19가 유행하며 2020년 관객수는 70% 가량 감소하였다.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◻ 코로나19 이전의 데이터로 관객수에 영향을 미치는 요소를 분석하여 코로나19의 영향을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2020년 영화 관객수 예측으로 파악해보려한다.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5c571d2ef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◻ 영화 산업은 지속적인 성장을 거듭하고 있었다.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◻ 2019년 말 코로나19가 유행하며 2020년 관객수는 70% 가량 감소하였다.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◻ 코로나19 이전의 데이터로 관객수에 영향을 미치는 요소를 분석하여 코로나19의 영향을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2020년 영화 관객수 예측으로 파악해보려한다.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05c571d2ef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5c571d2ef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105c571d2ef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5c571d2e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105c571d2e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526982" y="3457579"/>
            <a:ext cx="409003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	T	A</a:t>
            </a:r>
            <a:r>
              <a:rPr lang="en-US" sz="2400" dirty="0">
                <a:solidFill>
                  <a:schemeClr val="lt1"/>
                </a:solidFill>
              </a:rPr>
              <a:t>	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	T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4361403" y="2897870"/>
            <a:ext cx="421195" cy="421195"/>
            <a:chOff x="7164288" y="2924944"/>
            <a:chExt cx="1368152" cy="1368152"/>
          </a:xfrm>
        </p:grpSpPr>
        <p:sp>
          <p:nvSpPr>
            <p:cNvPr id="87" name="Google Shape;87;p1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7"/>
          <p:cNvSpPr/>
          <p:nvPr/>
        </p:nvSpPr>
        <p:spPr>
          <a:xfrm>
            <a:off x="1257453" y="3333954"/>
            <a:ext cx="7414135" cy="454619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탐색적 데이터 분석(EDA)          </a:t>
            </a:r>
            <a:endParaRPr/>
          </a:p>
        </p:txBody>
      </p:sp>
      <p:sp>
        <p:nvSpPr>
          <p:cNvPr id="339" name="Google Shape;339;p7"/>
          <p:cNvSpPr/>
          <p:nvPr/>
        </p:nvSpPr>
        <p:spPr>
          <a:xfrm>
            <a:off x="395536" y="2852936"/>
            <a:ext cx="1368152" cy="136815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4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7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341" name="Google Shape;341;p7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42" name="Google Shape;342;p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43" name="Google Shape;343;p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5" name="Google Shape;345;p7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46" name="Google Shape;346;p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8" name="Google Shape;348;p7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49" name="Google Shape;349;p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352" name="Google Shape;352;p7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53" name="Google Shape;353;p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54" name="Google Shape;354;p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6" name="Google Shape;356;p7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57" name="Google Shape;357;p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9" name="Google Shape;359;p7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60" name="Google Shape;360;p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7" name="Google Shape;367;p8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368" name="Google Shape;368;p8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3" name="Google Shape;373;p8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374" name="Google Shape;374;p8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9" name="Google Shape;379;p8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8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381" name="Google Shape;381;p8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3" name="Google Shape;383;p8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688" y="2175180"/>
            <a:ext cx="6811005" cy="250763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0" name="Google Shape;390;p9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391" name="Google Shape;391;p9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6" name="Google Shape;396;p9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397" name="Google Shape;397;p9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2" name="Google Shape;402;p9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9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404" name="Google Shape;404;p9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6" name="Google Shape;406;p9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9"/>
          <p:cNvSpPr/>
          <p:nvPr/>
        </p:nvSpPr>
        <p:spPr>
          <a:xfrm>
            <a:off x="1389825" y="844825"/>
            <a:ext cx="758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</a:rPr>
              <a:t>- </a:t>
            </a:r>
            <a:r>
              <a:rPr lang="en-US" sz="1800" b="1"/>
              <a:t>데이터 구성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408" name="Google Shape;40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325" y="1307750"/>
            <a:ext cx="4220761" cy="549145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9"/>
          <p:cNvSpPr/>
          <p:nvPr/>
        </p:nvSpPr>
        <p:spPr>
          <a:xfrm>
            <a:off x="3429300" y="1307750"/>
            <a:ext cx="892500" cy="379800"/>
          </a:xfrm>
          <a:prstGeom prst="flowChartConnector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410" name="Google Shape;410;p9"/>
          <p:cNvSpPr/>
          <p:nvPr/>
        </p:nvSpPr>
        <p:spPr>
          <a:xfrm>
            <a:off x="4164250" y="1550850"/>
            <a:ext cx="996900" cy="379800"/>
          </a:xfrm>
          <a:prstGeom prst="flowChartConnector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411" name="Google Shape;411;p9"/>
          <p:cNvSpPr/>
          <p:nvPr/>
        </p:nvSpPr>
        <p:spPr>
          <a:xfrm>
            <a:off x="3612900" y="2907300"/>
            <a:ext cx="1187700" cy="521700"/>
          </a:xfrm>
          <a:prstGeom prst="flowChartConnector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5c571d2ef_2_402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7" name="Google Shape;417;g105c571d2ef_2_402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418" name="Google Shape;418;g105c571d2ef_2_402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g105c571d2ef_2_402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g105c571d2ef_2_402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g105c571d2ef_2_402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g105c571d2ef_2_402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23" name="Google Shape;423;g105c571d2ef_2_402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424" name="Google Shape;424;g105c571d2ef_2_402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5" name="Google Shape;425;g105c571d2ef_2_402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6" name="Google Shape;426;g105c571d2ef_2_402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7" name="Google Shape;427;g105c571d2ef_2_402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8" name="Google Shape;428;g105c571d2ef_2_402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9" name="Google Shape;429;g105c571d2ef_2_402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g105c571d2ef_2_402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431" name="Google Shape;431;g105c571d2ef_2_402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" name="Google Shape;432;g105c571d2ef_2_402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3" name="Google Shape;433;g105c571d2ef_2_402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05c571d2ef_2_402"/>
          <p:cNvSpPr/>
          <p:nvPr/>
        </p:nvSpPr>
        <p:spPr>
          <a:xfrm>
            <a:off x="1367625" y="844825"/>
            <a:ext cx="760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</a:rPr>
              <a:t>- 제작사(9367개), 수입사(4213개)의 경우 결측치가 많기 때문에 삭제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5" name="Google Shape;435;g105c571d2ef_2_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2190" y="1830067"/>
            <a:ext cx="2383120" cy="4581127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36" name="Google Shape;436;g105c571d2ef_2_4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9370" y="1841774"/>
            <a:ext cx="4427307" cy="457184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37" name="Google Shape;437;g105c571d2ef_2_402"/>
          <p:cNvSpPr/>
          <p:nvPr/>
        </p:nvSpPr>
        <p:spPr>
          <a:xfrm>
            <a:off x="1367550" y="1216750"/>
            <a:ext cx="760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</a:rPr>
              <a:t>- 다른 컬럼의 결측치는 '기타'로 대체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0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3" name="Google Shape;443;p10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444" name="Google Shape;444;p10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49" name="Google Shape;449;p10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450" name="Google Shape;450;p10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5" name="Google Shape;455;p1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10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457" name="Google Shape;457;p10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8" name="Google Shape;458;p10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9" name="Google Shape;459;p10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688" y="1763475"/>
            <a:ext cx="6722667" cy="2101765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61" name="Google Shape;461;p10"/>
          <p:cNvSpPr/>
          <p:nvPr/>
        </p:nvSpPr>
        <p:spPr>
          <a:xfrm>
            <a:off x="1367650" y="1091350"/>
            <a:ext cx="760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1800" b="1">
                <a:solidFill>
                  <a:srgbClr val="000000"/>
                </a:solidFill>
              </a:rPr>
              <a:t>영화 유형 컬럼은 '개봉영화' 1개의 값이므로 삭제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5c571d2ef_2_249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7" name="Google Shape;467;g105c571d2ef_2_249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468" name="Google Shape;468;g105c571d2ef_2_249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9" name="Google Shape;469;g105c571d2ef_2_249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0" name="Google Shape;470;g105c571d2ef_2_249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1" name="Google Shape;471;g105c571d2ef_2_249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" name="Google Shape;472;g105c571d2ef_2_249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3" name="Google Shape;473;g105c571d2ef_2_249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474" name="Google Shape;474;g105c571d2ef_2_249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5" name="Google Shape;475;g105c571d2ef_2_249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6" name="Google Shape;476;g105c571d2ef_2_249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7" name="Google Shape;477;g105c571d2ef_2_249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8" name="Google Shape;478;g105c571d2ef_2_249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9" name="Google Shape;479;g105c571d2ef_2_249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g105c571d2ef_2_249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481" name="Google Shape;481;g105c571d2ef_2_249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2" name="Google Shape;482;g105c571d2ef_2_249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3" name="Google Shape;483;g105c571d2ef_2_249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105c571d2ef_2_249"/>
          <p:cNvSpPr/>
          <p:nvPr/>
        </p:nvSpPr>
        <p:spPr>
          <a:xfrm>
            <a:off x="1367625" y="1108275"/>
            <a:ext cx="760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</a:rPr>
              <a:t>- 감독, 배급사, 등급에서 값이 복수로 주어진 경우 대표값으로 조정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5" name="Google Shape;485;g105c571d2ef_2_249"/>
          <p:cNvGrpSpPr/>
          <p:nvPr/>
        </p:nvGrpSpPr>
        <p:grpSpPr>
          <a:xfrm>
            <a:off x="2605328" y="1970053"/>
            <a:ext cx="4707243" cy="1365167"/>
            <a:chOff x="1750776" y="4495186"/>
            <a:chExt cx="3997659" cy="892616"/>
          </a:xfrm>
        </p:grpSpPr>
        <p:pic>
          <p:nvPicPr>
            <p:cNvPr id="486" name="Google Shape;486;g105c571d2ef_2_249"/>
            <p:cNvPicPr preferRelativeResize="0"/>
            <p:nvPr/>
          </p:nvPicPr>
          <p:blipFill rotWithShape="1">
            <a:blip r:embed="rId3">
              <a:alphaModFix/>
            </a:blip>
            <a:srcRect t="13787" b="64651"/>
            <a:stretch/>
          </p:blipFill>
          <p:spPr>
            <a:xfrm>
              <a:off x="1750776" y="4495186"/>
              <a:ext cx="3997659" cy="592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" name="Google Shape;487;g105c571d2ef_2_249"/>
            <p:cNvPicPr preferRelativeResize="0"/>
            <p:nvPr/>
          </p:nvPicPr>
          <p:blipFill rotWithShape="1">
            <a:blip r:embed="rId3">
              <a:alphaModFix/>
            </a:blip>
            <a:srcRect t="76463" b="11841"/>
            <a:stretch/>
          </p:blipFill>
          <p:spPr>
            <a:xfrm>
              <a:off x="1750776" y="5076084"/>
              <a:ext cx="3997659" cy="3117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8" name="Google Shape;488;g105c571d2ef_2_249"/>
          <p:cNvGrpSpPr/>
          <p:nvPr/>
        </p:nvGrpSpPr>
        <p:grpSpPr>
          <a:xfrm>
            <a:off x="2605826" y="4223819"/>
            <a:ext cx="4707479" cy="1365231"/>
            <a:chOff x="1877218" y="5021025"/>
            <a:chExt cx="5638375" cy="1665525"/>
          </a:xfrm>
        </p:grpSpPr>
        <p:pic>
          <p:nvPicPr>
            <p:cNvPr id="489" name="Google Shape;489;g105c571d2ef_2_249"/>
            <p:cNvPicPr preferRelativeResize="0"/>
            <p:nvPr/>
          </p:nvPicPr>
          <p:blipFill rotWithShape="1">
            <a:blip r:embed="rId4">
              <a:alphaModFix/>
            </a:blip>
            <a:srcRect t="14711" b="60663"/>
            <a:stretch/>
          </p:blipFill>
          <p:spPr>
            <a:xfrm>
              <a:off x="1877218" y="5021025"/>
              <a:ext cx="5638375" cy="1122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g105c571d2ef_2_249"/>
            <p:cNvPicPr preferRelativeResize="0"/>
            <p:nvPr/>
          </p:nvPicPr>
          <p:blipFill rotWithShape="1">
            <a:blip r:embed="rId4">
              <a:alphaModFix/>
            </a:blip>
            <a:srcRect t="75375" b="12697"/>
            <a:stretch/>
          </p:blipFill>
          <p:spPr>
            <a:xfrm>
              <a:off x="1877218" y="6143062"/>
              <a:ext cx="5638375" cy="5434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1" name="Google Shape;491;g105c571d2ef_2_249"/>
          <p:cNvSpPr/>
          <p:nvPr/>
        </p:nvSpPr>
        <p:spPr>
          <a:xfrm>
            <a:off x="4769320" y="3518575"/>
            <a:ext cx="380100" cy="521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3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7" name="Google Shape;497;p13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498" name="Google Shape;498;p13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3" name="Google Shape;503;p13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504" name="Google Shape;504;p13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9" name="Google Shape;509;p13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0" name="Google Shape;510;p13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511" name="Google Shape;511;p13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2" name="Google Shape;512;p1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3" name="Google Shape;513;p13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3"/>
          <p:cNvSpPr/>
          <p:nvPr/>
        </p:nvSpPr>
        <p:spPr>
          <a:xfrm>
            <a:off x="1367650" y="853000"/>
            <a:ext cx="76032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</a:rPr>
              <a:t>- 이상치 제외 : 남은 데이터 2933개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'전국스크린수', '전국관객수' 기준으로 이상치 제외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- 1,000 &lt; 전국관객수 &lt; 11,000,000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전국스크린수 &gt; 50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5" name="Google Shape;51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226" y="2234225"/>
            <a:ext cx="4415999" cy="43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3"/>
          <p:cNvSpPr/>
          <p:nvPr/>
        </p:nvSpPr>
        <p:spPr>
          <a:xfrm>
            <a:off x="3591095" y="2402900"/>
            <a:ext cx="892500" cy="379800"/>
          </a:xfrm>
          <a:prstGeom prst="flowChartConnector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22" name="Google Shape;522;p14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523" name="Google Shape;523;p1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8" name="Google Shape;528;p14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529" name="Google Shape;529;p1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4" name="Google Shape;534;p14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p14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536" name="Google Shape;536;p14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8" name="Google Shape;538;p1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4"/>
          <p:cNvSpPr/>
          <p:nvPr/>
        </p:nvSpPr>
        <p:spPr>
          <a:xfrm>
            <a:off x="1367650" y="1094930"/>
            <a:ext cx="76032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수치형 독립변수간 상관관계 확인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0" name="Google Shape;54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6176" y="1785725"/>
            <a:ext cx="5439600" cy="39513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41" name="Google Shape;54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3425" y="6035800"/>
            <a:ext cx="6306162" cy="64453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42" name="Google Shape;542;p14"/>
          <p:cNvSpPr/>
          <p:nvPr/>
        </p:nvSpPr>
        <p:spPr>
          <a:xfrm>
            <a:off x="4275969" y="4473714"/>
            <a:ext cx="871800" cy="784500"/>
          </a:xfrm>
          <a:prstGeom prst="flowChartConnector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543" name="Google Shape;543;p14"/>
          <p:cNvSpPr/>
          <p:nvPr/>
        </p:nvSpPr>
        <p:spPr>
          <a:xfrm>
            <a:off x="5664161" y="3263212"/>
            <a:ext cx="871800" cy="784500"/>
          </a:xfrm>
          <a:prstGeom prst="flowChartConnector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9" name="Google Shape;549;p15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550" name="Google Shape;550;p15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55" name="Google Shape;555;p15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556" name="Google Shape;556;p15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1" name="Google Shape;561;p15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15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563" name="Google Shape;563;p15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4" name="Google Shape;564;p15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5" name="Google Shape;565;p15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5"/>
          <p:cNvSpPr/>
          <p:nvPr/>
        </p:nvSpPr>
        <p:spPr>
          <a:xfrm>
            <a:off x="1385875" y="1078000"/>
            <a:ext cx="75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- 영화 형태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7" name="Google Shape;5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312" y="1943525"/>
            <a:ext cx="7125726" cy="35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449" y="3500625"/>
            <a:ext cx="3584575" cy="1296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05c571d2ef_2_306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4" name="Google Shape;574;g105c571d2ef_2_306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575" name="Google Shape;575;g105c571d2ef_2_306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6" name="Google Shape;576;g105c571d2ef_2_306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7" name="Google Shape;577;g105c571d2ef_2_306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8" name="Google Shape;578;g105c571d2ef_2_306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9" name="Google Shape;579;g105c571d2ef_2_306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80" name="Google Shape;580;g105c571d2ef_2_306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581" name="Google Shape;581;g105c571d2ef_2_306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2" name="Google Shape;582;g105c571d2ef_2_306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3" name="Google Shape;583;g105c571d2ef_2_306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4" name="Google Shape;584;g105c571d2ef_2_306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5" name="Google Shape;585;g105c571d2ef_2_306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86" name="Google Shape;586;g105c571d2ef_2_306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g105c571d2ef_2_306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588" name="Google Shape;588;g105c571d2ef_2_306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9" name="Google Shape;589;g105c571d2ef_2_306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0" name="Google Shape;590;g105c571d2ef_2_306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105c571d2ef_2_306"/>
          <p:cNvSpPr/>
          <p:nvPr/>
        </p:nvSpPr>
        <p:spPr>
          <a:xfrm>
            <a:off x="1385875" y="1078000"/>
            <a:ext cx="75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- 국적 상위 10개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2" name="Google Shape;592;g105c571d2ef_2_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093" y="2033580"/>
            <a:ext cx="7185851" cy="2979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648" y="0"/>
            <a:ext cx="916964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1169622" y="3167390"/>
            <a:ext cx="68047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</a:rPr>
              <a:t>머신러닝 프로젝트 1조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2"/>
          <p:cNvGrpSpPr/>
          <p:nvPr/>
        </p:nvGrpSpPr>
        <p:grpSpPr>
          <a:xfrm>
            <a:off x="1223628" y="3848692"/>
            <a:ext cx="6696744" cy="307800"/>
            <a:chOff x="1223628" y="3134128"/>
            <a:chExt cx="6696744" cy="307800"/>
          </a:xfrm>
        </p:grpSpPr>
        <p:cxnSp>
          <p:nvCxnSpPr>
            <p:cNvPr id="96" name="Google Shape;96;p2"/>
            <p:cNvCxnSpPr/>
            <p:nvPr/>
          </p:nvCxnSpPr>
          <p:spPr>
            <a:xfrm>
              <a:off x="1223628" y="3300372"/>
              <a:ext cx="6696744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7" name="Google Shape;97;p2"/>
            <p:cNvSpPr txBox="1"/>
            <p:nvPr/>
          </p:nvSpPr>
          <p:spPr>
            <a:xfrm>
              <a:off x="3923928" y="3134128"/>
              <a:ext cx="13098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m o v i e </a:t>
              </a:r>
              <a:endParaRPr/>
            </a:p>
          </p:txBody>
        </p:sp>
      </p:grpSp>
      <p:sp>
        <p:nvSpPr>
          <p:cNvPr id="98" name="Google Shape;98;p2"/>
          <p:cNvSpPr txBox="1"/>
          <p:nvPr/>
        </p:nvSpPr>
        <p:spPr>
          <a:xfrm>
            <a:off x="5364088" y="5661248"/>
            <a:ext cx="378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김남규 / 노연우 / 이은지 / 이태</a:t>
            </a:r>
            <a:r>
              <a:rPr lang="en-US" sz="1800" b="1">
                <a:solidFill>
                  <a:srgbClr val="0C0C0C"/>
                </a:solidFill>
              </a:rPr>
              <a:t>기</a:t>
            </a: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>
            <a:off x="3832684" y="1210430"/>
            <a:ext cx="1452984" cy="1452984"/>
            <a:chOff x="3832684" y="1196752"/>
            <a:chExt cx="1452984" cy="1452984"/>
          </a:xfrm>
        </p:grpSpPr>
        <p:sp>
          <p:nvSpPr>
            <p:cNvPr id="100" name="Google Shape;100;p2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4" name="Google Shape;104;p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7" name="Google Shape;107;p2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08" name="Google Shape;108;p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10" name="Google Shape;110;p2"/>
          <p:cNvGrpSpPr/>
          <p:nvPr/>
        </p:nvGrpSpPr>
        <p:grpSpPr>
          <a:xfrm>
            <a:off x="1828095" y="1583294"/>
            <a:ext cx="1206759" cy="1206759"/>
            <a:chOff x="3832684" y="1196752"/>
            <a:chExt cx="1452984" cy="1452984"/>
          </a:xfrm>
        </p:grpSpPr>
        <p:sp>
          <p:nvSpPr>
            <p:cNvPr id="111" name="Google Shape;111;p2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2" name="Google Shape;112;p2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13" name="Google Shape;113;p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5" name="Google Shape;115;p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8" name="Google Shape;118;p2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19" name="Google Shape;119;p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2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8" name="Google Shape;598;p12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599" name="Google Shape;599;p1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0" name="Google Shape;600;p12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1" name="Google Shape;601;p12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2" name="Google Shape;602;p12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3" name="Google Shape;603;p12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04" name="Google Shape;604;p12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605" name="Google Shape;605;p1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6" name="Google Shape;606;p12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7" name="Google Shape;607;p12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8" name="Google Shape;608;p12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9" name="Google Shape;609;p12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0" name="Google Shape;610;p12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12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612" name="Google Shape;612;p1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3" name="Google Shape;613;p12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4" name="Google Shape;614;p12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2"/>
          <p:cNvSpPr/>
          <p:nvPr/>
        </p:nvSpPr>
        <p:spPr>
          <a:xfrm>
            <a:off x="1367651" y="1076159"/>
            <a:ext cx="760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국적의 경우 총 68개의 국가 =&gt; Top5 국가 + '기타'로 대체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6" name="Google Shape;61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650" y="1923430"/>
            <a:ext cx="3045636" cy="37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12"/>
          <p:cNvSpPr/>
          <p:nvPr/>
        </p:nvSpPr>
        <p:spPr>
          <a:xfrm>
            <a:off x="4645888" y="3690905"/>
            <a:ext cx="680700" cy="36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8" name="Google Shape;61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412" y="1923423"/>
            <a:ext cx="3406500" cy="3795161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12"/>
          <p:cNvSpPr/>
          <p:nvPr/>
        </p:nvSpPr>
        <p:spPr>
          <a:xfrm>
            <a:off x="7414550" y="3245475"/>
            <a:ext cx="1479000" cy="597900"/>
          </a:xfrm>
          <a:prstGeom prst="flowChartConnector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620" name="Google Shape;620;p12"/>
          <p:cNvSpPr txBox="1"/>
          <p:nvPr/>
        </p:nvSpPr>
        <p:spPr>
          <a:xfrm>
            <a:off x="2124425" y="5835075"/>
            <a:ext cx="162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변환전 상위 10개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12"/>
          <p:cNvSpPr txBox="1"/>
          <p:nvPr/>
        </p:nvSpPr>
        <p:spPr>
          <a:xfrm>
            <a:off x="6831184" y="5813702"/>
            <a:ext cx="80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변환후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05c571d2ef_2_329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7" name="Google Shape;627;g105c571d2ef_2_329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628" name="Google Shape;628;g105c571d2ef_2_329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9" name="Google Shape;629;g105c571d2ef_2_329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0" name="Google Shape;630;g105c571d2ef_2_329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1" name="Google Shape;631;g105c571d2ef_2_329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2" name="Google Shape;632;g105c571d2ef_2_329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33" name="Google Shape;633;g105c571d2ef_2_329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634" name="Google Shape;634;g105c571d2ef_2_329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5" name="Google Shape;635;g105c571d2ef_2_329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6" name="Google Shape;636;g105c571d2ef_2_329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7" name="Google Shape;637;g105c571d2ef_2_329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8" name="Google Shape;638;g105c571d2ef_2_329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9" name="Google Shape;639;g105c571d2ef_2_329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0" name="Google Shape;640;g105c571d2ef_2_329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641" name="Google Shape;641;g105c571d2ef_2_329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2" name="Google Shape;642;g105c571d2ef_2_329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43" name="Google Shape;643;g105c571d2ef_2_329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105c571d2ef_2_329"/>
          <p:cNvSpPr/>
          <p:nvPr/>
        </p:nvSpPr>
        <p:spPr>
          <a:xfrm>
            <a:off x="1367625" y="1078011"/>
            <a:ext cx="760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- 장르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5" name="Google Shape;645;g105c571d2ef_2_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200" y="1934475"/>
            <a:ext cx="7465950" cy="34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05c571d2ef_2_352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1" name="Google Shape;651;g105c571d2ef_2_352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652" name="Google Shape;652;g105c571d2ef_2_352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3" name="Google Shape;653;g105c571d2ef_2_352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4" name="Google Shape;654;g105c571d2ef_2_352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5" name="Google Shape;655;g105c571d2ef_2_352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6" name="Google Shape;656;g105c571d2ef_2_352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57" name="Google Shape;657;g105c571d2ef_2_352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658" name="Google Shape;658;g105c571d2ef_2_352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9" name="Google Shape;659;g105c571d2ef_2_352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0" name="Google Shape;660;g105c571d2ef_2_352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1" name="Google Shape;661;g105c571d2ef_2_352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2" name="Google Shape;662;g105c571d2ef_2_352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63" name="Google Shape;663;g105c571d2ef_2_352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4" name="Google Shape;664;g105c571d2ef_2_352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665" name="Google Shape;665;g105c571d2ef_2_352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6" name="Google Shape;666;g105c571d2ef_2_352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67" name="Google Shape;667;g105c571d2ef_2_352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105c571d2ef_2_352"/>
          <p:cNvSpPr/>
          <p:nvPr/>
        </p:nvSpPr>
        <p:spPr>
          <a:xfrm>
            <a:off x="1367625" y="1073836"/>
            <a:ext cx="760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- 등급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9" name="Google Shape;669;g105c571d2ef_2_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481" y="1966472"/>
            <a:ext cx="7292112" cy="344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05c571d2ef_2_375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5" name="Google Shape;675;g105c571d2ef_2_375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676" name="Google Shape;676;g105c571d2ef_2_375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7" name="Google Shape;677;g105c571d2ef_2_375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8" name="Google Shape;678;g105c571d2ef_2_375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9" name="Google Shape;679;g105c571d2ef_2_375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0" name="Google Shape;680;g105c571d2ef_2_375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81" name="Google Shape;681;g105c571d2ef_2_375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682" name="Google Shape;682;g105c571d2ef_2_375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3" name="Google Shape;683;g105c571d2ef_2_375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4" name="Google Shape;684;g105c571d2ef_2_375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5" name="Google Shape;685;g105c571d2ef_2_375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6" name="Google Shape;686;g105c571d2ef_2_375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87" name="Google Shape;687;g105c571d2ef_2_375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8" name="Google Shape;688;g105c571d2ef_2_375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689" name="Google Shape;689;g105c571d2ef_2_375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0" name="Google Shape;690;g105c571d2ef_2_375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1" name="Google Shape;691;g105c571d2ef_2_375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105c571d2ef_2_375"/>
          <p:cNvSpPr/>
          <p:nvPr/>
        </p:nvSpPr>
        <p:spPr>
          <a:xfrm>
            <a:off x="1359075" y="1073825"/>
            <a:ext cx="761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- 영화 구분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93" name="Google Shape;693;g105c571d2ef_2_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475" y="1649125"/>
            <a:ext cx="5334600" cy="50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5c571d2ef_2_282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99" name="Google Shape;699;g105c571d2ef_2_282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700" name="Google Shape;700;g105c571d2ef_2_282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1" name="Google Shape;701;g105c571d2ef_2_282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2" name="Google Shape;702;g105c571d2ef_2_282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3" name="Google Shape;703;g105c571d2ef_2_282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4" name="Google Shape;704;g105c571d2ef_2_282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05" name="Google Shape;705;g105c571d2ef_2_282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706" name="Google Shape;706;g105c571d2ef_2_282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7" name="Google Shape;707;g105c571d2ef_2_282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8" name="Google Shape;708;g105c571d2ef_2_282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9" name="Google Shape;709;g105c571d2ef_2_282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0" name="Google Shape;710;g105c571d2ef_2_282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11" name="Google Shape;711;g105c571d2ef_2_282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" name="Google Shape;712;g105c571d2ef_2_282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713" name="Google Shape;713;g105c571d2ef_2_282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4" name="Google Shape;714;g105c571d2ef_2_282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15" name="Google Shape;715;g105c571d2ef_2_282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105c571d2ef_2_282"/>
          <p:cNvSpPr/>
          <p:nvPr/>
        </p:nvSpPr>
        <p:spPr>
          <a:xfrm>
            <a:off x="1363350" y="1060675"/>
            <a:ext cx="760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</a:rPr>
              <a:t>- 영화형태, 국적, 장르, 등급, 영화구분</a:t>
            </a:r>
            <a:r>
              <a:rPr lang="en-US" sz="1800" b="1"/>
              <a:t> -&gt;</a:t>
            </a:r>
            <a:r>
              <a:rPr lang="en-US" sz="1800" b="1">
                <a:solidFill>
                  <a:srgbClr val="000000"/>
                </a:solidFill>
              </a:rPr>
              <a:t> One-Hot Encoding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7" name="Google Shape;717;g105c571d2ef_2_2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088" y="1848177"/>
            <a:ext cx="7370164" cy="3847448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05c571d2ef_5_186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23" name="Google Shape;723;g105c571d2ef_5_186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724" name="Google Shape;724;g105c571d2ef_5_186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5" name="Google Shape;725;g105c571d2ef_5_186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6" name="Google Shape;726;g105c571d2ef_5_186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7" name="Google Shape;727;g105c571d2ef_5_186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8" name="Google Shape;728;g105c571d2ef_5_186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29" name="Google Shape;729;g105c571d2ef_5_186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730" name="Google Shape;730;g105c571d2ef_5_186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1" name="Google Shape;731;g105c571d2ef_5_186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2" name="Google Shape;732;g105c571d2ef_5_186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3" name="Google Shape;733;g105c571d2ef_5_186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4" name="Google Shape;734;g105c571d2ef_5_186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35" name="Google Shape;735;g105c571d2ef_5_186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6" name="Google Shape;736;g105c571d2ef_5_186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737" name="Google Shape;737;g105c571d2ef_5_186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8" name="Google Shape;738;g105c571d2ef_5_186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39" name="Google Shape;739;g105c571d2ef_5_186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105c571d2ef_5_186"/>
          <p:cNvSpPr/>
          <p:nvPr/>
        </p:nvSpPr>
        <p:spPr>
          <a:xfrm>
            <a:off x="1363350" y="1060675"/>
            <a:ext cx="760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</a:rPr>
              <a:t>- </a:t>
            </a:r>
            <a:r>
              <a:rPr lang="en-US" sz="1800" b="1"/>
              <a:t>영화 데이터, 네이버 영화 데이터 결합 : 컬럼 45개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1" name="Google Shape;741;g105c571d2ef_5_186"/>
          <p:cNvPicPr preferRelativeResize="0"/>
          <p:nvPr/>
        </p:nvPicPr>
        <p:blipFill rotWithShape="1">
          <a:blip r:embed="rId3">
            <a:alphaModFix/>
          </a:blip>
          <a:srcRect b="63019"/>
          <a:stretch/>
        </p:blipFill>
        <p:spPr>
          <a:xfrm>
            <a:off x="1714150" y="1506175"/>
            <a:ext cx="3723275" cy="2319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g105c571d2ef_5_186"/>
          <p:cNvPicPr preferRelativeResize="0"/>
          <p:nvPr/>
        </p:nvPicPr>
        <p:blipFill rotWithShape="1">
          <a:blip r:embed="rId3">
            <a:alphaModFix/>
          </a:blip>
          <a:srcRect t="67835"/>
          <a:stretch/>
        </p:blipFill>
        <p:spPr>
          <a:xfrm>
            <a:off x="1714150" y="4701321"/>
            <a:ext cx="3723275" cy="2017128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g105c571d2ef_5_186"/>
          <p:cNvSpPr txBox="1"/>
          <p:nvPr/>
        </p:nvSpPr>
        <p:spPr>
          <a:xfrm>
            <a:off x="3385738" y="3812055"/>
            <a:ext cx="380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4" name="Google Shape;744;g105c571d2ef_5_186"/>
          <p:cNvPicPr preferRelativeResize="0"/>
          <p:nvPr/>
        </p:nvPicPr>
        <p:blipFill rotWithShape="1">
          <a:blip r:embed="rId3">
            <a:alphaModFix/>
          </a:blip>
          <a:srcRect t="88387" r="34353" b="3293"/>
          <a:stretch/>
        </p:blipFill>
        <p:spPr>
          <a:xfrm>
            <a:off x="5292450" y="5003637"/>
            <a:ext cx="3586200" cy="991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45" name="Google Shape;745;g105c571d2ef_5_186"/>
          <p:cNvSpPr/>
          <p:nvPr/>
        </p:nvSpPr>
        <p:spPr>
          <a:xfrm>
            <a:off x="1763475" y="5995450"/>
            <a:ext cx="2430300" cy="495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6" name="Google Shape;746;g105c571d2ef_5_186"/>
          <p:cNvCxnSpPr>
            <a:stCxn id="745" idx="3"/>
            <a:endCxn id="744" idx="1"/>
          </p:cNvCxnSpPr>
          <p:nvPr/>
        </p:nvCxnSpPr>
        <p:spPr>
          <a:xfrm rot="10800000" flipH="1">
            <a:off x="4193775" y="5499550"/>
            <a:ext cx="1098600" cy="74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6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2" name="Google Shape;752;p16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753" name="Google Shape;753;p16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58" name="Google Shape;758;p16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759" name="Google Shape;759;p16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64" name="Google Shape;764;p16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5" name="Google Shape;765;p16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766" name="Google Shape;766;p16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68" name="Google Shape;768;p16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6"/>
          <p:cNvSpPr/>
          <p:nvPr/>
        </p:nvSpPr>
        <p:spPr>
          <a:xfrm>
            <a:off x="1363450" y="1077650"/>
            <a:ext cx="76074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- </a:t>
            </a:r>
            <a:r>
              <a:rPr lang="en-US" sz="1800" b="1">
                <a:solidFill>
                  <a:srgbClr val="000000"/>
                </a:solidFill>
              </a:rPr>
              <a:t>감독_흥행 : 개봉일 이전 영화중 박스 오피스 Top 300 에 있는 </a:t>
            </a:r>
            <a:endParaRPr sz="1800" b="1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                      </a:t>
            </a:r>
            <a:r>
              <a:rPr lang="en-US" sz="1800" b="1">
                <a:solidFill>
                  <a:srgbClr val="000000"/>
                </a:solidFill>
              </a:rPr>
              <a:t>가장 높은 순위의 영화의 등수를 이용해 점수화(0~10)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70" name="Google Shape;770;p16"/>
          <p:cNvGraphicFramePr/>
          <p:nvPr/>
        </p:nvGraphicFramePr>
        <p:xfrm>
          <a:off x="1646763" y="2149289"/>
          <a:ext cx="7026050" cy="2106335"/>
        </p:xfrm>
        <a:graphic>
          <a:graphicData uri="http://schemas.openxmlformats.org/drawingml/2006/table">
            <a:tbl>
              <a:tblPr>
                <a:noFill/>
                <a:tableStyleId>{A56B221A-33EE-454A-9A83-A0A19CAC078E}</a:tableStyleId>
              </a:tblPr>
              <a:tblGrid>
                <a:gridCol w="47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5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5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5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5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0475">
                <a:tc gridSpan="1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개봉일 이전 영화 기준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최고 순위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미포함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300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271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270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241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240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211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210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181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180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151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150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121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120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91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90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61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60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31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30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점수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1" name="Google Shape;771;p16"/>
          <p:cNvSpPr txBox="1"/>
          <p:nvPr/>
        </p:nvSpPr>
        <p:spPr>
          <a:xfrm>
            <a:off x="5351700" y="4923075"/>
            <a:ext cx="32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2" name="Google Shape;7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289" y="4596650"/>
            <a:ext cx="5386450" cy="1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5c571d2ef_2_25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78" name="Google Shape;778;g105c571d2ef_2_25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779" name="Google Shape;779;g105c571d2ef_2_25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0" name="Google Shape;780;g105c571d2ef_2_25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1" name="Google Shape;781;g105c571d2ef_2_25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2" name="Google Shape;782;g105c571d2ef_2_25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3" name="Google Shape;783;g105c571d2ef_2_25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4" name="Google Shape;784;g105c571d2ef_2_25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785" name="Google Shape;785;g105c571d2ef_2_25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6" name="Google Shape;786;g105c571d2ef_2_25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7" name="Google Shape;787;g105c571d2ef_2_25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8" name="Google Shape;788;g105c571d2ef_2_25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9" name="Google Shape;789;g105c571d2ef_2_25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90" name="Google Shape;790;g105c571d2ef_2_25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1" name="Google Shape;791;g105c571d2ef_2_25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792" name="Google Shape;792;g105c571d2ef_2_25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3" name="Google Shape;793;g105c571d2ef_2_25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94" name="Google Shape;794;g105c571d2ef_2_25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g105c571d2ef_2_25"/>
          <p:cNvSpPr/>
          <p:nvPr/>
        </p:nvSpPr>
        <p:spPr>
          <a:xfrm>
            <a:off x="1354225" y="1072800"/>
            <a:ext cx="76164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</a:rPr>
              <a:t>- 배급사</a:t>
            </a:r>
            <a:r>
              <a:rPr lang="en-US" sz="1500" b="1">
                <a:solidFill>
                  <a:srgbClr val="000000"/>
                </a:solidFill>
              </a:rPr>
              <a:t>_</a:t>
            </a:r>
            <a:r>
              <a:rPr lang="en-US" sz="1800" b="1">
                <a:solidFill>
                  <a:srgbClr val="000000"/>
                </a:solidFill>
              </a:rPr>
              <a:t>흥행 : 개봉일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</a:rPr>
              <a:t>이전 영화중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</a:rPr>
              <a:t>박스오피스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</a:rPr>
              <a:t>Top300 에 있는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</a:rPr>
              <a:t>영화의 수</a:t>
            </a:r>
            <a:endParaRPr sz="1800" b="1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96" name="Google Shape;796;g105c571d2ef_2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799" y="2028800"/>
            <a:ext cx="6528050" cy="17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05c571d2ef_2_3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02" name="Google Shape;802;g105c571d2ef_2_3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803" name="Google Shape;803;g105c571d2ef_2_3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4" name="Google Shape;804;g105c571d2ef_2_3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5" name="Google Shape;805;g105c571d2ef_2_3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6" name="Google Shape;806;g105c571d2ef_2_3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7" name="Google Shape;807;g105c571d2ef_2_3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08" name="Google Shape;808;g105c571d2ef_2_3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809" name="Google Shape;809;g105c571d2ef_2_3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0" name="Google Shape;810;g105c571d2ef_2_3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1" name="Google Shape;811;g105c571d2ef_2_3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2" name="Google Shape;812;g105c571d2ef_2_3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3" name="Google Shape;813;g105c571d2ef_2_3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14" name="Google Shape;814;g105c571d2ef_2_3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5" name="Google Shape;815;g105c571d2ef_2_3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816" name="Google Shape;816;g105c571d2ef_2_3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7" name="Google Shape;817;g105c571d2ef_2_3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18" name="Google Shape;818;g105c571d2ef_2_3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105c571d2ef_2_3"/>
          <p:cNvSpPr/>
          <p:nvPr/>
        </p:nvSpPr>
        <p:spPr>
          <a:xfrm>
            <a:off x="1373825" y="1087725"/>
            <a:ext cx="75969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</a:rPr>
              <a:t>- 배우_흥행 : 각 배우의 개봉일 이전 영화중 박스 오피스 Top 300 에 있는</a:t>
            </a:r>
            <a:endParaRPr sz="1800" b="1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              </a:t>
            </a:r>
            <a:r>
              <a:rPr lang="en-US" sz="1800" b="1">
                <a:solidFill>
                  <a:srgbClr val="000000"/>
                </a:solidFill>
              </a:rPr>
              <a:t>        가장 높은 순위의 영화 등수를 이용해 점수화한 값의 합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20" name="Google Shape;820;g105c571d2ef_2_3"/>
          <p:cNvGraphicFramePr/>
          <p:nvPr/>
        </p:nvGraphicFramePr>
        <p:xfrm>
          <a:off x="1613138" y="2134885"/>
          <a:ext cx="7133400" cy="2115125"/>
        </p:xfrm>
        <a:graphic>
          <a:graphicData uri="http://schemas.openxmlformats.org/drawingml/2006/table">
            <a:tbl>
              <a:tblPr>
                <a:noFill/>
                <a:tableStyleId>{A56B221A-33EE-454A-9A83-A0A19CAC078E}</a:tableStyleId>
              </a:tblPr>
              <a:tblGrid>
                <a:gridCol w="48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4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4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4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4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4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4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3375">
                <a:tc gridSpan="1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개봉일 이전 영화 기준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최고 순위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미포함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300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271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270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241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240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211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210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181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180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151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150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121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120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91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90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61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60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31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30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~</a:t>
                      </a:r>
                      <a:endParaRPr sz="105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/>
                        <a:t>1</a:t>
                      </a:r>
                      <a:endParaRPr sz="105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점수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21" name="Google Shape;821;g105c571d2ef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911" y="4585675"/>
            <a:ext cx="5386450" cy="14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8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7" name="Google Shape;827;p18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828" name="Google Shape;828;p18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33" name="Google Shape;833;p18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834" name="Google Shape;834;p18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39" name="Google Shape;839;p18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0" name="Google Shape;840;p18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841" name="Google Shape;841;p18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43" name="Google Shape;843;p18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8"/>
          <p:cNvSpPr/>
          <p:nvPr/>
        </p:nvSpPr>
        <p:spPr>
          <a:xfrm>
            <a:off x="1367650" y="1074439"/>
            <a:ext cx="760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</a:rPr>
              <a:t>- 2011년~2019년(2145개) : </a:t>
            </a:r>
            <a:r>
              <a:rPr lang="en-US" sz="1800" b="1"/>
              <a:t>데이터 분리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45" name="Google Shape;8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125" y="1848450"/>
            <a:ext cx="7678451" cy="402232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46" name="Google Shape;846;p18"/>
          <p:cNvSpPr/>
          <p:nvPr/>
        </p:nvSpPr>
        <p:spPr>
          <a:xfrm>
            <a:off x="1041122" y="2480924"/>
            <a:ext cx="364800" cy="222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411" y="0"/>
            <a:ext cx="91568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6144656" y="1340768"/>
            <a:ext cx="278794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323528" y="3269180"/>
            <a:ext cx="8352928" cy="72008"/>
          </a:xfrm>
          <a:prstGeom prst="roundRect">
            <a:avLst>
              <a:gd name="adj" fmla="val 50000"/>
            </a:avLst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3"/>
          <p:cNvGrpSpPr/>
          <p:nvPr/>
        </p:nvGrpSpPr>
        <p:grpSpPr>
          <a:xfrm>
            <a:off x="211386" y="3094587"/>
            <a:ext cx="421195" cy="421195"/>
            <a:chOff x="7164288" y="2924944"/>
            <a:chExt cx="1368152" cy="1368152"/>
          </a:xfrm>
        </p:grpSpPr>
        <p:sp>
          <p:nvSpPr>
            <p:cNvPr id="129" name="Google Shape;129;p3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8430158" y="3094587"/>
            <a:ext cx="421195" cy="421195"/>
            <a:chOff x="8430158" y="3525632"/>
            <a:chExt cx="421195" cy="421195"/>
          </a:xfrm>
        </p:grpSpPr>
        <p:sp>
          <p:nvSpPr>
            <p:cNvPr id="132" name="Google Shape;132;p3"/>
            <p:cNvSpPr/>
            <p:nvPr/>
          </p:nvSpPr>
          <p:spPr>
            <a:xfrm>
              <a:off x="8430158" y="3525632"/>
              <a:ext cx="421195" cy="421195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8578233" y="3673707"/>
              <a:ext cx="125045" cy="12504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3"/>
          <p:cNvGrpSpPr/>
          <p:nvPr/>
        </p:nvGrpSpPr>
        <p:grpSpPr>
          <a:xfrm>
            <a:off x="1436008" y="3089160"/>
            <a:ext cx="1206797" cy="1116284"/>
            <a:chOff x="797388" y="3089160"/>
            <a:chExt cx="1206797" cy="1116284"/>
          </a:xfrm>
        </p:grpSpPr>
        <p:sp>
          <p:nvSpPr>
            <p:cNvPr id="135" name="Google Shape;135;p3"/>
            <p:cNvSpPr/>
            <p:nvPr/>
          </p:nvSpPr>
          <p:spPr>
            <a:xfrm>
              <a:off x="1572137" y="3089160"/>
              <a:ext cx="432048" cy="432048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 txBox="1"/>
            <p:nvPr/>
          </p:nvSpPr>
          <p:spPr>
            <a:xfrm rot="-1975147">
              <a:off x="779356" y="3634787"/>
              <a:ext cx="1162563" cy="277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 데이터</a:t>
              </a:r>
              <a:endParaRPr/>
            </a:p>
          </p:txBody>
        </p:sp>
      </p:grpSp>
      <p:grpSp>
        <p:nvGrpSpPr>
          <p:cNvPr id="137" name="Google Shape;137;p3"/>
          <p:cNvGrpSpPr/>
          <p:nvPr/>
        </p:nvGrpSpPr>
        <p:grpSpPr>
          <a:xfrm>
            <a:off x="2156001" y="3089160"/>
            <a:ext cx="1866091" cy="1635984"/>
            <a:chOff x="1509698" y="3089160"/>
            <a:chExt cx="1866091" cy="1635984"/>
          </a:xfrm>
        </p:grpSpPr>
        <p:sp>
          <p:nvSpPr>
            <p:cNvPr id="138" name="Google Shape;138;p3"/>
            <p:cNvSpPr/>
            <p:nvPr/>
          </p:nvSpPr>
          <p:spPr>
            <a:xfrm>
              <a:off x="2943741" y="3089160"/>
              <a:ext cx="432048" cy="432048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 txBox="1"/>
            <p:nvPr/>
          </p:nvSpPr>
          <p:spPr>
            <a:xfrm rot="-2025008">
              <a:off x="1423248" y="3932843"/>
              <a:ext cx="19390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탐색적 데이터 분석(EDA)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3"/>
          <p:cNvGrpSpPr/>
          <p:nvPr/>
        </p:nvGrpSpPr>
        <p:grpSpPr>
          <a:xfrm>
            <a:off x="4143747" y="3089160"/>
            <a:ext cx="1249950" cy="1275944"/>
            <a:chOff x="3497443" y="3089160"/>
            <a:chExt cx="1249950" cy="1275944"/>
          </a:xfrm>
        </p:grpSpPr>
        <p:sp>
          <p:nvSpPr>
            <p:cNvPr id="141" name="Google Shape;141;p3"/>
            <p:cNvSpPr/>
            <p:nvPr/>
          </p:nvSpPr>
          <p:spPr>
            <a:xfrm>
              <a:off x="4315345" y="3089160"/>
              <a:ext cx="432048" cy="432048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 txBox="1"/>
            <p:nvPr/>
          </p:nvSpPr>
          <p:spPr>
            <a:xfrm rot="-2165766">
              <a:off x="3462225" y="3756200"/>
              <a:ext cx="1217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모델 구현 방법</a:t>
              </a:r>
              <a:endParaRPr/>
            </a:p>
          </p:txBody>
        </p:sp>
      </p:grpSp>
      <p:grpSp>
        <p:nvGrpSpPr>
          <p:cNvPr id="143" name="Google Shape;143;p3"/>
          <p:cNvGrpSpPr/>
          <p:nvPr/>
        </p:nvGrpSpPr>
        <p:grpSpPr>
          <a:xfrm>
            <a:off x="5508333" y="3089160"/>
            <a:ext cx="1256968" cy="1275944"/>
            <a:chOff x="4862029" y="3089160"/>
            <a:chExt cx="1256968" cy="1275944"/>
          </a:xfrm>
        </p:grpSpPr>
        <p:sp>
          <p:nvSpPr>
            <p:cNvPr id="144" name="Google Shape;144;p3"/>
            <p:cNvSpPr/>
            <p:nvPr/>
          </p:nvSpPr>
          <p:spPr>
            <a:xfrm>
              <a:off x="5686949" y="3089160"/>
              <a:ext cx="432048" cy="432048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 txBox="1"/>
            <p:nvPr/>
          </p:nvSpPr>
          <p:spPr>
            <a:xfrm rot="-2140693">
              <a:off x="4828594" y="3759203"/>
              <a:ext cx="1217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모델 구현 결과</a:t>
              </a: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>
            <a:off x="7522561" y="3089160"/>
            <a:ext cx="614344" cy="863850"/>
            <a:chOff x="6876257" y="3089160"/>
            <a:chExt cx="614344" cy="863850"/>
          </a:xfrm>
        </p:grpSpPr>
        <p:sp>
          <p:nvSpPr>
            <p:cNvPr id="147" name="Google Shape;147;p3"/>
            <p:cNvSpPr/>
            <p:nvPr/>
          </p:nvSpPr>
          <p:spPr>
            <a:xfrm>
              <a:off x="7058553" y="3089160"/>
              <a:ext cx="432048" cy="432048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 txBox="1"/>
            <p:nvPr/>
          </p:nvSpPr>
          <p:spPr>
            <a:xfrm rot="-2320930">
              <a:off x="6908804" y="3552506"/>
              <a:ext cx="492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결과</a:t>
              </a: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3832684" y="1210430"/>
            <a:ext cx="1452984" cy="1452984"/>
            <a:chOff x="3832684" y="1196752"/>
            <a:chExt cx="1452984" cy="1452984"/>
          </a:xfrm>
        </p:grpSpPr>
        <p:sp>
          <p:nvSpPr>
            <p:cNvPr id="150" name="Google Shape;150;p3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" name="Google Shape;151;p3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52" name="Google Shape;152;p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3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55" name="Google Shape;155;p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3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58" name="Google Shape;158;p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0" name="Google Shape;160;p3"/>
          <p:cNvGrpSpPr/>
          <p:nvPr/>
        </p:nvGrpSpPr>
        <p:grpSpPr>
          <a:xfrm>
            <a:off x="1828095" y="1583294"/>
            <a:ext cx="1206759" cy="1206759"/>
            <a:chOff x="3832684" y="1196752"/>
            <a:chExt cx="1452984" cy="1452984"/>
          </a:xfrm>
        </p:grpSpPr>
        <p:sp>
          <p:nvSpPr>
            <p:cNvPr id="161" name="Google Shape;161;p3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p3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66" name="Google Shape;166;p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3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69" name="Google Shape;169;p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1" name="Google Shape;171;p3"/>
          <p:cNvGrpSpPr/>
          <p:nvPr/>
        </p:nvGrpSpPr>
        <p:grpSpPr>
          <a:xfrm>
            <a:off x="211708" y="3089185"/>
            <a:ext cx="1143899" cy="1204109"/>
            <a:chOff x="211708" y="3089185"/>
            <a:chExt cx="1143899" cy="1204109"/>
          </a:xfrm>
        </p:grpSpPr>
        <p:sp>
          <p:nvSpPr>
            <p:cNvPr id="172" name="Google Shape;172;p3"/>
            <p:cNvSpPr/>
            <p:nvPr/>
          </p:nvSpPr>
          <p:spPr>
            <a:xfrm>
              <a:off x="923608" y="3089185"/>
              <a:ext cx="432000" cy="432000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</a:rPr>
                <a:t>0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 txBox="1"/>
            <p:nvPr/>
          </p:nvSpPr>
          <p:spPr>
            <a:xfrm rot="-1975147">
              <a:off x="193677" y="3722637"/>
              <a:ext cx="1162563" cy="277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</a:rPr>
                <a:t>배경 및 주제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8" dur="1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9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2" name="Google Shape;852;p19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853" name="Google Shape;853;p19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58" name="Google Shape;858;p19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859" name="Google Shape;859;p19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64" name="Google Shape;864;p19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5" name="Google Shape;865;p19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866" name="Google Shape;866;p19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68" name="Google Shape;868;p19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9"/>
          <p:cNvSpPr/>
          <p:nvPr/>
        </p:nvSpPr>
        <p:spPr>
          <a:xfrm>
            <a:off x="1370584" y="1074425"/>
            <a:ext cx="760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</a:rPr>
              <a:t>- 2020년(234개) : </a:t>
            </a:r>
            <a:r>
              <a:rPr lang="en-US" sz="1800" b="1">
                <a:solidFill>
                  <a:schemeClr val="dk1"/>
                </a:solidFill>
              </a:rPr>
              <a:t>데이터 분리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pic>
        <p:nvPicPr>
          <p:cNvPr id="870" name="Google Shape;87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1" y="1848450"/>
            <a:ext cx="7700140" cy="397817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71" name="Google Shape;871;p19"/>
          <p:cNvSpPr/>
          <p:nvPr/>
        </p:nvSpPr>
        <p:spPr>
          <a:xfrm>
            <a:off x="956025" y="2505918"/>
            <a:ext cx="379800" cy="210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0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77" name="Google Shape;877;p20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878" name="Google Shape;878;p20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83" name="Google Shape;883;p20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884" name="Google Shape;884;p20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89" name="Google Shape;889;p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0" name="Google Shape;890;p20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891" name="Google Shape;891;p20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2" name="Google Shape;892;p20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3" name="Google Shape;893;p20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20"/>
          <p:cNvSpPr/>
          <p:nvPr/>
        </p:nvSpPr>
        <p:spPr>
          <a:xfrm>
            <a:off x="1367650" y="1084825"/>
            <a:ext cx="7603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</a:rPr>
              <a:t>1. 2011년~2019년의 수치형 컬럼의 상관관계 확인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</a:rPr>
              <a:t>   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95" name="Google Shape;89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7969" y="1897052"/>
            <a:ext cx="6768755" cy="4123854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96" name="Google Shape;896;p20"/>
          <p:cNvSpPr/>
          <p:nvPr/>
        </p:nvSpPr>
        <p:spPr>
          <a:xfrm>
            <a:off x="3120986" y="2055475"/>
            <a:ext cx="1187700" cy="3654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0"/>
          <p:cNvSpPr/>
          <p:nvPr/>
        </p:nvSpPr>
        <p:spPr>
          <a:xfrm>
            <a:off x="2478100" y="2526070"/>
            <a:ext cx="490500" cy="8301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1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03" name="Google Shape;903;p21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904" name="Google Shape;904;p21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09" name="Google Shape;909;p21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910" name="Google Shape;910;p21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15" name="Google Shape;915;p21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6" name="Google Shape;916;p21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917" name="Google Shape;917;p21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8" name="Google Shape;918;p21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19" name="Google Shape;919;p21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21"/>
          <p:cNvSpPr/>
          <p:nvPr/>
        </p:nvSpPr>
        <p:spPr>
          <a:xfrm>
            <a:off x="1367650" y="1064875"/>
            <a:ext cx="7603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</a:rPr>
              <a:t>2. 2011년~2019년의 수치형 데이터 히스토그램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1" name="Google Shape;9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7792" y="1751804"/>
            <a:ext cx="7115175" cy="477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2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27" name="Google Shape;927;p22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928" name="Google Shape;928;p2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33" name="Google Shape;933;p22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934" name="Google Shape;934;p2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39" name="Google Shape;939;p22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0" name="Google Shape;940;p22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941" name="Google Shape;941;p2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2" name="Google Shape;942;p22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43" name="Google Shape;943;p22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22"/>
          <p:cNvSpPr/>
          <p:nvPr/>
        </p:nvSpPr>
        <p:spPr>
          <a:xfrm>
            <a:off x="1367650" y="1072000"/>
            <a:ext cx="76032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</a:rPr>
              <a:t>3. 강한 상관관계를 지닌 </a:t>
            </a:r>
            <a:r>
              <a:rPr lang="en-US" sz="1800" b="1"/>
              <a:t>“</a:t>
            </a:r>
            <a:r>
              <a:rPr lang="en-US" sz="1800" b="1">
                <a:solidFill>
                  <a:srgbClr val="000000"/>
                </a:solidFill>
                <a:highlight>
                  <a:srgbClr val="FFE599"/>
                </a:highlight>
              </a:rPr>
              <a:t>전국스크린수</a:t>
            </a:r>
            <a:r>
              <a:rPr lang="en-US" sz="1800" b="1">
                <a:solidFill>
                  <a:srgbClr val="000000"/>
                </a:solidFill>
              </a:rPr>
              <a:t>, 평가자수</a:t>
            </a:r>
            <a:r>
              <a:rPr lang="en-US" sz="1800" b="1"/>
              <a:t>”</a:t>
            </a:r>
            <a:r>
              <a:rPr lang="en-US" sz="1800" b="1">
                <a:solidFill>
                  <a:srgbClr val="000000"/>
                </a:solidFill>
              </a:rPr>
              <a:t> 2020년과 비교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45" name="Google Shape;945;p22"/>
          <p:cNvGrpSpPr/>
          <p:nvPr/>
        </p:nvGrpSpPr>
        <p:grpSpPr>
          <a:xfrm>
            <a:off x="1531113" y="2316541"/>
            <a:ext cx="3418381" cy="2770234"/>
            <a:chOff x="5112975" y="3787266"/>
            <a:chExt cx="3418381" cy="2770234"/>
          </a:xfrm>
        </p:grpSpPr>
        <p:pic>
          <p:nvPicPr>
            <p:cNvPr id="946" name="Google Shape;94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12975" y="3787266"/>
              <a:ext cx="1606837" cy="2097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7" name="Google Shape;947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73699" y="3787276"/>
              <a:ext cx="1557657" cy="27702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8" name="Google Shape;948;p22"/>
          <p:cNvGrpSpPr/>
          <p:nvPr/>
        </p:nvGrpSpPr>
        <p:grpSpPr>
          <a:xfrm>
            <a:off x="5112938" y="2316550"/>
            <a:ext cx="3418386" cy="2770223"/>
            <a:chOff x="1531113" y="3787275"/>
            <a:chExt cx="3418386" cy="2770223"/>
          </a:xfrm>
        </p:grpSpPr>
        <p:pic>
          <p:nvPicPr>
            <p:cNvPr id="949" name="Google Shape;94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1113" y="3795877"/>
              <a:ext cx="1606837" cy="2080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0" name="Google Shape;950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91843" y="3787275"/>
              <a:ext cx="1557657" cy="27702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1" name="Google Shape;951;p22"/>
          <p:cNvSpPr txBox="1"/>
          <p:nvPr/>
        </p:nvSpPr>
        <p:spPr>
          <a:xfrm>
            <a:off x="2605650" y="1758175"/>
            <a:ext cx="126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2011~2019년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2" name="Google Shape;952;p22"/>
          <p:cNvSpPr txBox="1"/>
          <p:nvPr/>
        </p:nvSpPr>
        <p:spPr>
          <a:xfrm>
            <a:off x="6269838" y="1758175"/>
            <a:ext cx="126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2020년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3" name="Google Shape;953;p22"/>
          <p:cNvSpPr/>
          <p:nvPr/>
        </p:nvSpPr>
        <p:spPr>
          <a:xfrm>
            <a:off x="3426325" y="2964703"/>
            <a:ext cx="1523100" cy="305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2"/>
          <p:cNvSpPr/>
          <p:nvPr/>
        </p:nvSpPr>
        <p:spPr>
          <a:xfrm>
            <a:off x="7008100" y="2964703"/>
            <a:ext cx="1523100" cy="305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05c571d2ef_5_235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60" name="Google Shape;960;g105c571d2ef_5_235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961" name="Google Shape;961;g105c571d2ef_5_235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2" name="Google Shape;962;g105c571d2ef_5_235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3" name="Google Shape;963;g105c571d2ef_5_235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4" name="Google Shape;964;g105c571d2ef_5_235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5" name="Google Shape;965;g105c571d2ef_5_235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66" name="Google Shape;966;g105c571d2ef_5_235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967" name="Google Shape;967;g105c571d2ef_5_235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8" name="Google Shape;968;g105c571d2ef_5_235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9" name="Google Shape;969;g105c571d2ef_5_235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0" name="Google Shape;970;g105c571d2ef_5_235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1" name="Google Shape;971;g105c571d2ef_5_235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72" name="Google Shape;972;g105c571d2ef_5_235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탐색적 데이터 분석(EDA)</a:t>
            </a:r>
            <a:endParaRPr sz="18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3" name="Google Shape;973;g105c571d2ef_5_235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974" name="Google Shape;974;g105c571d2ef_5_235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5" name="Google Shape;975;g105c571d2ef_5_235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76" name="Google Shape;976;g105c571d2ef_5_235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105c571d2ef_5_235"/>
          <p:cNvSpPr/>
          <p:nvPr/>
        </p:nvSpPr>
        <p:spPr>
          <a:xfrm>
            <a:off x="1367650" y="1072000"/>
            <a:ext cx="76032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</a:rPr>
              <a:t>3. 강한 상관관계를 지닌 </a:t>
            </a:r>
            <a:r>
              <a:rPr lang="en-US" sz="1800" b="1"/>
              <a:t>“</a:t>
            </a:r>
            <a:r>
              <a:rPr lang="en-US" sz="1800" b="1">
                <a:solidFill>
                  <a:srgbClr val="000000"/>
                </a:solidFill>
              </a:rPr>
              <a:t>전국스크린수, </a:t>
            </a:r>
            <a:r>
              <a:rPr lang="en-US" sz="1800" b="1">
                <a:solidFill>
                  <a:srgbClr val="000000"/>
                </a:solidFill>
                <a:highlight>
                  <a:srgbClr val="FFE599"/>
                </a:highlight>
              </a:rPr>
              <a:t>평가자수</a:t>
            </a:r>
            <a:r>
              <a:rPr lang="en-US" sz="1800" b="1"/>
              <a:t>”</a:t>
            </a:r>
            <a:r>
              <a:rPr lang="en-US" sz="1800" b="1">
                <a:solidFill>
                  <a:srgbClr val="000000"/>
                </a:solidFill>
              </a:rPr>
              <a:t> 2020년과 비교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8" name="Google Shape;978;g105c571d2ef_5_235"/>
          <p:cNvSpPr txBox="1"/>
          <p:nvPr/>
        </p:nvSpPr>
        <p:spPr>
          <a:xfrm>
            <a:off x="2605663" y="1758200"/>
            <a:ext cx="126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2011~2019년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9" name="Google Shape;979;g105c571d2ef_5_235"/>
          <p:cNvSpPr txBox="1"/>
          <p:nvPr/>
        </p:nvSpPr>
        <p:spPr>
          <a:xfrm>
            <a:off x="6269838" y="1758175"/>
            <a:ext cx="126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2020년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80" name="Google Shape;980;g105c571d2ef_5_235"/>
          <p:cNvGrpSpPr/>
          <p:nvPr/>
        </p:nvGrpSpPr>
        <p:grpSpPr>
          <a:xfrm>
            <a:off x="1531125" y="2316550"/>
            <a:ext cx="3418363" cy="2990850"/>
            <a:chOff x="1531125" y="3986925"/>
            <a:chExt cx="3418363" cy="2990850"/>
          </a:xfrm>
        </p:grpSpPr>
        <p:pic>
          <p:nvPicPr>
            <p:cNvPr id="981" name="Google Shape;981;g105c571d2ef_5_2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31125" y="3986925"/>
              <a:ext cx="1574375" cy="240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2" name="Google Shape;982;g105c571d2ef_5_2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39763" y="3986925"/>
              <a:ext cx="1609725" cy="2990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3" name="Google Shape;983;g105c571d2ef_5_235"/>
          <p:cNvGrpSpPr/>
          <p:nvPr/>
        </p:nvGrpSpPr>
        <p:grpSpPr>
          <a:xfrm>
            <a:off x="5208000" y="2311800"/>
            <a:ext cx="3392999" cy="3000375"/>
            <a:chOff x="1531125" y="2311800"/>
            <a:chExt cx="3392999" cy="3000375"/>
          </a:xfrm>
        </p:grpSpPr>
        <p:pic>
          <p:nvPicPr>
            <p:cNvPr id="984" name="Google Shape;984;g105c571d2ef_5_2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1125" y="2316550"/>
              <a:ext cx="1562625" cy="238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5" name="Google Shape;985;g105c571d2ef_5_2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61499" y="2311800"/>
              <a:ext cx="1562625" cy="3000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6" name="Google Shape;986;g105c571d2ef_5_235"/>
          <p:cNvSpPr/>
          <p:nvPr/>
        </p:nvSpPr>
        <p:spPr>
          <a:xfrm>
            <a:off x="3340775" y="2964700"/>
            <a:ext cx="1608600" cy="365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g105c571d2ef_5_235"/>
          <p:cNvSpPr/>
          <p:nvPr/>
        </p:nvSpPr>
        <p:spPr>
          <a:xfrm>
            <a:off x="6992400" y="2964700"/>
            <a:ext cx="1608600" cy="365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" name="Google Shape;99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23"/>
          <p:cNvSpPr/>
          <p:nvPr/>
        </p:nvSpPr>
        <p:spPr>
          <a:xfrm>
            <a:off x="1257453" y="3333954"/>
            <a:ext cx="7414135" cy="454619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모델 구현 방법         </a:t>
            </a:r>
            <a:endParaRPr/>
          </a:p>
        </p:txBody>
      </p:sp>
      <p:sp>
        <p:nvSpPr>
          <p:cNvPr id="994" name="Google Shape;994;p23"/>
          <p:cNvSpPr/>
          <p:nvPr/>
        </p:nvSpPr>
        <p:spPr>
          <a:xfrm>
            <a:off x="395536" y="2852936"/>
            <a:ext cx="1368152" cy="136815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4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5" name="Google Shape;995;p23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996" name="Google Shape;996;p23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97" name="Google Shape;997;p23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998" name="Google Shape;998;p2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9" name="Google Shape;999;p2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00" name="Google Shape;1000;p23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03" name="Google Shape;1003;p23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004" name="Google Shape;1004;p2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006" name="Google Shape;1006;p23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1007" name="Google Shape;1007;p23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08" name="Google Shape;1008;p23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009" name="Google Shape;1009;p2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11" name="Google Shape;1011;p23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012" name="Google Shape;1012;p2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14" name="Google Shape;1014;p23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015" name="Google Shape;1015;p2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6" name="Google Shape;1016;p2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4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22" name="Google Shape;1022;p24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1023" name="Google Shape;1023;p2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28" name="Google Shape;1028;p24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1029" name="Google Shape;1029;p2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34" name="Google Shape;1034;p24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모델 구현 방법</a:t>
            </a:r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1036" name="Google Shape;1036;p24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7" name="Google Shape;1037;p24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38" name="Google Shape;1038;p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24"/>
          <p:cNvSpPr txBox="1"/>
          <p:nvPr/>
        </p:nvSpPr>
        <p:spPr>
          <a:xfrm>
            <a:off x="1367650" y="1077225"/>
            <a:ext cx="7603200" cy="3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- 데이터 구분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1.  2011년 ~ 2019년 : Train(1716개) 0.8, Test(429개) 0.2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2.  2020년: 234개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- 독립변수(대표 컬럼 11개, 전체 컬럼 41개) : 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감독_흥행, 배급사_흥행, 주연배우_흥행, 전국스크린수,  평점,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상영시간, 장르(20개), 국적(6개), 등급(4개), 영화형태(3개),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영화구분(2개)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- 종속변수(1개) :</a:t>
            </a:r>
            <a:r>
              <a:rPr lang="en-US" sz="1800">
                <a:solidFill>
                  <a:schemeClr val="dk1"/>
                </a:solidFill>
              </a:rPr>
              <a:t> 전국관객수(단위 1000명)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05c571d2ef_2_437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45" name="Google Shape;1045;g105c571d2ef_2_437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1046" name="Google Shape;1046;g105c571d2ef_2_437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7" name="Google Shape;1047;g105c571d2ef_2_437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8" name="Google Shape;1048;g105c571d2ef_2_437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9" name="Google Shape;1049;g105c571d2ef_2_437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0" name="Google Shape;1050;g105c571d2ef_2_437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51" name="Google Shape;1051;g105c571d2ef_2_437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1052" name="Google Shape;1052;g105c571d2ef_2_437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3" name="Google Shape;1053;g105c571d2ef_2_437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4" name="Google Shape;1054;g105c571d2ef_2_437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5" name="Google Shape;1055;g105c571d2ef_2_437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6" name="Google Shape;1056;g105c571d2ef_2_437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57" name="Google Shape;1057;g105c571d2ef_2_437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모델 구현 방법</a:t>
            </a:r>
            <a:endParaRPr/>
          </a:p>
        </p:txBody>
      </p:sp>
      <p:grpSp>
        <p:nvGrpSpPr>
          <p:cNvPr id="1058" name="Google Shape;1058;g105c571d2ef_2_437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1059" name="Google Shape;1059;g105c571d2ef_2_437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0" name="Google Shape;1060;g105c571d2ef_2_437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61" name="Google Shape;1061;g105c571d2ef_2_437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g105c571d2ef_2_437"/>
          <p:cNvSpPr txBox="1"/>
          <p:nvPr/>
        </p:nvSpPr>
        <p:spPr>
          <a:xfrm>
            <a:off x="1367625" y="1078880"/>
            <a:ext cx="7603200" cy="26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- 스케일러 : StandardScaler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- 회귀 모델 : 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    1. LinearRegression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    2. RandomForestRegressor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    3. GradientBoostingRegressor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- 평가 : RMSE(Root Mean Square Error)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Google Shape;106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25"/>
          <p:cNvSpPr/>
          <p:nvPr/>
        </p:nvSpPr>
        <p:spPr>
          <a:xfrm>
            <a:off x="1257453" y="3333954"/>
            <a:ext cx="7414135" cy="454619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모델 구현 결과            </a:t>
            </a:r>
            <a:endParaRPr/>
          </a:p>
        </p:txBody>
      </p:sp>
      <p:sp>
        <p:nvSpPr>
          <p:cNvPr id="1069" name="Google Shape;1069;p25"/>
          <p:cNvSpPr/>
          <p:nvPr/>
        </p:nvSpPr>
        <p:spPr>
          <a:xfrm>
            <a:off x="395536" y="2852936"/>
            <a:ext cx="1368152" cy="136815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4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0" name="Google Shape;1070;p25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1071" name="Google Shape;1071;p25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72" name="Google Shape;1072;p25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073" name="Google Shape;1073;p2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4" name="Google Shape;1074;p2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75" name="Google Shape;1075;p25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076" name="Google Shape;1076;p2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78" name="Google Shape;1078;p25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079" name="Google Shape;1079;p2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081" name="Google Shape;1081;p25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1082" name="Google Shape;1082;p25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83" name="Google Shape;1083;p25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084" name="Google Shape;1084;p2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86" name="Google Shape;1086;p25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087" name="Google Shape;1087;p2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8" name="Google Shape;1088;p2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89" name="Google Shape;1089;p25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090" name="Google Shape;1090;p2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05c571d2ef_5_7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97" name="Google Shape;1097;g105c571d2ef_5_7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1098" name="Google Shape;1098;g105c571d2ef_5_7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9" name="Google Shape;1099;g105c571d2ef_5_7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0" name="Google Shape;1100;g105c571d2ef_5_7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1" name="Google Shape;1101;g105c571d2ef_5_7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2" name="Google Shape;1102;g105c571d2ef_5_7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03" name="Google Shape;1103;g105c571d2ef_5_7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1104" name="Google Shape;1104;g105c571d2ef_5_7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5" name="Google Shape;1105;g105c571d2ef_5_7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6" name="Google Shape;1106;g105c571d2ef_5_7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7" name="Google Shape;1107;g105c571d2ef_5_7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8" name="Google Shape;1108;g105c571d2ef_5_7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09" name="Google Shape;1109;g105c571d2ef_5_7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모델 구현 결과</a:t>
            </a:r>
            <a:endParaRPr/>
          </a:p>
        </p:txBody>
      </p:sp>
      <p:grpSp>
        <p:nvGrpSpPr>
          <p:cNvPr id="1110" name="Google Shape;1110;g105c571d2ef_5_7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1111" name="Google Shape;1111;g105c571d2ef_5_7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2" name="Google Shape;1112;g105c571d2ef_5_7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13" name="Google Shape;1113;g105c571d2ef_5_7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g105c571d2ef_5_7"/>
          <p:cNvSpPr txBox="1"/>
          <p:nvPr/>
        </p:nvSpPr>
        <p:spPr>
          <a:xfrm>
            <a:off x="2774100" y="917100"/>
            <a:ext cx="4610100" cy="43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Malgun Gothic"/>
                <a:ea typeface="Malgun Gothic"/>
                <a:cs typeface="Malgun Gothic"/>
                <a:sym typeface="Malgun Gothic"/>
              </a:rPr>
              <a:t>선형 회귀 모델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5" name="Google Shape;1115;g105c571d2ef_5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237" y="1514100"/>
            <a:ext cx="4609950" cy="446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g105c571d2ef_5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225" y="6105516"/>
            <a:ext cx="4610100" cy="568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/>
          <p:nvPr/>
        </p:nvSpPr>
        <p:spPr>
          <a:xfrm>
            <a:off x="1257453" y="3333954"/>
            <a:ext cx="7414135" cy="454619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62626"/>
                </a:solidFill>
              </a:rPr>
              <a:t>배경 및 주제</a:t>
            </a:r>
            <a:r>
              <a:rPr lang="en-US" sz="20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395536" y="2852936"/>
            <a:ext cx="1368152" cy="136815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0C0C"/>
                </a:solidFill>
              </a:rPr>
              <a:t>0</a:t>
            </a:r>
            <a:endParaRPr sz="4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4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182" name="Google Shape;182;p4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83" name="Google Shape;183;p4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6" name="Google Shape;186;p4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87" name="Google Shape;187;p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9" name="Google Shape;189;p4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90" name="Google Shape;190;p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92" name="Google Shape;192;p4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193" name="Google Shape;193;p4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4" name="Google Shape;194;p4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95" name="Google Shape;195;p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7" name="Google Shape;197;p4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0" name="Google Shape;200;p4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01" name="Google Shape;201;p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05c571d2ef_5_93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22" name="Google Shape;1122;g105c571d2ef_5_93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1123" name="Google Shape;1123;g105c571d2ef_5_93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4" name="Google Shape;1124;g105c571d2ef_5_93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5" name="Google Shape;1125;g105c571d2ef_5_93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6" name="Google Shape;1126;g105c571d2ef_5_93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7" name="Google Shape;1127;g105c571d2ef_5_93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28" name="Google Shape;1128;g105c571d2ef_5_93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1129" name="Google Shape;1129;g105c571d2ef_5_93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0" name="Google Shape;1130;g105c571d2ef_5_93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1" name="Google Shape;1131;g105c571d2ef_5_93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2" name="Google Shape;1132;g105c571d2ef_5_93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3" name="Google Shape;1133;g105c571d2ef_5_93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34" name="Google Shape;1134;g105c571d2ef_5_93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모델 구현 결과</a:t>
            </a:r>
            <a:endParaRPr/>
          </a:p>
        </p:txBody>
      </p:sp>
      <p:grpSp>
        <p:nvGrpSpPr>
          <p:cNvPr id="1135" name="Google Shape;1135;g105c571d2ef_5_93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1136" name="Google Shape;1136;g105c571d2ef_5_93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7" name="Google Shape;1137;g105c571d2ef_5_93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38" name="Google Shape;1138;g105c571d2ef_5_93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g105c571d2ef_5_93"/>
          <p:cNvSpPr txBox="1"/>
          <p:nvPr/>
        </p:nvSpPr>
        <p:spPr>
          <a:xfrm>
            <a:off x="2774350" y="939275"/>
            <a:ext cx="4610100" cy="41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 포레스트 회귀 모델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0" name="Google Shape;1140;g105c571d2ef_5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250" y="1494588"/>
            <a:ext cx="4609950" cy="44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1" name="Google Shape;1141;g105c571d2ef_5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250" y="6089900"/>
            <a:ext cx="4609950" cy="543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5c571d2ef_5_117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47" name="Google Shape;1147;g105c571d2ef_5_117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1148" name="Google Shape;1148;g105c571d2ef_5_117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9" name="Google Shape;1149;g105c571d2ef_5_117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0" name="Google Shape;1150;g105c571d2ef_5_117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1" name="Google Shape;1151;g105c571d2ef_5_117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2" name="Google Shape;1152;g105c571d2ef_5_117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3" name="Google Shape;1153;g105c571d2ef_5_117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1154" name="Google Shape;1154;g105c571d2ef_5_117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5" name="Google Shape;1155;g105c571d2ef_5_117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6" name="Google Shape;1156;g105c571d2ef_5_117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7" name="Google Shape;1157;g105c571d2ef_5_117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8" name="Google Shape;1158;g105c571d2ef_5_117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59" name="Google Shape;1159;g105c571d2ef_5_117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모델 구현 결과</a:t>
            </a:r>
            <a:endParaRPr/>
          </a:p>
        </p:txBody>
      </p:sp>
      <p:grpSp>
        <p:nvGrpSpPr>
          <p:cNvPr id="1160" name="Google Shape;1160;g105c571d2ef_5_117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1161" name="Google Shape;1161;g105c571d2ef_5_117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2" name="Google Shape;1162;g105c571d2ef_5_117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63" name="Google Shape;1163;g105c571d2ef_5_117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g105c571d2ef_5_117"/>
          <p:cNvSpPr txBox="1"/>
          <p:nvPr/>
        </p:nvSpPr>
        <p:spPr>
          <a:xfrm>
            <a:off x="2774350" y="939275"/>
            <a:ext cx="4610100" cy="41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GBM 회귀 모델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5" name="Google Shape;1165;g105c571d2ef_5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225" y="6101650"/>
            <a:ext cx="4609950" cy="52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6" name="Google Shape;1166;g105c571d2ef_5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237" y="1507175"/>
            <a:ext cx="4609950" cy="4462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26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2" name="Google Shape;1172;p26"/>
          <p:cNvSpPr/>
          <p:nvPr/>
        </p:nvSpPr>
        <p:spPr>
          <a:xfrm>
            <a:off x="81000" y="985500"/>
            <a:ext cx="8889600" cy="383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3" name="Google Shape;1173;p26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1174" name="Google Shape;1174;p26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79" name="Google Shape;1179;p26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1180" name="Google Shape;1180;p26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85" name="Google Shape;1185;p26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모델 구현 결과</a:t>
            </a:r>
            <a:endParaRPr/>
          </a:p>
        </p:txBody>
      </p:sp>
      <p:grpSp>
        <p:nvGrpSpPr>
          <p:cNvPr id="1186" name="Google Shape;1186;p26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1187" name="Google Shape;1187;p26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8" name="Google Shape;1188;p26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89" name="Google Shape;1189;p26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26"/>
          <p:cNvSpPr txBox="1"/>
          <p:nvPr/>
        </p:nvSpPr>
        <p:spPr>
          <a:xfrm>
            <a:off x="419625" y="1113425"/>
            <a:ext cx="2201400" cy="400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선형 회귀 모델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1" name="Google Shape;1191;p26"/>
          <p:cNvSpPr txBox="1"/>
          <p:nvPr/>
        </p:nvSpPr>
        <p:spPr>
          <a:xfrm>
            <a:off x="3397195" y="1125325"/>
            <a:ext cx="2201400" cy="400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랜덤포레스트 회귀 모델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2" name="Google Shape;1192;p26"/>
          <p:cNvSpPr txBox="1"/>
          <p:nvPr/>
        </p:nvSpPr>
        <p:spPr>
          <a:xfrm>
            <a:off x="6374775" y="1125325"/>
            <a:ext cx="2271000" cy="400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GBM 회귀 모델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3" name="Google Shape;1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25" y="1736850"/>
            <a:ext cx="2599789" cy="275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4" name="Google Shape;1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000" y="1736875"/>
            <a:ext cx="2705249" cy="277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686" y="1736866"/>
            <a:ext cx="2599789" cy="2764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3375" y="4900500"/>
            <a:ext cx="4337247" cy="18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26"/>
          <p:cNvSpPr/>
          <p:nvPr/>
        </p:nvSpPr>
        <p:spPr>
          <a:xfrm>
            <a:off x="2584000" y="5846325"/>
            <a:ext cx="4078200" cy="400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05c571d2ef_5_146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03" name="Google Shape;1203;g105c571d2ef_5_146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1204" name="Google Shape;1204;g105c571d2ef_5_146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5" name="Google Shape;1205;g105c571d2ef_5_146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6" name="Google Shape;1206;g105c571d2ef_5_146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7" name="Google Shape;1207;g105c571d2ef_5_146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8" name="Google Shape;1208;g105c571d2ef_5_146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09" name="Google Shape;1209;g105c571d2ef_5_146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1210" name="Google Shape;1210;g105c571d2ef_5_146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1" name="Google Shape;1211;g105c571d2ef_5_146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2" name="Google Shape;1212;g105c571d2ef_5_146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3" name="Google Shape;1213;g105c571d2ef_5_146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4" name="Google Shape;1214;g105c571d2ef_5_146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15" name="Google Shape;1215;g105c571d2ef_5_146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모델 구현 결과</a:t>
            </a:r>
            <a:endParaRPr/>
          </a:p>
        </p:txBody>
      </p:sp>
      <p:grpSp>
        <p:nvGrpSpPr>
          <p:cNvPr id="1216" name="Google Shape;1216;g105c571d2ef_5_146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1217" name="Google Shape;1217;g105c571d2ef_5_146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8" name="Google Shape;1218;g105c571d2ef_5_146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19" name="Google Shape;1219;g105c571d2ef_5_146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g105c571d2ef_5_146"/>
          <p:cNvSpPr txBox="1"/>
          <p:nvPr/>
        </p:nvSpPr>
        <p:spPr>
          <a:xfrm>
            <a:off x="2774225" y="922550"/>
            <a:ext cx="460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2020년 예측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21" name="Google Shape;1221;g105c571d2ef_5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675" y="6037975"/>
            <a:ext cx="3776325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22" name="Google Shape;1222;g105c571d2ef_5_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237" y="1494100"/>
            <a:ext cx="4609950" cy="44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7" name="Google Shape;122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27"/>
          <p:cNvSpPr/>
          <p:nvPr/>
        </p:nvSpPr>
        <p:spPr>
          <a:xfrm>
            <a:off x="1257453" y="3333954"/>
            <a:ext cx="7414135" cy="454619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결과            </a:t>
            </a:r>
            <a:endParaRPr/>
          </a:p>
        </p:txBody>
      </p:sp>
      <p:sp>
        <p:nvSpPr>
          <p:cNvPr id="1229" name="Google Shape;1229;p27"/>
          <p:cNvSpPr/>
          <p:nvPr/>
        </p:nvSpPr>
        <p:spPr>
          <a:xfrm>
            <a:off x="395536" y="2852936"/>
            <a:ext cx="1368152" cy="136815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4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0" name="Google Shape;1230;p27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1231" name="Google Shape;1231;p27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32" name="Google Shape;1232;p2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233" name="Google Shape;1233;p2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38" name="Google Shape;1238;p27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239" name="Google Shape;1239;p2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241" name="Google Shape;1241;p27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1242" name="Google Shape;1242;p27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43" name="Google Shape;1243;p2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244" name="Google Shape;1244;p2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5" name="Google Shape;1245;p2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46" name="Google Shape;1246;p27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247" name="Google Shape;1247;p2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49" name="Google Shape;1249;p27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250" name="Google Shape;1250;p2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28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57" name="Google Shape;1257;p28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1258" name="Google Shape;1258;p28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63" name="Google Shape;1263;p28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1264" name="Google Shape;1264;p28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69" name="Google Shape;1269;p28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결과</a:t>
            </a:r>
            <a:endParaRPr/>
          </a:p>
        </p:txBody>
      </p:sp>
      <p:grpSp>
        <p:nvGrpSpPr>
          <p:cNvPr id="1270" name="Google Shape;1270;p28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1271" name="Google Shape;1271;p28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2" name="Google Shape;1272;p28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73" name="Google Shape;1273;p28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28"/>
          <p:cNvSpPr txBox="1"/>
          <p:nvPr/>
        </p:nvSpPr>
        <p:spPr>
          <a:xfrm>
            <a:off x="1367655" y="869475"/>
            <a:ext cx="7599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관객수 </a:t>
            </a:r>
            <a:r>
              <a:rPr lang="en-US" sz="1500" b="1">
                <a:latin typeface="Malgun Gothic"/>
                <a:ea typeface="Malgun Gothic"/>
                <a:cs typeface="Malgun Gothic"/>
                <a:sym typeface="Malgun Gothic"/>
              </a:rPr>
              <a:t>예측 TOP 10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5" name="Google Shape;1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700" y="1330575"/>
            <a:ext cx="7302950" cy="4043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105c571d2ef_2_462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81" name="Google Shape;1281;g105c571d2ef_2_462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1282" name="Google Shape;1282;g105c571d2ef_2_462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3" name="Google Shape;1283;g105c571d2ef_2_462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4" name="Google Shape;1284;g105c571d2ef_2_462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5" name="Google Shape;1285;g105c571d2ef_2_462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6" name="Google Shape;1286;g105c571d2ef_2_462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87" name="Google Shape;1287;g105c571d2ef_2_462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1288" name="Google Shape;1288;g105c571d2ef_2_462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9" name="Google Shape;1289;g105c571d2ef_2_462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0" name="Google Shape;1290;g105c571d2ef_2_462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1" name="Google Shape;1291;g105c571d2ef_2_462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2" name="Google Shape;1292;g105c571d2ef_2_462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93" name="Google Shape;1293;g105c571d2ef_2_462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결과</a:t>
            </a:r>
            <a:endParaRPr/>
          </a:p>
        </p:txBody>
      </p:sp>
      <p:grpSp>
        <p:nvGrpSpPr>
          <p:cNvPr id="1294" name="Google Shape;1294;g105c571d2ef_2_462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1295" name="Google Shape;1295;g105c571d2ef_2_462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6" name="Google Shape;1296;g105c571d2ef_2_462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97" name="Google Shape;1297;g105c571d2ef_2_462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g105c571d2ef_2_462"/>
          <p:cNvSpPr txBox="1"/>
          <p:nvPr/>
        </p:nvSpPr>
        <p:spPr>
          <a:xfrm>
            <a:off x="1367625" y="1371625"/>
            <a:ext cx="75882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코로나의 영향을 받은 2020년 영화 관객 수의 평균은 </a:t>
            </a:r>
            <a:r>
              <a:rPr lang="en-US" sz="1500" b="1">
                <a:solidFill>
                  <a:schemeClr val="dk1"/>
                </a:solidFill>
                <a:highlight>
                  <a:srgbClr val="FFFF00"/>
                </a:highlight>
              </a:rPr>
              <a:t>19.9만명</a:t>
            </a:r>
            <a:r>
              <a:rPr lang="en-US" sz="1500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이었는데 </a:t>
            </a:r>
            <a:endParaRPr sz="15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코로나가 없었던 10년의 데이터로 학습해 2020년 영화들의 평균 관객을 예측한결과 </a:t>
            </a:r>
            <a:endParaRPr sz="15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highlight>
                  <a:srgbClr val="FFFF00"/>
                </a:highlight>
              </a:rPr>
              <a:t>56.9만명</a:t>
            </a:r>
            <a:r>
              <a:rPr lang="en-US" sz="1500">
                <a:solidFill>
                  <a:schemeClr val="dk1"/>
                </a:solidFill>
              </a:rPr>
              <a:t>으로 3배 정도 많았을 것이라고 예측했다.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9" name="Google Shape;1299;g105c571d2ef_2_4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750" y="3058634"/>
            <a:ext cx="3063650" cy="29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0" name="Google Shape;1300;g105c571d2ef_2_4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175" y="3087675"/>
            <a:ext cx="1574850" cy="29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g105c571d2ef_2_462"/>
          <p:cNvSpPr txBox="1"/>
          <p:nvPr/>
        </p:nvSpPr>
        <p:spPr>
          <a:xfrm>
            <a:off x="2380950" y="6006275"/>
            <a:ext cx="126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2011~2019년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2" name="Google Shape;1302;g105c571d2ef_2_462"/>
          <p:cNvSpPr txBox="1"/>
          <p:nvPr/>
        </p:nvSpPr>
        <p:spPr>
          <a:xfrm>
            <a:off x="6267425" y="6006279"/>
            <a:ext cx="86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2020년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3" name="Google Shape;1303;g105c571d2ef_2_462"/>
          <p:cNvSpPr/>
          <p:nvPr/>
        </p:nvSpPr>
        <p:spPr>
          <a:xfrm>
            <a:off x="2911386" y="3848270"/>
            <a:ext cx="933000" cy="27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g105c571d2ef_2_462"/>
          <p:cNvSpPr/>
          <p:nvPr/>
        </p:nvSpPr>
        <p:spPr>
          <a:xfrm>
            <a:off x="5803621" y="3781371"/>
            <a:ext cx="1776600" cy="27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824" y="742"/>
            <a:ext cx="9156824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0" name="Google Shape;1310;p29"/>
          <p:cNvGrpSpPr/>
          <p:nvPr/>
        </p:nvGrpSpPr>
        <p:grpSpPr>
          <a:xfrm>
            <a:off x="3832684" y="1210430"/>
            <a:ext cx="1452984" cy="1452984"/>
            <a:chOff x="3832684" y="1196752"/>
            <a:chExt cx="1452984" cy="1452984"/>
          </a:xfrm>
        </p:grpSpPr>
        <p:sp>
          <p:nvSpPr>
            <p:cNvPr id="1311" name="Google Shape;1311;p29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2" name="Google Shape;1312;p29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313" name="Google Shape;1313;p2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2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5" name="Google Shape;1315;p29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316" name="Google Shape;1316;p2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2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8" name="Google Shape;1318;p2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319" name="Google Shape;1319;p2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2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21" name="Google Shape;1321;p29"/>
          <p:cNvSpPr txBox="1"/>
          <p:nvPr/>
        </p:nvSpPr>
        <p:spPr>
          <a:xfrm>
            <a:off x="3318334" y="3056947"/>
            <a:ext cx="418896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 &amp; ANSWER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2" name="Google Shape;1322;p29"/>
          <p:cNvGrpSpPr/>
          <p:nvPr/>
        </p:nvGrpSpPr>
        <p:grpSpPr>
          <a:xfrm>
            <a:off x="1828095" y="1583294"/>
            <a:ext cx="1206759" cy="1206759"/>
            <a:chOff x="3832684" y="1196752"/>
            <a:chExt cx="1452984" cy="1452984"/>
          </a:xfrm>
        </p:grpSpPr>
        <p:sp>
          <p:nvSpPr>
            <p:cNvPr id="1323" name="Google Shape;1323;p29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4" name="Google Shape;1324;p29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325" name="Google Shape;1325;p2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7" name="Google Shape;1327;p29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328" name="Google Shape;1328;p2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0" name="Google Shape;1330;p2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331" name="Google Shape;1331;p2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2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3" name="Google Shape;1333;p29"/>
          <p:cNvSpPr txBox="1"/>
          <p:nvPr/>
        </p:nvSpPr>
        <p:spPr>
          <a:xfrm>
            <a:off x="3899423" y="3714443"/>
            <a:ext cx="30267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질문이 있으시면, 자유롭게 말씀해주세요!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3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8" name="Google Shape;13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9" name="Google Shape;1339;p30"/>
          <p:cNvSpPr txBox="1"/>
          <p:nvPr/>
        </p:nvSpPr>
        <p:spPr>
          <a:xfrm>
            <a:off x="1705859" y="3333954"/>
            <a:ext cx="57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lang="en-US" sz="2000" b="1">
                <a:solidFill>
                  <a:schemeClr val="lt1"/>
                </a:solidFill>
              </a:rPr>
              <a:t>		</a:t>
            </a: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-US" sz="2000" b="1">
                <a:solidFill>
                  <a:schemeClr val="lt1"/>
                </a:solidFill>
              </a:rPr>
              <a:t>	</a:t>
            </a: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1">
                <a:solidFill>
                  <a:schemeClr val="lt1"/>
                </a:solidFill>
              </a:rPr>
              <a:t>	</a:t>
            </a: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LISTENING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0" name="Google Shape;1340;p30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1341" name="Google Shape;1341;p3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42" name="Google Shape;1342;p30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343" name="Google Shape;1343;p3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346" name="Google Shape;1346;p3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48" name="Google Shape;1348;p30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349" name="Google Shape;1349;p3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351" name="Google Shape;1351;p30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1352" name="Google Shape;1352;p3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53" name="Google Shape;1353;p30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354" name="Google Shape;1354;p3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5" name="Google Shape;1355;p3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56" name="Google Shape;1356;p30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357" name="Google Shape;1357;p3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59" name="Google Shape;1359;p30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200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000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8" name="Google Shape;208;p5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209" name="Google Shape;209;p5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" name="Google Shape;214;p5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215" name="Google Shape;215;p5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0" name="Google Shape;220;p5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800" b="1">
                <a:solidFill>
                  <a:srgbClr val="262626"/>
                </a:solidFill>
              </a:rPr>
              <a:t>배경</a:t>
            </a:r>
            <a:endParaRPr/>
          </a:p>
        </p:txBody>
      </p:sp>
      <p:grpSp>
        <p:nvGrpSpPr>
          <p:cNvPr id="221" name="Google Shape;221;p5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222" name="Google Shape;222;p5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4" name="Google Shape;224;p5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</a:rPr>
              <a:t>0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38" y="2199024"/>
            <a:ext cx="5119013" cy="366404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"/>
          <p:cNvSpPr txBox="1"/>
          <p:nvPr/>
        </p:nvSpPr>
        <p:spPr>
          <a:xfrm>
            <a:off x="3716150" y="6019950"/>
            <a:ext cx="232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출처 : 영화진흥위원회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5"/>
          <p:cNvSpPr txBox="1"/>
          <p:nvPr/>
        </p:nvSpPr>
        <p:spPr>
          <a:xfrm>
            <a:off x="1824351" y="1198075"/>
            <a:ext cx="67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24292F"/>
                </a:solidFill>
              </a:rPr>
              <a:t>2020년 영화 관객수 전년대비 70% 가량 감소</a:t>
            </a:r>
            <a:endParaRPr sz="2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5c571d2ef_2_160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3" name="Google Shape;233;g105c571d2ef_2_160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234" name="Google Shape;234;g105c571d2ef_2_160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" name="Google Shape;235;g105c571d2ef_2_160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g105c571d2ef_2_160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g105c571d2ef_2_160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g105c571d2ef_2_160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9" name="Google Shape;239;g105c571d2ef_2_160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240" name="Google Shape;240;g105c571d2ef_2_160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" name="Google Shape;241;g105c571d2ef_2_160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g105c571d2ef_2_160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g105c571d2ef_2_160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g105c571d2ef_2_160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5" name="Google Shape;245;g105c571d2ef_2_160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800" b="1">
                <a:solidFill>
                  <a:srgbClr val="262626"/>
                </a:solidFill>
              </a:rPr>
              <a:t>주제</a:t>
            </a:r>
            <a:endParaRPr/>
          </a:p>
        </p:txBody>
      </p:sp>
      <p:grpSp>
        <p:nvGrpSpPr>
          <p:cNvPr id="246" name="Google Shape;246;g105c571d2ef_2_160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247" name="Google Shape;247;g105c571d2ef_2_160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g105c571d2ef_2_160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9" name="Google Shape;249;g105c571d2ef_2_160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</a:rPr>
              <a:t>0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05c571d2ef_2_160"/>
          <p:cNvSpPr txBox="1"/>
          <p:nvPr/>
        </p:nvSpPr>
        <p:spPr>
          <a:xfrm>
            <a:off x="1481275" y="2459750"/>
            <a:ext cx="7375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24292F"/>
                </a:solidFill>
              </a:rPr>
              <a:t>코로나19 발생 이전의 영화 데이터로 관객수에 영향을 미치는 요소를 분석하고 </a:t>
            </a:r>
            <a:r>
              <a:rPr lang="en-US" sz="2000" b="1">
                <a:solidFill>
                  <a:schemeClr val="dk1"/>
                </a:solidFill>
                <a:highlight>
                  <a:srgbClr val="FFFF00"/>
                </a:highlight>
              </a:rPr>
              <a:t>2020년에 개봉한 영화들이 코로나가 없었다면 영화 관객수가 얼마나 되었을지를 예측</a:t>
            </a:r>
            <a:r>
              <a:rPr lang="en-US" sz="2000">
                <a:solidFill>
                  <a:srgbClr val="24292F"/>
                </a:solidFill>
              </a:rPr>
              <a:t>해본다.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105c571d2ef_2_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05c571d2ef_2_187"/>
          <p:cNvSpPr/>
          <p:nvPr/>
        </p:nvSpPr>
        <p:spPr>
          <a:xfrm>
            <a:off x="1257453" y="3333954"/>
            <a:ext cx="7414200" cy="454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사용 데이터             </a:t>
            </a:r>
            <a:endParaRPr/>
          </a:p>
        </p:txBody>
      </p:sp>
      <p:sp>
        <p:nvSpPr>
          <p:cNvPr id="257" name="Google Shape;257;g105c571d2ef_2_187"/>
          <p:cNvSpPr/>
          <p:nvPr/>
        </p:nvSpPr>
        <p:spPr>
          <a:xfrm>
            <a:off x="395536" y="2852936"/>
            <a:ext cx="1368300" cy="136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4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g105c571d2ef_2_187"/>
          <p:cNvGrpSpPr/>
          <p:nvPr/>
        </p:nvGrpSpPr>
        <p:grpSpPr>
          <a:xfrm>
            <a:off x="3832684" y="1196752"/>
            <a:ext cx="1452900" cy="1452900"/>
            <a:chOff x="3832684" y="1196752"/>
            <a:chExt cx="1452900" cy="1452900"/>
          </a:xfrm>
        </p:grpSpPr>
        <p:sp>
          <p:nvSpPr>
            <p:cNvPr id="259" name="Google Shape;259;g105c571d2ef_2_187"/>
            <p:cNvSpPr/>
            <p:nvPr/>
          </p:nvSpPr>
          <p:spPr>
            <a:xfrm>
              <a:off x="3832684" y="1196752"/>
              <a:ext cx="1452900" cy="1452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60" name="Google Shape;260;g105c571d2ef_2_187"/>
            <p:cNvGrpSpPr/>
            <p:nvPr/>
          </p:nvGrpSpPr>
          <p:grpSpPr>
            <a:xfrm>
              <a:off x="4444752" y="1340768"/>
              <a:ext cx="228900" cy="1165004"/>
              <a:chOff x="4444752" y="1340768"/>
              <a:chExt cx="228900" cy="1165004"/>
            </a:xfrm>
          </p:grpSpPr>
          <p:sp>
            <p:nvSpPr>
              <p:cNvPr id="261" name="Google Shape;261;g105c571d2ef_2_187"/>
              <p:cNvSpPr/>
              <p:nvPr/>
            </p:nvSpPr>
            <p:spPr>
              <a:xfrm>
                <a:off x="4444752" y="1340768"/>
                <a:ext cx="228900" cy="228900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" name="Google Shape;262;g105c571d2ef_2_187"/>
              <p:cNvSpPr/>
              <p:nvPr/>
            </p:nvSpPr>
            <p:spPr>
              <a:xfrm>
                <a:off x="4444752" y="2276872"/>
                <a:ext cx="228900" cy="228900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3" name="Google Shape;263;g105c571d2ef_2_187"/>
            <p:cNvGrpSpPr/>
            <p:nvPr/>
          </p:nvGrpSpPr>
          <p:grpSpPr>
            <a:xfrm rot="3599956">
              <a:off x="4444768" y="1340674"/>
              <a:ext cx="228895" cy="1164978"/>
              <a:chOff x="4444752" y="1340768"/>
              <a:chExt cx="228900" cy="1165004"/>
            </a:xfrm>
          </p:grpSpPr>
          <p:sp>
            <p:nvSpPr>
              <p:cNvPr id="264" name="Google Shape;264;g105c571d2ef_2_187"/>
              <p:cNvSpPr/>
              <p:nvPr/>
            </p:nvSpPr>
            <p:spPr>
              <a:xfrm>
                <a:off x="4444752" y="1340768"/>
                <a:ext cx="228900" cy="228900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5" name="Google Shape;265;g105c571d2ef_2_187"/>
              <p:cNvSpPr/>
              <p:nvPr/>
            </p:nvSpPr>
            <p:spPr>
              <a:xfrm>
                <a:off x="4444752" y="2276872"/>
                <a:ext cx="228900" cy="228900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6" name="Google Shape;266;g105c571d2ef_2_187"/>
            <p:cNvGrpSpPr/>
            <p:nvPr/>
          </p:nvGrpSpPr>
          <p:grpSpPr>
            <a:xfrm rot="7200044">
              <a:off x="4444742" y="1340648"/>
              <a:ext cx="228895" cy="1164978"/>
              <a:chOff x="4444752" y="1340768"/>
              <a:chExt cx="228900" cy="1165004"/>
            </a:xfrm>
          </p:grpSpPr>
          <p:sp>
            <p:nvSpPr>
              <p:cNvPr id="267" name="Google Shape;267;g105c571d2ef_2_187"/>
              <p:cNvSpPr/>
              <p:nvPr/>
            </p:nvSpPr>
            <p:spPr>
              <a:xfrm>
                <a:off x="4444752" y="1340768"/>
                <a:ext cx="228900" cy="228900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" name="Google Shape;268;g105c571d2ef_2_187"/>
              <p:cNvSpPr/>
              <p:nvPr/>
            </p:nvSpPr>
            <p:spPr>
              <a:xfrm>
                <a:off x="4444752" y="2276872"/>
                <a:ext cx="228900" cy="228900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69" name="Google Shape;269;g105c571d2ef_2_187"/>
          <p:cNvGrpSpPr/>
          <p:nvPr/>
        </p:nvGrpSpPr>
        <p:grpSpPr>
          <a:xfrm>
            <a:off x="1828219" y="1630927"/>
            <a:ext cx="1145466" cy="1145466"/>
            <a:chOff x="3832684" y="1196752"/>
            <a:chExt cx="1452900" cy="1452900"/>
          </a:xfrm>
        </p:grpSpPr>
        <p:sp>
          <p:nvSpPr>
            <p:cNvPr id="270" name="Google Shape;270;g105c571d2ef_2_187"/>
            <p:cNvSpPr/>
            <p:nvPr/>
          </p:nvSpPr>
          <p:spPr>
            <a:xfrm>
              <a:off x="3832684" y="1196752"/>
              <a:ext cx="1452900" cy="1452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71" name="Google Shape;271;g105c571d2ef_2_187"/>
            <p:cNvGrpSpPr/>
            <p:nvPr/>
          </p:nvGrpSpPr>
          <p:grpSpPr>
            <a:xfrm>
              <a:off x="4444752" y="1340768"/>
              <a:ext cx="228900" cy="1165004"/>
              <a:chOff x="4444752" y="1340768"/>
              <a:chExt cx="228900" cy="1165004"/>
            </a:xfrm>
          </p:grpSpPr>
          <p:sp>
            <p:nvSpPr>
              <p:cNvPr id="272" name="Google Shape;272;g105c571d2ef_2_187"/>
              <p:cNvSpPr/>
              <p:nvPr/>
            </p:nvSpPr>
            <p:spPr>
              <a:xfrm>
                <a:off x="4444752" y="1340768"/>
                <a:ext cx="228900" cy="228900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3" name="Google Shape;273;g105c571d2ef_2_187"/>
              <p:cNvSpPr/>
              <p:nvPr/>
            </p:nvSpPr>
            <p:spPr>
              <a:xfrm>
                <a:off x="4444752" y="2276872"/>
                <a:ext cx="228900" cy="228900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4" name="Google Shape;274;g105c571d2ef_2_187"/>
            <p:cNvGrpSpPr/>
            <p:nvPr/>
          </p:nvGrpSpPr>
          <p:grpSpPr>
            <a:xfrm rot="3599956">
              <a:off x="4444768" y="1340674"/>
              <a:ext cx="228895" cy="1164978"/>
              <a:chOff x="4444752" y="1340768"/>
              <a:chExt cx="228900" cy="1165004"/>
            </a:xfrm>
          </p:grpSpPr>
          <p:sp>
            <p:nvSpPr>
              <p:cNvPr id="275" name="Google Shape;275;g105c571d2ef_2_187"/>
              <p:cNvSpPr/>
              <p:nvPr/>
            </p:nvSpPr>
            <p:spPr>
              <a:xfrm>
                <a:off x="4444752" y="1340768"/>
                <a:ext cx="228900" cy="228900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" name="Google Shape;276;g105c571d2ef_2_187"/>
              <p:cNvSpPr/>
              <p:nvPr/>
            </p:nvSpPr>
            <p:spPr>
              <a:xfrm>
                <a:off x="4444752" y="2276872"/>
                <a:ext cx="228900" cy="228900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7" name="Google Shape;277;g105c571d2ef_2_187"/>
            <p:cNvGrpSpPr/>
            <p:nvPr/>
          </p:nvGrpSpPr>
          <p:grpSpPr>
            <a:xfrm rot="7200044">
              <a:off x="4444742" y="1340648"/>
              <a:ext cx="228895" cy="1164978"/>
              <a:chOff x="4444752" y="1340768"/>
              <a:chExt cx="228900" cy="1165004"/>
            </a:xfrm>
          </p:grpSpPr>
          <p:sp>
            <p:nvSpPr>
              <p:cNvPr id="278" name="Google Shape;278;g105c571d2ef_2_187"/>
              <p:cNvSpPr/>
              <p:nvPr/>
            </p:nvSpPr>
            <p:spPr>
              <a:xfrm>
                <a:off x="4444752" y="1340768"/>
                <a:ext cx="228900" cy="228900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" name="Google Shape;279;g105c571d2ef_2_187"/>
              <p:cNvSpPr/>
              <p:nvPr/>
            </p:nvSpPr>
            <p:spPr>
              <a:xfrm>
                <a:off x="4444752" y="2276872"/>
                <a:ext cx="228900" cy="228900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5c571d2ef_2_99"/>
          <p:cNvSpPr/>
          <p:nvPr/>
        </p:nvSpPr>
        <p:spPr>
          <a:xfrm>
            <a:off x="0" y="0"/>
            <a:ext cx="11877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5" name="Google Shape;285;g105c571d2ef_2_99"/>
          <p:cNvGrpSpPr/>
          <p:nvPr/>
        </p:nvGrpSpPr>
        <p:grpSpPr>
          <a:xfrm>
            <a:off x="1259632" y="0"/>
            <a:ext cx="108000" cy="6857972"/>
            <a:chOff x="1632464" y="0"/>
            <a:chExt cx="108000" cy="6857972"/>
          </a:xfrm>
        </p:grpSpPr>
        <p:sp>
          <p:nvSpPr>
            <p:cNvPr id="286" name="Google Shape;286;g105c571d2ef_2_99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g105c571d2ef_2_99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g105c571d2ef_2_99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9" name="Google Shape;289;g105c571d2ef_2_99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0" name="Google Shape;290;g105c571d2ef_2_99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1" name="Google Shape;291;g105c571d2ef_2_99"/>
          <p:cNvGrpSpPr/>
          <p:nvPr/>
        </p:nvGrpSpPr>
        <p:grpSpPr>
          <a:xfrm rot="10800000" flipH="1">
            <a:off x="8970737" y="28"/>
            <a:ext cx="108000" cy="6857972"/>
            <a:chOff x="1632464" y="0"/>
            <a:chExt cx="108000" cy="6857972"/>
          </a:xfrm>
        </p:grpSpPr>
        <p:sp>
          <p:nvSpPr>
            <p:cNvPr id="292" name="Google Shape;292;g105c571d2ef_2_99"/>
            <p:cNvSpPr/>
            <p:nvPr/>
          </p:nvSpPr>
          <p:spPr>
            <a:xfrm>
              <a:off x="1632464" y="0"/>
              <a:ext cx="108000" cy="4581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" name="Google Shape;293;g105c571d2ef_2_99"/>
            <p:cNvSpPr/>
            <p:nvPr/>
          </p:nvSpPr>
          <p:spPr>
            <a:xfrm>
              <a:off x="1632464" y="475390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4" name="Google Shape;294;g105c571d2ef_2_99"/>
            <p:cNvSpPr/>
            <p:nvPr/>
          </p:nvSpPr>
          <p:spPr>
            <a:xfrm>
              <a:off x="1632464" y="511394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" name="Google Shape;295;g105c571d2ef_2_99"/>
            <p:cNvSpPr/>
            <p:nvPr/>
          </p:nvSpPr>
          <p:spPr>
            <a:xfrm>
              <a:off x="1632464" y="5473982"/>
              <a:ext cx="108000" cy="216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g105c571d2ef_2_99"/>
            <p:cNvSpPr/>
            <p:nvPr/>
          </p:nvSpPr>
          <p:spPr>
            <a:xfrm>
              <a:off x="1632464" y="5877272"/>
              <a:ext cx="108000" cy="9807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7" name="Google Shape;297;g105c571d2ef_2_99"/>
          <p:cNvSpPr/>
          <p:nvPr/>
        </p:nvSpPr>
        <p:spPr>
          <a:xfrm>
            <a:off x="286622" y="229501"/>
            <a:ext cx="5616600" cy="5217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사용 데이터</a:t>
            </a:r>
            <a:endParaRPr/>
          </a:p>
        </p:txBody>
      </p:sp>
      <p:grpSp>
        <p:nvGrpSpPr>
          <p:cNvPr id="298" name="Google Shape;298;g105c571d2ef_2_99"/>
          <p:cNvGrpSpPr/>
          <p:nvPr/>
        </p:nvGrpSpPr>
        <p:grpSpPr>
          <a:xfrm>
            <a:off x="403642" y="6177575"/>
            <a:ext cx="379977" cy="379977"/>
            <a:chOff x="7164288" y="2924944"/>
            <a:chExt cx="1368300" cy="1368300"/>
          </a:xfrm>
        </p:grpSpPr>
        <p:sp>
          <p:nvSpPr>
            <p:cNvPr id="299" name="Google Shape;299;g105c571d2ef_2_99"/>
            <p:cNvSpPr/>
            <p:nvPr/>
          </p:nvSpPr>
          <p:spPr>
            <a:xfrm>
              <a:off x="7164288" y="2924944"/>
              <a:ext cx="1368300" cy="1368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0" name="Google Shape;300;g105c571d2ef_2_99"/>
            <p:cNvSpPr/>
            <p:nvPr/>
          </p:nvSpPr>
          <p:spPr>
            <a:xfrm rot="5400000">
              <a:off x="7628702" y="3360739"/>
              <a:ext cx="576000" cy="496500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1" name="Google Shape;301;g105c571d2ef_2_99"/>
          <p:cNvSpPr/>
          <p:nvPr/>
        </p:nvSpPr>
        <p:spPr>
          <a:xfrm>
            <a:off x="385022" y="304496"/>
            <a:ext cx="365400" cy="365400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05c571d2ef_2_99"/>
          <p:cNvSpPr txBox="1"/>
          <p:nvPr/>
        </p:nvSpPr>
        <p:spPr>
          <a:xfrm>
            <a:off x="1380525" y="1124750"/>
            <a:ext cx="755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영화 데이터(영화의 전반적인 정보) –&gt; KOBIS공식 통계</a:t>
            </a:r>
            <a:endParaRPr sz="2000"/>
          </a:p>
        </p:txBody>
      </p:sp>
      <p:sp>
        <p:nvSpPr>
          <p:cNvPr id="303" name="Google Shape;303;g105c571d2ef_2_99"/>
          <p:cNvSpPr txBox="1"/>
          <p:nvPr/>
        </p:nvSpPr>
        <p:spPr>
          <a:xfrm>
            <a:off x="1385736" y="3683150"/>
            <a:ext cx="7558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KOBIS에 없는 데이터 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-&gt; 네이버 영화 페이지 크롤링 + 네이버 영화 API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105c571d2ef_2_99"/>
          <p:cNvSpPr/>
          <p:nvPr/>
        </p:nvSpPr>
        <p:spPr>
          <a:xfrm>
            <a:off x="1394450" y="4405850"/>
            <a:ext cx="7558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	- 영화 데이터를 기준으로 크롤링(2414개)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	- 컬럼(5개) : 영화명, 주연배우, 평점, 평가자수, 상영시간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105c571d2ef_2_99"/>
          <p:cNvSpPr txBox="1"/>
          <p:nvPr/>
        </p:nvSpPr>
        <p:spPr>
          <a:xfrm>
            <a:off x="6128075" y="6241550"/>
            <a:ext cx="282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*KOBIS : 영화관 입장권 통합 전산망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g105c571d2ef_2_99"/>
          <p:cNvSpPr txBox="1"/>
          <p:nvPr/>
        </p:nvSpPr>
        <p:spPr>
          <a:xfrm>
            <a:off x="1380525" y="1511800"/>
            <a:ext cx="75582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- 2011년 ~ 2020년 데이터(13308개)</a:t>
            </a:r>
            <a:endParaRPr sz="18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- 컬럼(17개) : 영화명, 감독, 제작사, 수입사, 배급사, 개봉일, </a:t>
            </a:r>
            <a:endParaRPr sz="1800">
              <a:solidFill>
                <a:schemeClr val="dk1"/>
              </a:solidFill>
            </a:endParaRPr>
          </a:p>
          <a:p>
            <a:pPr marL="1828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영화유형, 영화형태, 국적, 전국스크린수, 전국매출액, 전국관객수, 서울매출액, 서울관객수, 장르, 등급, 영화구분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2" name="Google Shape;312;p6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313" name="Google Shape;313;p6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8" name="Google Shape;318;p6"/>
          <p:cNvGrpSpPr/>
          <p:nvPr/>
        </p:nvGrpSpPr>
        <p:grpSpPr>
          <a:xfrm rot="10800000" flipH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319" name="Google Shape;319;p6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4" name="Google Shape;324;p6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사용 데이터</a:t>
            </a:r>
            <a:endParaRPr/>
          </a:p>
        </p:txBody>
      </p:sp>
      <p:grpSp>
        <p:nvGrpSpPr>
          <p:cNvPr id="325" name="Google Shape;325;p6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326" name="Google Shape;326;p6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8" name="Google Shape;328;p6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"/>
          <p:cNvSpPr txBox="1"/>
          <p:nvPr/>
        </p:nvSpPr>
        <p:spPr>
          <a:xfrm>
            <a:off x="1367650" y="1124750"/>
            <a:ext cx="76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역대 박스 오피스 Top 300 - KOBIS 공식 통계 파일 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6"/>
          <p:cNvSpPr/>
          <p:nvPr/>
        </p:nvSpPr>
        <p:spPr>
          <a:xfrm>
            <a:off x="1367644" y="1553508"/>
            <a:ext cx="7398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감독, 배급사, 배우의 흥행 실적을 수치화하기 위해 사용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컬럼(8개) : 영화명, 감독, 국적, 전국관객수, 개봉년도, 개봉일,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배우, 배급사</a:t>
            </a:r>
            <a:endParaRPr/>
          </a:p>
        </p:txBody>
      </p:sp>
      <p:sp>
        <p:nvSpPr>
          <p:cNvPr id="331" name="Google Shape;331;p6"/>
          <p:cNvSpPr txBox="1"/>
          <p:nvPr/>
        </p:nvSpPr>
        <p:spPr>
          <a:xfrm>
            <a:off x="1373050" y="3412450"/>
            <a:ext cx="76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영화 데이터, 네이버 영화 데이터 결합 (2379개)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6"/>
          <p:cNvSpPr/>
          <p:nvPr/>
        </p:nvSpPr>
        <p:spPr>
          <a:xfrm>
            <a:off x="1366650" y="3797450"/>
            <a:ext cx="7603200" cy="14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- 1,2번에서 얻은 데이터를 결합한 형태로 최종 사용 데이터이다.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컬럼(15개) : 영화명, 감독(감독_흥행), 배급사(배급사_흥행), 개봉일,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영화형태, 국적, 전국스크린수, 전국관객수, 장르, 등급,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영화구분, 주연배우(주연배우_흥행), 평점, 평가자수,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상영시간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1465</Words>
  <Application>Microsoft Office PowerPoint</Application>
  <PresentationFormat>화면 슬라이드 쇼(4:3)</PresentationFormat>
  <Paragraphs>314</Paragraphs>
  <Slides>48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1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. Isanghada</cp:lastModifiedBy>
  <cp:revision>1</cp:revision>
  <dcterms:created xsi:type="dcterms:W3CDTF">2014-12-30T06:20:33Z</dcterms:created>
  <dcterms:modified xsi:type="dcterms:W3CDTF">2021-12-02T10:39:11Z</dcterms:modified>
</cp:coreProperties>
</file>