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3" r:id="rId4"/>
    <p:sldId id="284" r:id="rId5"/>
    <p:sldId id="285" r:id="rId6"/>
    <p:sldId id="287" r:id="rId7"/>
    <p:sldId id="286" r:id="rId8"/>
    <p:sldId id="262" r:id="rId9"/>
    <p:sldId id="260" r:id="rId10"/>
    <p:sldId id="264" r:id="rId11"/>
    <p:sldId id="288" r:id="rId12"/>
    <p:sldId id="290" r:id="rId13"/>
    <p:sldId id="289" r:id="rId14"/>
    <p:sldId id="282" r:id="rId15"/>
  </p:sldIdLst>
  <p:sldSz cx="14224000" cy="889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434" y="-354"/>
      </p:cViewPr>
      <p:guideLst>
        <p:guide orient="horz" pos="2800"/>
        <p:guide pos="4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>
        <c:manualLayout>
          <c:layoutTarget val="inner"/>
          <c:xMode val="edge"/>
          <c:yMode val="edge"/>
          <c:x val="0.42543596197343614"/>
          <c:y val="4.1398691939723918E-2"/>
          <c:w val="0.57456399133281755"/>
          <c:h val="0.87852009355595861"/>
        </c:manualLayout>
      </c:layout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현재 나는 주식 투자를 하고 있다.</c:v>
                </c:pt>
              </c:strCache>
            </c:strRef>
          </c:tx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1999.1</c:v>
                </c:pt>
                <c:pt idx="1">
                  <c:v>2000.12</c:v>
                </c:pt>
                <c:pt idx="2">
                  <c:v>2001.12</c:v>
                </c:pt>
                <c:pt idx="3">
                  <c:v>2003.02</c:v>
                </c:pt>
                <c:pt idx="4">
                  <c:v>2006.06</c:v>
                </c:pt>
                <c:pt idx="5">
                  <c:v>2014.11</c:v>
                </c:pt>
                <c:pt idx="6">
                  <c:v>2020.08</c:v>
                </c:pt>
                <c:pt idx="7">
                  <c:v>2021.01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18</c:v>
                </c:pt>
                <c:pt idx="1">
                  <c:v>11</c:v>
                </c:pt>
                <c:pt idx="2">
                  <c:v>10</c:v>
                </c:pt>
                <c:pt idx="3">
                  <c:v>8</c:v>
                </c:pt>
                <c:pt idx="4">
                  <c:v>10</c:v>
                </c:pt>
                <c:pt idx="5">
                  <c:v>15</c:v>
                </c:pt>
                <c:pt idx="6">
                  <c:v>21</c:v>
                </c:pt>
                <c:pt idx="7">
                  <c:v>29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1999.1</c:v>
                </c:pt>
                <c:pt idx="1">
                  <c:v>2000.12</c:v>
                </c:pt>
                <c:pt idx="2">
                  <c:v>2001.12</c:v>
                </c:pt>
                <c:pt idx="3">
                  <c:v>2003.02</c:v>
                </c:pt>
                <c:pt idx="4">
                  <c:v>2006.06</c:v>
                </c:pt>
                <c:pt idx="5">
                  <c:v>2014.11</c:v>
                </c:pt>
                <c:pt idx="6">
                  <c:v>2020.08</c:v>
                </c:pt>
                <c:pt idx="7">
                  <c:v>2021.01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1999.1</c:v>
                </c:pt>
                <c:pt idx="1">
                  <c:v>2000.12</c:v>
                </c:pt>
                <c:pt idx="2">
                  <c:v>2001.12</c:v>
                </c:pt>
                <c:pt idx="3">
                  <c:v>2003.02</c:v>
                </c:pt>
                <c:pt idx="4">
                  <c:v>2006.06</c:v>
                </c:pt>
                <c:pt idx="5">
                  <c:v>2014.11</c:v>
                </c:pt>
                <c:pt idx="6">
                  <c:v>2020.08</c:v>
                </c:pt>
                <c:pt idx="7">
                  <c:v>2021.01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</c:ser>
        <c:marker val="1"/>
        <c:axId val="53528064"/>
        <c:axId val="88640128"/>
      </c:lineChart>
      <c:catAx>
        <c:axId val="53528064"/>
        <c:scaling>
          <c:orientation val="minMax"/>
        </c:scaling>
        <c:axPos val="b"/>
        <c:numFmt formatCode="General" sourceLinked="1"/>
        <c:tickLblPos val="nextTo"/>
        <c:crossAx val="88640128"/>
        <c:crosses val="autoZero"/>
        <c:auto val="1"/>
        <c:lblAlgn val="ctr"/>
        <c:lblOffset val="100"/>
      </c:catAx>
      <c:valAx>
        <c:axId val="88640128"/>
        <c:scaling>
          <c:orientation val="minMax"/>
        </c:scaling>
        <c:axPos val="l"/>
        <c:majorGridlines/>
        <c:numFmt formatCode="General" sourceLinked="1"/>
        <c:tickLblPos val="nextTo"/>
        <c:crossAx val="53528064"/>
        <c:crosses val="autoZero"/>
        <c:crossBetween val="between"/>
      </c:valAx>
    </c:plotArea>
    <c:legend>
      <c:legendPos val="r"/>
      <c:legendEntry>
        <c:idx val="0"/>
        <c:delete val="1"/>
      </c:legendEntry>
      <c:legendEntry>
        <c:idx val="1"/>
        <c:delete val="1"/>
      </c:legendEntry>
      <c:layout>
        <c:manualLayout>
          <c:xMode val="edge"/>
          <c:yMode val="edge"/>
          <c:x val="6.8166089965397997E-2"/>
          <c:y val="0.67773668525913566"/>
          <c:w val="0.29861591695501732"/>
          <c:h val="0.15483566658120437"/>
        </c:manualLayout>
      </c:layout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barChart>
        <c:barDir val="bar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이익</c:v>
                </c:pt>
              </c:strCache>
            </c:strRef>
          </c:tx>
          <c:cat>
            <c:numRef>
              <c:f>Sheet1!$A$2:$A$9</c:f>
              <c:numCache>
                <c:formatCode>General</c:formatCode>
                <c:ptCount val="8"/>
                <c:pt idx="0">
                  <c:v>1999.1</c:v>
                </c:pt>
                <c:pt idx="1">
                  <c:v>2000.12</c:v>
                </c:pt>
                <c:pt idx="2">
                  <c:v>2001.12</c:v>
                </c:pt>
                <c:pt idx="3">
                  <c:v>2003.02</c:v>
                </c:pt>
                <c:pt idx="4">
                  <c:v>2006.06</c:v>
                </c:pt>
                <c:pt idx="5">
                  <c:v>2014.11</c:v>
                </c:pt>
                <c:pt idx="6">
                  <c:v>2020.08</c:v>
                </c:pt>
                <c:pt idx="7">
                  <c:v>2021.01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19</c:v>
                </c:pt>
                <c:pt idx="1">
                  <c:v>8</c:v>
                </c:pt>
                <c:pt idx="2">
                  <c:v>14</c:v>
                </c:pt>
                <c:pt idx="3">
                  <c:v>12</c:v>
                </c:pt>
                <c:pt idx="4">
                  <c:v>27</c:v>
                </c:pt>
                <c:pt idx="5">
                  <c:v>23</c:v>
                </c:pt>
                <c:pt idx="6">
                  <c:v>50</c:v>
                </c:pt>
                <c:pt idx="7">
                  <c:v>69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손해</c:v>
                </c:pt>
              </c:strCache>
            </c:strRef>
          </c:tx>
          <c:cat>
            <c:numRef>
              <c:f>Sheet1!$A$2:$A$9</c:f>
              <c:numCache>
                <c:formatCode>General</c:formatCode>
                <c:ptCount val="8"/>
                <c:pt idx="0">
                  <c:v>1999.1</c:v>
                </c:pt>
                <c:pt idx="1">
                  <c:v>2000.12</c:v>
                </c:pt>
                <c:pt idx="2">
                  <c:v>2001.12</c:v>
                </c:pt>
                <c:pt idx="3">
                  <c:v>2003.02</c:v>
                </c:pt>
                <c:pt idx="4">
                  <c:v>2006.06</c:v>
                </c:pt>
                <c:pt idx="5">
                  <c:v>2014.11</c:v>
                </c:pt>
                <c:pt idx="6">
                  <c:v>2020.08</c:v>
                </c:pt>
                <c:pt idx="7">
                  <c:v>2021.01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57</c:v>
                </c:pt>
                <c:pt idx="1">
                  <c:v>70</c:v>
                </c:pt>
                <c:pt idx="2">
                  <c:v>60</c:v>
                </c:pt>
                <c:pt idx="3">
                  <c:v>77</c:v>
                </c:pt>
                <c:pt idx="4">
                  <c:v>41</c:v>
                </c:pt>
                <c:pt idx="5">
                  <c:v>49</c:v>
                </c:pt>
                <c:pt idx="6">
                  <c:v>26</c:v>
                </c:pt>
                <c:pt idx="7">
                  <c:v>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원금</c:v>
                </c:pt>
              </c:strCache>
            </c:strRef>
          </c:tx>
          <c:cat>
            <c:numRef>
              <c:f>Sheet1!$A$2:$A$9</c:f>
              <c:numCache>
                <c:formatCode>General</c:formatCode>
                <c:ptCount val="8"/>
                <c:pt idx="0">
                  <c:v>1999.1</c:v>
                </c:pt>
                <c:pt idx="1">
                  <c:v>2000.12</c:v>
                </c:pt>
                <c:pt idx="2">
                  <c:v>2001.12</c:v>
                </c:pt>
                <c:pt idx="3">
                  <c:v>2003.02</c:v>
                </c:pt>
                <c:pt idx="4">
                  <c:v>2006.06</c:v>
                </c:pt>
                <c:pt idx="5">
                  <c:v>2014.11</c:v>
                </c:pt>
                <c:pt idx="6">
                  <c:v>2020.08</c:v>
                </c:pt>
                <c:pt idx="7">
                  <c:v>2021.01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8</c:v>
                </c:pt>
                <c:pt idx="1">
                  <c:v>20</c:v>
                </c:pt>
                <c:pt idx="2">
                  <c:v>26</c:v>
                </c:pt>
                <c:pt idx="3">
                  <c:v>11</c:v>
                </c:pt>
                <c:pt idx="4">
                  <c:v>32</c:v>
                </c:pt>
                <c:pt idx="5">
                  <c:v>27</c:v>
                </c:pt>
                <c:pt idx="6">
                  <c:v>23</c:v>
                </c:pt>
                <c:pt idx="7">
                  <c:v>15</c:v>
                </c:pt>
              </c:numCache>
            </c:numRef>
          </c:val>
        </c:ser>
        <c:overlap val="100"/>
        <c:axId val="148979072"/>
        <c:axId val="148997248"/>
      </c:barChart>
      <c:catAx>
        <c:axId val="148979072"/>
        <c:scaling>
          <c:orientation val="minMax"/>
        </c:scaling>
        <c:axPos val="l"/>
        <c:numFmt formatCode="General" sourceLinked="1"/>
        <c:tickLblPos val="nextTo"/>
        <c:crossAx val="148997248"/>
        <c:crosses val="autoZero"/>
        <c:auto val="1"/>
        <c:lblAlgn val="ctr"/>
        <c:lblOffset val="100"/>
      </c:catAx>
      <c:valAx>
        <c:axId val="148997248"/>
        <c:scaling>
          <c:orientation val="minMax"/>
        </c:scaling>
        <c:axPos val="b"/>
        <c:majorGridlines/>
        <c:numFmt formatCode="0%" sourceLinked="1"/>
        <c:tickLblPos val="nextTo"/>
        <c:crossAx val="14897907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466748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2342885" y="1493242"/>
            <a:ext cx="9538230" cy="3009636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2342885" y="4583906"/>
            <a:ext cx="9538230" cy="103022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228600" algn="ctr">
              <a:spcBef>
                <a:spcPts val="0"/>
              </a:spcBef>
              <a:buSzTx/>
              <a:buNone/>
              <a:defRPr sz="2800"/>
            </a:lvl2pPr>
            <a:lvl3pPr marL="0" indent="457200" algn="ctr">
              <a:spcBef>
                <a:spcPts val="0"/>
              </a:spcBef>
              <a:buSzTx/>
              <a:buNone/>
              <a:defRPr sz="2800"/>
            </a:lvl3pPr>
            <a:lvl4pPr marL="0" indent="685800" algn="ctr">
              <a:spcBef>
                <a:spcPts val="0"/>
              </a:spcBef>
              <a:buSzTx/>
              <a:buNone/>
              <a:defRPr sz="2800"/>
            </a:lvl4pPr>
            <a:lvl5pPr marL="0" indent="914400" algn="ctr">
              <a:spcBef>
                <a:spcPts val="0"/>
              </a:spcBef>
              <a:buSzTx/>
              <a:buNone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1185333" y="0"/>
            <a:ext cx="11853334" cy="889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342885" y="2940182"/>
            <a:ext cx="9538230" cy="300963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7308784" y="578776"/>
            <a:ext cx="4861719" cy="75009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053497" y="578776"/>
            <a:ext cx="4861720" cy="3634714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t>제목 텍스트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053497" y="4340820"/>
            <a:ext cx="4861720" cy="373889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228600" algn="ctr">
              <a:spcBef>
                <a:spcPts val="0"/>
              </a:spcBef>
              <a:buSzTx/>
              <a:buNone/>
              <a:defRPr sz="2800"/>
            </a:lvl2pPr>
            <a:lvl3pPr marL="0" indent="457200" algn="ctr">
              <a:spcBef>
                <a:spcPts val="0"/>
              </a:spcBef>
              <a:buSzTx/>
              <a:buNone/>
              <a:defRPr sz="2800"/>
            </a:lvl3pPr>
            <a:lvl4pPr marL="0" indent="685800" algn="ctr">
              <a:spcBef>
                <a:spcPts val="0"/>
              </a:spcBef>
              <a:buSzTx/>
              <a:buNone/>
              <a:defRPr sz="2800"/>
            </a:lvl4pPr>
            <a:lvl5pPr marL="0" indent="914400" algn="ctr">
              <a:spcBef>
                <a:spcPts val="0"/>
              </a:spcBef>
              <a:buSzTx/>
              <a:buNone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7308783" y="2372981"/>
            <a:ext cx="4861720" cy="57298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053497" y="2372981"/>
            <a:ext cx="4861720" cy="5729884"/>
          </a:xfrm>
          <a:prstGeom prst="rect">
            <a:avLst/>
          </a:prstGeom>
        </p:spPr>
        <p:txBody>
          <a:bodyPr/>
          <a:lstStyle>
            <a:lvl1pPr marL="293914" indent="-293914">
              <a:spcBef>
                <a:spcPts val="2900"/>
              </a:spcBef>
              <a:defRPr sz="2400"/>
            </a:lvl1pPr>
            <a:lvl2pPr marL="636814" indent="-293914">
              <a:spcBef>
                <a:spcPts val="2900"/>
              </a:spcBef>
              <a:defRPr sz="2400"/>
            </a:lvl2pPr>
            <a:lvl3pPr marL="979714" indent="-293914">
              <a:spcBef>
                <a:spcPts val="2900"/>
              </a:spcBef>
              <a:defRPr sz="2400"/>
            </a:lvl3pPr>
            <a:lvl4pPr marL="1322614" indent="-293914">
              <a:spcBef>
                <a:spcPts val="2900"/>
              </a:spcBef>
              <a:defRPr sz="2400"/>
            </a:lvl4pPr>
            <a:lvl5pPr marL="1665514" indent="-293914">
              <a:spcBef>
                <a:spcPts val="2900"/>
              </a:spcBef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053497" y="1157552"/>
            <a:ext cx="10117006" cy="657489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7308784" y="4641784"/>
            <a:ext cx="4861719" cy="34379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7314451" y="810286"/>
            <a:ext cx="4861720" cy="343793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2053497" y="810286"/>
            <a:ext cx="4861720" cy="726942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42885" y="5799335"/>
            <a:ext cx="9538230" cy="431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42885" y="3889375"/>
            <a:ext cx="9538230" cy="62507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053497" y="405143"/>
            <a:ext cx="10117006" cy="19678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053497" y="2372981"/>
            <a:ext cx="10117006" cy="57298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953585" y="8432766"/>
            <a:ext cx="305254" cy="333905"/>
          </a:xfrm>
          <a:prstGeom prst="rect">
            <a:avLst/>
          </a:prstGeom>
          <a:ln w="3175">
            <a:miter lim="400000"/>
          </a:ln>
        </p:spPr>
        <p:txBody>
          <a:bodyPr wrap="none" lIns="46302" tIns="46302" rIns="46302" bIns="46302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395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839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284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728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173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617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062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506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3951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wonwu\Desktop\&#52897;&#49828;&#53668;%20&#46041;&#50689;&#49345;.mp4" TargetMode="Externa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gi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gif"/><Relationship Id="rId5" Type="http://schemas.openxmlformats.org/officeDocument/2006/relationships/image" Target="../media/image34.gif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776783" y="2293732"/>
            <a:ext cx="5738317" cy="15092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3600" b="1" spc="-300" dirty="0" err="1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빅데이터를</a:t>
            </a:r>
            <a:r>
              <a:rPr lang="ko-KR" altLang="en-US" sz="3600" b="1" spc="-300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활용한</a:t>
            </a:r>
            <a:endParaRPr lang="en-US" altLang="ko-KR" sz="3600" b="1" spc="-300" dirty="0" smtClean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3600" b="1" spc="-300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rgbClr val="F38F6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주식 동향 분석</a:t>
            </a:r>
            <a:endParaRPr lang="en-US" altLang="ko-KR" sz="3600" b="1" spc="-300" dirty="0" smtClean="0">
              <a:ln>
                <a:solidFill>
                  <a:schemeClr val="accent1">
                    <a:alpha val="1000"/>
                  </a:schemeClr>
                </a:solidFill>
              </a:ln>
              <a:solidFill>
                <a:srgbClr val="F38F6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2000" spc="-300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sz="2000"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537632" y="1683063"/>
            <a:ext cx="94995" cy="2308972"/>
          </a:xfrm>
          <a:prstGeom prst="rect">
            <a:avLst/>
          </a:prstGeom>
          <a:blipFill>
            <a:blip r:embed="rId3" cstate="print"/>
          </a:blip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Shape 124"/>
          <p:cNvSpPr/>
          <p:nvPr/>
        </p:nvSpPr>
        <p:spPr>
          <a:xfrm flipV="1">
            <a:off x="-8467" y="8501575"/>
            <a:ext cx="388425" cy="388425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4851400" y="3574822"/>
            <a:ext cx="2355846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algn="r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1800" b="1" baseline="30000" dirty="0" smtClean="0">
                <a:solidFill>
                  <a:srgbClr val="00B050"/>
                </a:solidFill>
                <a:sym typeface="Apple SD 산돌고딕 Neo 세미볼드체"/>
              </a:rPr>
              <a:t>*</a:t>
            </a:r>
            <a:r>
              <a:rPr lang="en-US" altLang="ko-KR" sz="1800" b="1" baseline="30000" dirty="0" smtClean="0">
                <a:solidFill>
                  <a:srgbClr val="00B050"/>
                </a:solidFill>
                <a:sym typeface="Apple SD 산돌고딕 Neo 세미볼드체"/>
              </a:rPr>
              <a:t> </a:t>
            </a:r>
            <a:r>
              <a:rPr lang="ko-KR" altLang="en-US" sz="1800" spc="-300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최원우</a:t>
            </a:r>
            <a:r>
              <a:rPr lang="en-US" altLang="ko-KR" sz="1800" spc="-300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spc="-300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김남규</a:t>
            </a:r>
            <a:r>
              <a:rPr lang="en-US" altLang="ko-KR" sz="1800" spc="-300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spc="-300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한창재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2922" y="1942813"/>
            <a:ext cx="4076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smtClean="0">
                <a:latin typeface="맑은 고딕" pitchFamily="50" charset="-127"/>
                <a:ea typeface="맑은 고딕" pitchFamily="50" charset="-127"/>
              </a:rPr>
              <a:t>Stock trend analysis using big data</a:t>
            </a:r>
            <a:endParaRPr lang="ko-KR" altLang="en-US" sz="18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42114" y="3581113"/>
            <a:ext cx="280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smtClean="0">
                <a:latin typeface="맑은 고딕" pitchFamily="50" charset="-127"/>
                <a:ea typeface="맑은 고딕" pitchFamily="50" charset="-127"/>
              </a:rPr>
              <a:t>부경대학교 컴퓨터공학과</a:t>
            </a:r>
            <a:endParaRPr lang="ko-KR" altLang="en-US" sz="18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_x426643112" descr="EMB00000d4859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0824" y="1863724"/>
            <a:ext cx="9208997" cy="5781676"/>
          </a:xfrm>
          <a:prstGeom prst="rect">
            <a:avLst/>
          </a:prstGeom>
          <a:noFill/>
        </p:spPr>
      </p:pic>
      <p:pic>
        <p:nvPicPr>
          <p:cNvPr id="230" name="pasted-image.pdf"/>
          <p:cNvPicPr>
            <a:picLocks noChangeAspect="1"/>
          </p:cNvPicPr>
          <p:nvPr/>
        </p:nvPicPr>
        <p:blipFill>
          <a:blip r:embed="rId3" cstate="print">
            <a:alphaModFix amt="47068"/>
            <a:extLst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232" name="Shape 232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1518930" y="817302"/>
            <a:ext cx="1476900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전체 동작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1422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1422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Shape 167"/>
          <p:cNvSpPr/>
          <p:nvPr/>
        </p:nvSpPr>
        <p:spPr>
          <a:xfrm>
            <a:off x="194004" y="640703"/>
            <a:ext cx="1342248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lang="en-US" smtClean="0"/>
              <a:t>03-</a:t>
            </a:r>
            <a:r>
              <a:rPr smtClean="0"/>
              <a:t>0</a:t>
            </a:r>
            <a:r>
              <a:rPr lang="en-US" smtClean="0"/>
              <a:t>2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asted-image.pdf"/>
          <p:cNvPicPr>
            <a:picLocks noChangeAspect="1"/>
          </p:cNvPicPr>
          <p:nvPr/>
        </p:nvPicPr>
        <p:blipFill>
          <a:blip r:embed="rId2" cstate="print">
            <a:alphaModFix amt="47068"/>
            <a:extLst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232" name="Shape 232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1544330" y="817302"/>
            <a:ext cx="1476900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세부 동작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1422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1422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572280" y="1642338"/>
            <a:ext cx="4647420" cy="6091962"/>
            <a:chOff x="7392180" y="600939"/>
            <a:chExt cx="3456480" cy="4845122"/>
          </a:xfrm>
        </p:grpSpPr>
        <p:sp>
          <p:nvSpPr>
            <p:cNvPr id="16" name="제목 1"/>
            <p:cNvSpPr/>
            <p:nvPr/>
          </p:nvSpPr>
          <p:spPr>
            <a:xfrm>
              <a:off x="7860244" y="600939"/>
              <a:ext cx="2520350" cy="5361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500" b="1" smtClean="0">
                  <a:latin typeface="맑은 고딕"/>
                  <a:ea typeface="맑은 고딕"/>
                </a:rPr>
                <a:t>주가 정보 수집</a:t>
              </a:r>
              <a:endParaRPr kumimoji="0" lang="ko-KR" altLang="en-US" sz="2500" b="1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7" name="제목 1"/>
            <p:cNvSpPr/>
            <p:nvPr/>
          </p:nvSpPr>
          <p:spPr>
            <a:xfrm>
              <a:off x="7392180" y="1445693"/>
              <a:ext cx="3456480" cy="7256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1" smtClean="0">
                  <a:latin typeface="맑은 고딕"/>
                  <a:ea typeface="맑은 고딕"/>
                </a:rPr>
                <a:t>네이버 주식 페이지 요청</a:t>
              </a:r>
              <a:endParaRPr lang="en-US" altLang="ko-KR" sz="2000" b="1" smtClean="0">
                <a:latin typeface="맑은 고딕"/>
                <a:ea typeface="맑은 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000" b="1" u="sng" smtClean="0">
                  <a:latin typeface="맑은 고딕"/>
                  <a:ea typeface="맑은 고딕"/>
                </a:rPr>
                <a:t>Requests </a:t>
              </a:r>
              <a:r>
                <a:rPr lang="ko-KR" altLang="en-US" sz="2000" b="1" u="sng" smtClean="0">
                  <a:latin typeface="맑은 고딕"/>
                  <a:ea typeface="맑은 고딕"/>
                </a:rPr>
                <a:t>사용</a:t>
              </a:r>
              <a:endParaRPr kumimoji="0" lang="ko-KR" altLang="en-US" sz="2000" b="1" i="0" u="sng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8" name="제목 1"/>
            <p:cNvSpPr/>
            <p:nvPr/>
          </p:nvSpPr>
          <p:spPr>
            <a:xfrm>
              <a:off x="7392180" y="2538884"/>
              <a:ext cx="3456480" cy="7256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1" smtClean="0">
                  <a:latin typeface="맑은 고딕"/>
                  <a:ea typeface="맑은 고딕"/>
                </a:rPr>
                <a:t>페이지 </a:t>
              </a:r>
              <a:r>
                <a:rPr lang="ko-KR" altLang="en-US" sz="2000" b="1" err="1" smtClean="0">
                  <a:latin typeface="맑은 고딕"/>
                  <a:ea typeface="맑은 고딕"/>
                </a:rPr>
                <a:t>크롤링</a:t>
              </a:r>
              <a:endParaRPr lang="en-US" altLang="ko-KR" sz="2000" b="1" smtClean="0">
                <a:latin typeface="맑은 고딕"/>
                <a:ea typeface="맑은 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000" b="1" i="0" u="sng" strike="noStrike" kern="1200" cap="none" spc="0" normalizeH="0" baseline="0" err="1" smtClean="0">
                  <a:solidFill>
                    <a:schemeClr val="tx1"/>
                  </a:solidFill>
                  <a:latin typeface="맑은 고딕"/>
                  <a:ea typeface="맑은 고딕"/>
                </a:rPr>
                <a:t>BeautifulSoup</a:t>
              </a:r>
              <a:r>
                <a:rPr kumimoji="0" lang="en-US" altLang="ko-KR" sz="2000" b="1" i="0" u="sng" strike="noStrike" kern="1200" cap="none" spc="0" normalizeH="0" baseline="0" smtClean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kumimoji="0" lang="ko-KR" altLang="en-US" sz="2000" b="1" i="0" u="sng" strike="noStrike" kern="1200" cap="none" spc="0" normalizeH="0" baseline="0" smtClean="0">
                  <a:solidFill>
                    <a:schemeClr val="tx1"/>
                  </a:solidFill>
                  <a:latin typeface="맑은 고딕"/>
                  <a:ea typeface="맑은 고딕"/>
                </a:rPr>
                <a:t>사용</a:t>
              </a:r>
              <a:endParaRPr kumimoji="0" lang="ko-KR" altLang="en-US" sz="2000" b="1" i="0" u="sng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9" name="제목 1"/>
            <p:cNvSpPr/>
            <p:nvPr/>
          </p:nvSpPr>
          <p:spPr>
            <a:xfrm>
              <a:off x="7392180" y="3632075"/>
              <a:ext cx="3456480" cy="7256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1" smtClean="0">
                  <a:latin typeface="맑은 고딕"/>
                  <a:ea typeface="맑은 고딕"/>
                </a:rPr>
                <a:t>데이터프레임에 추가</a:t>
              </a:r>
              <a:endParaRPr lang="en-US" altLang="ko-KR" sz="2000" b="1" smtClean="0">
                <a:latin typeface="맑은 고딕"/>
                <a:ea typeface="맑은 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000" b="1" i="0" u="sng" strike="noStrike" kern="1200" cap="none" spc="0" normalizeH="0" baseline="0" smtClean="0">
                  <a:solidFill>
                    <a:schemeClr val="tx1"/>
                  </a:solidFill>
                  <a:latin typeface="맑은 고딕"/>
                  <a:ea typeface="맑은 고딕"/>
                </a:rPr>
                <a:t>Pandas </a:t>
              </a:r>
              <a:r>
                <a:rPr kumimoji="0" lang="ko-KR" altLang="en-US" sz="2000" b="1" i="0" u="sng" strike="noStrike" kern="1200" cap="none" spc="0" normalizeH="0" baseline="0" smtClean="0">
                  <a:solidFill>
                    <a:schemeClr val="tx1"/>
                  </a:solidFill>
                  <a:latin typeface="맑은 고딕"/>
                  <a:ea typeface="맑은 고딕"/>
                </a:rPr>
                <a:t>사용</a:t>
              </a:r>
              <a:endParaRPr kumimoji="0" lang="ko-KR" altLang="en-US" sz="2000" b="1" i="0" u="sng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0" name="제목 1"/>
            <p:cNvSpPr/>
            <p:nvPr/>
          </p:nvSpPr>
          <p:spPr>
            <a:xfrm>
              <a:off x="7392180" y="4725266"/>
              <a:ext cx="3456480" cy="720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000" b="1" smtClean="0">
                  <a:latin typeface="맑은 고딕"/>
                  <a:ea typeface="맑은 고딕"/>
                </a:rPr>
                <a:t>DB </a:t>
              </a:r>
              <a:r>
                <a:rPr lang="ko-KR" altLang="en-US" sz="2000" b="1" smtClean="0">
                  <a:latin typeface="맑은 고딕"/>
                  <a:ea typeface="맑은 고딕"/>
                </a:rPr>
                <a:t>저장</a:t>
              </a:r>
              <a:endParaRPr lang="en-US" altLang="ko-KR" sz="2000" b="1" smtClean="0">
                <a:latin typeface="맑은 고딕"/>
                <a:ea typeface="맑은 고딕"/>
              </a:endParaRPr>
            </a:p>
            <a:p>
              <a:pPr algn="ctr">
                <a:spcBef>
                  <a:spcPct val="0"/>
                </a:spcBef>
                <a:defRPr/>
              </a:pPr>
              <a:r>
                <a:rPr lang="en-US" altLang="ko-KR" sz="2000" b="1" u="sng" smtClean="0">
                  <a:latin typeface="맑은 고딕"/>
                  <a:ea typeface="맑은 고딕"/>
                </a:rPr>
                <a:t>SQL </a:t>
              </a:r>
              <a:r>
                <a:rPr lang="ko-KR" altLang="en-US" sz="2000" b="1" u="sng" smtClean="0">
                  <a:latin typeface="맑은 고딕"/>
                  <a:ea typeface="맑은 고딕"/>
                </a:rPr>
                <a:t>사용</a:t>
              </a:r>
              <a:endParaRPr lang="ko-KR" altLang="en-US" sz="2000" b="1" u="sng">
                <a:latin typeface="맑은 고딕"/>
                <a:ea typeface="맑은 고딕"/>
              </a:endParaRPr>
            </a:p>
          </p:txBody>
        </p:sp>
        <p:sp>
          <p:nvSpPr>
            <p:cNvPr id="21" name="위쪽 화살표 20"/>
            <p:cNvSpPr/>
            <p:nvPr/>
          </p:nvSpPr>
          <p:spPr>
            <a:xfrm flipV="1">
              <a:off x="8962524" y="2212843"/>
              <a:ext cx="315791" cy="284576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위쪽 화살표 21"/>
            <p:cNvSpPr/>
            <p:nvPr/>
          </p:nvSpPr>
          <p:spPr>
            <a:xfrm flipV="1">
              <a:off x="8962524" y="3306034"/>
              <a:ext cx="315791" cy="284576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위쪽 화살표 22"/>
            <p:cNvSpPr/>
            <p:nvPr/>
          </p:nvSpPr>
          <p:spPr>
            <a:xfrm flipV="1">
              <a:off x="8962524" y="4399225"/>
              <a:ext cx="315791" cy="284576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567470" y="1584386"/>
            <a:ext cx="8402530" cy="5603814"/>
            <a:chOff x="208070" y="1558986"/>
            <a:chExt cx="7561050" cy="4762314"/>
          </a:xfrm>
        </p:grpSpPr>
        <p:sp>
          <p:nvSpPr>
            <p:cNvPr id="25" name="제목 1"/>
            <p:cNvSpPr/>
            <p:nvPr/>
          </p:nvSpPr>
          <p:spPr>
            <a:xfrm>
              <a:off x="2706661" y="1558986"/>
              <a:ext cx="2527614" cy="5361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500" b="1" smtClean="0">
                  <a:latin typeface="맑은 고딕"/>
                  <a:ea typeface="맑은 고딕"/>
                </a:rPr>
                <a:t>주식</a:t>
              </a:r>
              <a:r>
                <a:rPr lang="en-US" altLang="ko-KR" sz="2500" b="1" smtClean="0">
                  <a:latin typeface="맑은 고딕"/>
                  <a:ea typeface="맑은 고딕"/>
                </a:rPr>
                <a:t> </a:t>
              </a:r>
              <a:r>
                <a:rPr lang="ko-KR" altLang="en-US" sz="2500" b="1" smtClean="0">
                  <a:latin typeface="맑은 고딕"/>
                  <a:ea typeface="맑은 고딕"/>
                </a:rPr>
                <a:t>동향 분석</a:t>
              </a:r>
              <a:endParaRPr kumimoji="0" lang="ko-KR" altLang="en-US" sz="2500" b="1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6" name="제목 1"/>
            <p:cNvSpPr/>
            <p:nvPr/>
          </p:nvSpPr>
          <p:spPr>
            <a:xfrm>
              <a:off x="2224350" y="2363464"/>
              <a:ext cx="3456480" cy="5524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1" smtClean="0">
                  <a:latin typeface="맑은 고딕"/>
                  <a:ea typeface="맑은 고딕"/>
                </a:rPr>
                <a:t>주가 정보 읽기</a:t>
              </a:r>
              <a:endParaRPr lang="en-US" altLang="ko-KR" sz="2000" b="1" smtClean="0">
                <a:latin typeface="맑은 고딕"/>
                <a:ea typeface="맑은 고딕"/>
              </a:endParaRPr>
            </a:p>
          </p:txBody>
        </p:sp>
        <p:sp>
          <p:nvSpPr>
            <p:cNvPr id="27" name="제목 1"/>
            <p:cNvSpPr/>
            <p:nvPr/>
          </p:nvSpPr>
          <p:spPr>
            <a:xfrm>
              <a:off x="2242229" y="3319709"/>
              <a:ext cx="3456480" cy="7313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1" smtClean="0">
                  <a:latin typeface="맑은 고딕"/>
                  <a:ea typeface="맑은 고딕"/>
                </a:rPr>
                <a:t>데이터 분석</a:t>
              </a:r>
              <a:endParaRPr lang="en-US" altLang="ko-KR" sz="2000" b="1" smtClean="0">
                <a:latin typeface="맑은 고딕"/>
                <a:ea typeface="맑은 고딕"/>
              </a:endParaRPr>
            </a:p>
            <a:p>
              <a:pPr algn="ctr">
                <a:spcBef>
                  <a:spcPct val="0"/>
                </a:spcBef>
                <a:defRPr/>
              </a:pPr>
              <a:r>
                <a:rPr lang="en-US" altLang="ko-KR" sz="2000" b="1" u="sng" err="1" smtClean="0">
                  <a:latin typeface="맑은 고딕"/>
                  <a:ea typeface="맑은 고딕"/>
                </a:rPr>
                <a:t>numpy</a:t>
              </a:r>
              <a:r>
                <a:rPr lang="en-US" altLang="ko-KR" sz="2000" b="1" u="sng" smtClean="0">
                  <a:latin typeface="맑은 고딕"/>
                  <a:ea typeface="맑은 고딕"/>
                </a:rPr>
                <a:t>, pandas </a:t>
              </a:r>
              <a:r>
                <a:rPr lang="ko-KR" altLang="en-US" sz="2000" b="1" u="sng" smtClean="0">
                  <a:latin typeface="맑은 고딕"/>
                  <a:ea typeface="맑은 고딕"/>
                </a:rPr>
                <a:t>등 사용</a:t>
              </a:r>
              <a:endParaRPr lang="ko-KR" altLang="en-US" sz="2000" b="1" u="sng">
                <a:latin typeface="맑은 고딕"/>
                <a:ea typeface="맑은 고딕"/>
              </a:endParaRPr>
            </a:p>
          </p:txBody>
        </p:sp>
        <p:sp>
          <p:nvSpPr>
            <p:cNvPr id="28" name="제목 1"/>
            <p:cNvSpPr/>
            <p:nvPr/>
          </p:nvSpPr>
          <p:spPr>
            <a:xfrm>
              <a:off x="208070" y="4454840"/>
              <a:ext cx="3456480" cy="7313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1" smtClean="0">
                  <a:latin typeface="맑은 고딕"/>
                  <a:ea typeface="맑은 고딕"/>
                </a:rPr>
                <a:t>데이터 시각화</a:t>
              </a:r>
              <a:endParaRPr lang="en-US" altLang="ko-KR" sz="2000" b="1" smtClean="0">
                <a:latin typeface="맑은 고딕"/>
                <a:ea typeface="맑은 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000" b="1" u="sng" err="1" smtClean="0">
                  <a:latin typeface="맑은 고딕"/>
                  <a:ea typeface="맑은 고딕"/>
                </a:rPr>
                <a:t>Plotly</a:t>
              </a:r>
              <a:r>
                <a:rPr lang="ko-KR" altLang="en-US" sz="2000" b="1" u="sng" smtClean="0">
                  <a:latin typeface="맑은 고딕"/>
                  <a:ea typeface="맑은 고딕"/>
                </a:rPr>
                <a:t> 사용</a:t>
              </a:r>
              <a:endParaRPr lang="ko-KR" altLang="en-US" sz="2000" b="1" u="sng">
                <a:latin typeface="맑은 고딕"/>
                <a:ea typeface="맑은 고딕"/>
              </a:endParaRPr>
            </a:p>
          </p:txBody>
        </p:sp>
        <p:sp>
          <p:nvSpPr>
            <p:cNvPr id="29" name="위쪽 화살표 28"/>
            <p:cNvSpPr/>
            <p:nvPr/>
          </p:nvSpPr>
          <p:spPr>
            <a:xfrm flipV="1">
              <a:off x="3812573" y="2975520"/>
              <a:ext cx="315791" cy="284576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위쪽 화살표 29"/>
            <p:cNvSpPr/>
            <p:nvPr/>
          </p:nvSpPr>
          <p:spPr>
            <a:xfrm flipV="1">
              <a:off x="2706661" y="4101305"/>
              <a:ext cx="315791" cy="284576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제목 1"/>
            <p:cNvSpPr/>
            <p:nvPr/>
          </p:nvSpPr>
          <p:spPr>
            <a:xfrm>
              <a:off x="4312640" y="4454840"/>
              <a:ext cx="3456480" cy="7313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1" smtClean="0">
                  <a:latin typeface="맑은 고딕"/>
                  <a:ea typeface="맑은 고딕"/>
                </a:rPr>
                <a:t>훈련 데이터 생성 및 학습</a:t>
              </a:r>
              <a:endParaRPr lang="en-US" altLang="ko-KR" sz="2000" b="1" smtClean="0">
                <a:latin typeface="맑은 고딕"/>
                <a:ea typeface="맑은 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000" b="1" u="sng" err="1" smtClean="0">
                  <a:latin typeface="맑은 고딕"/>
                  <a:ea typeface="맑은 고딕"/>
                </a:rPr>
                <a:t>Tensorflow</a:t>
              </a:r>
              <a:r>
                <a:rPr lang="ko-KR" altLang="en-US" sz="2000" b="1" u="sng" smtClean="0">
                  <a:latin typeface="맑은 고딕"/>
                  <a:ea typeface="맑은 고딕"/>
                </a:rPr>
                <a:t> 사용</a:t>
              </a:r>
              <a:endParaRPr lang="ko-KR" altLang="en-US" sz="2000" b="1" u="sng">
                <a:latin typeface="맑은 고딕"/>
                <a:ea typeface="맑은 고딕"/>
              </a:endParaRPr>
            </a:p>
          </p:txBody>
        </p:sp>
        <p:sp>
          <p:nvSpPr>
            <p:cNvPr id="32" name="위쪽 화살표 31"/>
            <p:cNvSpPr/>
            <p:nvPr/>
          </p:nvSpPr>
          <p:spPr>
            <a:xfrm flipV="1">
              <a:off x="4930690" y="4101305"/>
              <a:ext cx="315791" cy="284576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위쪽 화살표 32"/>
            <p:cNvSpPr/>
            <p:nvPr/>
          </p:nvSpPr>
          <p:spPr>
            <a:xfrm flipV="1">
              <a:off x="5882984" y="5255128"/>
              <a:ext cx="315791" cy="284576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제목 1"/>
            <p:cNvSpPr/>
            <p:nvPr/>
          </p:nvSpPr>
          <p:spPr>
            <a:xfrm>
              <a:off x="4312640" y="5589971"/>
              <a:ext cx="3456480" cy="7313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1" smtClean="0">
                  <a:latin typeface="맑은 고딕"/>
                  <a:ea typeface="맑은 고딕"/>
                </a:rPr>
                <a:t>주가 예측</a:t>
              </a:r>
              <a:endParaRPr lang="en-US" altLang="ko-KR" sz="2000" b="1" smtClean="0">
                <a:latin typeface="맑은 고딕"/>
                <a:ea typeface="맑은 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000" b="1" u="sng" err="1" smtClean="0">
                  <a:latin typeface="맑은 고딕"/>
                  <a:ea typeface="맑은 고딕"/>
                </a:rPr>
                <a:t>Tensorflow</a:t>
              </a:r>
              <a:r>
                <a:rPr lang="ko-KR" altLang="en-US" sz="2000" b="1" u="sng" smtClean="0">
                  <a:latin typeface="맑은 고딕"/>
                  <a:ea typeface="맑은 고딕"/>
                </a:rPr>
                <a:t> 사용</a:t>
              </a:r>
              <a:endParaRPr lang="ko-KR" altLang="en-US" sz="2000" b="1" u="sng">
                <a:latin typeface="맑은 고딕"/>
                <a:ea typeface="맑은 고딕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0774363" y="6329404"/>
            <a:ext cx="2954337" cy="1101614"/>
            <a:chOff x="2430463" y="5986504"/>
            <a:chExt cx="2954337" cy="1101614"/>
          </a:xfrm>
        </p:grpSpPr>
        <p:pic>
          <p:nvPicPr>
            <p:cNvPr id="13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30463" y="6450506"/>
              <a:ext cx="2649537" cy="637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6" descr="C:\Users\wonwu\Downloads\AI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42669" y="5986504"/>
              <a:ext cx="642131" cy="642131"/>
            </a:xfrm>
            <a:prstGeom prst="rect">
              <a:avLst/>
            </a:prstGeom>
            <a:noFill/>
          </p:spPr>
        </p:pic>
      </p:grpSp>
      <p:sp>
        <p:nvSpPr>
          <p:cNvPr id="37" name="Shape 167"/>
          <p:cNvSpPr/>
          <p:nvPr/>
        </p:nvSpPr>
        <p:spPr>
          <a:xfrm>
            <a:off x="194004" y="640703"/>
            <a:ext cx="1342248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lang="en-US" smtClean="0"/>
              <a:t>03-</a:t>
            </a:r>
            <a:r>
              <a:rPr smtClean="0"/>
              <a:t>0</a:t>
            </a:r>
            <a:r>
              <a:rPr lang="en-US" smtClean="0"/>
              <a:t>2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asted-image.pdf"/>
          <p:cNvPicPr>
            <a:picLocks noChangeAspect="1"/>
          </p:cNvPicPr>
          <p:nvPr/>
        </p:nvPicPr>
        <p:blipFill>
          <a:blip r:embed="rId3" cstate="print">
            <a:alphaModFix amt="47068"/>
            <a:extLst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232" name="Shape 232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820430" y="817302"/>
            <a:ext cx="1476900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구현 결과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194004" y="640703"/>
            <a:ext cx="626347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smtClean="0"/>
              <a:t>0</a:t>
            </a:r>
            <a:r>
              <a:rPr lang="en-US" smtClean="0"/>
              <a:t>4</a:t>
            </a:r>
            <a:endParaRPr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1422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1422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1422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1422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1422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1422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캡스톤 동영상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2133600" y="1371599"/>
            <a:ext cx="9588500" cy="719137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_x424280968" descr="EMB00000d48595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78100"/>
            <a:ext cx="13850629" cy="5270500"/>
          </a:xfrm>
          <a:prstGeom prst="rect">
            <a:avLst/>
          </a:prstGeom>
          <a:noFill/>
        </p:spPr>
      </p:pic>
      <p:pic>
        <p:nvPicPr>
          <p:cNvPr id="230" name="pasted-image.pdf"/>
          <p:cNvPicPr>
            <a:picLocks noChangeAspect="1"/>
          </p:cNvPicPr>
          <p:nvPr/>
        </p:nvPicPr>
        <p:blipFill>
          <a:blip r:embed="rId3" cstate="print">
            <a:alphaModFix amt="47068"/>
            <a:extLst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23" name="직사각형 22"/>
          <p:cNvSpPr/>
          <p:nvPr/>
        </p:nvSpPr>
        <p:spPr>
          <a:xfrm>
            <a:off x="9055100" y="673100"/>
            <a:ext cx="4787900" cy="3162300"/>
          </a:xfrm>
          <a:prstGeom prst="rect">
            <a:avLst/>
          </a:prstGeom>
          <a:noFill/>
          <a:ln w="412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820430" y="817302"/>
            <a:ext cx="1476900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구현 결과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194004" y="640703"/>
            <a:ext cx="626347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smtClean="0"/>
              <a:t>0</a:t>
            </a:r>
            <a:r>
              <a:rPr lang="en-US" smtClean="0"/>
              <a:t>4</a:t>
            </a:r>
            <a:endParaRPr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1422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1422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_x426640792" descr="EMB00000d48595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77226" y="749300"/>
            <a:ext cx="4526074" cy="3030113"/>
          </a:xfrm>
          <a:prstGeom prst="rect">
            <a:avLst/>
          </a:prstGeom>
          <a:noFill/>
        </p:spPr>
      </p:pic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1422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1422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19" name="_x478317864" descr="DRW00000d48597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25838" y="561925"/>
            <a:ext cx="7345362" cy="8175675"/>
          </a:xfrm>
          <a:prstGeom prst="rect">
            <a:avLst/>
          </a:prstGeom>
          <a:noFill/>
        </p:spPr>
      </p:pic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1422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21" name="_x478824800" descr="DRW00000d48597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22637" y="568325"/>
            <a:ext cx="7406253" cy="8321675"/>
          </a:xfrm>
          <a:prstGeom prst="rect">
            <a:avLst/>
          </a:prstGeom>
          <a:noFill/>
        </p:spPr>
      </p:pic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1422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23" name="_x478824400" descr="DRW00000d48598b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1649" y="555625"/>
            <a:ext cx="8250137" cy="815657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pasted-image.pdf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720" name="Shape 720"/>
          <p:cNvSpPr/>
          <p:nvPr/>
        </p:nvSpPr>
        <p:spPr>
          <a:xfrm>
            <a:off x="537633" y="2943357"/>
            <a:ext cx="68462" cy="1048677"/>
          </a:xfrm>
          <a:prstGeom prst="rect">
            <a:avLst/>
          </a:prstGeom>
          <a:blipFill>
            <a:blip r:embed="rId3" cstate="print"/>
          </a:blip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2" name="Shape 722"/>
          <p:cNvSpPr/>
          <p:nvPr/>
        </p:nvSpPr>
        <p:spPr>
          <a:xfrm flipV="1">
            <a:off x="-8467" y="8501575"/>
            <a:ext cx="388425" cy="388425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0" y="13151"/>
            <a:ext cx="14343851" cy="8876849"/>
          </a:xfrm>
          <a:prstGeom prst="rect">
            <a:avLst/>
          </a:prstGeom>
          <a:solidFill>
            <a:srgbClr val="FFFFFF">
              <a:alpha val="91851"/>
            </a:srgbClr>
          </a:solid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11433207" y="4907896"/>
            <a:ext cx="2401833" cy="693673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algn="r">
              <a:defRPr sz="3900" spc="-39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spc="-300" dirty="0" err="1" smtClean="0">
                <a:solidFill>
                  <a:srgbClr val="EC6D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spc="-300" dirty="0">
              <a:solidFill>
                <a:srgbClr val="EC6D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5" name="pasted-image.pdf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2098863" y="2557016"/>
            <a:ext cx="1706575" cy="2349664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asted-image.pdf"/>
          <p:cNvPicPr>
            <a:picLocks noChangeAspect="1"/>
          </p:cNvPicPr>
          <p:nvPr/>
        </p:nvPicPr>
        <p:blipFill>
          <a:blip r:embed="rId2" cstate="print">
            <a:alphaModFix amt="47068"/>
            <a:extLst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662484" y="1550259"/>
            <a:ext cx="5344621" cy="3974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>
            <a:spAutoFit/>
          </a:bodyPr>
          <a:lstStyle/>
          <a:p>
            <a:pPr algn="l">
              <a:defRPr sz="2000" spc="-20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pc="-300" dirty="0" err="1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빅데이터를</a:t>
            </a:r>
            <a:r>
              <a:rPr lang="ko-KR" altLang="en-US" spc="-300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활용한</a:t>
            </a:r>
            <a:r>
              <a:rPr spc="-300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300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rgbClr val="F38F6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주식 동향 분석</a:t>
            </a:r>
            <a:endParaRPr spc="-3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rgbClr val="F38F6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668866" y="1998133"/>
            <a:ext cx="4297814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681566" y="5317066"/>
            <a:ext cx="4297814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789484" y="2426387"/>
            <a:ext cx="5344621" cy="25310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>
            <a:spAutoFit/>
          </a:bodyPr>
          <a:lstStyle/>
          <a:p>
            <a:pPr marL="352777" indent="-352777" algn="l">
              <a:lnSpc>
                <a:spcPct val="120000"/>
              </a:lnSpc>
              <a:buSzPct val="100000"/>
              <a:buAutoNum type="arabicPeriod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pc="-300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배경</a:t>
            </a:r>
            <a:endParaRPr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pc="-300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필요성</a:t>
            </a:r>
            <a:endParaRPr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spc="-3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연구</a:t>
            </a:r>
            <a:r>
              <a:rPr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pc="-3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pc="-300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구현 결과</a:t>
            </a:r>
            <a:endParaRPr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asted-image.pdf"/>
          <p:cNvPicPr>
            <a:picLocks noChangeAspect="1"/>
          </p:cNvPicPr>
          <p:nvPr/>
        </p:nvPicPr>
        <p:blipFill>
          <a:blip r:embed="rId2" cstate="print">
            <a:alphaModFix amt="47068"/>
            <a:extLst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20430" y="817302"/>
            <a:ext cx="1890795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배경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01</a:t>
            </a:r>
          </a:p>
        </p:txBody>
      </p:sp>
      <p:sp>
        <p:nvSpPr>
          <p:cNvPr id="144" name="Shape 144"/>
          <p:cNvSpPr/>
          <p:nvPr/>
        </p:nvSpPr>
        <p:spPr>
          <a:xfrm>
            <a:off x="232833" y="1390650"/>
            <a:ext cx="8254340" cy="400566"/>
          </a:xfrm>
          <a:prstGeom prst="rect">
            <a:avLst/>
          </a:prstGeom>
          <a:blipFill>
            <a:blip r:embed="rId3" cstate="print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/>
          <a:p>
            <a:pPr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1800" dirty="0" err="1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빅데이터를</a:t>
            </a:r>
            <a:r>
              <a:rPr lang="ko-KR" altLang="en-US" sz="1800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활용한 주식 </a:t>
            </a:r>
            <a:r>
              <a:rPr lang="ko-KR" altLang="en-US" sz="1800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동향 분석 예측 </a:t>
            </a:r>
            <a:r>
              <a:rPr lang="ko-KR" altLang="en-US" sz="1800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7" name="Picture 3" descr="C:\Users\wonwu\Downloads\주식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75" y="2152651"/>
            <a:ext cx="3481200" cy="19545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1138803" y="5587701"/>
            <a:ext cx="1423559" cy="148287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6" cstate="print"/>
          <a:stretch>
            <a:fillRect/>
          </a:stretch>
        </p:blipFill>
        <p:spPr>
          <a:xfrm>
            <a:off x="4047098" y="5414368"/>
            <a:ext cx="1699687" cy="1770507"/>
          </a:xfrm>
          <a:prstGeom prst="rect">
            <a:avLst/>
          </a:prstGeom>
        </p:spPr>
      </p:pic>
      <p:pic>
        <p:nvPicPr>
          <p:cNvPr id="1028" name="Picture 4" descr="C:\Users\wonwu\Downloads\주식그래프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91450" y="5565625"/>
            <a:ext cx="1543050" cy="1543050"/>
          </a:xfrm>
          <a:prstGeom prst="rect">
            <a:avLst/>
          </a:prstGeom>
          <a:noFill/>
        </p:spPr>
      </p:pic>
      <p:pic>
        <p:nvPicPr>
          <p:cNvPr id="1029" name="Picture 5" descr="C:\Users\wonwu\Desktop\화살표_4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81363" y="5884713"/>
            <a:ext cx="966787" cy="966787"/>
          </a:xfrm>
          <a:prstGeom prst="rect">
            <a:avLst/>
          </a:prstGeom>
          <a:noFill/>
        </p:spPr>
      </p:pic>
      <p:pic>
        <p:nvPicPr>
          <p:cNvPr id="30" name="Picture 5" descr="C:\Users\wonwu\Desktop\화살표_4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81763" y="5884713"/>
            <a:ext cx="966787" cy="966787"/>
          </a:xfrm>
          <a:prstGeom prst="rect">
            <a:avLst/>
          </a:prstGeom>
          <a:noFill/>
        </p:spPr>
      </p:pic>
      <p:pic>
        <p:nvPicPr>
          <p:cNvPr id="1030" name="Picture 6" descr="C:\Users\wonwu\Downloads\A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035268" y="2231967"/>
            <a:ext cx="2567869" cy="2567869"/>
          </a:xfrm>
          <a:prstGeom prst="rect">
            <a:avLst/>
          </a:prstGeom>
          <a:noFill/>
        </p:spPr>
      </p:pic>
      <p:grpSp>
        <p:nvGrpSpPr>
          <p:cNvPr id="37" name="그룹 36"/>
          <p:cNvGrpSpPr/>
          <p:nvPr/>
        </p:nvGrpSpPr>
        <p:grpSpPr>
          <a:xfrm>
            <a:off x="11864055" y="902813"/>
            <a:ext cx="1736203" cy="2777924"/>
            <a:chOff x="11864055" y="902813"/>
            <a:chExt cx="1736203" cy="2777924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864055" y="902813"/>
              <a:ext cx="1736203" cy="2777924"/>
            </a:xfrm>
            <a:prstGeom prst="roundRect">
              <a:avLst/>
            </a:prstGeom>
            <a:solidFill>
              <a:schemeClr val="bg1"/>
            </a:solidFill>
            <a:ln w="31750" cap="flat">
              <a:solidFill>
                <a:schemeClr val="tx1"/>
              </a:solidFill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302" tIns="46302" rIns="46302" bIns="46302" numCol="1" spcCol="38100" rtlCol="0" anchor="ctr">
              <a:spAutoFit/>
            </a:bodyPr>
            <a:lstStyle/>
            <a:p>
              <a:pPr marL="0" marR="0" indent="0" algn="ctr" defTabSz="53247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pic>
          <p:nvPicPr>
            <p:cNvPr id="1031" name="Picture 7" descr="C:\Users\wonwu\Downloads\help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2766879" y="2830763"/>
              <a:ext cx="745804" cy="745804"/>
            </a:xfrm>
            <a:prstGeom prst="rect">
              <a:avLst/>
            </a:prstGeom>
            <a:noFill/>
          </p:spPr>
        </p:pic>
        <p:pic>
          <p:nvPicPr>
            <p:cNvPr id="34" name="Picture 4" descr="C:\Users\wonwu\Downloads\주식그래프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2100614" y="1296473"/>
              <a:ext cx="1342542" cy="1342542"/>
            </a:xfrm>
            <a:prstGeom prst="rect">
              <a:avLst/>
            </a:prstGeom>
            <a:noFill/>
          </p:spPr>
        </p:pic>
        <p:sp>
          <p:nvSpPr>
            <p:cNvPr id="36" name="타원 35"/>
            <p:cNvSpPr/>
            <p:nvPr/>
          </p:nvSpPr>
          <p:spPr>
            <a:xfrm>
              <a:off x="13148846" y="960687"/>
              <a:ext cx="115747" cy="104172"/>
            </a:xfrm>
            <a:prstGeom prst="ellipse">
              <a:avLst/>
            </a:prstGeom>
            <a:solidFill>
              <a:schemeClr val="tx1"/>
            </a:solidFill>
            <a:ln w="3175" cap="flat">
              <a:noFill/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302" tIns="46302" rIns="46302" bIns="46302" numCol="1" spcCol="38100" rtlCol="0" anchor="ctr">
              <a:spAutoFit/>
            </a:bodyPr>
            <a:lstStyle/>
            <a:p>
              <a:pPr marL="0" marR="0" indent="0" algn="ctr" defTabSz="53247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81576" y="7099300"/>
            <a:ext cx="2289622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smtClean="0"/>
              <a:t>주가 </a:t>
            </a:r>
            <a:r>
              <a:rPr kumimoji="0" lang="ko-KR" altLang="en-US" sz="3200" b="1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데이터</a:t>
            </a:r>
            <a:endParaRPr kumimoji="0" lang="ko-KR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68542" y="7099300"/>
            <a:ext cx="2433893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1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분석 및 가공</a:t>
            </a:r>
            <a:endParaRPr kumimoji="0" lang="ko-KR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28365" y="7099300"/>
            <a:ext cx="3267455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smtClean="0"/>
              <a:t>시각화</a:t>
            </a:r>
            <a:r>
              <a:rPr lang="en-US" altLang="ko-KR" b="1" smtClean="0"/>
              <a:t>(OUTPUT)</a:t>
            </a:r>
            <a:endParaRPr kumimoji="0" lang="ko-KR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asted-image.pdf"/>
          <p:cNvPicPr>
            <a:picLocks noChangeAspect="1"/>
          </p:cNvPicPr>
          <p:nvPr/>
        </p:nvPicPr>
        <p:blipFill>
          <a:blip r:embed="rId2" cstate="print">
            <a:alphaModFix amt="47068"/>
            <a:extLst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20430" y="817302"/>
            <a:ext cx="1890795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배경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01</a:t>
            </a:r>
          </a:p>
        </p:txBody>
      </p:sp>
      <p:sp>
        <p:nvSpPr>
          <p:cNvPr id="144" name="Shape 144"/>
          <p:cNvSpPr/>
          <p:nvPr/>
        </p:nvSpPr>
        <p:spPr>
          <a:xfrm>
            <a:off x="232833" y="1390650"/>
            <a:ext cx="8254340" cy="400566"/>
          </a:xfrm>
          <a:prstGeom prst="rect">
            <a:avLst/>
          </a:prstGeom>
          <a:blipFill>
            <a:blip r:embed="rId3" cstate="print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/>
          <a:p>
            <a:pPr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1800" dirty="0" err="1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빅데이터를</a:t>
            </a:r>
            <a:r>
              <a:rPr lang="ko-KR" altLang="en-US" sz="1800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활용한 주식 </a:t>
            </a:r>
            <a:r>
              <a:rPr lang="ko-KR" altLang="en-US" sz="1800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동향 분석 예측 </a:t>
            </a:r>
            <a:r>
              <a:rPr lang="ko-KR" altLang="en-US" sz="1800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C:\Users\wonwu\Downloads\예금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1556" y="3070577"/>
            <a:ext cx="2835621" cy="2835621"/>
          </a:xfrm>
          <a:prstGeom prst="rect">
            <a:avLst/>
          </a:prstGeom>
          <a:noFill/>
        </p:spPr>
      </p:pic>
      <p:pic>
        <p:nvPicPr>
          <p:cNvPr id="2051" name="Picture 3" descr="C:\Users\wonwu\Downloads\돼지저금통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27674" y="3092145"/>
            <a:ext cx="2686193" cy="2686193"/>
          </a:xfrm>
          <a:prstGeom prst="rect">
            <a:avLst/>
          </a:prstGeom>
          <a:noFill/>
        </p:spPr>
      </p:pic>
      <p:pic>
        <p:nvPicPr>
          <p:cNvPr id="2053" name="Picture 5" descr="C:\Users\wonwu\Downloads\exchang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4855280" y="2586038"/>
            <a:ext cx="3916186" cy="3916186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asted-image.pdf"/>
          <p:cNvPicPr>
            <a:picLocks noChangeAspect="1"/>
          </p:cNvPicPr>
          <p:nvPr/>
        </p:nvPicPr>
        <p:blipFill>
          <a:blip r:embed="rId2" cstate="print">
            <a:alphaModFix amt="47068"/>
            <a:extLst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20430" y="817302"/>
            <a:ext cx="1890795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배경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01</a:t>
            </a:r>
          </a:p>
        </p:txBody>
      </p:sp>
      <p:sp>
        <p:nvSpPr>
          <p:cNvPr id="144" name="Shape 144"/>
          <p:cNvSpPr/>
          <p:nvPr/>
        </p:nvSpPr>
        <p:spPr>
          <a:xfrm>
            <a:off x="232833" y="1390650"/>
            <a:ext cx="8254340" cy="400566"/>
          </a:xfrm>
          <a:prstGeom prst="rect">
            <a:avLst/>
          </a:prstGeom>
          <a:blipFill>
            <a:blip r:embed="rId3" cstate="print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/>
          <a:p>
            <a:pPr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1800" dirty="0" err="1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빅데이터를</a:t>
            </a:r>
            <a:r>
              <a:rPr lang="ko-KR" altLang="en-US" sz="1800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활용한 주식 </a:t>
            </a:r>
            <a:r>
              <a:rPr lang="ko-KR" altLang="en-US" sz="1800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동향 분석 예측 </a:t>
            </a:r>
            <a:r>
              <a:rPr lang="ko-KR" altLang="en-US" sz="1800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 descr="C:\Users\wonwu\Downloads\주식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7034" y="2452266"/>
            <a:ext cx="4663122" cy="4663122"/>
          </a:xfrm>
          <a:prstGeom prst="rect">
            <a:avLst/>
          </a:prstGeom>
          <a:noFill/>
        </p:spPr>
      </p:pic>
      <p:pic>
        <p:nvPicPr>
          <p:cNvPr id="12" name="Picture 2" descr="C:\Users\wonwu\Downloads\free-icon-consumer-behavior-179237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2046" y="2840629"/>
            <a:ext cx="3608043" cy="3608043"/>
          </a:xfrm>
          <a:prstGeom prst="rect">
            <a:avLst/>
          </a:prstGeom>
          <a:noFill/>
        </p:spPr>
      </p:pic>
      <p:sp>
        <p:nvSpPr>
          <p:cNvPr id="13" name="Shape 680"/>
          <p:cNvSpPr/>
          <p:nvPr/>
        </p:nvSpPr>
        <p:spPr>
          <a:xfrm>
            <a:off x="10407079" y="3384415"/>
            <a:ext cx="3667737" cy="2599695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Shape 681"/>
          <p:cNvSpPr/>
          <p:nvPr/>
        </p:nvSpPr>
        <p:spPr>
          <a:xfrm>
            <a:off x="10127220" y="3491160"/>
            <a:ext cx="861947" cy="2309500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numCol="1" anchor="ctr">
            <a:spAutoFit/>
          </a:bodyPr>
          <a:lstStyle>
            <a:lvl1pPr algn="l">
              <a:defRPr sz="1500" spc="-15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4800" dirty="0" smtClean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배당금</a:t>
            </a:r>
            <a:endParaRPr sz="4800"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Shape 682"/>
          <p:cNvSpPr/>
          <p:nvPr/>
        </p:nvSpPr>
        <p:spPr>
          <a:xfrm>
            <a:off x="11234690" y="4138591"/>
            <a:ext cx="3726810" cy="83217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numCol="1" anchor="t">
            <a:spAutoFit/>
          </a:bodyPr>
          <a:lstStyle/>
          <a:p>
            <a:pPr algn="l">
              <a:defRPr sz="1600" spc="-160">
                <a:solidFill>
                  <a:srgbClr val="818181"/>
                </a:solidFill>
              </a:defRPr>
            </a:pPr>
            <a:r>
              <a:rPr lang="ko-KR" altLang="en-US" sz="4800" dirty="0" smtClean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시세 차익</a:t>
            </a:r>
            <a:endParaRPr sz="4800"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asted-image.pdf"/>
          <p:cNvPicPr>
            <a:picLocks noChangeAspect="1"/>
          </p:cNvPicPr>
          <p:nvPr/>
        </p:nvPicPr>
        <p:blipFill>
          <a:blip r:embed="rId2" cstate="print">
            <a:alphaModFix amt="47068"/>
            <a:extLst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20430" y="817302"/>
            <a:ext cx="1063005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필요성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94004" y="640703"/>
            <a:ext cx="626347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smtClean="0"/>
              <a:t>0</a:t>
            </a:r>
            <a:r>
              <a:rPr lang="en-US" smtClean="0"/>
              <a:t>2</a:t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232833" y="1390650"/>
            <a:ext cx="8254340" cy="400566"/>
          </a:xfrm>
          <a:prstGeom prst="rect">
            <a:avLst/>
          </a:prstGeom>
          <a:blipFill>
            <a:blip r:embed="rId3" cstate="print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/>
          <a:p>
            <a:pPr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1800" dirty="0" err="1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빅데이터를</a:t>
            </a:r>
            <a:r>
              <a:rPr lang="ko-KR" altLang="en-US" sz="1800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활용한 주식 동향 예측 시스템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차트 16"/>
          <p:cNvGraphicFramePr/>
          <p:nvPr/>
        </p:nvGraphicFramePr>
        <p:xfrm>
          <a:off x="-342900" y="2808111"/>
          <a:ext cx="7340600" cy="4380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차트 17"/>
          <p:cNvGraphicFramePr/>
          <p:nvPr/>
        </p:nvGraphicFramePr>
        <p:xfrm>
          <a:off x="7450667" y="2604911"/>
          <a:ext cx="6773333" cy="5256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8989" y="1221120"/>
            <a:ext cx="6056311" cy="731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4363" y="603250"/>
            <a:ext cx="5934075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54988" y="941188"/>
            <a:ext cx="5815012" cy="79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asted-image.pdf"/>
          <p:cNvPicPr>
            <a:picLocks noChangeAspect="1"/>
          </p:cNvPicPr>
          <p:nvPr/>
        </p:nvPicPr>
        <p:blipFill>
          <a:blip r:embed="rId2" cstate="print">
            <a:alphaModFix amt="47068"/>
            <a:extLst/>
          </a:blip>
          <a:stretch>
            <a:fillRect/>
          </a:stretch>
        </p:blipFill>
        <p:spPr>
          <a:xfrm>
            <a:off x="9560265" y="3422503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20430" y="817302"/>
            <a:ext cx="1063005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필요성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94004" y="640703"/>
            <a:ext cx="626347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smtClean="0"/>
              <a:t>0</a:t>
            </a:r>
            <a:r>
              <a:rPr lang="en-US" smtClean="0"/>
              <a:t>2</a:t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232833" y="1390650"/>
            <a:ext cx="8254340" cy="400566"/>
          </a:xfrm>
          <a:prstGeom prst="rect">
            <a:avLst/>
          </a:prstGeom>
          <a:blipFill>
            <a:blip r:embed="rId3" cstate="print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/>
          <a:p>
            <a:pPr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1800" dirty="0" err="1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빅데이터를</a:t>
            </a:r>
            <a:r>
              <a:rPr lang="ko-KR" altLang="en-US" sz="1800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활용한 주식 동향 예측 시스템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 descr="C:\Users\wonwu\Downloads\위험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0615" y="3334772"/>
            <a:ext cx="3749357" cy="3749357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-2135903" y="2624721"/>
            <a:ext cx="7620000" cy="157083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HY헤드라인M" pitchFamily="18" charset="-127"/>
                <a:ea typeface="HY헤드라인M" pitchFamily="18" charset="-127"/>
                <a:sym typeface="Apple SD 산돌고딕 Neo 옅은체"/>
              </a:rPr>
              <a:t>HIGH RISK</a:t>
            </a: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	                 HIGH RETURN</a:t>
            </a:r>
            <a:endParaRPr kumimoji="0" lang="ko-KR" altLang="en-US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HY헤드라인M" pitchFamily="18" charset="-127"/>
              <a:ea typeface="HY헤드라인M" pitchFamily="18" charset="-127"/>
              <a:sym typeface="Apple SD 산돌고딕 Neo 옅은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40889" y="2918101"/>
            <a:ext cx="5983111" cy="83217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r>
              <a:rPr lang="en-US" altLang="ko-K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UNPREDICTABLE</a:t>
            </a:r>
            <a:endParaRPr kumimoji="0" lang="ko-KR" altLang="en-US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HY헤드라인M" pitchFamily="18" charset="-127"/>
              <a:ea typeface="HY헤드라인M" pitchFamily="18" charset="-127"/>
              <a:sym typeface="Apple SD 산돌고딕 Neo 옅은체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87785" y="7089266"/>
            <a:ext cx="8404934" cy="157083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r>
              <a:rPr lang="en-US" altLang="ko-K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Lack of </a:t>
            </a:r>
          </a:p>
          <a:p>
            <a:r>
              <a:rPr lang="en-US" altLang="ko-K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Knowledge &amp; information</a:t>
            </a:r>
            <a:endParaRPr kumimoji="0" lang="ko-KR" altLang="en-US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HY헤드라인M" pitchFamily="18" charset="-127"/>
              <a:ea typeface="HY헤드라인M" pitchFamily="18" charset="-127"/>
              <a:sym typeface="Apple SD 산돌고딕 Neo 옅은체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1176866" y="2345001"/>
            <a:ext cx="11474121" cy="4417039"/>
          </a:xfrm>
          <a:prstGeom prst="rect">
            <a:avLst/>
          </a:prstGeom>
          <a:ln w="635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3" name="pasted-image.pdf"/>
          <p:cNvPicPr>
            <a:picLocks noChangeAspect="1"/>
          </p:cNvPicPr>
          <p:nvPr/>
        </p:nvPicPr>
        <p:blipFill>
          <a:blip r:embed="rId2" cstate="print">
            <a:alphaModFix amt="47068"/>
            <a:extLst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30" y="817302"/>
            <a:ext cx="1386170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연구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94004" y="640703"/>
            <a:ext cx="626347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smtClean="0"/>
              <a:t>0</a:t>
            </a:r>
            <a:r>
              <a:rPr lang="en-US" smtClean="0"/>
              <a:t>3</a:t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64166" y="2214628"/>
            <a:ext cx="11480471" cy="469570"/>
          </a:xfrm>
          <a:prstGeom prst="rect">
            <a:avLst/>
          </a:prstGeom>
          <a:blipFill>
            <a:blip r:embed="rId3" cstate="print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/>
          <a:p>
            <a:pPr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2000" dirty="0" err="1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빅데이터를</a:t>
            </a:r>
            <a:r>
              <a:rPr lang="ko-KR" altLang="en-US" sz="2000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활용한 주식 동향 예측 시스템</a:t>
            </a:r>
            <a:endParaRPr lang="ko-KR" altLang="en-US" sz="20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422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426643272" descr="EMB00000d48594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6375" y="3100388"/>
            <a:ext cx="3173413" cy="627062"/>
          </a:xfrm>
          <a:prstGeom prst="rect">
            <a:avLst/>
          </a:prstGeom>
          <a:noFill/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422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11" name="_x426642152" descr="EMB00000d48594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65275" y="4346575"/>
            <a:ext cx="2541588" cy="622300"/>
          </a:xfrm>
          <a:prstGeom prst="rect">
            <a:avLst/>
          </a:prstGeom>
          <a:noFill/>
        </p:spPr>
      </p:pic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1422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13" name="_x426643672" descr="EMB00000d48594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95475" y="5310188"/>
            <a:ext cx="1808163" cy="762000"/>
          </a:xfrm>
          <a:prstGeom prst="rect">
            <a:avLst/>
          </a:prstGeom>
          <a:noFill/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18113" y="3221038"/>
            <a:ext cx="35337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89463" y="4236520"/>
            <a:ext cx="2205037" cy="214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58063" y="5586906"/>
            <a:ext cx="3830637" cy="921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294813" y="3111500"/>
            <a:ext cx="20859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asted-image.pdf"/>
          <p:cNvPicPr>
            <a:picLocks noChangeAspect="1"/>
          </p:cNvPicPr>
          <p:nvPr/>
        </p:nvPicPr>
        <p:blipFill>
          <a:blip r:embed="rId2" cstate="print">
            <a:alphaModFix amt="47068"/>
            <a:extLst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544330" y="791902"/>
            <a:ext cx="2213961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출력 화면 구성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194004" y="640703"/>
            <a:ext cx="1342248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lang="en-US" smtClean="0"/>
              <a:t>03-</a:t>
            </a:r>
            <a:r>
              <a:rPr smtClean="0"/>
              <a:t>01</a:t>
            </a:r>
            <a:endParaRPr dirty="0"/>
          </a:p>
        </p:txBody>
      </p:sp>
      <p:sp>
        <p:nvSpPr>
          <p:cNvPr id="175" name="Shape 175"/>
          <p:cNvSpPr/>
          <p:nvPr/>
        </p:nvSpPr>
        <p:spPr>
          <a:xfrm>
            <a:off x="232833" y="1390650"/>
            <a:ext cx="5394369" cy="400566"/>
          </a:xfrm>
          <a:prstGeom prst="rect">
            <a:avLst/>
          </a:prstGeom>
          <a:blipFill>
            <a:blip r:embed="rId3" cstate="print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/>
          <a:p>
            <a:pPr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dirty="0" smtClean="0"/>
              <a:t>연구방법</a:t>
            </a:r>
            <a:endParaRPr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801" y="3467100"/>
            <a:ext cx="5778500" cy="2767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-546100" y="2436989"/>
            <a:ext cx="5983111" cy="52439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r>
              <a:rPr kumimoji="0" lang="ko-KR" altLang="en-US" sz="28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HY헤드라인M" pitchFamily="18" charset="-127"/>
                <a:ea typeface="HY헤드라인M" pitchFamily="18" charset="-127"/>
                <a:sym typeface="Apple SD 산돌고딕 Neo 옅은체"/>
              </a:rPr>
              <a:t>실제 주식 투자 프로그램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HY헤드라인M" pitchFamily="18" charset="-127"/>
              <a:ea typeface="HY헤드라인M" pitchFamily="18" charset="-127"/>
              <a:sym typeface="Apple SD 산돌고딕 Neo 옅은체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77000" y="2959100"/>
            <a:ext cx="6781800" cy="3683000"/>
          </a:xfrm>
          <a:prstGeom prst="rect">
            <a:avLst/>
          </a:prstGeom>
          <a:noFill/>
          <a:ln w="31750" cap="flat">
            <a:solidFill>
              <a:schemeClr val="tx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731000" y="3225800"/>
            <a:ext cx="1943100" cy="3213100"/>
          </a:xfrm>
          <a:prstGeom prst="rect">
            <a:avLst/>
          </a:prstGeom>
          <a:blipFill rotWithShape="1">
            <a:blip r:embed="rId5" cstate="print"/>
            <a:srcRect/>
            <a:tile tx="0" ty="0" sx="100000" sy="100000" flip="none" algn="tl"/>
          </a:blip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91600" y="3225800"/>
            <a:ext cx="1943100" cy="3213100"/>
          </a:xfrm>
          <a:prstGeom prst="rect">
            <a:avLst/>
          </a:prstGeom>
          <a:blipFill rotWithShape="1">
            <a:blip r:embed="rId5" cstate="print"/>
            <a:srcRect/>
            <a:tile tx="0" ty="0" sx="100000" sy="100000" flip="none" algn="tl"/>
          </a:blip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176000" y="3238500"/>
            <a:ext cx="1943100" cy="3213100"/>
          </a:xfrm>
          <a:prstGeom prst="rect">
            <a:avLst/>
          </a:prstGeom>
          <a:blipFill rotWithShape="1">
            <a:blip r:embed="rId5" cstate="print"/>
            <a:srcRect/>
            <a:tile tx="0" ty="0" sx="100000" sy="100000" flip="none" algn="tl"/>
          </a:blip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19900" y="4014667"/>
            <a:ext cx="1803400" cy="1940168"/>
          </a:xfrm>
          <a:prstGeom prst="rect">
            <a:avLst/>
          </a:prstGeom>
          <a:solidFill>
            <a:schemeClr val="bg1"/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기업 선택</a:t>
            </a:r>
            <a:endParaRPr kumimoji="0" lang="en-US" altLang="ko-KR" sz="2000" b="1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000" b="1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전일 종가</a:t>
            </a: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, </a:t>
            </a:r>
            <a:r>
              <a:rPr kumimoji="0" lang="ko-KR" altLang="en-US" sz="20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거래량</a:t>
            </a:r>
            <a:endParaRPr kumimoji="0" lang="en-US" altLang="ko-KR" sz="2000" b="1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Apple SD 산돌고딕 Neo 옅은체"/>
              </a:rPr>
              <a:t>금일 종가 예측</a:t>
            </a:r>
            <a:endParaRPr kumimoji="0" lang="ko-KR" altLang="en-US" sz="2000" b="1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42400" y="4528620"/>
            <a:ext cx="1803400" cy="709061"/>
          </a:xfrm>
          <a:prstGeom prst="rect">
            <a:avLst/>
          </a:prstGeom>
          <a:solidFill>
            <a:schemeClr val="bg1"/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rPr>
              <a:t>기간별 주가</a:t>
            </a:r>
            <a:endParaRPr kumimoji="0" lang="en-US" altLang="ko-KR" sz="2000" b="1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FillTx/>
              <a:latin typeface="+mn-lt"/>
              <a:ea typeface="+mn-ea"/>
              <a:cs typeface="+mn-cs"/>
              <a:sym typeface="Apple SD 산돌고딕 Neo 옅은체"/>
            </a:endParaRP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그래프</a:t>
            </a:r>
            <a:endParaRPr kumimoji="0" lang="ko-KR" altLang="en-US" sz="2000" b="1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239500" y="4208144"/>
            <a:ext cx="1803400" cy="1324615"/>
          </a:xfrm>
          <a:prstGeom prst="rect">
            <a:avLst/>
          </a:prstGeom>
          <a:solidFill>
            <a:schemeClr val="bg1"/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rPr>
              <a:t>보조지표</a:t>
            </a:r>
            <a:endParaRPr kumimoji="0" lang="en-US" altLang="ko-KR" sz="2000" b="1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FillTx/>
              <a:latin typeface="+mn-lt"/>
              <a:ea typeface="+mn-ea"/>
              <a:cs typeface="+mn-cs"/>
              <a:sym typeface="Apple SD 산돌고딕 Neo 옅은체"/>
            </a:endParaRP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rPr>
              <a:t>사용자</a:t>
            </a:r>
            <a:endParaRPr kumimoji="0" lang="en-US" altLang="ko-KR" sz="2000" b="1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FillTx/>
              <a:latin typeface="+mn-lt"/>
              <a:ea typeface="+mn-ea"/>
              <a:cs typeface="+mn-cs"/>
              <a:sym typeface="Apple SD 산돌고딕 Neo 옅은체"/>
            </a:endParaRP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주가 예측 도구</a:t>
            </a:r>
            <a:endParaRPr kumimoji="0" lang="ko-KR" altLang="en-US" sz="2000" b="1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1422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5" name="_x426640792" descr="EMB00000d48595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11900" y="1916113"/>
            <a:ext cx="7327900" cy="5584417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199</Words>
  <Application>Microsoft Office PowerPoint</Application>
  <PresentationFormat>사용자 지정</PresentationFormat>
  <Paragraphs>82</Paragraphs>
  <Slides>14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White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wonwu</dc:creator>
  <cp:lastModifiedBy>wonwu</cp:lastModifiedBy>
  <cp:revision>34</cp:revision>
  <dcterms:modified xsi:type="dcterms:W3CDTF">2021-06-21T11:54:34Z</dcterms:modified>
</cp:coreProperties>
</file>