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_rels/notesSlide16.xml.rels" ContentType="application/vnd.openxmlformats-package.relationships+xml"/>
  <Override PartName="/ppt/notesSlides/_rels/notesSlide25.xml.rels" ContentType="application/vnd.openxmlformats-package.relationships+xml"/>
  <Override PartName="/ppt/presProps.xml" ContentType="application/vnd.openxmlformats-officedocument.presentationml.presProps+xml"/>
  <Override PartName="/customXml/itemProps5.xml" ContentType="application/vnd.openxmlformats-officedocument.customXmlProperties+xml"/>
  <Override PartName="/customXml/itemProps4.xml" ContentType="application/vnd.openxmlformats-officedocument.customXmlProperties+xml"/>
  <Override PartName="/ppt/_rels/presentation.xml.rels" ContentType="application/vnd.openxmlformats-package.relationships+xml"/>
  <Override PartName="/customXml/itemProps6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ustomXml" Target="../customXml/item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ustomXml" Target="../customXml/item5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ustomXml" Target="../customXml/item4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220C20-8AC4-4392-BDDD-33FDD28C15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9D41664-5D3D-4A83-B3D5-332BFE422155}">
      <dgm:prSet/>
      <dgm:spPr/>
      <dgm:t>
        <a:bodyPr/>
        <a:lstStyle/>
        <a:p>
          <a:r>
            <a:rPr lang="en-US"/>
            <a:t>While</a:t>
          </a:r>
        </a:p>
      </dgm:t>
    </dgm:pt>
    <dgm:pt modelId="{EEA06379-56A7-4DE3-8D0F-3096921DAA32}" type="parTrans" cxnId="{09E81C5B-6A19-4418-ABE5-D17B7ADD89CC}">
      <dgm:prSet/>
      <dgm:spPr/>
      <dgm:t>
        <a:bodyPr/>
        <a:lstStyle/>
        <a:p>
          <a:endParaRPr lang="en-US"/>
        </a:p>
      </dgm:t>
    </dgm:pt>
    <dgm:pt modelId="{C578F242-6054-474D-8D83-7065AF812F3A}" type="sibTrans" cxnId="{09E81C5B-6A19-4418-ABE5-D17B7ADD89CC}">
      <dgm:prSet/>
      <dgm:spPr/>
      <dgm:t>
        <a:bodyPr/>
        <a:lstStyle/>
        <a:p>
          <a:endParaRPr lang="en-US"/>
        </a:p>
      </dgm:t>
    </dgm:pt>
    <dgm:pt modelId="{3B32E728-40CD-45E2-929B-E141609FEF9F}">
      <dgm:prSet/>
      <dgm:spPr/>
      <dgm:t>
        <a:bodyPr/>
        <a:lstStyle/>
        <a:p>
          <a:r>
            <a:rPr lang="en-US"/>
            <a:t>For</a:t>
          </a:r>
        </a:p>
      </dgm:t>
    </dgm:pt>
    <dgm:pt modelId="{558A52BF-AF83-4348-B851-3A46AFEFFF2D}" type="parTrans" cxnId="{5D9BEE8E-B7D0-4B91-BF08-CFAE271F0774}">
      <dgm:prSet/>
      <dgm:spPr/>
      <dgm:t>
        <a:bodyPr/>
        <a:lstStyle/>
        <a:p>
          <a:endParaRPr lang="en-US"/>
        </a:p>
      </dgm:t>
    </dgm:pt>
    <dgm:pt modelId="{02C5ADA4-BFFA-4646-8EAB-1FFE487C6BAD}" type="sibTrans" cxnId="{5D9BEE8E-B7D0-4B91-BF08-CFAE271F0774}">
      <dgm:prSet/>
      <dgm:spPr/>
      <dgm:t>
        <a:bodyPr/>
        <a:lstStyle/>
        <a:p>
          <a:endParaRPr lang="en-US"/>
        </a:p>
      </dgm:t>
    </dgm:pt>
    <dgm:pt modelId="{0918A872-BA36-4CF7-8189-2263FF5C4202}">
      <dgm:prSet/>
      <dgm:spPr/>
      <dgm:t>
        <a:bodyPr/>
        <a:lstStyle/>
        <a:p>
          <a:r>
            <a:rPr lang="en-US"/>
            <a:t>Loop</a:t>
          </a:r>
        </a:p>
      </dgm:t>
    </dgm:pt>
    <dgm:pt modelId="{D7893F2F-4D0A-4B01-A519-851496998EE2}" type="parTrans" cxnId="{CAB32A85-9B12-48B8-B3D3-88C33753F2BE}">
      <dgm:prSet/>
      <dgm:spPr/>
      <dgm:t>
        <a:bodyPr/>
        <a:lstStyle/>
        <a:p>
          <a:endParaRPr lang="en-US"/>
        </a:p>
      </dgm:t>
    </dgm:pt>
    <dgm:pt modelId="{09CF74F8-7344-4B7F-81A2-8DCE6240C362}" type="sibTrans" cxnId="{CAB32A85-9B12-48B8-B3D3-88C33753F2BE}">
      <dgm:prSet/>
      <dgm:spPr/>
      <dgm:t>
        <a:bodyPr/>
        <a:lstStyle/>
        <a:p>
          <a:endParaRPr lang="en-US"/>
        </a:p>
      </dgm:t>
    </dgm:pt>
    <dgm:pt modelId="{B1F96789-B180-408F-839A-DE739D7F88FF}" type="pres">
      <dgm:prSet presAssocID="{89220C20-8AC4-4392-BDDD-33FDD28C15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38B3FA6-EC0D-43C0-81D1-262AE9334BE1}" type="pres">
      <dgm:prSet presAssocID="{49D41664-5D3D-4A83-B3D5-332BFE42215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564BB6-DBAA-4BE3-8EEB-C52FA9F2698F}" type="pres">
      <dgm:prSet presAssocID="{C578F242-6054-474D-8D83-7065AF812F3A}" presName="spacer" presStyleCnt="0"/>
      <dgm:spPr/>
    </dgm:pt>
    <dgm:pt modelId="{013677FD-6541-49D1-9295-17B0DBECC2F4}" type="pres">
      <dgm:prSet presAssocID="{3B32E728-40CD-45E2-929B-E141609FEF9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1CD571A-22AC-4C13-AD2F-09F0287B1719}" type="pres">
      <dgm:prSet presAssocID="{02C5ADA4-BFFA-4646-8EAB-1FFE487C6BAD}" presName="spacer" presStyleCnt="0"/>
      <dgm:spPr/>
    </dgm:pt>
    <dgm:pt modelId="{4A919C8D-EC79-44D2-BDD7-45B6D83BCC53}" type="pres">
      <dgm:prSet presAssocID="{0918A872-BA36-4CF7-8189-2263FF5C420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23275A3-D80B-4312-BC10-7C1A1EC52DF1}" type="presOf" srcId="{49D41664-5D3D-4A83-B3D5-332BFE422155}" destId="{738B3FA6-EC0D-43C0-81D1-262AE9334BE1}" srcOrd="0" destOrd="0" presId="urn:microsoft.com/office/officeart/2005/8/layout/vList2"/>
    <dgm:cxn modelId="{834A3F19-94D1-49BA-AC6D-128DEF0E4418}" type="presOf" srcId="{0918A872-BA36-4CF7-8189-2263FF5C4202}" destId="{4A919C8D-EC79-44D2-BDD7-45B6D83BCC53}" srcOrd="0" destOrd="0" presId="urn:microsoft.com/office/officeart/2005/8/layout/vList2"/>
    <dgm:cxn modelId="{7F7BDCC5-4800-4DE9-8958-42F1BA33BB9D}" type="presOf" srcId="{89220C20-8AC4-4392-BDDD-33FDD28C1570}" destId="{B1F96789-B180-408F-839A-DE739D7F88FF}" srcOrd="0" destOrd="0" presId="urn:microsoft.com/office/officeart/2005/8/layout/vList2"/>
    <dgm:cxn modelId="{09E81C5B-6A19-4418-ABE5-D17B7ADD89CC}" srcId="{89220C20-8AC4-4392-BDDD-33FDD28C1570}" destId="{49D41664-5D3D-4A83-B3D5-332BFE422155}" srcOrd="0" destOrd="0" parTransId="{EEA06379-56A7-4DE3-8D0F-3096921DAA32}" sibTransId="{C578F242-6054-474D-8D83-7065AF812F3A}"/>
    <dgm:cxn modelId="{5D9BEE8E-B7D0-4B91-BF08-CFAE271F0774}" srcId="{89220C20-8AC4-4392-BDDD-33FDD28C1570}" destId="{3B32E728-40CD-45E2-929B-E141609FEF9F}" srcOrd="1" destOrd="0" parTransId="{558A52BF-AF83-4348-B851-3A46AFEFFF2D}" sibTransId="{02C5ADA4-BFFA-4646-8EAB-1FFE487C6BAD}"/>
    <dgm:cxn modelId="{F68ED3CA-33B5-4792-8386-E902311CABB4}" type="presOf" srcId="{3B32E728-40CD-45E2-929B-E141609FEF9F}" destId="{013677FD-6541-49D1-9295-17B0DBECC2F4}" srcOrd="0" destOrd="0" presId="urn:microsoft.com/office/officeart/2005/8/layout/vList2"/>
    <dgm:cxn modelId="{CAB32A85-9B12-48B8-B3D3-88C33753F2BE}" srcId="{89220C20-8AC4-4392-BDDD-33FDD28C1570}" destId="{0918A872-BA36-4CF7-8189-2263FF5C4202}" srcOrd="2" destOrd="0" parTransId="{D7893F2F-4D0A-4B01-A519-851496998EE2}" sibTransId="{09CF74F8-7344-4B7F-81A2-8DCE6240C362}"/>
    <dgm:cxn modelId="{F626B2BF-F576-4EAE-8C10-3D5E806E4363}" type="presParOf" srcId="{B1F96789-B180-408F-839A-DE739D7F88FF}" destId="{738B3FA6-EC0D-43C0-81D1-262AE9334BE1}" srcOrd="0" destOrd="0" presId="urn:microsoft.com/office/officeart/2005/8/layout/vList2"/>
    <dgm:cxn modelId="{7715E5C2-4F8F-44D7-A2BA-0D98F3EFC64D}" type="presParOf" srcId="{B1F96789-B180-408F-839A-DE739D7F88FF}" destId="{0C564BB6-DBAA-4BE3-8EEB-C52FA9F2698F}" srcOrd="1" destOrd="0" presId="urn:microsoft.com/office/officeart/2005/8/layout/vList2"/>
    <dgm:cxn modelId="{987AD558-ED17-4F14-BBDA-8842566E6EF5}" type="presParOf" srcId="{B1F96789-B180-408F-839A-DE739D7F88FF}" destId="{013677FD-6541-49D1-9295-17B0DBECC2F4}" srcOrd="2" destOrd="0" presId="urn:microsoft.com/office/officeart/2005/8/layout/vList2"/>
    <dgm:cxn modelId="{44616CB5-7CCE-470B-8B16-BC1773AB8102}" type="presParOf" srcId="{B1F96789-B180-408F-839A-DE739D7F88FF}" destId="{C1CD571A-22AC-4C13-AD2F-09F0287B1719}" srcOrd="3" destOrd="0" presId="urn:microsoft.com/office/officeart/2005/8/layout/vList2"/>
    <dgm:cxn modelId="{3666D65C-53FA-42C2-97E3-74C20F0150E4}" type="presParOf" srcId="{B1F96789-B180-408F-839A-DE739D7F88FF}" destId="{4A919C8D-EC79-44D2-BDD7-45B6D83BCC5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B3FA6-EC0D-43C0-81D1-262AE9334BE1}">
      <dsp:nvSpPr>
        <dsp:cNvPr id="0" name=""/>
        <dsp:cNvSpPr/>
      </dsp:nvSpPr>
      <dsp:spPr>
        <a:xfrm>
          <a:off x="0" y="21959"/>
          <a:ext cx="6154199" cy="1357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/>
            <a:t>While</a:t>
          </a:r>
        </a:p>
      </dsp:txBody>
      <dsp:txXfrm>
        <a:off x="66253" y="88212"/>
        <a:ext cx="6021693" cy="1224694"/>
      </dsp:txXfrm>
    </dsp:sp>
    <dsp:sp modelId="{013677FD-6541-49D1-9295-17B0DBECC2F4}">
      <dsp:nvSpPr>
        <dsp:cNvPr id="0" name=""/>
        <dsp:cNvSpPr/>
      </dsp:nvSpPr>
      <dsp:spPr>
        <a:xfrm>
          <a:off x="0" y="1546199"/>
          <a:ext cx="6154199" cy="1357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/>
            <a:t>For</a:t>
          </a:r>
        </a:p>
      </dsp:txBody>
      <dsp:txXfrm>
        <a:off x="66253" y="1612452"/>
        <a:ext cx="6021693" cy="1224694"/>
      </dsp:txXfrm>
    </dsp:sp>
    <dsp:sp modelId="{4A919C8D-EC79-44D2-BDD7-45B6D83BCC53}">
      <dsp:nvSpPr>
        <dsp:cNvPr id="0" name=""/>
        <dsp:cNvSpPr/>
      </dsp:nvSpPr>
      <dsp:spPr>
        <a:xfrm>
          <a:off x="0" y="3070439"/>
          <a:ext cx="6154199" cy="1357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/>
            <a:t>Loop</a:t>
          </a:r>
        </a:p>
      </dsp:txBody>
      <dsp:txXfrm>
        <a:off x="66253" y="3136692"/>
        <a:ext cx="6021693" cy="122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6A3EAB8C-6753-45A5-A4D5-D5B75C55DF62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sldNum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2BE3E1B-64A0-4B7A-8399-1E315D7A9DB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346ADF-D71A-4F3E-B71D-5838340AB57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e2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6" hidden="1"/>
          <p:cNvSpPr/>
          <p:nvPr/>
        </p:nvSpPr>
        <p:spPr>
          <a:xfrm>
            <a:off x="11783880" y="5778720"/>
            <a:ext cx="406440" cy="81756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Freeform 6"/>
          <p:cNvSpPr/>
          <p:nvPr/>
        </p:nvSpPr>
        <p:spPr>
          <a:xfrm>
            <a:off x="11783880" y="5783400"/>
            <a:ext cx="406440" cy="81756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Straight Connector 11"/>
          <p:cNvSpPr/>
          <p:nvPr/>
        </p:nvSpPr>
        <p:spPr>
          <a:xfrm>
            <a:off x="758880" y="1280160"/>
            <a:ext cx="360" cy="5577840"/>
          </a:xfrm>
          <a:prstGeom prst="line">
            <a:avLst/>
          </a:prstGeom>
          <a:ln w="19050">
            <a:solidFill>
              <a:srgbClr val="f6f4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6"/>
          <p:cNvSpPr/>
          <p:nvPr/>
        </p:nvSpPr>
        <p:spPr>
          <a:xfrm>
            <a:off x="11783880" y="5778720"/>
            <a:ext cx="406440" cy="81756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reddit.com/r/rust/comments/ao7h2u/best_practices_for_using_expect/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doc.rust-lang.org/rust-by-example/index.html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survey.stackoverflow.co/2022/?utm_source=thenewstack&amp;utm_medium=website&amp;utm_content=inline-mention&amp;utm_campaign=platform#most-loved-dreaded-and-wanted-language-love-dread" TargetMode="External"/><Relationship Id="rId2" Type="http://schemas.openxmlformats.org/officeDocument/2006/relationships/hyperlink" Target="https://survey.stackoverflow.co/2022/?utm_source=thenewstack&amp;utm_medium=website&amp;utm_content=inline-mention&amp;utm_campaign=platform#most-loved-dreaded-and-wanted-language-love-dread" TargetMode="External"/><Relationship Id="rId3" Type="http://schemas.openxmlformats.org/officeDocument/2006/relationships/hyperlink" Target="https://survey.stackoverflow.co/2022/?utm_source=thenewstack&amp;utm_medium=website&amp;utm_content=inline-mention&amp;utm_campaign=platform#most-loved-dreaded-and-wanted-language-love-dread" TargetMode="External"/><Relationship Id="rId4" Type="http://schemas.openxmlformats.org/officeDocument/2006/relationships/hyperlink" Target="https://survey.stackoverflow.co/2022/?utm_source=thenewstack&amp;utm_medium=website&amp;utm_content=inline-mention&amp;utm_campaign=platform#most-loved-dreaded-and-wanted-language-love-dread" TargetMode="External"/><Relationship Id="rId5" Type="http://schemas.openxmlformats.org/officeDocument/2006/relationships/hyperlink" Target="https://survey.stackoverflow.co/2022/?utm_source=thenewstack&amp;utm_medium=website&amp;utm_content=inline-mention&amp;utm_campaign=platform#most-loved-dreaded-and-wanted-language-love-dread" TargetMode="External"/><Relationship Id="rId6" Type="http://schemas.openxmlformats.org/officeDocument/2006/relationships/hyperlink" Target="https://survey.stackoverflow.co/2022/?utm_source=thenewstack&amp;utm_medium=website&amp;utm_content=inline-mention&amp;utm_campaign=platform#most-loved-dreaded-and-wanted-language-love-dread" TargetMode="External"/><Relationship Id="rId7" Type="http://schemas.openxmlformats.org/officeDocument/2006/relationships/hyperlink" Target="https://stackoverflow.blog/2020/06/05/why-the-developers-who-use-rust-love-it-so-much/" TargetMode="External"/><Relationship Id="rId8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e2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078920" y="1143000"/>
            <a:ext cx="4357080" cy="37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</a:pPr>
            <a:r>
              <a:rPr b="0" i="1" lang="en-US" sz="6700" spc="89" strike="noStrike">
                <a:solidFill>
                  <a:srgbClr val="ffffff"/>
                </a:solidFill>
                <a:latin typeface="Sitka Banner"/>
                <a:ea typeface="DejaVu Sans"/>
              </a:rPr>
              <a:t>Paradigma Imperativo</a:t>
            </a:r>
            <a:br/>
            <a:br/>
            <a:r>
              <a:rPr b="0" i="1" lang="en-US" sz="6700" spc="89" strike="noStrike">
                <a:solidFill>
                  <a:srgbClr val="ffffff"/>
                </a:solidFill>
                <a:latin typeface="Sitka Banner"/>
                <a:ea typeface="DejaVu Sans"/>
              </a:rPr>
              <a:t>RUST</a:t>
            </a:r>
            <a:endParaRPr b="0" lang="pt-BR" sz="6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Straight Connector 40"/>
          <p:cNvSpPr/>
          <p:nvPr/>
        </p:nvSpPr>
        <p:spPr>
          <a:xfrm>
            <a:off x="758880" y="1143000"/>
            <a:ext cx="360" cy="5715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8" name="Picture 5" descr=""/>
          <p:cNvPicPr/>
          <p:nvPr/>
        </p:nvPicPr>
        <p:blipFill>
          <a:blip r:embed="rId1"/>
          <a:stretch/>
        </p:blipFill>
        <p:spPr>
          <a:xfrm>
            <a:off x="6403680" y="1080360"/>
            <a:ext cx="4701960" cy="4701960"/>
          </a:xfrm>
          <a:prstGeom prst="rect">
            <a:avLst/>
          </a:prstGeom>
          <a:ln w="0">
            <a:noFill/>
          </a:ln>
        </p:spPr>
      </p:pic>
      <p:sp>
        <p:nvSpPr>
          <p:cNvPr id="89" name="Freeform 6"/>
          <p:cNvSpPr/>
          <p:nvPr/>
        </p:nvSpPr>
        <p:spPr>
          <a:xfrm>
            <a:off x="11783880" y="1143360"/>
            <a:ext cx="406440" cy="81756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4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6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068480" y="1063080"/>
            <a:ext cx="10353960" cy="153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</a:pPr>
            <a:r>
              <a:rPr b="0" i="1" lang="en-US" sz="6000" spc="89" strike="noStrike">
                <a:solidFill>
                  <a:srgbClr val="262626"/>
                </a:solidFill>
                <a:latin typeface="Sitka Banner"/>
                <a:ea typeface="DejaVu Sans"/>
              </a:rPr>
              <a:t>Print 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Straight Connector 18"/>
          <p:cNvSpPr/>
          <p:nvPr/>
        </p:nvSpPr>
        <p:spPr>
          <a:xfrm>
            <a:off x="758880" y="1143000"/>
            <a:ext cx="360" cy="5715000"/>
          </a:xfrm>
          <a:prstGeom prst="line">
            <a:avLst/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1068480" y="2933280"/>
            <a:ext cx="7053840" cy="285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Printamos algo com o comando </a:t>
            </a:r>
            <a:r>
              <a:rPr b="1" lang="en-US" sz="2000" spc="-1" strike="noStrike">
                <a:solidFill>
                  <a:srgbClr val="0d0d0d"/>
                </a:solidFill>
                <a:latin typeface="Avenir Next LT Pro"/>
                <a:ea typeface="Avenir Next LT Pro"/>
              </a:rPr>
              <a:t>println! </a:t>
            </a:r>
            <a:r>
              <a:rPr b="0" lang="en-US" sz="20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(coisaaserprintada)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d0d0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d0d0d"/>
                </a:solidFill>
                <a:latin typeface="Avenir Next LT Pro"/>
                <a:ea typeface="Avenir Next LT Pro"/>
              </a:rPr>
              <a:t> </a:t>
            </a:r>
            <a:r>
              <a:rPr b="0" lang="en-US" sz="2000" spc="-1" strike="noStrike">
                <a:solidFill>
                  <a:srgbClr val="0d0d0d"/>
                </a:solidFill>
                <a:latin typeface="Avenir Next LT Pro"/>
                <a:ea typeface="Avenir Next LT Pro"/>
              </a:rPr>
              <a:t>Exemplo: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d0d0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d0d0d"/>
                </a:solidFill>
                <a:latin typeface="Avenir Next LT Pro"/>
                <a:ea typeface="Avenir Next LT Pro"/>
              </a:rPr>
              <a:t>println! 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("Valor de x: </a:t>
            </a:r>
            <a:r>
              <a:rPr b="0" lang="en-US" sz="2000" spc="-1" strike="noStrike">
                <a:solidFill>
                  <a:srgbClr val="00b050"/>
                </a:solidFill>
                <a:latin typeface="Avenir Next LT Pro"/>
                <a:ea typeface="Avenir Next LT Pro"/>
              </a:rPr>
              <a:t>{}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", x);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Freeform 6"/>
          <p:cNvSpPr/>
          <p:nvPr/>
        </p:nvSpPr>
        <p:spPr>
          <a:xfrm>
            <a:off x="11783880" y="5783400"/>
            <a:ext cx="406440" cy="81756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ontent Placeholder 2"/>
          <p:cNvSpPr/>
          <p:nvPr/>
        </p:nvSpPr>
        <p:spPr>
          <a:xfrm>
            <a:off x="970560" y="4620600"/>
            <a:ext cx="7053840" cy="285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00b050"/>
                </a:solidFill>
                <a:latin typeface="Avenir Next LT Pro"/>
                <a:ea typeface="DejaVu Sans"/>
              </a:rPr>
              <a:t> </a:t>
            </a:r>
            <a:r>
              <a:rPr b="0" lang="en-US" sz="2000" spc="-1" strike="noStrike">
                <a:solidFill>
                  <a:srgbClr val="00b050"/>
                </a:solidFill>
                <a:latin typeface="Avenir Next LT Pro"/>
                <a:ea typeface="DejaVu Sans"/>
              </a:rPr>
              <a:t>É necessário o uso de </a:t>
            </a:r>
            <a:r>
              <a:rPr b="0" lang="en-US" sz="2000" spc="-1" strike="noStrike">
                <a:solidFill>
                  <a:srgbClr val="00b050"/>
                </a:solidFill>
                <a:latin typeface="Avenir Next LT Pro"/>
                <a:ea typeface="Avenir Next LT Pro"/>
              </a:rPr>
              <a:t>{} ao se usar uma variável no print.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7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068480" y="1063080"/>
            <a:ext cx="10353960" cy="153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</a:pPr>
            <a:r>
              <a:rPr b="0" i="1" lang="en-US" sz="6000" spc="89" strike="noStrike">
                <a:solidFill>
                  <a:srgbClr val="262626"/>
                </a:solidFill>
                <a:latin typeface="Sitka Banner"/>
                <a:ea typeface="DejaVu Sans"/>
              </a:rPr>
              <a:t>Read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Straight Connector 9"/>
          <p:cNvSpPr/>
          <p:nvPr/>
        </p:nvSpPr>
        <p:spPr>
          <a:xfrm>
            <a:off x="758880" y="1143000"/>
            <a:ext cx="360" cy="5715000"/>
          </a:xfrm>
          <a:prstGeom prst="line">
            <a:avLst/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1068480" y="2933280"/>
            <a:ext cx="7053840" cy="3906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Para ler algo usaremos a biblioteca </a:t>
            </a:r>
            <a:r>
              <a:rPr b="1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std:io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. A leitura é feita dessa forma: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  </a:t>
            </a:r>
            <a:r>
              <a:rPr b="1" lang="en-US" sz="2000" spc="-1" strike="noStrike">
                <a:solidFill>
                  <a:srgbClr val="262626"/>
                </a:solidFill>
                <a:latin typeface="Consolas"/>
                <a:ea typeface="Avenir Next LT Pro"/>
              </a:rPr>
              <a:t>let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 </a:t>
            </a:r>
            <a:r>
              <a:rPr b="1" lang="en-US" sz="2000" spc="-1" strike="noStrike">
                <a:solidFill>
                  <a:srgbClr val="262626"/>
                </a:solidFill>
                <a:latin typeface="Consolas"/>
                <a:ea typeface="Avenir Next LT Pro"/>
              </a:rPr>
              <a:t>mut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 </a:t>
            </a:r>
            <a:r>
              <a:rPr b="0" lang="en-US" sz="2000" spc="-1" strike="noStrike">
                <a:solidFill>
                  <a:srgbClr val="262626"/>
                </a:solidFill>
                <a:latin typeface="Consolas"/>
                <a:ea typeface="Avenir Next LT Pro"/>
              </a:rPr>
              <a:t>x = String::new();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Consolas"/>
                <a:ea typeface="Avenir Next LT Pro"/>
              </a:rPr>
              <a:t> </a:t>
            </a:r>
            <a:r>
              <a:rPr b="0" lang="en-US" sz="2000" spc="-1" strike="noStrike">
                <a:solidFill>
                  <a:srgbClr val="262626"/>
                </a:solidFill>
                <a:latin typeface="Consolas"/>
                <a:ea typeface="Avenir Next LT Pro"/>
              </a:rPr>
              <a:t>io::stdin().read_line(&amp;</a:t>
            </a:r>
            <a:r>
              <a:rPr b="1" lang="en-US" sz="2000" spc="-1" strike="noStrike">
                <a:solidFill>
                  <a:srgbClr val="262626"/>
                </a:solidFill>
                <a:latin typeface="Consolas"/>
                <a:ea typeface="Avenir Next LT Pro"/>
              </a:rPr>
              <a:t>mut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 </a:t>
            </a:r>
            <a:r>
              <a:rPr b="0" lang="en-US" sz="2000" spc="-1" strike="noStrike">
                <a:solidFill>
                  <a:srgbClr val="262626"/>
                </a:solidFill>
                <a:latin typeface="Consolas"/>
                <a:ea typeface="Avenir Next LT Pro"/>
              </a:rPr>
              <a:t>x).expect("failed to readline");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e80095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900" spc="-1" strike="noStrike" u="sng">
                <a:solidFill>
                  <a:srgbClr val="e80095"/>
                </a:solidFill>
                <a:uFillTx/>
                <a:latin typeface="Arial"/>
                <a:ea typeface="Avenir Next LT Pro"/>
                <a:hlinkClick r:id="rId1"/>
              </a:rPr>
              <a:t>Best practices for using `.expect()`?</a:t>
            </a:r>
            <a:endParaRPr b="0" lang="pt-BR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Freeform 6"/>
          <p:cNvSpPr/>
          <p:nvPr/>
        </p:nvSpPr>
        <p:spPr>
          <a:xfrm>
            <a:off x="11783880" y="5783400"/>
            <a:ext cx="406440" cy="81756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52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Rectangle 54"/>
          <p:cNvSpPr/>
          <p:nvPr/>
        </p:nvSpPr>
        <p:spPr>
          <a:xfrm>
            <a:off x="0" y="0"/>
            <a:ext cx="12190680" cy="22845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58880" y="379440"/>
            <a:ext cx="10669680" cy="155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i="1" lang="en-US" sz="6000" spc="89" strike="noStrike">
                <a:solidFill>
                  <a:srgbClr val="ffffff"/>
                </a:solidFill>
                <a:latin typeface="Sitka Banner"/>
                <a:ea typeface="DejaVu Sans"/>
              </a:rPr>
              <a:t>Casting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758880" y="2607840"/>
            <a:ext cx="8411040" cy="317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000"/>
          </a:bodyPr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Para fazer casting temos dois modos, fazendo uso dos métodos </a:t>
            </a:r>
            <a:r>
              <a:rPr b="1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trim()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, </a:t>
            </a:r>
            <a:r>
              <a:rPr b="1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parse()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, </a:t>
            </a:r>
            <a:r>
              <a:rPr b="1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unwrap()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 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Exemplos: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let i: i32 = </a:t>
            </a:r>
            <a:r>
              <a:rPr b="0" lang="en-US" sz="20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string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.trim().parse().unwrap();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let my_int = match z.trim().parse::&lt;i8&gt;(){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    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Ok(n) =&gt; n,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    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Err(_) =&gt; { print!("fail"); 0 }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  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};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Freeform 6"/>
          <p:cNvSpPr/>
          <p:nvPr/>
        </p:nvSpPr>
        <p:spPr>
          <a:xfrm>
            <a:off x="11783880" y="5783400"/>
            <a:ext cx="406440" cy="81756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3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Rectangle 4"/>
          <p:cNvSpPr/>
          <p:nvPr/>
        </p:nvSpPr>
        <p:spPr>
          <a:xfrm>
            <a:off x="0" y="0"/>
            <a:ext cx="12190680" cy="22845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58880" y="379440"/>
            <a:ext cx="10669680" cy="155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i="1" lang="en-US" sz="6000" spc="89" strike="noStrike">
                <a:solidFill>
                  <a:srgbClr val="ffffff"/>
                </a:solidFill>
                <a:latin typeface="Sitka Banner"/>
                <a:ea typeface="DejaVu Sans"/>
              </a:rPr>
              <a:t>Casting para Strings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758880" y="2607840"/>
            <a:ext cx="8411040" cy="317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Muito simples, somente usamos </a:t>
            </a:r>
            <a:r>
              <a:rPr b="1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to_string();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Exemplo: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let s: String = x.to_string();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Freeform 2"/>
          <p:cNvSpPr/>
          <p:nvPr/>
        </p:nvSpPr>
        <p:spPr>
          <a:xfrm>
            <a:off x="11783880" y="5783400"/>
            <a:ext cx="406440" cy="81756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7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Rectangle 9"/>
          <p:cNvSpPr/>
          <p:nvPr/>
        </p:nvSpPr>
        <p:spPr>
          <a:xfrm>
            <a:off x="0" y="0"/>
            <a:ext cx="12190680" cy="34275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58880" y="352080"/>
            <a:ext cx="10669680" cy="272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i="1" lang="en-US" sz="6000" spc="89" strike="noStrike">
                <a:solidFill>
                  <a:srgbClr val="ffffff"/>
                </a:solidFill>
                <a:latin typeface="Sitka Banner"/>
                <a:ea typeface="DejaVu Sans"/>
              </a:rPr>
              <a:t>Concatenamento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758880" y="3750840"/>
            <a:ext cx="8411040" cy="203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Para concatenar strings, podemos simplesmente usar o</a:t>
            </a:r>
            <a:r>
              <a:rPr b="1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 format!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let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 concatenar = </a:t>
            </a:r>
            <a:r>
              <a:rPr b="1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format!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("{}{}", x, guess);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Freeform 6"/>
          <p:cNvSpPr/>
          <p:nvPr/>
        </p:nvSpPr>
        <p:spPr>
          <a:xfrm>
            <a:off x="11783880" y="5783400"/>
            <a:ext cx="406440" cy="81756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7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8319600" cy="195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i="1" lang="en-US" sz="6000" spc="89" strike="noStrike">
                <a:solidFill>
                  <a:srgbClr val="262626"/>
                </a:solidFill>
                <a:latin typeface="Sitka Banner"/>
                <a:ea typeface="DejaVu Sans"/>
              </a:rPr>
              <a:t>If e Else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Straight Connector 9"/>
          <p:cNvSpPr/>
          <p:nvPr/>
        </p:nvSpPr>
        <p:spPr>
          <a:xfrm flipH="1">
            <a:off x="738360" y="2936520"/>
            <a:ext cx="8365320" cy="360"/>
          </a:xfrm>
          <a:prstGeom prst="line">
            <a:avLst/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736920" y="3161520"/>
            <a:ext cx="8363160" cy="333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4000"/>
          </a:bodyPr>
          <a:p>
            <a:pPr marL="22860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    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let n = 1;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    </a:t>
            </a:r>
            <a:r>
              <a:rPr b="1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if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 n &lt; 0 {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        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print!("{} = negativo", n);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    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}</a:t>
            </a:r>
            <a:r>
              <a:rPr b="1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 else if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 n &gt; 0 {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        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print!("{} = positivo", n);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    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} </a:t>
            </a:r>
            <a:r>
              <a:rPr b="1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else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 {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        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print!("{} = 0", n);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    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}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Freeform 6"/>
          <p:cNvSpPr/>
          <p:nvPr/>
        </p:nvSpPr>
        <p:spPr>
          <a:xfrm>
            <a:off x="11783880" y="5783400"/>
            <a:ext cx="406440" cy="81756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7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068480" y="1063080"/>
            <a:ext cx="10353960" cy="153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</a:pPr>
            <a:r>
              <a:rPr b="0" i="1" lang="en-US" sz="6000" spc="89" strike="noStrike">
                <a:solidFill>
                  <a:srgbClr val="262626"/>
                </a:solidFill>
                <a:latin typeface="Sitka Banner"/>
                <a:ea typeface="DejaVu Sans"/>
              </a:rPr>
              <a:t>Exercícios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Straight Connector 9"/>
          <p:cNvSpPr/>
          <p:nvPr/>
        </p:nvSpPr>
        <p:spPr>
          <a:xfrm>
            <a:off x="758880" y="1143000"/>
            <a:ext cx="360" cy="5715000"/>
          </a:xfrm>
          <a:prstGeom prst="line">
            <a:avLst/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1068480" y="2933280"/>
            <a:ext cx="7053840" cy="285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1- Crie um sistema em que o usuário deve entrar com dois numeros, e então deve escolher entre multiplicar ou somar esses dois números. 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If op.trim() == "+"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Freeform 6"/>
          <p:cNvSpPr/>
          <p:nvPr/>
        </p:nvSpPr>
        <p:spPr>
          <a:xfrm>
            <a:off x="11783880" y="5783400"/>
            <a:ext cx="406440" cy="81756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7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58880" y="1063080"/>
            <a:ext cx="3864600" cy="444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</a:pPr>
            <a:r>
              <a:rPr b="0" i="1" lang="en-US" sz="6000" spc="89" strike="noStrike">
                <a:solidFill>
                  <a:srgbClr val="262626"/>
                </a:solidFill>
                <a:latin typeface="Sitka Banner"/>
                <a:ea typeface="DejaVu Sans"/>
              </a:rPr>
              <a:t>Estruturas</a:t>
            </a:r>
            <a:br/>
            <a:r>
              <a:rPr b="0" i="1" lang="en-US" sz="6000" spc="89" strike="noStrike">
                <a:solidFill>
                  <a:srgbClr val="262626"/>
                </a:solidFill>
                <a:latin typeface="Sitka Banner"/>
                <a:ea typeface="DejaVu Sans"/>
              </a:rPr>
              <a:t>De</a:t>
            </a:r>
            <a:br/>
            <a:r>
              <a:rPr b="0" i="1" lang="en-US" sz="6000" spc="89" strike="noStrike">
                <a:solidFill>
                  <a:srgbClr val="262626"/>
                </a:solidFill>
                <a:latin typeface="Sitka Banner"/>
                <a:ea typeface="DejaVu Sans"/>
              </a:rPr>
              <a:t>Repetição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Straight Connector 9"/>
          <p:cNvSpPr/>
          <p:nvPr/>
        </p:nvSpPr>
        <p:spPr>
          <a:xfrm>
            <a:off x="4952880" y="1143000"/>
            <a:ext cx="360" cy="5715000"/>
          </a:xfrm>
          <a:prstGeom prst="line">
            <a:avLst/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723282084"/>
              </p:ext>
            </p:extLst>
          </p:nvPr>
        </p:nvGraphicFramePr>
        <p:xfrm>
          <a:off x="5274720" y="1063080"/>
          <a:ext cx="6153840" cy="4449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70" name="Freeform 6"/>
          <p:cNvSpPr/>
          <p:nvPr/>
        </p:nvSpPr>
        <p:spPr>
          <a:xfrm>
            <a:off x="11783880" y="5783400"/>
            <a:ext cx="406440" cy="81756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2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7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068480" y="1063080"/>
            <a:ext cx="10353960" cy="153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</a:pPr>
            <a:r>
              <a:rPr b="0" i="1" lang="en-US" sz="6000" spc="89" strike="noStrike">
                <a:solidFill>
                  <a:srgbClr val="262626"/>
                </a:solidFill>
                <a:latin typeface="Sitka Banner"/>
                <a:ea typeface="DejaVu Sans"/>
              </a:rPr>
              <a:t>While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Straight Connector 9"/>
          <p:cNvSpPr/>
          <p:nvPr/>
        </p:nvSpPr>
        <p:spPr>
          <a:xfrm>
            <a:off x="758880" y="1143000"/>
            <a:ext cx="360" cy="5715000"/>
          </a:xfrm>
          <a:prstGeom prst="line">
            <a:avLst/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1068480" y="1877400"/>
            <a:ext cx="7053840" cy="489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  </a:t>
            </a:r>
            <a:r>
              <a:rPr b="0" lang="en-US" sz="4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  </a:t>
            </a:r>
            <a:r>
              <a:rPr b="0" lang="en-US" sz="4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let mut n = 3;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4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    </a:t>
            </a:r>
            <a:r>
              <a:rPr b="1" lang="en-US" sz="4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while </a:t>
            </a:r>
            <a:r>
              <a:rPr b="0" lang="en-US" sz="4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n &lt; 101 {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4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     </a:t>
            </a:r>
            <a:r>
              <a:rPr b="0" lang="en-US" sz="40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println!</a:t>
            </a:r>
            <a:r>
              <a:rPr b="0" lang="en-US" sz="4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("{}", n);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4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     </a:t>
            </a:r>
            <a:r>
              <a:rPr b="0" lang="en-US" sz="4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n += 1;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4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    </a:t>
            </a:r>
            <a:r>
              <a:rPr b="0" lang="en-US" sz="4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}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Freeform 6"/>
          <p:cNvSpPr/>
          <p:nvPr/>
        </p:nvSpPr>
        <p:spPr>
          <a:xfrm>
            <a:off x="11783880" y="5783400"/>
            <a:ext cx="406440" cy="81756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7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068480" y="1063080"/>
            <a:ext cx="10353960" cy="153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</a:pPr>
            <a:r>
              <a:rPr b="0" i="1" lang="en-US" sz="6000" spc="89" strike="noStrike">
                <a:solidFill>
                  <a:srgbClr val="262626"/>
                </a:solidFill>
                <a:latin typeface="Sitka Banner"/>
                <a:ea typeface="DejaVu Sans"/>
              </a:rPr>
              <a:t>For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Straight Connector 9"/>
          <p:cNvSpPr/>
          <p:nvPr/>
        </p:nvSpPr>
        <p:spPr>
          <a:xfrm>
            <a:off x="758880" y="1143000"/>
            <a:ext cx="360" cy="5715000"/>
          </a:xfrm>
          <a:prstGeom prst="line">
            <a:avLst/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1068480" y="2160360"/>
            <a:ext cx="7053840" cy="454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9000"/>
          </a:bodyPr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4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  </a:t>
            </a:r>
            <a:r>
              <a:rPr b="1" lang="en-US" sz="4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for</a:t>
            </a:r>
            <a:r>
              <a:rPr b="0" lang="en-US" sz="4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 n </a:t>
            </a:r>
            <a:r>
              <a:rPr b="1" lang="en-US" sz="4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in</a:t>
            </a:r>
            <a:r>
              <a:rPr b="0" lang="en-US" sz="4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 1..101 {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        </a:t>
            </a:r>
            <a:r>
              <a:rPr b="0" lang="en-US" sz="40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println!</a:t>
            </a:r>
            <a:r>
              <a:rPr b="0" lang="en-US" sz="4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("{}", n);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    </a:t>
            </a:r>
            <a:r>
              <a:rPr b="0" lang="en-US" sz="4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}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Para acréscimos maiores que 1 usamos: (inicial..final)</a:t>
            </a:r>
            <a:r>
              <a:rPr b="0" lang="en-US" sz="3200" spc="-1" strike="noStrike">
                <a:solidFill>
                  <a:srgbClr val="262626"/>
                </a:solidFill>
                <a:latin typeface="Consolas"/>
                <a:ea typeface="Avenir Next LT Pro"/>
              </a:rPr>
              <a:t>.step_by(acréscimo)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Freeform 6"/>
          <p:cNvSpPr/>
          <p:nvPr/>
        </p:nvSpPr>
        <p:spPr>
          <a:xfrm>
            <a:off x="11783880" y="5783400"/>
            <a:ext cx="406440" cy="81756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16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68480" y="1063080"/>
            <a:ext cx="10353960" cy="153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</a:pPr>
            <a:r>
              <a:rPr b="0" i="1" lang="en-US" sz="6000" spc="89" strike="noStrike">
                <a:solidFill>
                  <a:srgbClr val="262626"/>
                </a:solidFill>
                <a:latin typeface="Sitka Banner"/>
                <a:ea typeface="DejaVu Sans"/>
              </a:rPr>
              <a:t>Sobre a linguagem </a:t>
            </a:r>
            <a:r>
              <a:rPr b="0" i="1" lang="en-US" sz="1200" spc="89" strike="noStrike" u="sng">
                <a:solidFill>
                  <a:srgbClr val="e80095"/>
                </a:solidFill>
                <a:uFillTx/>
                <a:latin typeface="Sitka Banner"/>
                <a:ea typeface="DejaVu Sans"/>
                <a:hlinkClick r:id="rId1"/>
              </a:rPr>
              <a:t>Doc</a:t>
            </a:r>
            <a:r>
              <a:rPr b="0" i="1" lang="en-US" sz="6000" spc="89" strike="noStrike">
                <a:solidFill>
                  <a:srgbClr val="262626"/>
                </a:solidFill>
                <a:latin typeface="Sitka Banner"/>
                <a:ea typeface="DejaVu Sans"/>
              </a:rPr>
              <a:t> 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Straight Connector 18"/>
          <p:cNvSpPr/>
          <p:nvPr/>
        </p:nvSpPr>
        <p:spPr>
          <a:xfrm>
            <a:off x="758880" y="1143000"/>
            <a:ext cx="360" cy="5715000"/>
          </a:xfrm>
          <a:prstGeom prst="line">
            <a:avLst/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068480" y="2933280"/>
            <a:ext cx="7053840" cy="285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Criada pela Mozilla para substituir o C++.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Extremamente segura e rápida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Diversos frameworks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Boa para desenvolvimento de jogos, sistemas operacionais, web development, entre outros.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Freeform 6"/>
          <p:cNvSpPr/>
          <p:nvPr/>
        </p:nvSpPr>
        <p:spPr>
          <a:xfrm>
            <a:off x="11783880" y="5783400"/>
            <a:ext cx="406440" cy="81756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7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068480" y="1063080"/>
            <a:ext cx="10353960" cy="153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</a:pPr>
            <a:r>
              <a:rPr b="0" i="1" lang="en-US" sz="6000" spc="89" strike="noStrike">
                <a:solidFill>
                  <a:srgbClr val="262626"/>
                </a:solidFill>
                <a:latin typeface="Sitka Banner"/>
                <a:ea typeface="DejaVu Sans"/>
              </a:rPr>
              <a:t>Loop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Straight Connector 9"/>
          <p:cNvSpPr/>
          <p:nvPr/>
        </p:nvSpPr>
        <p:spPr>
          <a:xfrm>
            <a:off x="758880" y="1143000"/>
            <a:ext cx="360" cy="5715000"/>
          </a:xfrm>
          <a:prstGeom prst="line">
            <a:avLst/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1068480" y="2933280"/>
            <a:ext cx="7053840" cy="285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4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   </a:t>
            </a:r>
            <a:r>
              <a:rPr b="1" lang="en-US" sz="4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loop</a:t>
            </a:r>
            <a:r>
              <a:rPr b="0" lang="en-US" sz="4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 {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4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  </a:t>
            </a:r>
            <a:r>
              <a:rPr b="1" lang="en-US" sz="4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 </a:t>
            </a:r>
            <a:r>
              <a:rPr b="1" lang="en-US" sz="4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break</a:t>
            </a:r>
            <a:r>
              <a:rPr b="0" lang="en-US" sz="4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;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4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    </a:t>
            </a:r>
            <a:r>
              <a:rPr b="0" lang="en-US" sz="4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}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Freeform 6"/>
          <p:cNvSpPr/>
          <p:nvPr/>
        </p:nvSpPr>
        <p:spPr>
          <a:xfrm>
            <a:off x="11783880" y="5783400"/>
            <a:ext cx="406440" cy="81756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7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8319600" cy="195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i="1" lang="en-US" sz="6000" spc="89" strike="noStrike">
                <a:solidFill>
                  <a:srgbClr val="262626"/>
                </a:solidFill>
                <a:latin typeface="Sitka Banner"/>
                <a:ea typeface="DejaVu Sans"/>
              </a:rPr>
              <a:t>Funções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Straight Connector 9"/>
          <p:cNvSpPr/>
          <p:nvPr/>
        </p:nvSpPr>
        <p:spPr>
          <a:xfrm flipH="1">
            <a:off x="738360" y="2936520"/>
            <a:ext cx="8365320" cy="360"/>
          </a:xfrm>
          <a:prstGeom prst="line">
            <a:avLst/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758880" y="3161520"/>
            <a:ext cx="8319600" cy="261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fn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 function(</a:t>
            </a:r>
            <a:r>
              <a:rPr b="0" lang="en-US" sz="20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x: i32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) { 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println!("Valor de x: {}", </a:t>
            </a:r>
            <a:r>
              <a:rPr b="0" lang="en-US" sz="20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x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); 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}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fn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 main() { 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function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(5); 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}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Freeform 6"/>
          <p:cNvSpPr/>
          <p:nvPr/>
        </p:nvSpPr>
        <p:spPr>
          <a:xfrm>
            <a:off x="11783880" y="5783400"/>
            <a:ext cx="406440" cy="81756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7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8319600" cy="195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i="1" lang="en-US" sz="6000" spc="89" strike="noStrike">
                <a:solidFill>
                  <a:srgbClr val="262626"/>
                </a:solidFill>
                <a:latin typeface="Sitka Banner"/>
                <a:ea typeface="DejaVu Sans"/>
              </a:rPr>
              <a:t>Arrays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Straight Connector 9"/>
          <p:cNvSpPr/>
          <p:nvPr/>
        </p:nvSpPr>
        <p:spPr>
          <a:xfrm flipH="1">
            <a:off x="738360" y="2936520"/>
            <a:ext cx="8365320" cy="360"/>
          </a:xfrm>
          <a:prstGeom prst="line">
            <a:avLst/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758880" y="3161520"/>
            <a:ext cx="8319600" cy="261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 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let </a:t>
            </a:r>
            <a:r>
              <a:rPr b="1" lang="en-US" sz="20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arr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:[i32;3] = [0;3]; Inicializa a array de tipo i32 de tamanho 3.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  </a:t>
            </a:r>
            <a:r>
              <a:rPr b="1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arr.len() -&gt; usamos para pegar o tamanho da array.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Freeform 6"/>
          <p:cNvSpPr/>
          <p:nvPr/>
        </p:nvSpPr>
        <p:spPr>
          <a:xfrm>
            <a:off x="11783880" y="5783400"/>
            <a:ext cx="406440" cy="81756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7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8319600" cy="195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i="1" lang="en-US" sz="6000" spc="89" strike="noStrike">
                <a:solidFill>
                  <a:srgbClr val="262626"/>
                </a:solidFill>
                <a:latin typeface="Sitka Banner"/>
                <a:ea typeface="DejaVu Sans"/>
              </a:rPr>
              <a:t>Usar outros arquivos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Straight Connector 9"/>
          <p:cNvSpPr/>
          <p:nvPr/>
        </p:nvSpPr>
        <p:spPr>
          <a:xfrm flipH="1">
            <a:off x="738360" y="2936520"/>
            <a:ext cx="8365320" cy="360"/>
          </a:xfrm>
          <a:prstGeom prst="line">
            <a:avLst/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758880" y="3161520"/>
            <a:ext cx="8319600" cy="361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8000"/>
          </a:bodyPr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 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Para importer funções de outros arquivos, trabalhamos com módulos.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Ex: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mod nome_arquivo::funcao_principal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-&gt; </a:t>
            </a:r>
            <a:r>
              <a:rPr b="1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chamar função: 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nome_arquivo::funcao_principal();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ou ainda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1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use nome_arquivo::funcao_principal;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-&gt; </a:t>
            </a:r>
            <a:r>
              <a:rPr b="1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chamar função: 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funcao_principal();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Freeform 6"/>
          <p:cNvSpPr/>
          <p:nvPr/>
        </p:nvSpPr>
        <p:spPr>
          <a:xfrm>
            <a:off x="11783880" y="5783400"/>
            <a:ext cx="406440" cy="81756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5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8319600" cy="195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i="1" lang="en-US" sz="6000" spc="89" strike="noStrike">
                <a:solidFill>
                  <a:srgbClr val="262626"/>
                </a:solidFill>
                <a:latin typeface="Sitka Banner"/>
                <a:ea typeface="DejaVu Sans"/>
              </a:rPr>
              <a:t>Frameworks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Straight Connector 1"/>
          <p:cNvSpPr/>
          <p:nvPr/>
        </p:nvSpPr>
        <p:spPr>
          <a:xfrm flipH="1">
            <a:off x="738360" y="2936520"/>
            <a:ext cx="8365320" cy="360"/>
          </a:xfrm>
          <a:prstGeom prst="line">
            <a:avLst/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758880" y="3161520"/>
            <a:ext cx="8319600" cy="261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Rocket: 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mais conhecido, desenvolvimento full-stack, principalmente web.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Actix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, </a:t>
            </a:r>
            <a:r>
              <a:rPr b="1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Yew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, </a:t>
            </a:r>
            <a:r>
              <a:rPr b="1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Nickel…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 (auxiliam no desenvolvimento web)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Freeform 3"/>
          <p:cNvSpPr/>
          <p:nvPr/>
        </p:nvSpPr>
        <p:spPr>
          <a:xfrm>
            <a:off x="11783880" y="5783400"/>
            <a:ext cx="406440" cy="81756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7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068480" y="1063080"/>
            <a:ext cx="10353960" cy="153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</a:pPr>
            <a:r>
              <a:rPr b="0" i="1" lang="en-US" sz="6000" spc="89" strike="noStrike">
                <a:solidFill>
                  <a:srgbClr val="262626"/>
                </a:solidFill>
                <a:latin typeface="Sitka Banner"/>
                <a:ea typeface="DejaVu Sans"/>
              </a:rPr>
              <a:t>Exercícios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Straight Connector 9"/>
          <p:cNvSpPr/>
          <p:nvPr/>
        </p:nvSpPr>
        <p:spPr>
          <a:xfrm>
            <a:off x="758880" y="1143000"/>
            <a:ext cx="360" cy="5715000"/>
          </a:xfrm>
          <a:prstGeom prst="line">
            <a:avLst/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1068480" y="2933280"/>
            <a:ext cx="7053840" cy="285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2- Crie uma função que preencha uma array de 10 números com o valor que você entrar na função multiplicados pelo número do index atual de cada array.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Exemplo =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array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[i] = </a:t>
            </a:r>
            <a:r>
              <a:rPr b="0" lang="en-US" sz="20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i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 * </a:t>
            </a:r>
            <a:r>
              <a:rPr b="0" lang="en-US" sz="20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valordafunção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Freeform 6"/>
          <p:cNvSpPr/>
          <p:nvPr/>
        </p:nvSpPr>
        <p:spPr>
          <a:xfrm>
            <a:off x="11783880" y="5783400"/>
            <a:ext cx="406440" cy="81756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aixaDeTexto 1"/>
          <p:cNvSpPr/>
          <p:nvPr/>
        </p:nvSpPr>
        <p:spPr>
          <a:xfrm>
            <a:off x="1188720" y="5223600"/>
            <a:ext cx="815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Dicas: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12" name="Imagem 2" descr=""/>
          <p:cNvPicPr/>
          <p:nvPr/>
        </p:nvPicPr>
        <p:blipFill>
          <a:blip r:embed="rId1"/>
          <a:stretch/>
        </p:blipFill>
        <p:spPr>
          <a:xfrm>
            <a:off x="1244880" y="5552640"/>
            <a:ext cx="4809600" cy="380520"/>
          </a:xfrm>
          <a:prstGeom prst="rect">
            <a:avLst/>
          </a:prstGeom>
          <a:ln w="0">
            <a:noFill/>
          </a:ln>
        </p:spPr>
      </p:pic>
      <p:pic>
        <p:nvPicPr>
          <p:cNvPr id="213" name="Imagem 3" descr=""/>
          <p:cNvPicPr/>
          <p:nvPr/>
        </p:nvPicPr>
        <p:blipFill>
          <a:blip r:embed="rId2"/>
          <a:stretch/>
        </p:blipFill>
        <p:spPr>
          <a:xfrm>
            <a:off x="1244880" y="6044760"/>
            <a:ext cx="3924000" cy="29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8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068480" y="1063080"/>
            <a:ext cx="10353960" cy="153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</a:pPr>
            <a:r>
              <a:rPr b="0" i="1" lang="en-US" sz="6000" spc="89" strike="noStrike">
                <a:solidFill>
                  <a:srgbClr val="262626"/>
                </a:solidFill>
                <a:latin typeface="Sitka Banner"/>
                <a:ea typeface="DejaVu Sans"/>
              </a:rPr>
              <a:t>Empresas usando Rust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Straight Connector 10"/>
          <p:cNvSpPr/>
          <p:nvPr/>
        </p:nvSpPr>
        <p:spPr>
          <a:xfrm>
            <a:off x="758880" y="1143000"/>
            <a:ext cx="360" cy="5715000"/>
          </a:xfrm>
          <a:prstGeom prst="line">
            <a:avLst/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068480" y="2933280"/>
            <a:ext cx="9677520" cy="285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Dropbox – Usado no sincronizamento de arquivos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Figma – Usado na função multiplayer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Discord – Server e Cliente escritos em Rust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Amazon – Web Services usa Rust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NPM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Freeform 6"/>
          <p:cNvSpPr/>
          <p:nvPr/>
        </p:nvSpPr>
        <p:spPr>
          <a:xfrm>
            <a:off x="11783880" y="5783400"/>
            <a:ext cx="406440" cy="81756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7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Rectangle 9"/>
          <p:cNvSpPr/>
          <p:nvPr/>
        </p:nvSpPr>
        <p:spPr>
          <a:xfrm>
            <a:off x="0" y="0"/>
            <a:ext cx="12190680" cy="22845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58880" y="379440"/>
            <a:ext cx="10669680" cy="155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i="1" lang="en-US" sz="6000" spc="89" strike="noStrike">
                <a:solidFill>
                  <a:srgbClr val="ffffff"/>
                </a:solidFill>
                <a:latin typeface="Sitka Banner"/>
                <a:ea typeface="DejaVu Sans"/>
              </a:rPr>
              <a:t>Características da Linguagem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758880" y="2607840"/>
            <a:ext cx="10040760" cy="317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Não possui um Garbage Collector (trabalho feito na compilação)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Case sensitive (maiúsculas≠minúsculas)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Tipagem estática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Uso de ponteiros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Compilador extremamente inteligente e documentação ampla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Freeform 6"/>
          <p:cNvSpPr/>
          <p:nvPr/>
        </p:nvSpPr>
        <p:spPr>
          <a:xfrm>
            <a:off x="11783880" y="5783400"/>
            <a:ext cx="406440" cy="81756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6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Rectangle 10"/>
          <p:cNvSpPr/>
          <p:nvPr/>
        </p:nvSpPr>
        <p:spPr>
          <a:xfrm>
            <a:off x="0" y="0"/>
            <a:ext cx="12190680" cy="22845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58880" y="379440"/>
            <a:ext cx="10669680" cy="155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i="1" lang="en-US" sz="6000" spc="89" strike="noStrike">
                <a:solidFill>
                  <a:srgbClr val="ffffff"/>
                </a:solidFill>
                <a:latin typeface="Sitka Banner"/>
                <a:ea typeface="DejaVu Sans"/>
              </a:rPr>
              <a:t>Amor pelo RUST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758880" y="2607840"/>
            <a:ext cx="10040760" cy="317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e80095"/>
                </a:solidFill>
                <a:uFillTx/>
                <a:latin typeface="Avenir Next LT Pro"/>
                <a:ea typeface="Avenir Next LT Pro"/>
                <a:hlinkClick r:id="rId1"/>
              </a:rPr>
              <a:t>Muito</a:t>
            </a:r>
            <a:r>
              <a:rPr b="0" lang="en-US" sz="2000" spc="-1" strike="noStrike" u="sng">
                <a:solidFill>
                  <a:srgbClr val="e80095"/>
                </a:solidFill>
                <a:uFillTx/>
                <a:latin typeface="Avenir Next LT Pro"/>
                <a:ea typeface="Avenir Next LT Pro"/>
                <a:hlinkClick r:id="rId2"/>
              </a:rPr>
              <a:t> </a:t>
            </a:r>
            <a:r>
              <a:rPr b="0" lang="en-US" sz="2000" spc="-1" strike="noStrike" u="sng">
                <a:solidFill>
                  <a:srgbClr val="e80095"/>
                </a:solidFill>
                <a:uFillTx/>
                <a:latin typeface="Avenir Next LT Pro"/>
                <a:ea typeface="Avenir Next LT Pro"/>
                <a:hlinkClick r:id="rId3"/>
              </a:rPr>
              <a:t>gente</a:t>
            </a:r>
            <a:r>
              <a:rPr b="0" lang="en-US" sz="2000" spc="-1" strike="noStrike" u="sng">
                <a:solidFill>
                  <a:srgbClr val="e80095"/>
                </a:solidFill>
                <a:uFillTx/>
                <a:latin typeface="Avenir Next LT Pro"/>
                <a:ea typeface="Avenir Next LT Pro"/>
                <a:hlinkClick r:id="rId4"/>
              </a:rPr>
              <a:t> </a:t>
            </a:r>
            <a:r>
              <a:rPr b="0" lang="en-US" sz="2000" spc="-1" strike="noStrike" u="sng">
                <a:solidFill>
                  <a:srgbClr val="e80095"/>
                </a:solidFill>
                <a:uFillTx/>
                <a:latin typeface="Avenir Next LT Pro"/>
                <a:ea typeface="Avenir Next LT Pro"/>
                <a:hlinkClick r:id="rId5"/>
              </a:rPr>
              <a:t>ama</a:t>
            </a:r>
            <a:r>
              <a:rPr b="0" lang="en-US" sz="2000" spc="-1" strike="noStrike" u="sng">
                <a:solidFill>
                  <a:srgbClr val="e80095"/>
                </a:solidFill>
                <a:uFillTx/>
                <a:latin typeface="Avenir Next LT Pro"/>
                <a:ea typeface="Avenir Next LT Pro"/>
                <a:hlinkClick r:id="rId6"/>
              </a:rPr>
              <a:t>.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 (</a:t>
            </a:r>
            <a:r>
              <a:rPr b="0" lang="en-US" sz="2000" spc="-1" strike="noStrike" u="sng">
                <a:solidFill>
                  <a:srgbClr val="e80095"/>
                </a:solidFill>
                <a:uFillTx/>
                <a:latin typeface="Avenir Next LT Pro"/>
                <a:ea typeface="Avenir Next LT Pro"/>
                <a:hlinkClick r:id="rId7"/>
              </a:rPr>
              <a:t>Porque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262626"/>
                </a:solidFill>
                <a:latin typeface="Avenir Next LT Pro"/>
                <a:ea typeface="Avenir Next LT Pro"/>
              </a:rPr>
              <a:t>Segurança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Desempenho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Compilador rigoroso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Produtividade (código com alto desempenho)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Freeform 4"/>
          <p:cNvSpPr/>
          <p:nvPr/>
        </p:nvSpPr>
        <p:spPr>
          <a:xfrm>
            <a:off x="11783880" y="5783400"/>
            <a:ext cx="406440" cy="81756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7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58880" y="758880"/>
            <a:ext cx="8319600" cy="195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i="1" lang="en-US" sz="6000" spc="89" strike="noStrike">
                <a:solidFill>
                  <a:srgbClr val="262626"/>
                </a:solidFill>
                <a:latin typeface="Sitka Banner"/>
                <a:ea typeface="DejaVu Sans"/>
              </a:rPr>
              <a:t>Declaração de variáveis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Straight Connector 9"/>
          <p:cNvSpPr/>
          <p:nvPr/>
        </p:nvSpPr>
        <p:spPr>
          <a:xfrm flipH="1">
            <a:off x="738360" y="2936520"/>
            <a:ext cx="8365320" cy="360"/>
          </a:xfrm>
          <a:prstGeom prst="line">
            <a:avLst/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736920" y="3161520"/>
            <a:ext cx="8918280" cy="344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Usamos </a:t>
            </a:r>
            <a:r>
              <a:rPr b="1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let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latin typeface="Avenir Next LT Pro"/>
                <a:ea typeface="DejaVu Sans"/>
              </a:rPr>
              <a:t>nomedavaríavel </a:t>
            </a:r>
            <a:r>
              <a:rPr b="0" lang="en-US" sz="20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para declaramos uma varíavel: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 </a:t>
            </a:r>
            <a:r>
              <a:rPr b="0" lang="en-US" sz="20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Exemplo: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    </a:t>
            </a:r>
            <a:r>
              <a:rPr b="0" lang="en-US" sz="20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let x = 2.0; 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Freeform 6"/>
          <p:cNvSpPr/>
          <p:nvPr/>
        </p:nvSpPr>
        <p:spPr>
          <a:xfrm>
            <a:off x="11783880" y="5783400"/>
            <a:ext cx="406440" cy="81756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ontent Placeholder 2"/>
          <p:cNvSpPr/>
          <p:nvPr/>
        </p:nvSpPr>
        <p:spPr>
          <a:xfrm>
            <a:off x="758880" y="4467960"/>
            <a:ext cx="8918280" cy="34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Podemos também declarar um tipo para a variável antes de declará-la: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Exemplo: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    </a:t>
            </a:r>
            <a:r>
              <a:rPr b="0" lang="en-US" sz="20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let y: bool = false;  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7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068480" y="1063080"/>
            <a:ext cx="10353960" cy="153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</a:pPr>
            <a:r>
              <a:rPr b="0" i="1" lang="en-US" sz="6000" spc="89" strike="noStrike">
                <a:solidFill>
                  <a:srgbClr val="262626"/>
                </a:solidFill>
                <a:latin typeface="Sitka Banner"/>
                <a:ea typeface="DejaVu Sans"/>
              </a:rPr>
              <a:t>Tipos numéricos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Straight Connector 9"/>
          <p:cNvSpPr/>
          <p:nvPr/>
        </p:nvSpPr>
        <p:spPr>
          <a:xfrm>
            <a:off x="758880" y="1143000"/>
            <a:ext cx="360" cy="5715000"/>
          </a:xfrm>
          <a:prstGeom prst="line">
            <a:avLst/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9" name="Picture 4" descr=""/>
          <p:cNvPicPr/>
          <p:nvPr/>
        </p:nvPicPr>
        <p:blipFill>
          <a:blip r:embed="rId1"/>
          <a:stretch/>
        </p:blipFill>
        <p:spPr>
          <a:xfrm>
            <a:off x="1495440" y="2894040"/>
            <a:ext cx="5853960" cy="3360240"/>
          </a:xfrm>
          <a:prstGeom prst="rect">
            <a:avLst/>
          </a:prstGeom>
          <a:ln w="0">
            <a:noFill/>
          </a:ln>
        </p:spPr>
      </p:pic>
      <p:sp>
        <p:nvSpPr>
          <p:cNvPr id="120" name="Freeform 6"/>
          <p:cNvSpPr/>
          <p:nvPr/>
        </p:nvSpPr>
        <p:spPr>
          <a:xfrm>
            <a:off x="11783880" y="5783400"/>
            <a:ext cx="406440" cy="81756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7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Rectangle 9"/>
          <p:cNvSpPr/>
          <p:nvPr/>
        </p:nvSpPr>
        <p:spPr>
          <a:xfrm>
            <a:off x="0" y="0"/>
            <a:ext cx="12190680" cy="22845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58880" y="379440"/>
            <a:ext cx="10669680" cy="155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i="1" lang="en-US" sz="6000" spc="89" strike="noStrike">
                <a:solidFill>
                  <a:srgbClr val="ffffff"/>
                </a:solidFill>
                <a:latin typeface="Sitka Banner"/>
                <a:ea typeface="DejaVu Sans"/>
              </a:rPr>
              <a:t>Bibliotecas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758880" y="2607840"/>
            <a:ext cx="8411040" cy="317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Para ler bibliotecas, usamos o comando </a:t>
            </a:r>
            <a:r>
              <a:rPr b="1" lang="en-US" sz="2000" spc="-1" strike="noStrike">
                <a:solidFill>
                  <a:srgbClr val="0d0d0d"/>
                </a:solidFill>
                <a:latin typeface="Avenir Next LT Pro"/>
                <a:ea typeface="DejaVu Sans"/>
              </a:rPr>
              <a:t>use </a:t>
            </a:r>
            <a:r>
              <a:rPr b="1" lang="en-US" sz="2000" spc="-1" strike="noStrike">
                <a:solidFill>
                  <a:srgbClr val="ff0000"/>
                </a:solidFill>
                <a:latin typeface="Avenir Next LT Pro"/>
                <a:ea typeface="DejaVu Sans"/>
              </a:rPr>
              <a:t>sua:biblioteca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d0d0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d0d0d"/>
                </a:solidFill>
                <a:latin typeface="Avenir Next LT Pro"/>
                <a:ea typeface="DejaVu Sans"/>
              </a:rPr>
              <a:t>Exemplo: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d0d0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d0d0d"/>
                </a:solidFill>
                <a:latin typeface="Avenir Next LT Pro"/>
                <a:ea typeface="DejaVu Sans"/>
              </a:rPr>
              <a:t>  </a:t>
            </a:r>
            <a:r>
              <a:rPr b="0" lang="en-US" sz="2000" spc="-1" strike="noStrike">
                <a:solidFill>
                  <a:srgbClr val="0d0d0d"/>
                </a:solidFill>
                <a:latin typeface="Avenir Next LT Pro"/>
                <a:ea typeface="DejaVu Sans"/>
              </a:rPr>
              <a:t>use std::io;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Freeform 6"/>
          <p:cNvSpPr/>
          <p:nvPr/>
        </p:nvSpPr>
        <p:spPr>
          <a:xfrm>
            <a:off x="11783880" y="5783400"/>
            <a:ext cx="406440" cy="81756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7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Rectangle 9"/>
          <p:cNvSpPr/>
          <p:nvPr/>
        </p:nvSpPr>
        <p:spPr>
          <a:xfrm>
            <a:off x="0" y="0"/>
            <a:ext cx="12190680" cy="22845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58880" y="379440"/>
            <a:ext cx="10669680" cy="155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i="1" lang="en-US" sz="6000" spc="89" strike="noStrike">
                <a:solidFill>
                  <a:srgbClr val="ffffff"/>
                </a:solidFill>
                <a:latin typeface="Sitka Banner"/>
                <a:ea typeface="DejaVu Sans"/>
              </a:rPr>
              <a:t>Varíaveis mutáveis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758880" y="2607840"/>
            <a:ext cx="8411040" cy="317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Se você pretende mudar o valor de sua varíavel, inclui-se "mut" na declaração: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Exemplo: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     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let mut x = 3;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26262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      </a:t>
            </a:r>
            <a:r>
              <a:rPr b="0" lang="en-US" sz="2000" spc="-1" strike="noStrike">
                <a:solidFill>
                  <a:srgbClr val="262626"/>
                </a:solidFill>
                <a:latin typeface="Avenir Next LT Pro"/>
                <a:ea typeface="DejaVu Sans"/>
              </a:rPr>
              <a:t>x = 4; 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Freeform 6"/>
          <p:cNvSpPr/>
          <p:nvPr/>
        </p:nvSpPr>
        <p:spPr>
          <a:xfrm>
            <a:off x="11783880" y="5783400"/>
            <a:ext cx="406440" cy="81756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262B539784794A909DAA352CA9F9A4" ma:contentTypeVersion="3" ma:contentTypeDescription="Crie um novo documento." ma:contentTypeScope="" ma:versionID="9a6ff3d9aaf5cfb239f4f32b7e753b16">
  <xsd:schema xmlns:xsd="http://www.w3.org/2001/XMLSchema" xmlns:xs="http://www.w3.org/2001/XMLSchema" xmlns:p="http://schemas.microsoft.com/office/2006/metadata/properties" xmlns:ns2="e87a8c85-c2ce-4ebb-98a2-4d643faad5bb" targetNamespace="http://schemas.microsoft.com/office/2006/metadata/properties" ma:root="true" ma:fieldsID="3351989bfa4eb858acb560e6b60b74fd" ns2:_="">
    <xsd:import namespace="e87a8c85-c2ce-4ebb-98a2-4d643faad5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7a8c85-c2ce-4ebb-98a2-4d643faad5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C68D4E2C57F0F4C9AA91D95CC205C6B" ma:contentTypeVersion="3" ma:contentTypeDescription="Crie um novo documento." ma:contentTypeScope="" ma:versionID="3bd1aefa774d23d724aa54b92b8fd993">
  <xsd:schema xmlns:xsd="http://www.w3.org/2001/XMLSchema" xmlns:xs="http://www.w3.org/2001/XMLSchema" xmlns:p="http://schemas.microsoft.com/office/2006/metadata/properties" xmlns:ns2="7c33f582-b8cd-4b53-8b61-20882cec9906" targetNamespace="http://schemas.microsoft.com/office/2006/metadata/properties" ma:root="true" ma:fieldsID="bc2eb33166484d333cd32d667880dce9" ns2:_="">
    <xsd:import namespace="7c33f582-b8cd-4b53-8b61-20882cec99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33f582-b8cd-4b53-8b61-20882cec99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A4A827-E78D-47D3-BDE6-9FDD5E270D37}">
  <ds:schemaRefs>
    <ds:schemaRef ds:uri="http://schemas.microsoft.com/office/2006/documentManagement/types"/>
    <ds:schemaRef ds:uri="http://purl.org/dc/terms/"/>
    <ds:schemaRef ds:uri="e87a8c85-c2ce-4ebb-98a2-4d643faad5bb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FB1DF1F-8221-4879-8D8B-EA03D42747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F3478D-0A95-4A6E-B4F4-51AE1B8569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7a8c85-c2ce-4ebb-98a2-4d643faad5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C9C910E5-B849-46FE-B957-A29DC2DB2A3A}"/>
</file>

<file path=customXml/itemProps5.xml><?xml version="1.0" encoding="utf-8"?>
<ds:datastoreItem xmlns:ds="http://schemas.openxmlformats.org/officeDocument/2006/customXml" ds:itemID="{73A7EA84-820F-4664-A59B-A730F96C402E}"/>
</file>

<file path=customXml/itemProps6.xml><?xml version="1.0" encoding="utf-8"?>
<ds:datastoreItem xmlns:ds="http://schemas.openxmlformats.org/officeDocument/2006/customXml" ds:itemID="{B9EA2E00-E2B8-44A3-9D47-9145D8EFE20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850</TotalTime>
  <Application>LibreOffice/7.2.0.4$Windows_X86_64 LibreOffice_project/9a9c6381e3f7a62afc1329bd359cc48accb6435b</Application>
  <AppVersion>15.0000</AppVersion>
  <Words>332</Words>
  <Paragraphs>140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429</cp:revision>
  <dcterms:created xsi:type="dcterms:W3CDTF">2022-03-06T22:49:51Z</dcterms:created>
  <dcterms:modified xsi:type="dcterms:W3CDTF">2023-03-06T17:27:35Z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0x010100AC68D4E2C57F0F4C9AA91D95CC205C6B</vt:lpwstr>
  </property>
  <property fmtid="{D5CDD505-2E9C-101B-9397-08002B2CF9AE}" pid="3" name="Notes">
    <vt:i4>2</vt:i4>
  </property>
  <property fmtid="{D5CDD505-2E9C-101B-9397-08002B2CF9AE}" pid="4" name="PresentationFormat">
    <vt:lpwstr>Widescreen</vt:lpwstr>
  </property>
  <property fmtid="{D5CDD505-2E9C-101B-9397-08002B2CF9AE}" pid="5" name="Slides">
    <vt:i4>26</vt:i4>
  </property>
</Properties>
</file>