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ustomXml" Target="../customXml/item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0C20-8AC4-4392-BDDD-33FDD28C1570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D41664-5D3D-4A83-B3D5-332BFE422155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FOR</a:t>
          </a:r>
          <a:endParaRPr lang="en-US" dirty="0"/>
        </a:p>
      </dgm:t>
    </dgm:pt>
    <dgm:pt modelId="{EEA06379-56A7-4DE3-8D0F-3096921DAA32}" type="parTrans" cxnId="{09E81C5B-6A19-4418-ABE5-D17B7ADD89CC}">
      <dgm:prSet/>
      <dgm:spPr/>
      <dgm:t>
        <a:bodyPr/>
        <a:lstStyle/>
        <a:p>
          <a:endParaRPr lang="en-US"/>
        </a:p>
      </dgm:t>
    </dgm:pt>
    <dgm:pt modelId="{C578F242-6054-474D-8D83-7065AF812F3A}" type="sibTrans" cxnId="{09E81C5B-6A19-4418-ABE5-D17B7ADD89CC}">
      <dgm:prSet/>
      <dgm:spPr/>
      <dgm:t>
        <a:bodyPr/>
        <a:lstStyle/>
        <a:p>
          <a:endParaRPr lang="en-US"/>
        </a:p>
      </dgm:t>
    </dgm:pt>
    <dgm:pt modelId="{A33AEBD4-61B0-49CF-AC34-4C604A5C7216}" type="pres">
      <dgm:prSet presAssocID="{89220C20-8AC4-4392-BDDD-33FDD28C1570}" presName="linear" presStyleCnt="0">
        <dgm:presLayoutVars>
          <dgm:animLvl val="lvl"/>
          <dgm:resizeHandles val="exact"/>
        </dgm:presLayoutVars>
      </dgm:prSet>
      <dgm:spPr/>
    </dgm:pt>
    <dgm:pt modelId="{1874F9BA-2582-4A82-8DAB-F3EDDD30D926}" type="pres">
      <dgm:prSet presAssocID="{49D41664-5D3D-4A83-B3D5-332BFE4221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E81C5B-6A19-4418-ABE5-D17B7ADD89CC}" srcId="{89220C20-8AC4-4392-BDDD-33FDD28C1570}" destId="{49D41664-5D3D-4A83-B3D5-332BFE422155}" srcOrd="0" destOrd="0" parTransId="{EEA06379-56A7-4DE3-8D0F-3096921DAA32}" sibTransId="{C578F242-6054-474D-8D83-7065AF812F3A}"/>
    <dgm:cxn modelId="{0B447171-91BF-4BF4-8383-BD4BCB64B0C8}" type="presOf" srcId="{49D41664-5D3D-4A83-B3D5-332BFE422155}" destId="{1874F9BA-2582-4A82-8DAB-F3EDDD30D926}" srcOrd="0" destOrd="0" presId="urn:microsoft.com/office/officeart/2005/8/layout/vList2"/>
    <dgm:cxn modelId="{028E7CD9-4AB9-4409-B026-F45D995CE81B}" type="presOf" srcId="{89220C20-8AC4-4392-BDDD-33FDD28C1570}" destId="{A33AEBD4-61B0-49CF-AC34-4C604A5C7216}" srcOrd="0" destOrd="0" presId="urn:microsoft.com/office/officeart/2005/8/layout/vList2"/>
    <dgm:cxn modelId="{105A76DC-954C-4824-95DF-AC145AE198C8}" type="presParOf" srcId="{A33AEBD4-61B0-49CF-AC34-4C604A5C7216}" destId="{1874F9BA-2582-4A82-8DAB-F3EDDD30D9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4F9BA-2582-4A82-8DAB-F3EDDD30D926}">
      <dsp:nvSpPr>
        <dsp:cNvPr id="0" name=""/>
        <dsp:cNvSpPr/>
      </dsp:nvSpPr>
      <dsp:spPr>
        <a:xfrm>
          <a:off x="0" y="1780807"/>
          <a:ext cx="7315200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orbel" panose="020B0503020204020204"/>
            </a:rPr>
            <a:t>FOR</a:t>
          </a:r>
          <a:endParaRPr lang="en-US" sz="6500" kern="1200" dirty="0"/>
        </a:p>
      </dsp:txBody>
      <dsp:txXfrm>
        <a:off x="76105" y="1856912"/>
        <a:ext cx="71629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37" hidden="1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762120"/>
            <a:ext cx="9140760" cy="53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9270360" y="762120"/>
            <a:ext cx="2924640" cy="53334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37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37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o.dev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9"/>
          <p:cNvSpPr/>
          <p:nvPr/>
        </p:nvSpPr>
        <p:spPr>
          <a:xfrm>
            <a:off x="0" y="762120"/>
            <a:ext cx="7552080" cy="53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606744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Paradigma Imperativo</a:t>
            </a:r>
            <a:br/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GO</a:t>
            </a:r>
            <a:endParaRPr b="0" lang="pt-BR" sz="5900" spc="-1" strike="noStrike">
              <a:latin typeface="Arial"/>
            </a:endParaRPr>
          </a:p>
        </p:txBody>
      </p:sp>
      <p:pic>
        <p:nvPicPr>
          <p:cNvPr id="125" name="Picture 3" descr="Shape&#10;&#10;Description automatically generated"/>
          <p:cNvPicPr/>
          <p:nvPr/>
        </p:nvPicPr>
        <p:blipFill>
          <a:blip r:embed="rId1"/>
          <a:srcRect l="34746" t="0" r="31342" b="0"/>
          <a:stretch/>
        </p:blipFill>
        <p:spPr>
          <a:xfrm>
            <a:off x="8037720" y="759600"/>
            <a:ext cx="3457440" cy="5329800"/>
          </a:xfrm>
          <a:prstGeom prst="rect">
            <a:avLst/>
          </a:prstGeom>
          <a:ln w="0">
            <a:noFill/>
          </a:ln>
        </p:spPr>
      </p:pic>
      <p:sp>
        <p:nvSpPr>
          <p:cNvPr id="126" name="Rectangle 11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5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Rectangle 53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Casting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1" name="Rectangle 55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Rectangle 57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angle 59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600920" y="328680"/>
            <a:ext cx="8982720" cy="57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Para fazer casting de string para int faremos uso do pacote "strconv" e o método Atoi()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Exemplo: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 "strconv"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  </a:t>
            </a:r>
            <a:r>
              <a:rPr b="1" lang="en-US" sz="2000" spc="-1" strike="noStrike">
                <a:solidFill>
                  <a:srgbClr val="ff0000"/>
                </a:solidFill>
                <a:latin typeface="Corbel"/>
                <a:ea typeface="Corbel"/>
              </a:rPr>
              <a:t>x,err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 := strconv.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Atoi</a:t>
            </a:r>
            <a:r>
              <a:rPr b="0" lang="en-US" sz="2000" spc="-1" strike="noStrike">
                <a:solidFill>
                  <a:srgbClr val="ff0000"/>
                </a:solidFill>
                <a:latin typeface="Corbel"/>
                <a:ea typeface="Corbel"/>
              </a:rPr>
              <a:t>(z)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Corbel"/>
                <a:ea typeface="Corbel"/>
              </a:rPr>
              <a:t>Essa função retorna dois valores, o primeiro sendo o valor convertido de string para int e o segundo um valor "de erro". É costume chamá-lo de "err".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2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Rectangle 28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Concatenamento e comentários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8" name="Rectangle 30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Rectangle 32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Rectangle 34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631160" y="251100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Para concatenar algo, basta usar </a:t>
            </a:r>
            <a:r>
              <a:rPr b="0" lang="en-US" sz="3200" spc="-1" strike="noStrike">
                <a:solidFill>
                  <a:srgbClr val="ff0000"/>
                </a:solidFill>
                <a:latin typeface="Corbel"/>
                <a:ea typeface="Corbel"/>
              </a:rPr>
              <a:t>","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fmt</a:t>
            </a:r>
            <a:r>
              <a:rPr b="1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.Print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(</a:t>
            </a:r>
            <a:r>
              <a:rPr b="0" lang="en-US" sz="3200" spc="-1" strike="noStrike">
                <a:solidFill>
                  <a:srgbClr val="ff0000"/>
                </a:solidFill>
                <a:latin typeface="Corbel"/>
                <a:ea typeface="Corbel"/>
              </a:rPr>
              <a:t>variavel</a:t>
            </a:r>
            <a:r>
              <a:rPr b="1" lang="en-US" sz="3200" spc="-1" strike="noStrike">
                <a:solidFill>
                  <a:srgbClr val="ff0000"/>
                </a:solidFill>
                <a:latin typeface="Corbel"/>
                <a:ea typeface="Corbel"/>
              </a:rPr>
              <a:t>,</a:t>
            </a:r>
            <a:r>
              <a:rPr b="0" lang="en-US" sz="3200" spc="-1" strike="noStrike">
                <a:solidFill>
                  <a:srgbClr val="ff0000"/>
                </a:solidFill>
                <a:latin typeface="Corbel"/>
                <a:ea typeface="Corbel"/>
              </a:rPr>
              <a:t>"Texto"</a:t>
            </a:r>
            <a:r>
              <a:rPr b="1" lang="en-US" sz="3200" spc="-1" strike="noStrike">
                <a:solidFill>
                  <a:srgbClr val="ff0000"/>
                </a:solidFill>
                <a:latin typeface="Corbel"/>
                <a:ea typeface="Corbel"/>
              </a:rPr>
              <a:t>,</a:t>
            </a:r>
            <a:r>
              <a:rPr b="0" lang="en-US" sz="3200" spc="-1" strike="noStrike">
                <a:solidFill>
                  <a:srgbClr val="ff0000"/>
                </a:solidFill>
                <a:latin typeface="Corbel"/>
                <a:ea typeface="Corbel"/>
              </a:rPr>
              <a:t>variavel2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If e Else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5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d0d0d"/>
                </a:solidFill>
                <a:latin typeface="Consolas"/>
                <a:ea typeface="Corbel"/>
              </a:rPr>
              <a:t>if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  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  <a:ea typeface="Corbel"/>
              </a:rPr>
              <a:t>condição1forverdadeira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 {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   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} </a:t>
            </a:r>
            <a:r>
              <a:rPr b="1" lang="en-US" sz="2800" spc="-1" strike="noStrike">
                <a:solidFill>
                  <a:srgbClr val="0d0d0d"/>
                </a:solidFill>
                <a:latin typeface="Consolas"/>
                <a:ea typeface="Corbel"/>
              </a:rPr>
              <a:t>else if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  <a:ea typeface="Corbel"/>
              </a:rPr>
              <a:t>condição2forverdadeira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 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} </a:t>
            </a:r>
            <a:r>
              <a:rPr b="1" lang="en-US" sz="2800" spc="-1" strike="noStrike">
                <a:solidFill>
                  <a:srgbClr val="0d0d0d"/>
                </a:solidFill>
                <a:latin typeface="Consolas"/>
                <a:ea typeface="Corbel"/>
              </a:rPr>
              <a:t>else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   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  <a:ea typeface="Corbel"/>
              </a:rPr>
              <a:t>}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Freeform: Shape 9"/>
          <p:cNvSpPr/>
          <p:nvPr/>
        </p:nvSpPr>
        <p:spPr>
          <a:xfrm flipH="1" flipV="1">
            <a:off x="-720" y="761400"/>
            <a:ext cx="4207680" cy="5333400"/>
          </a:xfrm>
          <a:custGeom>
            <a:avLst/>
            <a:gdLst/>
            <a:ahLst/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94280" y="1683000"/>
            <a:ext cx="2774160" cy="349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Exercício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361760" y="1683000"/>
            <a:ext cx="6626520" cy="349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" name="Freeform: Shape 11"/>
          <p:cNvSpPr/>
          <p:nvPr/>
        </p:nvSpPr>
        <p:spPr>
          <a:xfrm flipH="1" flipV="1">
            <a:off x="11189160" y="1056240"/>
            <a:ext cx="1000800" cy="4743360"/>
          </a:xfrm>
          <a:custGeom>
            <a:avLst/>
            <a:gdLst/>
            <a:ahLst/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694040" y="442800"/>
            <a:ext cx="5925960" cy="612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Rectangle 22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Estruturas</a:t>
            </a:r>
            <a:br/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De</a:t>
            </a:r>
            <a:br/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Repetição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8" name="Rectangle 24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86258691"/>
              </p:ext>
            </p:extLst>
          </p:nvPr>
        </p:nvGraphicFramePr>
        <p:xfrm>
          <a:off x="3869280" y="864000"/>
          <a:ext cx="7314480" cy="5119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For (Convencional)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2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600920" y="2529360"/>
            <a:ext cx="8982720" cy="321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d0d0d"/>
                </a:solidFill>
                <a:latin typeface="Consolas"/>
              </a:rPr>
              <a:t>for </a:t>
            </a:r>
            <a:r>
              <a:rPr b="1" lang="en-US" sz="5400" spc="-1" strike="noStrike">
                <a:solidFill>
                  <a:srgbClr val="ff0000"/>
                </a:solidFill>
                <a:latin typeface="Consolas"/>
              </a:rPr>
              <a:t>i := 1</a:t>
            </a:r>
            <a:r>
              <a:rPr b="1" lang="en-US" sz="5400" spc="-1" strike="noStrike">
                <a:solidFill>
                  <a:srgbClr val="0d0d0d"/>
                </a:solidFill>
                <a:latin typeface="Consolas"/>
              </a:rPr>
              <a:t>; </a:t>
            </a:r>
            <a:r>
              <a:rPr b="1" lang="en-US" sz="5400" spc="-1" strike="noStrike">
                <a:solidFill>
                  <a:srgbClr val="ff0000"/>
                </a:solidFill>
                <a:latin typeface="Consolas"/>
              </a:rPr>
              <a:t>i &lt; 5</a:t>
            </a:r>
            <a:r>
              <a:rPr b="1" lang="en-US" sz="5400" spc="-1" strike="noStrike">
                <a:solidFill>
                  <a:srgbClr val="0d0d0d"/>
                </a:solidFill>
                <a:latin typeface="Consolas"/>
              </a:rPr>
              <a:t>; </a:t>
            </a:r>
            <a:r>
              <a:rPr b="1" lang="en-US" sz="5400" spc="-1" strike="noStrike">
                <a:solidFill>
                  <a:srgbClr val="ff0000"/>
                </a:solidFill>
                <a:latin typeface="Consolas"/>
              </a:rPr>
              <a:t>i++</a:t>
            </a:r>
            <a:r>
              <a:rPr b="0" lang="en-US" sz="5400" spc="-1" strike="noStrike">
                <a:solidFill>
                  <a:srgbClr val="595959"/>
                </a:solidFill>
                <a:latin typeface="Consolas"/>
              </a:rPr>
              <a:t> </a:t>
            </a:r>
            <a:r>
              <a:rPr b="0" lang="en-US" sz="5400" spc="-1" strike="noStrike">
                <a:solidFill>
                  <a:srgbClr val="0d0d0d"/>
                </a:solidFill>
                <a:latin typeface="Consolas"/>
              </a:rPr>
              <a:t>{</a:t>
            </a:r>
            <a:endParaRPr b="0" lang="pt-BR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d0d0d"/>
                </a:solidFill>
                <a:latin typeface="Consolas"/>
              </a:rPr>
              <a:t>    </a:t>
            </a:r>
            <a:r>
              <a:rPr b="0" lang="en-US" sz="5400" spc="-1" strike="noStrike">
                <a:solidFill>
                  <a:srgbClr val="000000"/>
                </a:solidFill>
                <a:latin typeface="Consolas"/>
              </a:rPr>
              <a:t>Println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3200" spc="-1" strike="noStrike">
                <a:solidFill>
                  <a:srgbClr val="ff0000"/>
                </a:solidFill>
                <a:latin typeface="Consola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d0d0d"/>
                </a:solidFill>
                <a:latin typeface="Consola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For (Versão While)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9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Consolas"/>
                <a:ea typeface="Corbel"/>
              </a:rPr>
              <a:t>n := 1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latin typeface="Consolas"/>
                <a:ea typeface="Corbel"/>
              </a:rPr>
              <a:t>for</a:t>
            </a:r>
            <a:r>
              <a:rPr b="1" lang="en-US" sz="4000" spc="-1" strike="noStrike">
                <a:solidFill>
                  <a:srgbClr val="595959"/>
                </a:solidFill>
                <a:latin typeface="Consolas"/>
                <a:ea typeface="Corbel"/>
              </a:rPr>
              <a:t> </a:t>
            </a:r>
            <a:r>
              <a:rPr b="1" lang="en-US" sz="4000" spc="-1" strike="noStrike">
                <a:solidFill>
                  <a:srgbClr val="ff0000"/>
                </a:solidFill>
                <a:latin typeface="Consolas"/>
                <a:ea typeface="Corbel"/>
              </a:rPr>
              <a:t>n</a:t>
            </a:r>
            <a:r>
              <a:rPr b="1" lang="en-US" sz="4000" spc="-1" strike="noStrike">
                <a:solidFill>
                  <a:srgbClr val="595959"/>
                </a:solidFill>
                <a:latin typeface="Consolas"/>
                <a:ea typeface="Corbel"/>
              </a:rPr>
              <a:t> </a:t>
            </a:r>
            <a:r>
              <a:rPr b="1" lang="en-US" sz="4000" spc="-1" strike="noStrike">
                <a:solidFill>
                  <a:srgbClr val="0d0d0d"/>
                </a:solidFill>
                <a:latin typeface="Consolas"/>
                <a:ea typeface="Corbel"/>
              </a:rPr>
              <a:t>&lt;</a:t>
            </a:r>
            <a:r>
              <a:rPr b="1" lang="en-US" sz="4000" spc="-1" strike="noStrike">
                <a:solidFill>
                  <a:srgbClr val="595959"/>
                </a:solidFill>
                <a:latin typeface="Consolas"/>
                <a:ea typeface="Corbel"/>
              </a:rPr>
              <a:t> </a:t>
            </a:r>
            <a:r>
              <a:rPr b="1" lang="en-US" sz="4000" spc="-1" strike="noStrike">
                <a:solidFill>
                  <a:srgbClr val="ff0000"/>
                </a:solidFill>
                <a:latin typeface="Consolas"/>
                <a:ea typeface="Corbel"/>
              </a:rPr>
              <a:t>5</a:t>
            </a:r>
            <a:r>
              <a:rPr b="0" lang="en-US" sz="4000" spc="-1" strike="noStrike">
                <a:solidFill>
                  <a:srgbClr val="595959"/>
                </a:solidFill>
                <a:latin typeface="Consolas"/>
                <a:ea typeface="Corbel"/>
              </a:rPr>
              <a:t> </a:t>
            </a:r>
            <a:r>
              <a:rPr b="0" lang="en-US" sz="4000" spc="-1" strike="noStrike">
                <a:solidFill>
                  <a:srgbClr val="0d0d0d"/>
                </a:solidFill>
                <a:latin typeface="Consolas"/>
                <a:ea typeface="Corbel"/>
              </a:rPr>
              <a:t>{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d0d0d"/>
                </a:solidFill>
                <a:latin typeface="Consolas"/>
                <a:ea typeface="Corbel"/>
              </a:rPr>
              <a:t>    </a:t>
            </a:r>
            <a:r>
              <a:rPr b="0" lang="en-US" sz="4000" spc="-1" strike="noStrike">
                <a:solidFill>
                  <a:srgbClr val="ff0000"/>
                </a:solidFill>
                <a:latin typeface="Consolas"/>
                <a:ea typeface="Corbel"/>
              </a:rPr>
              <a:t>n *= 2</a:t>
            </a:r>
            <a:endParaRPr b="0" lang="pt-BR" sz="4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d0d0d"/>
                </a:solidFill>
                <a:latin typeface="Consolas"/>
                <a:ea typeface="Corbel"/>
              </a:rPr>
              <a:t>}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For (Versão Loop/Repeat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6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Corbel"/>
              </a:rPr>
              <a:t>  </a:t>
            </a: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  </a:t>
            </a:r>
            <a:r>
              <a:rPr b="1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for</a:t>
            </a: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 {</a:t>
            </a:r>
            <a:endParaRPr b="0" lang="pt-BR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  </a:t>
            </a:r>
            <a:r>
              <a:rPr b="1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1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break</a:t>
            </a: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    </a:t>
            </a:r>
            <a:endParaRPr b="0" lang="pt-BR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     </a:t>
            </a: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}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Exercício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Adapte o exercicio anterior para que ele realize as operações até que o usuário opte por sair do programa.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Funções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45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func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 add(</a:t>
            </a:r>
            <a:r>
              <a:rPr b="0" lang="en-US" sz="2800" spc="-1" strike="noStrike">
                <a:solidFill>
                  <a:srgbClr val="00b050"/>
                </a:solidFill>
                <a:latin typeface="Consolas"/>
              </a:rPr>
              <a:t>x int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00b050"/>
                </a:solidFill>
                <a:latin typeface="Consolas"/>
              </a:rPr>
              <a:t>y int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) </a:t>
            </a:r>
            <a:r>
              <a:rPr b="0" lang="en-US" sz="2800" spc="-1" strike="noStrike">
                <a:solidFill>
                  <a:srgbClr val="00b050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total := 0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total = x + y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return</a:t>
            </a: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 total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Consolas"/>
              </a:rPr>
              <a:t>}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Sobre a linguagem 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0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Criada pela Google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Rápida também e fácil de se programar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Open Source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Indicada para servidores e serviços em nuvem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Arrays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52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    </a:t>
            </a:r>
            <a:r>
              <a:rPr b="0" lang="en-US" sz="3600" spc="-1" strike="noStrike">
                <a:solidFill>
                  <a:srgbClr val="0d0d0d"/>
                </a:solidFill>
                <a:latin typeface="Corbel"/>
                <a:ea typeface="Corbel"/>
              </a:rPr>
              <a:t>arr1 := </a:t>
            </a:r>
            <a:r>
              <a:rPr b="0" lang="en-US" sz="3600" spc="-1" strike="noStrike">
                <a:solidFill>
                  <a:srgbClr val="ff0000"/>
                </a:solidFill>
                <a:latin typeface="Corbel"/>
                <a:ea typeface="Corbel"/>
              </a:rPr>
              <a:t>[5]</a:t>
            </a:r>
            <a:r>
              <a:rPr b="1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int</a:t>
            </a: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{} - Não inicializada</a:t>
            </a:r>
            <a:br/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 </a:t>
            </a:r>
            <a:r>
              <a:rPr b="0" lang="en-US" sz="3600" spc="-1" strike="noStrike">
                <a:solidFill>
                  <a:srgbClr val="0d0d0d"/>
                </a:solidFill>
                <a:latin typeface="Corbel"/>
                <a:ea typeface="Corbel"/>
              </a:rPr>
              <a:t> arr2 :=</a:t>
            </a: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 </a:t>
            </a:r>
            <a:r>
              <a:rPr b="0" lang="en-US" sz="3600" spc="-1" strike="noStrike">
                <a:solidFill>
                  <a:srgbClr val="ff0000"/>
                </a:solidFill>
                <a:latin typeface="Corbel"/>
                <a:ea typeface="Corbel"/>
              </a:rPr>
              <a:t>[...]</a:t>
            </a:r>
            <a:r>
              <a:rPr b="1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int</a:t>
            </a: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{1,2} - Dinâmica (Slice)</a:t>
            </a:r>
            <a:br/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  </a:t>
            </a:r>
            <a:r>
              <a:rPr b="0" lang="en-US" sz="3600" spc="-1" strike="noStrike">
                <a:solidFill>
                  <a:srgbClr val="0d0d0d"/>
                </a:solidFill>
                <a:latin typeface="Corbel"/>
                <a:ea typeface="Corbel"/>
              </a:rPr>
              <a:t>arr3 :=</a:t>
            </a: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 </a:t>
            </a:r>
            <a:r>
              <a:rPr b="0" lang="en-US" sz="3600" spc="-1" strike="noStrike">
                <a:solidFill>
                  <a:srgbClr val="ff0000"/>
                </a:solidFill>
                <a:latin typeface="Corbel"/>
                <a:ea typeface="Corbel"/>
              </a:rPr>
              <a:t>[5]</a:t>
            </a:r>
            <a:r>
              <a:rPr b="1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int</a:t>
            </a: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{</a:t>
            </a:r>
            <a:r>
              <a:rPr b="0" lang="en-US" sz="3600" spc="-1" strike="noStrike">
                <a:solidFill>
                  <a:srgbClr val="ff0000"/>
                </a:solidFill>
                <a:latin typeface="Corbel"/>
                <a:ea typeface="Corbel"/>
              </a:rPr>
              <a:t>1,2,3,4,5</a:t>
            </a: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} - Totalmente   inicializada</a:t>
            </a:r>
            <a:endParaRPr b="0" lang="pt-BR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     </a:t>
            </a: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len(arr1) = //tamanho da array</a:t>
            </a:r>
            <a:endParaRPr b="0" lang="pt-BR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3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Rectangle 35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Iterando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59" name="Rectangle 37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Rectangle 38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Rectangle 39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595959"/>
                </a:solidFill>
                <a:latin typeface="Corbel"/>
                <a:ea typeface="Corbel"/>
              </a:rPr>
              <a:t>    </a:t>
            </a:r>
            <a:endParaRPr b="0" lang="pt-BR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440000" y="3024000"/>
            <a:ext cx="9540000" cy="227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200" spc="-1" strike="noStrike">
                <a:solidFill>
                  <a:srgbClr val="595959"/>
                </a:solidFill>
                <a:latin typeface="Arial"/>
              </a:rPr>
              <a:t>for index, element := range someSlice {</a:t>
            </a:r>
            <a:endParaRPr b="0" lang="pt-BR" sz="2200" spc="-1" strike="noStrike">
              <a:solidFill>
                <a:srgbClr val="595959"/>
              </a:solidFill>
              <a:latin typeface="Arial"/>
            </a:endParaRPr>
          </a:p>
          <a:p>
            <a:r>
              <a:rPr b="0" lang="pt-BR" sz="2200" spc="-1" strike="noStrike">
                <a:solidFill>
                  <a:srgbClr val="595959"/>
                </a:solidFill>
                <a:latin typeface="Arial"/>
              </a:rPr>
              <a:t>    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</a:rPr>
              <a:t>// index is the index where we are</a:t>
            </a:r>
            <a:endParaRPr b="0" lang="pt-BR" sz="2200" spc="-1" strike="noStrike">
              <a:solidFill>
                <a:srgbClr val="595959"/>
              </a:solidFill>
              <a:latin typeface="Arial"/>
            </a:endParaRPr>
          </a:p>
          <a:p>
            <a:r>
              <a:rPr b="0" lang="pt-BR" sz="2200" spc="-1" strike="noStrike">
                <a:solidFill>
                  <a:srgbClr val="595959"/>
                </a:solidFill>
                <a:latin typeface="Arial"/>
              </a:rPr>
              <a:t>    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</a:rPr>
              <a:t>// element is the element from someSlice for where we are</a:t>
            </a:r>
            <a:endParaRPr b="0" lang="pt-BR" sz="2200" spc="-1" strike="noStrike">
              <a:solidFill>
                <a:srgbClr val="595959"/>
              </a:solidFill>
              <a:latin typeface="Arial"/>
            </a:endParaRPr>
          </a:p>
          <a:p>
            <a:r>
              <a:rPr b="0" lang="pt-BR" sz="2200" spc="-1" strike="noStrike">
                <a:solidFill>
                  <a:srgbClr val="595959"/>
                </a:solidFill>
                <a:latin typeface="Arial"/>
              </a:rPr>
              <a:t>}</a:t>
            </a:r>
            <a:endParaRPr b="0" lang="pt-BR" sz="2200" spc="-1" strike="noStrike">
              <a:solidFill>
                <a:srgbClr val="595959"/>
              </a:solidFill>
              <a:latin typeface="Arial"/>
            </a:endParaRPr>
          </a:p>
          <a:p>
            <a:endParaRPr b="0" lang="pt-BR" sz="2200" spc="-1" strike="noStrike">
              <a:solidFill>
                <a:srgbClr val="595959"/>
              </a:solidFill>
              <a:latin typeface="Arial"/>
            </a:endParaRPr>
          </a:p>
          <a:p>
            <a:r>
              <a:rPr b="0" lang="pt-BR" sz="2200" spc="-1" strike="noStrike">
                <a:solidFill>
                  <a:srgbClr val="595959"/>
                </a:solidFill>
                <a:latin typeface="Arial"/>
              </a:rPr>
              <a:t>Podemos deixar index como _, caso não queremos tratar desse valor.</a:t>
            </a:r>
            <a:endParaRPr b="0" lang="pt-BR" sz="2200" spc="-1" strike="noStrike">
              <a:solidFill>
                <a:srgbClr val="59595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Rectangle 2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Usando outros arquivos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67" name="Rectangle 3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Rectangle 4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Rectangle 31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600920" y="1347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Go se organiza em pacotes, tudo dentro do pacote ja está “meio importado”.</a:t>
            </a:r>
            <a:endParaRPr b="0" lang="pt-BR" sz="2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Também podemos importar outros pacotes dentro do “import”.</a:t>
            </a:r>
            <a:endParaRPr b="0" lang="pt-BR" sz="2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Ex:</a:t>
            </a:r>
            <a:endParaRPr b="0" lang="pt-BR" sz="2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main.go</a:t>
            </a:r>
            <a:r>
              <a:rPr b="0" i="1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	</a:t>
            </a: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	</a:t>
            </a: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	</a:t>
            </a: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	</a:t>
            </a: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	</a:t>
            </a: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	</a:t>
            </a: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	</a:t>
            </a:r>
            <a:r>
              <a:rPr b="0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	</a:t>
            </a:r>
            <a:r>
              <a:rPr b="0" i="1" lang="en-US" sz="2600" spc="-1" strike="noStrike">
                <a:solidFill>
                  <a:srgbClr val="595959"/>
                </a:solidFill>
                <a:latin typeface="Corbel"/>
                <a:ea typeface="Corbel"/>
              </a:rPr>
              <a:t>exerc1.go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600920" y="4901040"/>
            <a:ext cx="2842200" cy="108000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6300000" y="4901040"/>
            <a:ext cx="2700000" cy="15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17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Exercício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3869280" y="5508000"/>
            <a:ext cx="731448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595959"/>
                </a:solidFill>
                <a:latin typeface="Arial"/>
              </a:rPr>
              <a:t>rand.Intn(100) → numero pseudo-aleatorio de 0 a 100.</a:t>
            </a:r>
            <a:endParaRPr b="0" lang="pt-BR" sz="2400" spc="-1" strike="noStrike">
              <a:solidFill>
                <a:srgbClr val="595959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595959"/>
                </a:solidFill>
                <a:latin typeface="Arial"/>
              </a:rPr>
              <a:t>Biblioteca ‘math/rand’</a:t>
            </a:r>
            <a:endParaRPr b="0" lang="pt-BR" sz="2400" spc="-1" strike="noStrike">
              <a:solidFill>
                <a:srgbClr val="595959"/>
              </a:solid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4553280" y="248760"/>
            <a:ext cx="5976720" cy="507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Características da Linguagem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7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Tipagem estática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Possuí um Garbage Collector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Compilação e execução rápida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Programação em concorrência simplificada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Testes unitários simplificados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2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Rectangle 30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Empresas usando GO (</a:t>
            </a:r>
            <a:r>
              <a:rPr b="0" lang="en-US" sz="3600" spc="-60" strike="noStrike" u="sng">
                <a:solidFill>
                  <a:srgbClr val="90bb23"/>
                </a:solidFill>
                <a:uFillTx/>
                <a:latin typeface="Corbel"/>
                <a:hlinkClick r:id="rId1"/>
              </a:rPr>
              <a:t>Link</a:t>
            </a: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4" name="Rectangle 32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34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angle 36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-Google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-Twitch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-Riot Games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-Uber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-Paypal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-Microsoft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-Meta(Facebook)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620000" y="5580000"/>
            <a:ext cx="25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pt-BR" sz="1800" spc="-1" strike="noStrike">
                <a:latin typeface="Arial"/>
              </a:rPr>
              <a:t>Server side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Rectangle 6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Importando pacotes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2" name="Rectangle 17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18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19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5000"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Para importar pacotes, usamos o comando 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latin typeface="Corbel"/>
              </a:rPr>
              <a:t>"seupacote".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Exemplo: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Corbel"/>
              </a:rPr>
              <a:t>"fmt"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Podemos também importar vários ao mesmo tempo usando ():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Exemplo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d0d0d"/>
                </a:solidFill>
                <a:latin typeface="Corbel"/>
                <a:ea typeface="Corbel"/>
              </a:rPr>
              <a:t>import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  <a:ea typeface="Corbel"/>
              </a:rPr>
              <a:t> </a:t>
            </a:r>
            <a:r>
              <a:rPr b="0" lang="en-US" sz="2000" spc="-1" strike="noStrike">
                <a:solidFill>
                  <a:srgbClr val="0d0d0d"/>
                </a:solidFill>
                <a:latin typeface="Corbel"/>
                <a:ea typeface="Corbel"/>
              </a:rPr>
              <a:t>(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Corbel"/>
                <a:ea typeface="Corbel"/>
              </a:rPr>
              <a:t>  </a:t>
            </a:r>
            <a:r>
              <a:rPr b="0" lang="en-US" sz="2000" spc="-1" strike="noStrike">
                <a:solidFill>
                  <a:srgbClr val="ff0000"/>
                </a:solidFill>
                <a:latin typeface="Corbel"/>
                <a:ea typeface="Corbel"/>
              </a:rPr>
              <a:t>"fmt" 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Corbel"/>
                <a:ea typeface="Corbel"/>
              </a:rPr>
              <a:t>  </a:t>
            </a:r>
            <a:r>
              <a:rPr b="0" lang="en-US" sz="2000" spc="-1" strike="noStrike">
                <a:solidFill>
                  <a:srgbClr val="ff0000"/>
                </a:solidFill>
                <a:latin typeface="Corbel"/>
                <a:ea typeface="Corbel"/>
              </a:rPr>
              <a:t>"math/rand"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Corbel"/>
                <a:ea typeface="Corbel"/>
              </a:rPr>
              <a:t>)</a:t>
            </a: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2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Rectangle 23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Print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9" name="Rectangle 25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27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Rectangle 29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162" name="Content Placeholder 3"/>
          <p:cNvSpPr/>
          <p:nvPr/>
        </p:nvSpPr>
        <p:spPr>
          <a:xfrm>
            <a:off x="1247760" y="3383640"/>
            <a:ext cx="7054560" cy="28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3" name="TextBox 3"/>
          <p:cNvSpPr/>
          <p:nvPr/>
        </p:nvSpPr>
        <p:spPr>
          <a:xfrm>
            <a:off x="1508040" y="3717000"/>
            <a:ext cx="970920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-Print: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Para fazermos o print, usaremos o comando: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fmt.</a:t>
            </a:r>
            <a:r>
              <a:rPr b="1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Print()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Exemplo: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fmt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.Print</a:t>
            </a:r>
            <a:r>
              <a:rPr b="1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("Hello World")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4" name="TextBox 5"/>
          <p:cNvSpPr/>
          <p:nvPr/>
        </p:nvSpPr>
        <p:spPr>
          <a:xfrm>
            <a:off x="1508040" y="2919960"/>
            <a:ext cx="8244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Para realizar o print e scan, usaremos a pacote "fmt". Para chamarmos um método de um pacote, usamos 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nomedopacote.</a:t>
            </a:r>
            <a:r>
              <a:rPr b="1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método()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Declaração de Variáveis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8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600920" y="253548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6000"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Usamos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var </a:t>
            </a:r>
            <a:r>
              <a:rPr b="1" lang="en-US" sz="2000" spc="-1" strike="noStrike">
                <a:solidFill>
                  <a:srgbClr val="ff0000"/>
                </a:solidFill>
                <a:latin typeface="Corbel"/>
              </a:rPr>
              <a:t>nomedavariavel 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para declararmos uma variável.(O tipo da variável é inferido automaticamente caso não especifiquemos)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Exemplo: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var </a:t>
            </a:r>
            <a:r>
              <a:rPr b="1" lang="en-US" sz="2000" spc="-1" strike="noStrike">
                <a:solidFill>
                  <a:srgbClr val="ff0000"/>
                </a:solidFill>
                <a:latin typeface="Corbel"/>
              </a:rPr>
              <a:t>x </a:t>
            </a:r>
            <a:r>
              <a:rPr b="1" lang="en-US" sz="2000" spc="-1" strike="noStrike">
                <a:solidFill>
                  <a:srgbClr val="0d0d0d"/>
                </a:solidFill>
                <a:latin typeface="Corbel"/>
              </a:rPr>
              <a:t>= 3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Exemplo 2 (Caso seja necessário específicar o tipo)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 </a:t>
            </a:r>
            <a:r>
              <a:rPr b="1" lang="en-US" sz="2000" spc="-1" strike="noStrike">
                <a:solidFill>
                  <a:srgbClr val="0d0d0d"/>
                </a:solidFill>
                <a:latin typeface="Corbel"/>
              </a:rPr>
              <a:t>var </a:t>
            </a:r>
            <a:r>
              <a:rPr b="0" lang="en-US" sz="2000" spc="-1" strike="noStrike">
                <a:solidFill>
                  <a:srgbClr val="ff0000"/>
                </a:solidFill>
                <a:latin typeface="Corbel"/>
              </a:rPr>
              <a:t>z</a:t>
            </a: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 </a:t>
            </a:r>
            <a:r>
              <a:rPr b="1" lang="en-US" sz="2000" spc="-1" strike="noStrike">
                <a:solidFill>
                  <a:srgbClr val="0d0d0d"/>
                </a:solidFill>
                <a:latin typeface="Corbel"/>
              </a:rPr>
              <a:t>string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Podemos também simplificar a declaração e inicialização de uma varíavel usando "</a:t>
            </a:r>
            <a:r>
              <a:rPr b="1" lang="en-US" sz="2000" spc="-1" strike="noStrike">
                <a:solidFill>
                  <a:srgbClr val="0d0d0d"/>
                </a:solidFill>
                <a:latin typeface="Corbel"/>
              </a:rPr>
              <a:t>:=</a:t>
            </a: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Exemplo: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Corbel"/>
              </a:rPr>
              <a:t>x</a:t>
            </a:r>
            <a:r>
              <a:rPr b="1" lang="en-US" sz="2000" spc="-1" strike="noStrike">
                <a:solidFill>
                  <a:srgbClr val="0d0d0d"/>
                </a:solidFill>
                <a:latin typeface="Corbel"/>
              </a:rPr>
              <a:t> :=</a:t>
            </a:r>
            <a:r>
              <a:rPr b="0" lang="en-US" sz="2000" spc="-1" strike="noStrike">
                <a:solidFill>
                  <a:srgbClr val="0d0d0d"/>
                </a:solidFill>
                <a:latin typeface="Corbel"/>
              </a:rPr>
              <a:t> 3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ctangle 9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Tipos de dados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5" name="Rectangle 11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13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15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631160" y="2413440"/>
            <a:ext cx="8982720" cy="355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595959"/>
                </a:solidFill>
                <a:latin typeface="Corbel"/>
                <a:ea typeface="Corbel"/>
              </a:rPr>
              <a:t>string  = "Hello world"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595959"/>
                </a:solidFill>
                <a:latin typeface="Corbel"/>
                <a:ea typeface="Corbel"/>
              </a:rPr>
              <a:t>bool   = true</a:t>
            </a:r>
            <a:br/>
            <a:r>
              <a:rPr b="0" i="1" lang="en-US" sz="3200" spc="-1" strike="noStrike">
                <a:solidFill>
                  <a:srgbClr val="595959"/>
                </a:solidFill>
                <a:latin typeface="Corbel"/>
                <a:ea typeface="Corbel"/>
              </a:rPr>
              <a:t> </a:t>
            </a:r>
            <a:r>
              <a:rPr b="0" lang="en-US" sz="3200" spc="-1" strike="noStrike">
                <a:solidFill>
                  <a:srgbClr val="595959"/>
                </a:solidFill>
                <a:latin typeface="Corbel"/>
                <a:ea typeface="Corbel"/>
              </a:rPr>
              <a:t>int   =     3</a:t>
            </a:r>
            <a:br/>
            <a:r>
              <a:rPr b="0" i="1" lang="en-US" sz="3200" spc="-1" strike="noStrike">
                <a:solidFill>
                  <a:srgbClr val="595959"/>
                </a:solidFill>
                <a:latin typeface="Corbel"/>
                <a:ea typeface="Corbel"/>
              </a:rPr>
              <a:t> </a:t>
            </a:r>
            <a:r>
              <a:rPr b="0" lang="en-US" sz="3200" spc="-1" strike="noStrike">
                <a:solidFill>
                  <a:srgbClr val="595959"/>
                </a:solidFill>
                <a:latin typeface="Corbel"/>
                <a:ea typeface="Corbel"/>
              </a:rPr>
              <a:t>float32 = 3.14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br/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Rectangle 10"/>
          <p:cNvSpPr/>
          <p:nvPr/>
        </p:nvSpPr>
        <p:spPr>
          <a:xfrm>
            <a:off x="0" y="758880"/>
            <a:ext cx="10905120" cy="165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00920" y="1087200"/>
            <a:ext cx="8982720" cy="100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Read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2" name="Rectangle 12"/>
          <p:cNvSpPr/>
          <p:nvPr/>
        </p:nvSpPr>
        <p:spPr>
          <a:xfrm>
            <a:off x="11014560" y="758880"/>
            <a:ext cx="1184760" cy="16502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Rectangle 14"/>
          <p:cNvSpPr/>
          <p:nvPr/>
        </p:nvSpPr>
        <p:spPr>
          <a:xfrm>
            <a:off x="720" y="2526480"/>
            <a:ext cx="1168920" cy="3562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Rectangle 16"/>
          <p:cNvSpPr/>
          <p:nvPr/>
        </p:nvSpPr>
        <p:spPr>
          <a:xfrm>
            <a:off x="1279080" y="2526480"/>
            <a:ext cx="10920240" cy="356256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ontent Placeholder 2"/>
          <p:cNvSpPr/>
          <p:nvPr/>
        </p:nvSpPr>
        <p:spPr>
          <a:xfrm>
            <a:off x="1247760" y="3383640"/>
            <a:ext cx="7054560" cy="28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6" name="TextBox 4"/>
          <p:cNvSpPr/>
          <p:nvPr/>
        </p:nvSpPr>
        <p:spPr>
          <a:xfrm>
            <a:off x="1508040" y="3141000"/>
            <a:ext cx="97092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-Read: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Para ler, primeiro devemos declarar a variável e depois usar o comando </a:t>
            </a:r>
            <a:r>
              <a:rPr b="1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fmt.</a:t>
            </a:r>
            <a:r>
              <a:rPr b="0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Scan</a:t>
            </a:r>
            <a:r>
              <a:rPr b="1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(&amp;</a:t>
            </a:r>
            <a:r>
              <a:rPr b="0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nomedavariável</a:t>
            </a:r>
            <a:r>
              <a:rPr b="1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Lembrando que </a:t>
            </a:r>
            <a:r>
              <a:rPr b="1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&amp;</a:t>
            </a:r>
            <a:r>
              <a:rPr b="0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 -&gt; aponta para o endereço da memória.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Exemplo: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var</a:t>
            </a:r>
            <a:r>
              <a:rPr b="0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z</a:t>
            </a:r>
            <a:r>
              <a:rPr b="0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d0d0d"/>
                </a:solidFill>
                <a:latin typeface="Corbel"/>
                <a:ea typeface="DejaVu Sans"/>
              </a:rPr>
              <a:t>string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Corbel"/>
              </a:rPr>
              <a:t>fmt</a:t>
            </a:r>
            <a:r>
              <a:rPr b="1" lang="en-US" sz="1800" spc="-1" strike="noStrike">
                <a:solidFill>
                  <a:srgbClr val="0d0d0d"/>
                </a:solidFill>
                <a:latin typeface="Corbel"/>
                <a:ea typeface="Corbel"/>
              </a:rPr>
              <a:t>.S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Corbel"/>
              </a:rPr>
              <a:t>can</a:t>
            </a:r>
            <a:r>
              <a:rPr b="0" lang="en-US" sz="1800" spc="-1" strike="noStrike">
                <a:solidFill>
                  <a:srgbClr val="ff0000"/>
                </a:solidFill>
                <a:latin typeface="Corbel"/>
                <a:ea typeface="Corbel"/>
              </a:rPr>
              <a:t>(&amp;z)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7" name="TextBox 13"/>
          <p:cNvSpPr/>
          <p:nvPr/>
        </p:nvSpPr>
        <p:spPr>
          <a:xfrm>
            <a:off x="1508040" y="2487960"/>
            <a:ext cx="8244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Para realizar o print e scan, usaremos a pacote "fmt". Para chamarmos um método de um pacote, usamos 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nomedopacote.</a:t>
            </a:r>
            <a:r>
              <a:rPr b="1" lang="en-US" sz="1800" spc="-1" strike="noStrike">
                <a:solidFill>
                  <a:srgbClr val="ff0000"/>
                </a:solidFill>
                <a:latin typeface="Corbel"/>
                <a:ea typeface="DejaVu Sans"/>
              </a:rPr>
              <a:t>método()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3" ma:contentTypeDescription="Crie um novo documento." ma:contentTypeScope="" ma:versionID="3bd1aefa774d23d724aa54b92b8fd993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bc2eb33166484d333cd32d667880dce9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153EEC-0C72-45CE-9C34-FF4043F25E95}"/>
</file>

<file path=customXml/itemProps2.xml><?xml version="1.0" encoding="utf-8"?>
<ds:datastoreItem xmlns:ds="http://schemas.openxmlformats.org/officeDocument/2006/customXml" ds:itemID="{2D91AC1B-1492-44F2-8D8B-09C9327A41F7}"/>
</file>

<file path=customXml/itemProps3.xml><?xml version="1.0" encoding="utf-8"?>
<ds:datastoreItem xmlns:ds="http://schemas.openxmlformats.org/officeDocument/2006/customXml" ds:itemID="{34DD3F0D-AD90-43F2-B174-13548DDF6213}"/>
</file>

<file path=customXml/itemProps4.xml><?xml version="1.0" encoding="utf-8"?>
<ds:datastoreItem xmlns:ds="http://schemas.openxmlformats.org/officeDocument/2006/customXml" ds:itemID="{66ECC40D-FA50-4FC4-8243-2228987BD8FE}"/>
</file>

<file path=customXml/itemProps5.xml><?xml version="1.0" encoding="utf-8"?>
<ds:datastoreItem xmlns:ds="http://schemas.openxmlformats.org/officeDocument/2006/customXml" ds:itemID="{162B71CC-0018-4F7A-A41B-E4E83046D53D}"/>
</file>

<file path=customXml/itemProps6.xml><?xml version="1.0" encoding="utf-8"?>
<ds:datastoreItem xmlns:ds="http://schemas.openxmlformats.org/officeDocument/2006/customXml" ds:itemID="{5BD0F65A-0C38-4DE0-9A99-5EB3FA60669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Application>LibreOffice/7.2.0.4$Windows_X86_64 LibreOffice_project/9a9c6381e3f7a62afc1329bd359cc48accb6435b</Application>
  <AppVersion>15.0000</AppVersion>
  <Words>651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863</cp:revision>
  <dcterms:created xsi:type="dcterms:W3CDTF">2022-03-06T22:49:51Z</dcterms:created>
  <dcterms:modified xsi:type="dcterms:W3CDTF">2023-03-08T14:42:50Z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