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ustomXml" Target="../customXml/item5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ustomXml" Target="../customXml/item4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customXml" Target="../customXml/item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10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cap="sq" w="2540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0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!!Rectangle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gradFill rotWithShape="0">
            <a:gsLst>
              <a:gs pos="0">
                <a:srgbClr val="243fff"/>
              </a:gs>
              <a:gs pos="100000">
                <a:srgbClr val="ff9022"/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Picture 3" descr="Yellow python"/>
          <p:cNvPicPr/>
          <p:nvPr/>
        </p:nvPicPr>
        <p:blipFill>
          <a:blip r:embed="rId1">
            <a:alphaModFix amt="35000"/>
          </a:blip>
          <a:srcRect l="0" t="16357" r="0" b="0"/>
          <a:stretch/>
        </p:blipFill>
        <p:spPr>
          <a:xfrm>
            <a:off x="0" y="-9000"/>
            <a:ext cx="12189960" cy="685584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80440" y="583200"/>
            <a:ext cx="7158240" cy="41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lnSpc>
                <a:spcPct val="90000"/>
              </a:lnSpc>
            </a:pPr>
            <a:r>
              <a:rPr b="1" lang="en-US" sz="5600" spc="-1" strike="noStrike" cap="all">
                <a:solidFill>
                  <a:srgbClr val="ffffff"/>
                </a:solidFill>
                <a:latin typeface="Gill Sans Nova"/>
              </a:rPr>
              <a:t>Comandos</a:t>
            </a:r>
            <a:br/>
            <a:r>
              <a:rPr b="1" lang="en-US" sz="5600" spc="-1" strike="noStrike" cap="all">
                <a:solidFill>
                  <a:srgbClr val="ffffff"/>
                </a:solidFill>
                <a:latin typeface="Gill Sans Nova"/>
              </a:rPr>
              <a:t>Básicos </a:t>
            </a:r>
            <a:br/>
            <a:br/>
            <a:r>
              <a:rPr b="1" lang="en-US" sz="5600" spc="-1" strike="noStrike" cap="all">
                <a:solidFill>
                  <a:srgbClr val="ffc000"/>
                </a:solidFill>
                <a:latin typeface="Gill Sans Nova"/>
              </a:rPr>
              <a:t>PYTHON</a:t>
            </a:r>
            <a:endParaRPr b="0" lang="pt-BR" sz="56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208160" y="5972040"/>
            <a:ext cx="85766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83" name="Graphic 13"/>
          <p:cNvSpPr/>
          <p:nvPr/>
        </p:nvSpPr>
        <p:spPr>
          <a:xfrm>
            <a:off x="3474360" y="583200"/>
            <a:ext cx="136800" cy="13680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raphic 12"/>
          <p:cNvSpPr/>
          <p:nvPr/>
        </p:nvSpPr>
        <p:spPr>
          <a:xfrm>
            <a:off x="3833280" y="812520"/>
            <a:ext cx="88920" cy="889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raphic 15"/>
          <p:cNvSpPr/>
          <p:nvPr/>
        </p:nvSpPr>
        <p:spPr>
          <a:xfrm>
            <a:off x="3458880" y="1037160"/>
            <a:ext cx="125640" cy="12564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Straight Connector 90"/>
          <p:cNvSpPr/>
          <p:nvPr/>
        </p:nvSpPr>
        <p:spPr>
          <a:xfrm>
            <a:off x="856080" y="3502800"/>
            <a:ext cx="360" cy="334620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Graphic 22"/>
          <p:cNvSpPr/>
          <p:nvPr/>
        </p:nvSpPr>
        <p:spPr>
          <a:xfrm>
            <a:off x="10836360" y="5636520"/>
            <a:ext cx="149400" cy="14940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raphic 23"/>
          <p:cNvSpPr/>
          <p:nvPr/>
        </p:nvSpPr>
        <p:spPr>
          <a:xfrm>
            <a:off x="11245320" y="6096600"/>
            <a:ext cx="106560" cy="10656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raphic 21"/>
          <p:cNvSpPr/>
          <p:nvPr/>
        </p:nvSpPr>
        <p:spPr>
          <a:xfrm>
            <a:off x="10554120" y="6238080"/>
            <a:ext cx="93600" cy="9360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293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latin typeface="Arial"/>
              </a:rPr>
              <a:t>Removendo elementos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321560"/>
            <a:ext cx="10513440" cy="162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arr.remove("dois")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c9211e"/>
                </a:solidFill>
                <a:latin typeface="Arial"/>
                <a:ea typeface="Microsoft YaHei"/>
              </a:rPr>
              <a:t>print(arr) # Imprime: ['um', ‘tres’, ‘quatro’]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120" name="PlaceHolder 14"/>
          <p:cNvSpPr/>
          <p:nvPr/>
        </p:nvSpPr>
        <p:spPr>
          <a:xfrm>
            <a:off x="838080" y="324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Modificando elementos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1" name="PlaceHolder 16"/>
          <p:cNvSpPr/>
          <p:nvPr/>
        </p:nvSpPr>
        <p:spPr>
          <a:xfrm>
            <a:off x="838080" y="4248000"/>
            <a:ext cx="10513440" cy="16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arr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[1] = ("nada")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print(</a:t>
            </a:r>
            <a:r>
              <a:rPr b="0" lang="pt-BR" sz="2600" spc="-1" strike="noStrike">
                <a:solidFill>
                  <a:srgbClr val="c9211e"/>
                </a:solidFill>
                <a:latin typeface="Arial"/>
                <a:ea typeface="DejaVu Sans"/>
              </a:rPr>
              <a:t>arr) # Imprime: ['um', ‘nada’, ‘quatro’]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1373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latin typeface="Arial"/>
              </a:rPr>
              <a:t>Criando Dicionário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2329560"/>
            <a:ext cx="10513440" cy="162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pessoas</a:t>
            </a:r>
            <a:r>
              <a:rPr b="0" lang="pt-BR" sz="2600" spc="-1" strike="noStrike">
                <a:solidFill>
                  <a:srgbClr val="c9211e"/>
                </a:solidFill>
                <a:latin typeface="Arial"/>
              </a:rPr>
              <a:t> = {'João': 25, 'Maria': 22, 'Pedro': 30}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c9211e"/>
                </a:solidFill>
                <a:latin typeface="Arial"/>
              </a:rPr>
              <a:t>print(pessoas[“João”]) # Imprime: 25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124" name="PlaceHolder 19"/>
          <p:cNvSpPr/>
          <p:nvPr/>
        </p:nvSpPr>
        <p:spPr>
          <a:xfrm>
            <a:off x="838080" y="3749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Adicionando elementos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5" name="PlaceHolder 20"/>
          <p:cNvSpPr/>
          <p:nvPr/>
        </p:nvSpPr>
        <p:spPr>
          <a:xfrm>
            <a:off x="838080" y="4608000"/>
            <a:ext cx="10513440" cy="16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pessoas[“Gabriel”]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= 19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print(</a:t>
            </a:r>
            <a:r>
              <a:rPr b="0" lang="pt-BR" sz="2200" spc="-1" strike="noStrike">
                <a:solidFill>
                  <a:srgbClr val="ff0000"/>
                </a:solidFill>
                <a:latin typeface="Arial"/>
                <a:ea typeface="DejaVu Sans"/>
              </a:rPr>
              <a:t>pessoas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) # Imprime:  {'João': 25, 'Maria': 22, 'Pedro': 30, 'Gabriel': 19}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126" name="PlaceHolder 21"/>
          <p:cNvSpPr/>
          <p:nvPr/>
        </p:nvSpPr>
        <p:spPr>
          <a:xfrm>
            <a:off x="838080" y="612000"/>
            <a:ext cx="10513440" cy="10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Os dicionários em Python são estruturas de dados que permitem armazenar pares de chaves e valores, de forma que cada chave mapeia para um valor específico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293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latin typeface="Arial"/>
              </a:rPr>
              <a:t>Removendo elementos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321560"/>
            <a:ext cx="10513440" cy="162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pessoas.pop("Gabriel")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c9211e"/>
                </a:solidFill>
                <a:latin typeface="Arial"/>
                <a:ea typeface="Microsoft YaHei"/>
              </a:rPr>
              <a:t>print(pessoas) # Imprime:  {'João': 25, 'Maria': 22, 'Pedro': 30}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129" name="PlaceHolder 24"/>
          <p:cNvSpPr/>
          <p:nvPr/>
        </p:nvSpPr>
        <p:spPr>
          <a:xfrm>
            <a:off x="838080" y="324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Modificando elementos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0" name="PlaceHolder 25"/>
          <p:cNvSpPr/>
          <p:nvPr/>
        </p:nvSpPr>
        <p:spPr>
          <a:xfrm>
            <a:off x="838080" y="4248000"/>
            <a:ext cx="10513440" cy="16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pessoas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[“João”] = 20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print(</a:t>
            </a:r>
            <a:r>
              <a:rPr b="0" lang="pt-BR" sz="2600" spc="-1" strike="noStrike">
                <a:solidFill>
                  <a:srgbClr val="c9211e"/>
                </a:solidFill>
                <a:latin typeface="Arial"/>
                <a:ea typeface="Microsoft YaHei"/>
              </a:rPr>
              <a:t>pessoas) # Imprime:  {'João': 20, 'Maria': 22, 'Pedro': 30}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Sobre a linguagem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3440" cy="502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Extremamente utilizado no mundo todo.</a:t>
            </a: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Curva de aprendizado fácil.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Web (Django e Flask)</a:t>
            </a: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Data Science (Pandas)</a:t>
            </a: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Big Data</a:t>
            </a: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Machine Learning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Sobre a linguagem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3440" cy="502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Tipagem dinâmica</a:t>
            </a: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Utiliza indentação por espaços</a:t>
            </a: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Não há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{} nem 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!!Rectangl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gradFill rotWithShape="0">
            <a:gsLst>
              <a:gs pos="0">
                <a:srgbClr val="243fff"/>
              </a:gs>
              <a:gs pos="100000">
                <a:srgbClr val="ff9022"/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80440" y="583200"/>
            <a:ext cx="7158240" cy="41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lnSpc>
                <a:spcPct val="90000"/>
              </a:lnSpc>
            </a:pPr>
            <a:r>
              <a:rPr b="1" lang="en-US" sz="5600" spc="-1" strike="noStrike" cap="all">
                <a:solidFill>
                  <a:srgbClr val="ffffff"/>
                </a:solidFill>
                <a:latin typeface="Gill Sans Nova"/>
              </a:rPr>
              <a:t>Comandos</a:t>
            </a:r>
            <a:br/>
            <a:r>
              <a:rPr b="1" lang="en-US" sz="5600" spc="-1" strike="noStrike" cap="all">
                <a:solidFill>
                  <a:srgbClr val="ffffff"/>
                </a:solidFill>
                <a:latin typeface="Gill Sans Nova"/>
              </a:rPr>
              <a:t>Básicos </a:t>
            </a:r>
            <a:br/>
            <a:br/>
            <a:r>
              <a:rPr b="1" lang="en-US" sz="5600" spc="-1" strike="noStrike" cap="all">
                <a:solidFill>
                  <a:srgbClr val="ffc000"/>
                </a:solidFill>
                <a:latin typeface="Gill Sans Nova"/>
              </a:rPr>
              <a:t>PYTHON</a:t>
            </a:r>
            <a:endParaRPr b="0" lang="pt-BR" sz="56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208160" y="5972040"/>
            <a:ext cx="85766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98" name="Graphic 7"/>
          <p:cNvSpPr/>
          <p:nvPr/>
        </p:nvSpPr>
        <p:spPr>
          <a:xfrm>
            <a:off x="3474360" y="583200"/>
            <a:ext cx="136800" cy="13680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raphic 8"/>
          <p:cNvSpPr/>
          <p:nvPr/>
        </p:nvSpPr>
        <p:spPr>
          <a:xfrm>
            <a:off x="3833280" y="812520"/>
            <a:ext cx="88920" cy="889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raphic 9"/>
          <p:cNvSpPr/>
          <p:nvPr/>
        </p:nvSpPr>
        <p:spPr>
          <a:xfrm>
            <a:off x="3458880" y="1037160"/>
            <a:ext cx="125640" cy="12564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raphic 10"/>
          <p:cNvSpPr/>
          <p:nvPr/>
        </p:nvSpPr>
        <p:spPr>
          <a:xfrm>
            <a:off x="10836360" y="5636520"/>
            <a:ext cx="149400" cy="14940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raphic 11"/>
          <p:cNvSpPr/>
          <p:nvPr/>
        </p:nvSpPr>
        <p:spPr>
          <a:xfrm>
            <a:off x="11245320" y="6096600"/>
            <a:ext cx="106560" cy="10656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raphic 14"/>
          <p:cNvSpPr/>
          <p:nvPr/>
        </p:nvSpPr>
        <p:spPr>
          <a:xfrm>
            <a:off x="10554120" y="6238080"/>
            <a:ext cx="93600" cy="9360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7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Váriaveis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900000"/>
            <a:ext cx="10513440" cy="57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Declaração MUITO simples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x=0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y=”nome”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z=3.5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Impressão das variáveis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print(“x: ”, x)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print(“y: ”, y)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print(“z: ”, z)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Comandos de entrada e saida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81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Saída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print()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2600" spc="-1" strike="noStrike">
                <a:latin typeface="Arial"/>
              </a:rPr>
              <a:t>     </a:t>
            </a:r>
            <a:r>
              <a:rPr b="0" lang="pt-BR" sz="2600" spc="-1" strike="noStrike">
                <a:latin typeface="Arial"/>
              </a:rPr>
              <a:t>print(f"{chave}: {valor}")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Entrada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nome = input(“Digite seu nome: “)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Estrutura de decisão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81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if 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</a:rPr>
              <a:t>condição: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600" spc="-1" strike="noStrike">
                <a:solidFill>
                  <a:srgbClr val="999999"/>
                </a:solidFill>
                <a:latin typeface="Arial"/>
              </a:rPr>
              <a:t>instruções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999999"/>
                </a:solidFill>
                <a:latin typeface="Arial"/>
              </a:rPr>
              <a:t>elif 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</a:rPr>
              <a:t>condição: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600" spc="-1" strike="noStrike">
                <a:solidFill>
                  <a:srgbClr val="999999"/>
                </a:solidFill>
                <a:latin typeface="Arial"/>
              </a:rPr>
              <a:t>instruções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999999"/>
                </a:solidFill>
                <a:latin typeface="Arial"/>
              </a:rPr>
              <a:t>else: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Estrutura de repetição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81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while 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</a:rPr>
              <a:t>condição: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0000"/>
                </a:solidFill>
                <a:latin typeface="Arial"/>
              </a:rPr>
              <a:t>    </a:t>
            </a:r>
            <a:r>
              <a:rPr b="0" lang="pt-BR" sz="2600" spc="-1" strike="noStrike">
                <a:solidFill>
                  <a:srgbClr val="999999"/>
                </a:solidFill>
                <a:latin typeface="Arial"/>
              </a:rPr>
              <a:t># Bloco a ser executado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</a:rPr>
              <a:t>nome_variavel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in 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</a:rPr>
              <a:t>iterável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print(nome_variavel)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Iterável: uma lista, uma tupla, uma string, um dicionário, entre outros.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373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latin typeface="Arial"/>
              </a:rPr>
              <a:t>Criando Listas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2329560"/>
            <a:ext cx="10513440" cy="162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</a:rPr>
              <a:t>arr = ["um", "dois", "tres"]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c9211e"/>
                </a:solidFill>
                <a:latin typeface="Arial"/>
              </a:rPr>
              <a:t>print(arr[1]) # Imprime: 'um'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114" name="PlaceHolder 9"/>
          <p:cNvSpPr/>
          <p:nvPr/>
        </p:nvSpPr>
        <p:spPr>
          <a:xfrm>
            <a:off x="838080" y="3749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Adicionando elementos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5" name="PlaceHolder 11"/>
          <p:cNvSpPr/>
          <p:nvPr/>
        </p:nvSpPr>
        <p:spPr>
          <a:xfrm>
            <a:off x="838080" y="4608000"/>
            <a:ext cx="10513440" cy="16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arr.append("quatro")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c9211e"/>
                </a:solidFill>
                <a:latin typeface="Arial"/>
                <a:ea typeface="DejaVu Sans"/>
              </a:rPr>
              <a:t>print(arr) # Imprime: ['um', ‘dois’, ‘tres’, ‘quatro’]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116" name="PlaceHolder 10"/>
          <p:cNvSpPr/>
          <p:nvPr/>
        </p:nvSpPr>
        <p:spPr>
          <a:xfrm>
            <a:off x="838080" y="612000"/>
            <a:ext cx="10513440" cy="16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 listas em Python são uma das estruturas de dados mais utilizadas, pois permitem armazenar uma coleção de objetos de diferentes tipos em uma única variável.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7" name="PlaceHolder 15"/>
          <p:cNvSpPr/>
          <p:nvPr/>
        </p:nvSpPr>
        <p:spPr>
          <a:xfrm>
            <a:off x="838080" y="2329920"/>
            <a:ext cx="10513440" cy="16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arr = ["um", "dois", "tres"]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c9211e"/>
                </a:solidFill>
                <a:latin typeface="Arial"/>
                <a:ea typeface="DejaVu Sans"/>
              </a:rPr>
              <a:t>print(arr[1]) # Imprime: 'um'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68D4E2C57F0F4C9AA91D95CC205C6B" ma:contentTypeVersion="3" ma:contentTypeDescription="Crie um novo documento." ma:contentTypeScope="" ma:versionID="3bd1aefa774d23d724aa54b92b8fd993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bc2eb33166484d333cd32d667880dce9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26006-27E0-48FF-8AD4-997EF7FB99E5}"/>
</file>

<file path=customXml/itemProps2.xml><?xml version="1.0" encoding="utf-8"?>
<ds:datastoreItem xmlns:ds="http://schemas.openxmlformats.org/officeDocument/2006/customXml" ds:itemID="{F1582273-CCDB-498C-B9DA-6EE1F21EDDF3}"/>
</file>

<file path=customXml/itemProps3.xml><?xml version="1.0" encoding="utf-8"?>
<ds:datastoreItem xmlns:ds="http://schemas.openxmlformats.org/officeDocument/2006/customXml" ds:itemID="{B0B16C0C-38E1-4DFE-B131-BDF0BCECC083}"/>
</file>

<file path=customXml/itemProps4.xml><?xml version="1.0" encoding="utf-8"?>
<ds:datastoreItem xmlns:ds="http://schemas.openxmlformats.org/officeDocument/2006/customXml" ds:itemID="{17A32CC2-6AC9-4CD4-B666-02B68416FB97}"/>
</file>

<file path=customXml/itemProps5.xml><?xml version="1.0" encoding="utf-8"?>
<ds:datastoreItem xmlns:ds="http://schemas.openxmlformats.org/officeDocument/2006/customXml" ds:itemID="{79AFE10E-CE82-4ECC-BD9F-DB1D951FF095}"/>
</file>

<file path=customXml/itemProps6.xml><?xml version="1.0" encoding="utf-8"?>
<ds:datastoreItem xmlns:ds="http://schemas.openxmlformats.org/officeDocument/2006/customXml" ds:itemID="{C5ED7E31-405F-426D-8E83-F701E15BF35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Application>LibreOffice/7.2.0.4$Windows_X86_64 LibreOffice_project/9a9c6381e3f7a62afc1329bd359cc48accb6435b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505</cp:revision>
  <dcterms:created xsi:type="dcterms:W3CDTF">2022-03-21T05:26:21Z</dcterms:created>
  <dcterms:modified xsi:type="dcterms:W3CDTF">2023-03-20T14:25:12Z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