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customXml/itemProps5.xml" ContentType="application/vnd.openxmlformats-officedocument.customXmlProperties+xml"/>
  <Override PartName="/customXml/itemProps4.xml" ContentType="application/vnd.openxmlformats-officedocument.customXmlProperties+xml"/>
  <Override PartName="/ppt/_rels/presentation.xml.rels" ContentType="application/vnd.openxmlformats-package.relationships+xml"/>
  <Override PartName="/customXml/itemProps6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ustomXml" Target="../customXml/item6.xml"/><Relationship Id="rId1" Type="http://schemas.openxmlformats.org/officeDocument/2006/relationships/theme" Target="theme/theme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ustomXml" Target="../customXml/item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ustomXml" Target="../customXml/item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5951F6-785E-47AB-9E8C-2BE01EA5330E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6AF63CF-E3B4-4579-9B29-7A51EF4297DC}">
      <dgm:prSet/>
      <dgm:spPr/>
      <dgm:t>
        <a:bodyPr/>
        <a:lstStyle/>
        <a:p>
          <a:r>
            <a:rPr lang="en-US"/>
            <a:t>Polimorfismo</a:t>
          </a:r>
        </a:p>
      </dgm:t>
    </dgm:pt>
    <dgm:pt modelId="{B038EB0B-3A04-45F9-983B-290F7330785C}" type="parTrans" cxnId="{06F2FBF6-EA6E-46DC-BCE1-2922F914C663}">
      <dgm:prSet/>
      <dgm:spPr/>
      <dgm:t>
        <a:bodyPr/>
        <a:lstStyle/>
        <a:p>
          <a:endParaRPr lang="en-US"/>
        </a:p>
      </dgm:t>
    </dgm:pt>
    <dgm:pt modelId="{FAFB355B-5DB0-496F-8767-9AAACBE85222}" type="sibTrans" cxnId="{06F2FBF6-EA6E-46DC-BCE1-2922F914C663}">
      <dgm:prSet/>
      <dgm:spPr/>
      <dgm:t>
        <a:bodyPr/>
        <a:lstStyle/>
        <a:p>
          <a:endParaRPr lang="en-US"/>
        </a:p>
      </dgm:t>
    </dgm:pt>
    <dgm:pt modelId="{33BE2B49-3987-4B7C-BBA1-0373D4E4BB6C}">
      <dgm:prSet/>
      <dgm:spPr/>
      <dgm:t>
        <a:bodyPr/>
        <a:lstStyle/>
        <a:p>
          <a:r>
            <a:rPr lang="en-US"/>
            <a:t>Herança</a:t>
          </a:r>
        </a:p>
      </dgm:t>
    </dgm:pt>
    <dgm:pt modelId="{AE94F369-ABE1-4158-8999-ED05D076312C}" type="parTrans" cxnId="{4068ACA2-9BDD-413E-9E45-658B779C3604}">
      <dgm:prSet/>
      <dgm:spPr/>
      <dgm:t>
        <a:bodyPr/>
        <a:lstStyle/>
        <a:p>
          <a:endParaRPr lang="en-US"/>
        </a:p>
      </dgm:t>
    </dgm:pt>
    <dgm:pt modelId="{58989FC9-C12C-420D-A73F-9AE63EDCF065}" type="sibTrans" cxnId="{4068ACA2-9BDD-413E-9E45-658B779C3604}">
      <dgm:prSet/>
      <dgm:spPr/>
      <dgm:t>
        <a:bodyPr/>
        <a:lstStyle/>
        <a:p>
          <a:endParaRPr lang="en-US"/>
        </a:p>
      </dgm:t>
    </dgm:pt>
    <dgm:pt modelId="{DB6AE30E-D914-4381-8F3A-5AE1883711DE}">
      <dgm:prSet/>
      <dgm:spPr/>
      <dgm:t>
        <a:bodyPr/>
        <a:lstStyle/>
        <a:p>
          <a:r>
            <a:rPr lang="en-US"/>
            <a:t>Abstração</a:t>
          </a:r>
        </a:p>
      </dgm:t>
    </dgm:pt>
    <dgm:pt modelId="{D8853020-FC02-44BC-A7AC-6DB9F4A0B5F0}" type="parTrans" cxnId="{F2D65C96-88F4-47BE-AD7C-44009FC7B2A8}">
      <dgm:prSet/>
      <dgm:spPr/>
      <dgm:t>
        <a:bodyPr/>
        <a:lstStyle/>
        <a:p>
          <a:endParaRPr lang="en-US"/>
        </a:p>
      </dgm:t>
    </dgm:pt>
    <dgm:pt modelId="{913D3A34-3336-4608-8C75-3C09E25A1339}" type="sibTrans" cxnId="{F2D65C96-88F4-47BE-AD7C-44009FC7B2A8}">
      <dgm:prSet/>
      <dgm:spPr/>
      <dgm:t>
        <a:bodyPr/>
        <a:lstStyle/>
        <a:p>
          <a:endParaRPr lang="en-US"/>
        </a:p>
      </dgm:t>
    </dgm:pt>
    <dgm:pt modelId="{9454348F-B522-47C1-AB6A-AD8D166AA6A2}">
      <dgm:prSet/>
      <dgm:spPr/>
      <dgm:t>
        <a:bodyPr/>
        <a:lstStyle/>
        <a:p>
          <a:r>
            <a:rPr lang="en-US"/>
            <a:t>Encapsulamento</a:t>
          </a:r>
        </a:p>
      </dgm:t>
    </dgm:pt>
    <dgm:pt modelId="{62530A1E-A64D-46DF-8EDB-9D7A2F003CBD}" type="parTrans" cxnId="{F71553F4-34C5-4810-9ABA-F3717935FFC5}">
      <dgm:prSet/>
      <dgm:spPr/>
      <dgm:t>
        <a:bodyPr/>
        <a:lstStyle/>
        <a:p>
          <a:endParaRPr lang="en-US"/>
        </a:p>
      </dgm:t>
    </dgm:pt>
    <dgm:pt modelId="{19D43028-3DB1-4A00-8E8F-381E379AB807}" type="sibTrans" cxnId="{F71553F4-34C5-4810-9ABA-F3717935FFC5}">
      <dgm:prSet/>
      <dgm:spPr/>
      <dgm:t>
        <a:bodyPr/>
        <a:lstStyle/>
        <a:p>
          <a:endParaRPr lang="en-US"/>
        </a:p>
      </dgm:t>
    </dgm:pt>
    <dgm:pt modelId="{AADE90F8-BDE7-47CA-A855-06018EC81019}" type="pres">
      <dgm:prSet presAssocID="{A55951F6-785E-47AB-9E8C-2BE01EA5330E}" presName="matrix" presStyleCnt="0">
        <dgm:presLayoutVars>
          <dgm:chMax val="1"/>
          <dgm:dir/>
          <dgm:resizeHandles val="exact"/>
        </dgm:presLayoutVars>
      </dgm:prSet>
      <dgm:spPr/>
    </dgm:pt>
    <dgm:pt modelId="{4386F45A-39A0-4CAA-BDFC-D6FA1B69517F}" type="pres">
      <dgm:prSet presAssocID="{A55951F6-785E-47AB-9E8C-2BE01EA5330E}" presName="diamond" presStyleLbl="bgShp" presStyleIdx="0" presStyleCnt="1"/>
      <dgm:spPr/>
    </dgm:pt>
    <dgm:pt modelId="{0612A99B-9F8C-44C2-AF26-9320C5C705C1}" type="pres">
      <dgm:prSet presAssocID="{A55951F6-785E-47AB-9E8C-2BE01EA5330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508DE3E-0C59-491D-A92F-6820BECCF567}" type="pres">
      <dgm:prSet presAssocID="{A55951F6-785E-47AB-9E8C-2BE01EA5330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92A3824-70D4-439C-90C6-3A544E6DB636}" type="pres">
      <dgm:prSet presAssocID="{A55951F6-785E-47AB-9E8C-2BE01EA5330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0D22CA0-4D15-4E5C-9155-ECE284126399}" type="pres">
      <dgm:prSet presAssocID="{A55951F6-785E-47AB-9E8C-2BE01EA5330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24C3A88-4151-436B-97F8-F69A68DCD95A}" type="presOf" srcId="{DB6AE30E-D914-4381-8F3A-5AE1883711DE}" destId="{C92A3824-70D4-439C-90C6-3A544E6DB636}" srcOrd="0" destOrd="0" presId="urn:microsoft.com/office/officeart/2005/8/layout/matrix3"/>
    <dgm:cxn modelId="{F2D65C96-88F4-47BE-AD7C-44009FC7B2A8}" srcId="{A55951F6-785E-47AB-9E8C-2BE01EA5330E}" destId="{DB6AE30E-D914-4381-8F3A-5AE1883711DE}" srcOrd="2" destOrd="0" parTransId="{D8853020-FC02-44BC-A7AC-6DB9F4A0B5F0}" sibTransId="{913D3A34-3336-4608-8C75-3C09E25A1339}"/>
    <dgm:cxn modelId="{E64B5BA1-9BC6-410E-8D5A-3F551BB2710D}" type="presOf" srcId="{33BE2B49-3987-4B7C-BBA1-0373D4E4BB6C}" destId="{C508DE3E-0C59-491D-A92F-6820BECCF567}" srcOrd="0" destOrd="0" presId="urn:microsoft.com/office/officeart/2005/8/layout/matrix3"/>
    <dgm:cxn modelId="{4068ACA2-9BDD-413E-9E45-658B779C3604}" srcId="{A55951F6-785E-47AB-9E8C-2BE01EA5330E}" destId="{33BE2B49-3987-4B7C-BBA1-0373D4E4BB6C}" srcOrd="1" destOrd="0" parTransId="{AE94F369-ABE1-4158-8999-ED05D076312C}" sibTransId="{58989FC9-C12C-420D-A73F-9AE63EDCF065}"/>
    <dgm:cxn modelId="{82F0F8AF-703B-41EB-A108-6556F93623BA}" type="presOf" srcId="{D6AF63CF-E3B4-4579-9B29-7A51EF4297DC}" destId="{0612A99B-9F8C-44C2-AF26-9320C5C705C1}" srcOrd="0" destOrd="0" presId="urn:microsoft.com/office/officeart/2005/8/layout/matrix3"/>
    <dgm:cxn modelId="{919DE4BE-873F-4F96-ADC7-3B5C83CC38BF}" type="presOf" srcId="{A55951F6-785E-47AB-9E8C-2BE01EA5330E}" destId="{AADE90F8-BDE7-47CA-A855-06018EC81019}" srcOrd="0" destOrd="0" presId="urn:microsoft.com/office/officeart/2005/8/layout/matrix3"/>
    <dgm:cxn modelId="{706612E3-0F82-4E25-BCE9-DF69EBFA8FB2}" type="presOf" srcId="{9454348F-B522-47C1-AB6A-AD8D166AA6A2}" destId="{60D22CA0-4D15-4E5C-9155-ECE284126399}" srcOrd="0" destOrd="0" presId="urn:microsoft.com/office/officeart/2005/8/layout/matrix3"/>
    <dgm:cxn modelId="{F71553F4-34C5-4810-9ABA-F3717935FFC5}" srcId="{A55951F6-785E-47AB-9E8C-2BE01EA5330E}" destId="{9454348F-B522-47C1-AB6A-AD8D166AA6A2}" srcOrd="3" destOrd="0" parTransId="{62530A1E-A64D-46DF-8EDB-9D7A2F003CBD}" sibTransId="{19D43028-3DB1-4A00-8E8F-381E379AB807}"/>
    <dgm:cxn modelId="{06F2FBF6-EA6E-46DC-BCE1-2922F914C663}" srcId="{A55951F6-785E-47AB-9E8C-2BE01EA5330E}" destId="{D6AF63CF-E3B4-4579-9B29-7A51EF4297DC}" srcOrd="0" destOrd="0" parTransId="{B038EB0B-3A04-45F9-983B-290F7330785C}" sibTransId="{FAFB355B-5DB0-496F-8767-9AAACBE85222}"/>
    <dgm:cxn modelId="{675FC87D-8679-4634-B3D8-5AA0A7A0ED60}" type="presParOf" srcId="{AADE90F8-BDE7-47CA-A855-06018EC81019}" destId="{4386F45A-39A0-4CAA-BDFC-D6FA1B69517F}" srcOrd="0" destOrd="0" presId="urn:microsoft.com/office/officeart/2005/8/layout/matrix3"/>
    <dgm:cxn modelId="{04E1CDE0-0A7B-40A3-BACB-6A3FBF1088CA}" type="presParOf" srcId="{AADE90F8-BDE7-47CA-A855-06018EC81019}" destId="{0612A99B-9F8C-44C2-AF26-9320C5C705C1}" srcOrd="1" destOrd="0" presId="urn:microsoft.com/office/officeart/2005/8/layout/matrix3"/>
    <dgm:cxn modelId="{E26AA328-ED25-45E6-AC14-CB71C1D72F32}" type="presParOf" srcId="{AADE90F8-BDE7-47CA-A855-06018EC81019}" destId="{C508DE3E-0C59-491D-A92F-6820BECCF567}" srcOrd="2" destOrd="0" presId="urn:microsoft.com/office/officeart/2005/8/layout/matrix3"/>
    <dgm:cxn modelId="{538FB34E-D9EC-4FE2-8A95-DD279801F056}" type="presParOf" srcId="{AADE90F8-BDE7-47CA-A855-06018EC81019}" destId="{C92A3824-70D4-439C-90C6-3A544E6DB636}" srcOrd="3" destOrd="0" presId="urn:microsoft.com/office/officeart/2005/8/layout/matrix3"/>
    <dgm:cxn modelId="{2894B5C6-736E-4A1F-B6EA-73032B81C464}" type="presParOf" srcId="{AADE90F8-BDE7-47CA-A855-06018EC81019}" destId="{60D22CA0-4D15-4E5C-9155-ECE28412639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6F45A-39A0-4CAA-BDFC-D6FA1B69517F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2A99B-9F8C-44C2-AF26-9320C5C705C1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Polimorfismo</a:t>
          </a:r>
        </a:p>
      </dsp:txBody>
      <dsp:txXfrm>
        <a:off x="3578350" y="496219"/>
        <a:ext cx="1531337" cy="1531337"/>
      </dsp:txXfrm>
    </dsp:sp>
    <dsp:sp modelId="{C508DE3E-0C59-491D-A92F-6820BECCF567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5">
            <a:hueOff val="-2513827"/>
            <a:satOff val="0"/>
            <a:lumOff val="-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Herança</a:t>
          </a:r>
        </a:p>
      </dsp:txBody>
      <dsp:txXfrm>
        <a:off x="5405912" y="496219"/>
        <a:ext cx="1531337" cy="1531337"/>
      </dsp:txXfrm>
    </dsp:sp>
    <dsp:sp modelId="{C92A3824-70D4-439C-90C6-3A544E6DB636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5">
            <a:hueOff val="-5027653"/>
            <a:satOff val="0"/>
            <a:lumOff val="-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Abstração</a:t>
          </a:r>
        </a:p>
      </dsp:txBody>
      <dsp:txXfrm>
        <a:off x="3578350" y="2323781"/>
        <a:ext cx="1531337" cy="1531337"/>
      </dsp:txXfrm>
    </dsp:sp>
    <dsp:sp modelId="{60D22CA0-4D15-4E5C-9155-ECE284126399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Encapsulamento</a:t>
          </a:r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10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cap="sq" w="25400">
            <a:solidFill>
              <a:srgbClr val="243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traight Connector 6"/>
          <p:cNvSpPr/>
          <p:nvPr/>
        </p:nvSpPr>
        <p:spPr>
          <a:xfrm>
            <a:off x="715680" y="356760"/>
            <a:ext cx="360" cy="6492600"/>
          </a:xfrm>
          <a:prstGeom prst="line">
            <a:avLst/>
          </a:prstGeom>
          <a:ln cap="sq" w="25400">
            <a:solidFill>
              <a:srgbClr val="243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0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!!Rectangle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43fff"/>
              </a:gs>
              <a:gs pos="100000">
                <a:srgbClr val="ff9022"/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0" name="Picture 3" descr="Yellow python"/>
          <p:cNvPicPr/>
          <p:nvPr/>
        </p:nvPicPr>
        <p:blipFill>
          <a:blip r:embed="rId1">
            <a:alphaModFix amt="35000"/>
          </a:blip>
          <a:srcRect l="0" t="16357" r="0" b="0"/>
          <a:stretch/>
        </p:blipFill>
        <p:spPr>
          <a:xfrm>
            <a:off x="0" y="-900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80440" y="583200"/>
            <a:ext cx="7159680" cy="41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lnSpc>
                <a:spcPct val="90000"/>
              </a:lnSpc>
            </a:pPr>
            <a:r>
              <a:rPr b="1" lang="en-US" sz="5600" spc="-1" strike="noStrike" cap="all">
                <a:solidFill>
                  <a:srgbClr val="ffffff"/>
                </a:solidFill>
                <a:latin typeface="Gill Sans Nova"/>
              </a:rPr>
              <a:t>Paradigma orientado a objetos </a:t>
            </a:r>
            <a:br/>
            <a:br/>
            <a:r>
              <a:rPr b="1" lang="en-US" sz="5600" spc="-1" strike="noStrike" cap="all">
                <a:solidFill>
                  <a:srgbClr val="ffc000"/>
                </a:solidFill>
                <a:latin typeface="Gill Sans Nova"/>
              </a:rPr>
              <a:t>PYTHON</a:t>
            </a:r>
            <a:endParaRPr b="0" lang="pt-BR" sz="56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208160" y="5972040"/>
            <a:ext cx="8578080" cy="5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  <p:sp>
        <p:nvSpPr>
          <p:cNvPr id="83" name="Graphic 13"/>
          <p:cNvSpPr/>
          <p:nvPr/>
        </p:nvSpPr>
        <p:spPr>
          <a:xfrm>
            <a:off x="3474360" y="583200"/>
            <a:ext cx="138240" cy="138240"/>
          </a:xfrm>
          <a:custGeom>
            <a:avLst/>
            <a:gdLst/>
            <a:ah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Graphic 12"/>
          <p:cNvSpPr/>
          <p:nvPr/>
        </p:nvSpPr>
        <p:spPr>
          <a:xfrm>
            <a:off x="3833280" y="812520"/>
            <a:ext cx="90360" cy="9036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Graphic 15"/>
          <p:cNvSpPr/>
          <p:nvPr/>
        </p:nvSpPr>
        <p:spPr>
          <a:xfrm>
            <a:off x="3458880" y="1037160"/>
            <a:ext cx="127080" cy="127080"/>
          </a:xfrm>
          <a:custGeom>
            <a:avLst/>
            <a:gdLst/>
            <a:ah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Straight Connector 90"/>
          <p:cNvSpPr/>
          <p:nvPr/>
        </p:nvSpPr>
        <p:spPr>
          <a:xfrm>
            <a:off x="856080" y="3502800"/>
            <a:ext cx="360" cy="3346200"/>
          </a:xfrm>
          <a:prstGeom prst="line">
            <a:avLst/>
          </a:prstGeom>
          <a:ln cap="sq" w="25400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Graphic 22"/>
          <p:cNvSpPr/>
          <p:nvPr/>
        </p:nvSpPr>
        <p:spPr>
          <a:xfrm>
            <a:off x="10836360" y="5636520"/>
            <a:ext cx="150840" cy="150840"/>
          </a:xfrm>
          <a:custGeom>
            <a:avLst/>
            <a:gdLst/>
            <a:ah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Graphic 23"/>
          <p:cNvSpPr/>
          <p:nvPr/>
        </p:nvSpPr>
        <p:spPr>
          <a:xfrm>
            <a:off x="11245320" y="6096600"/>
            <a:ext cx="108000" cy="108000"/>
          </a:xfrm>
          <a:custGeom>
            <a:avLst/>
            <a:gdLst/>
            <a:ah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Graphic 21"/>
          <p:cNvSpPr/>
          <p:nvPr/>
        </p:nvSpPr>
        <p:spPr>
          <a:xfrm>
            <a:off x="10554120" y="6238080"/>
            <a:ext cx="95040" cy="95040"/>
          </a:xfrm>
          <a:custGeom>
            <a:avLst/>
            <a:gdLst/>
            <a:ah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20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03880" y="1105920"/>
            <a:ext cx="10549440" cy="118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Gill Sans Nova"/>
              </a:rPr>
              <a:t>Definindo classes - Criação</a:t>
            </a:r>
            <a:endParaRPr b="0" lang="pt-BR" sz="5600" spc="-1" strike="noStrike">
              <a:latin typeface="Arial"/>
            </a:endParaRPr>
          </a:p>
        </p:txBody>
      </p:sp>
      <p:sp>
        <p:nvSpPr>
          <p:cNvPr id="129" name="Straight Connector 22"/>
          <p:cNvSpPr/>
          <p:nvPr/>
        </p:nvSpPr>
        <p:spPr>
          <a:xfrm>
            <a:off x="8640" y="806400"/>
            <a:ext cx="7903800" cy="360"/>
          </a:xfrm>
          <a:prstGeom prst="line">
            <a:avLst/>
          </a:prstGeom>
          <a:ln cap="sq" w="25400">
            <a:solidFill>
              <a:srgbClr val="243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Graphic 11"/>
          <p:cNvSpPr/>
          <p:nvPr/>
        </p:nvSpPr>
        <p:spPr>
          <a:xfrm>
            <a:off x="11403720" y="2325600"/>
            <a:ext cx="138240" cy="138240"/>
          </a:xfrm>
          <a:custGeom>
            <a:avLst/>
            <a:gdLst/>
            <a:ah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03880" y="2598840"/>
            <a:ext cx="10549440" cy="367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32" name="Graphic 10"/>
          <p:cNvSpPr/>
          <p:nvPr/>
        </p:nvSpPr>
        <p:spPr>
          <a:xfrm>
            <a:off x="11762640" y="2554560"/>
            <a:ext cx="90360" cy="9036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Graphic 12"/>
          <p:cNvSpPr/>
          <p:nvPr/>
        </p:nvSpPr>
        <p:spPr>
          <a:xfrm>
            <a:off x="11388240" y="3069720"/>
            <a:ext cx="127080" cy="127080"/>
          </a:xfrm>
          <a:custGeom>
            <a:avLst/>
            <a:gdLst/>
            <a:ah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Box 3"/>
          <p:cNvSpPr/>
          <p:nvPr/>
        </p:nvSpPr>
        <p:spPr>
          <a:xfrm>
            <a:off x="825480" y="2557080"/>
            <a:ext cx="11203560" cy="350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Começamos definindo uma classe com a palavra-chave 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"class"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, e após isso o nome da classe, seguido do 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":"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. OBS: Podemos usar a palavra-chave 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pass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como um 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placeholder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, servindo para rodar o código sem o python retornar algum tipo de erro.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Exemplo: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class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Consolas"/>
                <a:ea typeface="DejaVu Sans"/>
              </a:rPr>
              <a:t>Cachorro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: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    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pass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Definindo classes - Propriedades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96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Usamos o método 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__init__(): 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, que serve para inicializar cada instância da classe, para criar as propriedades de cada objeto.</a:t>
            </a: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Usamos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self.</a:t>
            </a:r>
            <a:r>
              <a:rPr b="1" lang="en-US" sz="3200" spc="-1" strike="noStrike">
                <a:solidFill>
                  <a:srgbClr val="ff0000"/>
                </a:solidFill>
                <a:latin typeface="Consolas"/>
              </a:rPr>
              <a:t>nomepropriedade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 = </a:t>
            </a:r>
            <a:r>
              <a:rPr b="1" lang="en-US" sz="3200" spc="-1" strike="noStrike">
                <a:solidFill>
                  <a:srgbClr val="ff0000"/>
                </a:solidFill>
                <a:latin typeface="Consolas"/>
              </a:rPr>
              <a:t>nomepropriedade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 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para criar uma propriedade e atribuir a ela o valor do parâmetro.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Exemplo: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class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3200" spc="-1" strike="noStrike">
                <a:solidFill>
                  <a:srgbClr val="ff0000"/>
                </a:solidFill>
                <a:latin typeface="Consolas"/>
              </a:rPr>
              <a:t>Cachorro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   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def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 __init__(</a:t>
            </a:r>
            <a:r>
              <a:rPr b="0" lang="en-US" sz="3200" spc="-1" strike="noStrike">
                <a:solidFill>
                  <a:srgbClr val="ff0000"/>
                </a:solidFill>
                <a:latin typeface="Consolas"/>
              </a:rPr>
              <a:t>self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3200" spc="-1" strike="noStrike">
                <a:solidFill>
                  <a:srgbClr val="ff0000"/>
                </a:solidFill>
                <a:latin typeface="Consolas"/>
              </a:rPr>
              <a:t>idade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):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        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self.</a:t>
            </a:r>
            <a:r>
              <a:rPr b="0" lang="en-US" sz="3200" spc="-1" strike="noStrike">
                <a:solidFill>
                  <a:srgbClr val="ff0000"/>
                </a:solidFill>
                <a:latin typeface="Consolas"/>
              </a:rPr>
              <a:t>idade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3200" spc="-1" strike="noStrike">
                <a:solidFill>
                  <a:srgbClr val="ff0000"/>
                </a:solidFill>
                <a:latin typeface="Consolas"/>
              </a:rPr>
              <a:t>idade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     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Definindo Classes – Propriedades 2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Para criar uma propriedade com um mesmo valor que todas as instâncias vão possuir, podemos declára-la antes do método init.</a:t>
            </a: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class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3200" spc="-1" strike="noStrike">
                <a:solidFill>
                  <a:srgbClr val="ff0000"/>
                </a:solidFill>
                <a:latin typeface="Consolas"/>
              </a:rPr>
              <a:t>Cachorro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tipo = </a:t>
            </a:r>
            <a:r>
              <a:rPr b="0" lang="en-US" sz="3200" spc="-1" strike="noStrike">
                <a:solidFill>
                  <a:srgbClr val="ff0000"/>
                </a:solidFill>
                <a:latin typeface="Consolas"/>
              </a:rPr>
              <a:t>"Puddle"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def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 __init__(</a:t>
            </a:r>
            <a:r>
              <a:rPr b="0" lang="en-US" sz="3200" spc="-1" strike="noStrike">
                <a:solidFill>
                  <a:srgbClr val="ff0000"/>
                </a:solidFill>
                <a:latin typeface="Consolas"/>
              </a:rPr>
              <a:t>self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3200" spc="-1" strike="noStrike">
                <a:solidFill>
                  <a:srgbClr val="ff0000"/>
                </a:solidFill>
                <a:latin typeface="Consolas"/>
              </a:rPr>
              <a:t>idade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):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        self.</a:t>
            </a:r>
            <a:r>
              <a:rPr b="0" lang="en-US" sz="3200" spc="-1" strike="noStrike">
                <a:solidFill>
                  <a:srgbClr val="ff0000"/>
                </a:solidFill>
                <a:latin typeface="Consolas"/>
              </a:rPr>
              <a:t>idade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 = </a:t>
            </a:r>
            <a:r>
              <a:rPr b="0" lang="en-US" sz="3200" spc="-1" strike="noStrike">
                <a:solidFill>
                  <a:srgbClr val="ff0000"/>
                </a:solidFill>
                <a:latin typeface="Consolas"/>
              </a:rPr>
              <a:t>idade</a:t>
            </a:r>
            <a:br/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Instânciando um objeto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Nova"/>
              </a:rPr>
              <a:t>Podemos criar um objeto usando </a:t>
            </a:r>
            <a:r>
              <a:rPr b="0" lang="en-US" sz="2800" spc="-1" strike="noStrike">
                <a:solidFill>
                  <a:srgbClr val="ff0000"/>
                </a:solidFill>
                <a:latin typeface="Gill Sans Nova"/>
              </a:rPr>
              <a:t>Objeto(). </a:t>
            </a:r>
            <a:r>
              <a:rPr b="0" lang="en-US" sz="2800" spc="-1" strike="noStrike">
                <a:solidFill>
                  <a:srgbClr val="0d0d0d"/>
                </a:solidFill>
                <a:latin typeface="Gill Sans Nova"/>
              </a:rPr>
              <a:t>Também podemos atribuir uma varíavel a ele para facilitar o manejamento.</a:t>
            </a:r>
            <a:endParaRPr b="0" lang="pt-BR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d0d0d"/>
                </a:solidFill>
                <a:latin typeface="Gill Sans Nova"/>
              </a:rPr>
              <a:t>Exemplo:</a:t>
            </a:r>
            <a:endParaRPr b="0" lang="pt-BR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d0d0d"/>
                </a:solidFill>
                <a:latin typeface="Gill Sans Nova"/>
              </a:rPr>
              <a:t> </a:t>
            </a:r>
            <a:r>
              <a:rPr b="0" lang="en-US" sz="2800" spc="-1" strike="noStrike">
                <a:solidFill>
                  <a:srgbClr val="0d0d0d"/>
                </a:solidFill>
                <a:latin typeface="Gill Sans Nova"/>
              </a:rPr>
              <a:t>a= </a:t>
            </a:r>
            <a:r>
              <a:rPr b="0" lang="en-US" sz="2800" spc="-1" strike="noStrike">
                <a:solidFill>
                  <a:srgbClr val="ff0000"/>
                </a:solidFill>
                <a:latin typeface="Gill Sans Nova"/>
              </a:rPr>
              <a:t>Cachorro()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Instânciando um objeto 2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No caso de você ter definido uma propriedade para o objeto, você deverá preencher o objeto na hora de declará-lo, caso contrário o Python retornará um erro.</a:t>
            </a: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Exemplo: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0000"/>
                </a:solidFill>
                <a:latin typeface="Gill Sans Nova"/>
              </a:rPr>
              <a:t> </a:t>
            </a:r>
            <a:r>
              <a:rPr b="0" lang="en-US" sz="3200" spc="-1" strike="noStrike">
                <a:solidFill>
                  <a:srgbClr val="ff0000"/>
                </a:solidFill>
                <a:latin typeface="Gill Sans Nova"/>
              </a:rPr>
              <a:t>a = Cachorro</a:t>
            </a: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(</a:t>
            </a:r>
            <a:r>
              <a:rPr b="0" lang="en-US" sz="3200" spc="-1" strike="noStrike">
                <a:solidFill>
                  <a:srgbClr val="0070c0"/>
                </a:solidFill>
                <a:latin typeface="Gill Sans Nova"/>
              </a:rPr>
              <a:t>12</a:t>
            </a: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)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Acessando propriedades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Para acessar as propriedades do seu objeto, use adicione um "." com o nome da propriedade ao seu objeto.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Exemplo: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print(a.idade)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Exercício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Crie uma classe pessoa que possua nome e idade, e após isso crie dois objetos usando essa classe, e por último imprima os valores desses dois objetos.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Métodos dentro de uma classe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Para incluir um método dentro de uma classe, basta usar </a:t>
            </a:r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def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ff0000"/>
                </a:solidFill>
                <a:latin typeface="Gill Sans Nova"/>
              </a:rPr>
              <a:t> </a:t>
            </a:r>
            <a:r>
              <a:rPr b="1" lang="en-US" sz="3200" spc="-1" strike="noStrike">
                <a:solidFill>
                  <a:srgbClr val="ff0000"/>
                </a:solidFill>
                <a:latin typeface="Gill Sans Nova"/>
              </a:rPr>
              <a:t>metodo(self,parametro)</a:t>
            </a: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Exemplo: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Cachorro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tipo =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"Yorkshire"</a:t>
            </a:r>
            <a:br/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    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def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__init__(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self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nome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    self.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nome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=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nome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    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def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latir(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self, latido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return f"{self.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nome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 está latindo : {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latido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}"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Chamamos o método dessa forma: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a.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latir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("Woof Woof")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  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Herança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Para fazer uma classe que herde de outra, bastar por o nome da classe que deve herdada entre parênteses na hora de criar uma classe.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Exemplo: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d0d0d"/>
                </a:solidFill>
                <a:latin typeface="Consolas"/>
              </a:rPr>
              <a:t>class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 Yorkshire(</a:t>
            </a:r>
            <a:r>
              <a:rPr b="0" lang="en-US" sz="3200" spc="-1" strike="noStrike">
                <a:solidFill>
                  <a:srgbClr val="ff0000"/>
                </a:solidFill>
                <a:latin typeface="Consolas"/>
              </a:rPr>
              <a:t>Dog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):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   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pass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Herança 2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Para sobreescrever um método da classe pai, basta declarar um método com o mesmo nome.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Exemplo: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def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 latir(</a:t>
            </a:r>
            <a:r>
              <a:rPr b="0" lang="en-US" sz="3200" spc="-1" strike="noStrike">
                <a:solidFill>
                  <a:srgbClr val="ff0000"/>
                </a:solidFill>
                <a:latin typeface="Consolas"/>
              </a:rPr>
              <a:t>self, sound="Arf"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):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       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return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 f"{</a:t>
            </a:r>
            <a:r>
              <a:rPr b="0" lang="en-US" sz="3200" spc="-1" strike="noStrike">
                <a:solidFill>
                  <a:srgbClr val="ff0000"/>
                </a:solidFill>
                <a:latin typeface="Consolas"/>
              </a:rPr>
              <a:t>self.name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} says {</a:t>
            </a:r>
            <a:r>
              <a:rPr b="0" lang="en-US" sz="3200" spc="-1" strike="noStrike">
                <a:solidFill>
                  <a:srgbClr val="ff0000"/>
                </a:solidFill>
                <a:latin typeface="Consolas"/>
              </a:rPr>
              <a:t>sound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}"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03880" y="1105920"/>
            <a:ext cx="10549440" cy="118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Gill Sans Nova"/>
              </a:rPr>
              <a:t>O que é POO?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92" name="Straight Connector 9"/>
          <p:cNvSpPr/>
          <p:nvPr/>
        </p:nvSpPr>
        <p:spPr>
          <a:xfrm>
            <a:off x="8640" y="806400"/>
            <a:ext cx="7903800" cy="360"/>
          </a:xfrm>
          <a:prstGeom prst="line">
            <a:avLst/>
          </a:prstGeom>
          <a:ln cap="sq" w="25400">
            <a:solidFill>
              <a:srgbClr val="243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Graphic 11"/>
          <p:cNvSpPr/>
          <p:nvPr/>
        </p:nvSpPr>
        <p:spPr>
          <a:xfrm>
            <a:off x="11403720" y="2325600"/>
            <a:ext cx="138240" cy="138240"/>
          </a:xfrm>
          <a:custGeom>
            <a:avLst/>
            <a:gdLst/>
            <a:ah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03880" y="2598840"/>
            <a:ext cx="10549440" cy="367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8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Gill Sans Nova"/>
              </a:rPr>
              <a:t>Programação orientada a objetos é um paradigma da programação que é baseado no conceito de "objetos" do mundo real, tentando aproximar o virtual do real.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5" name="Graphic 10"/>
          <p:cNvSpPr/>
          <p:nvPr/>
        </p:nvSpPr>
        <p:spPr>
          <a:xfrm>
            <a:off x="11762640" y="2554560"/>
            <a:ext cx="90360" cy="9036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Graphic 12"/>
          <p:cNvSpPr/>
          <p:nvPr/>
        </p:nvSpPr>
        <p:spPr>
          <a:xfrm>
            <a:off x="11388240" y="3069720"/>
            <a:ext cx="127080" cy="127080"/>
          </a:xfrm>
          <a:custGeom>
            <a:avLst/>
            <a:gdLst/>
            <a:ah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Polimorfismo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Podemos usar conceito de polimorfismo, para, por exemplo, criar uma função que chame dois métodos diferentes de dois objetos cujos métodos possuam o mesmo nome.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Exemplo:</a:t>
            </a: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def</a:t>
            </a:r>
            <a:r>
              <a:rPr b="0" lang="en-US" sz="1800" spc="-1" strike="noStrike">
                <a:solidFill>
                  <a:srgbClr val="000000"/>
                </a:solidFill>
                <a:latin typeface="Gill Sans Nova"/>
                <a:ea typeface="Gill Sans Nov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Gill Sans Nova"/>
              </a:rPr>
              <a:t>func(obj): </a:t>
            </a:r>
            <a:endParaRPr b="0" lang="pt-BR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Gill Sans Nova"/>
              </a:rPr>
              <a:t>      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Gill Sans Nova"/>
              </a:rPr>
              <a:t>obj.idade() </a:t>
            </a:r>
            <a:endParaRPr b="0" lang="pt-BR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Gill Sans Nova"/>
              </a:rPr>
              <a:t>func(cachorro)</a:t>
            </a:r>
            <a:endParaRPr b="0" lang="pt-BR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Gill Sans Nova"/>
              </a:rPr>
              <a:t>func(pessoa)</a:t>
            </a:r>
            <a:endParaRPr b="0" lang="pt-BR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Encapsulamento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Nova"/>
              </a:rPr>
              <a:t>Para encapsular uma varíavel, usamos 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__</a:t>
            </a:r>
            <a:r>
              <a:rPr b="0" lang="en-US" sz="2400" spc="-1" strike="noStrike">
                <a:solidFill>
                  <a:srgbClr val="ff0000"/>
                </a:solidFill>
                <a:latin typeface="Consolas"/>
              </a:rPr>
              <a:t>nomedavaríavel</a:t>
            </a:r>
            <a:r>
              <a:rPr b="0" lang="en-US" sz="2400" spc="-1" strike="noStrike">
                <a:solidFill>
                  <a:srgbClr val="0d0d0d"/>
                </a:solidFill>
                <a:latin typeface="Consolas"/>
              </a:rPr>
              <a:t> dentro de uma classe, e isso a torna modifícavel apenas dentro daquela classe, a não ser que usemos getters and setters. 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d0d0d"/>
                </a:solidFill>
                <a:latin typeface="Consolas"/>
              </a:rPr>
              <a:t>Exemplo: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nsolas"/>
              </a:rPr>
              <a:t>class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 Cachorro: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   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</a:rPr>
              <a:t>def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 __init__(</a:t>
            </a:r>
            <a:r>
              <a:rPr b="0" lang="en-US" sz="2400" spc="-1" strike="noStrike">
                <a:solidFill>
                  <a:srgbClr val="ff0000"/>
                </a:solidFill>
                <a:latin typeface="Consolas"/>
              </a:rPr>
              <a:t>self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):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       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self.</a:t>
            </a:r>
            <a:r>
              <a:rPr b="0" lang="en-US" sz="2400" spc="-1" strike="noStrike">
                <a:solidFill>
                  <a:srgbClr val="ff0000"/>
                </a:solidFill>
                <a:latin typeface="Consolas"/>
              </a:rPr>
              <a:t>__idade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 = 10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    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</a:rPr>
              <a:t>def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 setIdade(</a:t>
            </a:r>
            <a:r>
              <a:rPr b="0" lang="en-US" sz="2400" spc="-1" strike="noStrike">
                <a:solidFill>
                  <a:srgbClr val="ff0000"/>
                </a:solidFill>
                <a:latin typeface="Consolas"/>
              </a:rPr>
              <a:t>self, i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):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       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self.</a:t>
            </a:r>
            <a:r>
              <a:rPr b="0" lang="en-US" sz="2400" spc="-1" strike="noStrike">
                <a:solidFill>
                  <a:srgbClr val="ff0000"/>
                </a:solidFill>
                <a:latin typeface="Consolas"/>
              </a:rPr>
              <a:t>__idade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400" spc="-1" strike="noStrike">
                <a:solidFill>
                  <a:srgbClr val="ff0000"/>
                </a:solidFill>
                <a:latin typeface="Consolas"/>
              </a:rPr>
              <a:t>i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Exercício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81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Crie uma classe </a:t>
            </a:r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Pessoa </a:t>
            </a: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que contenha nome, idade, e um método que imprima o nome da pessoa(com uma string "O nome é:"). </a:t>
            </a: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Crie uma classe </a:t>
            </a:r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Professor </a:t>
            </a: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e uma classe </a:t>
            </a:r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Aluno </a:t>
            </a: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que herdem da classe pessoa. </a:t>
            </a: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Crie um atributo privado para o aluno chamado matrícula.</a:t>
            </a: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Crie no professor e no aluno um método chamado idade que imprima a idade deles, com uma string diferente para cada. Faça uma única função para chamar ambos os métodos.</a:t>
            </a: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Por fim, crie três objetos, um da classe Aluno, um da classe Professor e um da classe Pessoa. Por fim imprima todos os métodos e atributos de cada classe.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43fff"/>
              </a:gs>
              <a:gs pos="100000">
                <a:srgbClr val="ff902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506760" y="365040"/>
            <a:ext cx="716040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Gill Sans Nova"/>
              </a:rPr>
              <a:t>Quatro Pilares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9" name="Graphic 11"/>
          <p:cNvSpPr/>
          <p:nvPr/>
        </p:nvSpPr>
        <p:spPr>
          <a:xfrm>
            <a:off x="10904040" y="591840"/>
            <a:ext cx="138240" cy="138240"/>
          </a:xfrm>
          <a:custGeom>
            <a:avLst/>
            <a:gdLst/>
            <a:ah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raphic 10"/>
          <p:cNvSpPr/>
          <p:nvPr/>
        </p:nvSpPr>
        <p:spPr>
          <a:xfrm>
            <a:off x="11262600" y="821160"/>
            <a:ext cx="90360" cy="9036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Straight Connector 14"/>
          <p:cNvSpPr/>
          <p:nvPr/>
        </p:nvSpPr>
        <p:spPr>
          <a:xfrm>
            <a:off x="0" y="1027800"/>
            <a:ext cx="3408480" cy="360"/>
          </a:xfrm>
          <a:prstGeom prst="line">
            <a:avLst/>
          </a:prstGeom>
          <a:ln cap="sq" w="25400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Graphic 12"/>
          <p:cNvSpPr/>
          <p:nvPr/>
        </p:nvSpPr>
        <p:spPr>
          <a:xfrm>
            <a:off x="10888200" y="1336320"/>
            <a:ext cx="127080" cy="127080"/>
          </a:xfrm>
          <a:custGeom>
            <a:avLst/>
            <a:gdLst/>
            <a:ah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631177276"/>
              </p:ext>
            </p:extLst>
          </p:nvPr>
        </p:nvGraphicFramePr>
        <p:xfrm>
          <a:off x="838080" y="1825560"/>
          <a:ext cx="10514880" cy="435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Abstração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Trata-se em "passar" entidades do mundo real para o código, dando a elas características que as aproximam da realidade.</a:t>
            </a: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Exemplo: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Identidade : Cachorro.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Propriedades: Cor, raça.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Métodos: Comer, latir.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Encapsulamento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Ao definirmos os atributos de um objeto, devemos garantir que eles sejam "trancados", ou seja, o objeto pode ter suas propriedades consultadas, mas não modificadas por outros objetos.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Herança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Uma classe "herda" características de outra. Isso é, para não ficar repetindo código, é possível passar as características de uma classe a outra.</a:t>
            </a: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Exemplo</a:t>
            </a: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Uma classe "Aluno" poderia herdar da classe "Pessoa" as características "nome" e "idade". Ou seja, com isso a classe aluno passaria a ter tanto nome quanto idade, assim como a classe pessoa.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Polimorfismo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  <a:ea typeface="Gill Sans Nova"/>
              </a:rPr>
              <a:t>É as características de dois ou mais objetos derivados de uma mesma classe possuirem respostas diferentes para cada método.</a:t>
            </a: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  <a:ea typeface="Gill Sans Nova"/>
              </a:rPr>
              <a:t>Exemplo: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  <a:ea typeface="Gill Sans Nova"/>
              </a:rPr>
              <a:t>Na classe "Aparelho Eletrônico", o método Ligar() seria diferente para os objetos "Videogame" e "Microondas".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43fff"/>
              </a:gs>
              <a:gs pos="100000">
                <a:srgbClr val="ff902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506760" y="365040"/>
            <a:ext cx="716040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Nova"/>
              </a:rPr>
              <a:t>Clique para adicionar 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Graphic 4"/>
          <p:cNvSpPr/>
          <p:nvPr/>
        </p:nvSpPr>
        <p:spPr>
          <a:xfrm>
            <a:off x="10904040" y="591840"/>
            <a:ext cx="138240" cy="138240"/>
          </a:xfrm>
          <a:custGeom>
            <a:avLst/>
            <a:gdLst/>
            <a:ah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Graphic 5"/>
          <p:cNvSpPr/>
          <p:nvPr/>
        </p:nvSpPr>
        <p:spPr>
          <a:xfrm>
            <a:off x="11262600" y="821160"/>
            <a:ext cx="90360" cy="9036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Straight Connector 2"/>
          <p:cNvSpPr/>
          <p:nvPr/>
        </p:nvSpPr>
        <p:spPr>
          <a:xfrm>
            <a:off x="0" y="1027800"/>
            <a:ext cx="3408480" cy="360"/>
          </a:xfrm>
          <a:prstGeom prst="line">
            <a:avLst/>
          </a:prstGeom>
          <a:ln cap="sq" w="25400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Graphic 6"/>
          <p:cNvSpPr/>
          <p:nvPr/>
        </p:nvSpPr>
        <p:spPr>
          <a:xfrm>
            <a:off x="10888200" y="1336320"/>
            <a:ext cx="127080" cy="127080"/>
          </a:xfrm>
          <a:custGeom>
            <a:avLst/>
            <a:gdLst/>
            <a:ah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Rectangl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43fff"/>
              </a:gs>
              <a:gs pos="100000">
                <a:srgbClr val="ff902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648240" y="990720"/>
            <a:ext cx="4895280" cy="487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3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03880" y="1105920"/>
            <a:ext cx="10549440" cy="118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Gill Sans Nova"/>
              </a:rPr>
              <a:t>Caracteristicas</a:t>
            </a:r>
            <a:endParaRPr b="0" lang="pt-BR" sz="5600" spc="-1" strike="noStrike">
              <a:latin typeface="Arial"/>
            </a:endParaRPr>
          </a:p>
        </p:txBody>
      </p:sp>
      <p:sp>
        <p:nvSpPr>
          <p:cNvPr id="121" name="Straight Connector 3"/>
          <p:cNvSpPr/>
          <p:nvPr/>
        </p:nvSpPr>
        <p:spPr>
          <a:xfrm>
            <a:off x="8640" y="806400"/>
            <a:ext cx="7903800" cy="360"/>
          </a:xfrm>
          <a:prstGeom prst="line">
            <a:avLst/>
          </a:prstGeom>
          <a:ln cap="sq" w="25400">
            <a:solidFill>
              <a:srgbClr val="243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Graphic 7"/>
          <p:cNvSpPr/>
          <p:nvPr/>
        </p:nvSpPr>
        <p:spPr>
          <a:xfrm>
            <a:off x="11403720" y="2325600"/>
            <a:ext cx="138240" cy="138240"/>
          </a:xfrm>
          <a:custGeom>
            <a:avLst/>
            <a:gdLst/>
            <a:ah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03880" y="2598840"/>
            <a:ext cx="10549440" cy="367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24" name="Graphic 8"/>
          <p:cNvSpPr/>
          <p:nvPr/>
        </p:nvSpPr>
        <p:spPr>
          <a:xfrm>
            <a:off x="11762640" y="2554560"/>
            <a:ext cx="90360" cy="9036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Graphic 9"/>
          <p:cNvSpPr/>
          <p:nvPr/>
        </p:nvSpPr>
        <p:spPr>
          <a:xfrm>
            <a:off x="11388240" y="3069720"/>
            <a:ext cx="127080" cy="127080"/>
          </a:xfrm>
          <a:custGeom>
            <a:avLst/>
            <a:gdLst/>
            <a:ah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TextBox 2"/>
          <p:cNvSpPr/>
          <p:nvPr/>
        </p:nvSpPr>
        <p:spPr>
          <a:xfrm>
            <a:off x="825480" y="2557080"/>
            <a:ext cx="11203560" cy="350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Começamos definindo uma classe com a palavra-chave 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"class"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, e após isso o nome da classe, seguido do 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":"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. OBS: Podemos usar a palavra-chave 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pass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como um 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placeholder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, servindo para rodar o código sem o python retornar algum tipo de erro.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Exemplo: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class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Consolas"/>
                <a:ea typeface="DejaVu Sans"/>
              </a:rPr>
              <a:t>Cachorro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: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    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pass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C8BDA245869468AE3133670EF6AE8" ma:contentTypeVersion="2" ma:contentTypeDescription="Create a new document." ma:contentTypeScope="" ma:versionID="b286dd04d0449e2b76047f759cba33a4">
  <xsd:schema xmlns:xsd="http://www.w3.org/2001/XMLSchema" xmlns:xs="http://www.w3.org/2001/XMLSchema" xmlns:p="http://schemas.microsoft.com/office/2006/metadata/properties" xmlns:ns2="8e211f6f-dab6-4be2-aef4-e290e7986c2b" targetNamespace="http://schemas.microsoft.com/office/2006/metadata/properties" ma:root="true" ma:fieldsID="11b8fe3c8ea7c84b84e8803fd88d6f90" ns2:_="">
    <xsd:import namespace="8e211f6f-dab6-4be2-aef4-e290e7986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11f6f-dab6-4be2-aef4-e290e798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68D4E2C57F0F4C9AA91D95CC205C6B" ma:contentTypeVersion="3" ma:contentTypeDescription="Crie um novo documento." ma:contentTypeScope="" ma:versionID="3bd1aefa774d23d724aa54b92b8fd993">
  <xsd:schema xmlns:xsd="http://www.w3.org/2001/XMLSchema" xmlns:xs="http://www.w3.org/2001/XMLSchema" xmlns:p="http://schemas.microsoft.com/office/2006/metadata/properties" xmlns:ns2="7c33f582-b8cd-4b53-8b61-20882cec9906" targetNamespace="http://schemas.microsoft.com/office/2006/metadata/properties" ma:root="true" ma:fieldsID="bc2eb33166484d333cd32d667880dce9" ns2:_="">
    <xsd:import namespace="7c33f582-b8cd-4b53-8b61-20882cec99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3f582-b8cd-4b53-8b61-20882cec9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E26006-27E0-48FF-8AD4-997EF7FB99E5}"/>
</file>

<file path=customXml/itemProps2.xml><?xml version="1.0" encoding="utf-8"?>
<ds:datastoreItem xmlns:ds="http://schemas.openxmlformats.org/officeDocument/2006/customXml" ds:itemID="{F1582273-CCDB-498C-B9DA-6EE1F21EDDF3}"/>
</file>

<file path=customXml/itemProps3.xml><?xml version="1.0" encoding="utf-8"?>
<ds:datastoreItem xmlns:ds="http://schemas.openxmlformats.org/officeDocument/2006/customXml" ds:itemID="{B0B16C0C-38E1-4DFE-B131-BDF0BCECC083}"/>
</file>

<file path=customXml/itemProps4.xml><?xml version="1.0" encoding="utf-8"?>
<ds:datastoreItem xmlns:ds="http://schemas.openxmlformats.org/officeDocument/2006/customXml" ds:itemID="{181CF0E2-9D9D-4EE8-B3DA-787BB4D642A5}"/>
</file>

<file path=customXml/itemProps5.xml><?xml version="1.0" encoding="utf-8"?>
<ds:datastoreItem xmlns:ds="http://schemas.openxmlformats.org/officeDocument/2006/customXml" ds:itemID="{8B4AC405-83D3-4A18-8A03-D662DF365927}"/>
</file>

<file path=customXml/itemProps6.xml><?xml version="1.0" encoding="utf-8"?>
<ds:datastoreItem xmlns:ds="http://schemas.openxmlformats.org/officeDocument/2006/customXml" ds:itemID="{EDB5B80F-F77C-4FF2-828D-5E4DF028360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Application>LibreOffice/7.2.0.4$Windows_X86_64 LibreOffice_project/9a9c6381e3f7a62afc1329bd359cc48accb6435b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499</cp:revision>
  <dcterms:created xsi:type="dcterms:W3CDTF">2022-03-21T05:26:21Z</dcterms:created>
  <dcterms:modified xsi:type="dcterms:W3CDTF">2023-03-14T17:39:02Z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0x010100AC68D4E2C57F0F4C9AA91D95CC205C6B</vt:lpwstr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