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4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5.png" ContentType="image/png"/>
  <Override PartName="/ppt/media/image3.png" ContentType="image/png"/>
  <Override PartName="/customXml/itemProps5.xml" ContentType="application/vnd.openxmlformats-officedocument.customXmlProperties+xml"/>
  <Override PartName="/customXml/itemProps4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ustomXml" Target="../customXml/item6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ustomXml" Target="../customXml/item5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ustomXml" Target="../customXml/item4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400" cy="13917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39" descr=""/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0" y="0"/>
            <a:ext cx="12191400" cy="139176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56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58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Rectangle 60"/>
          <p:cNvSpPr/>
          <p:nvPr/>
        </p:nvSpPr>
        <p:spPr>
          <a:xfrm>
            <a:off x="0" y="0"/>
            <a:ext cx="12179160" cy="6857280"/>
          </a:xfrm>
          <a:prstGeom prst="rect">
            <a:avLst/>
          </a:prstGeom>
          <a:blipFill rotWithShape="0">
            <a:blip r:embed="rId1">
              <a:alphaModFix amt="20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3" descr=""/>
          <p:cNvPicPr/>
          <p:nvPr/>
        </p:nvPicPr>
        <p:blipFill>
          <a:blip r:embed="rId2">
            <a:alphaModFix amt="70000"/>
          </a:blip>
          <a:srcRect l="0" t="24995" r="6" b="5"/>
          <a:stretch/>
        </p:blipFill>
        <p:spPr>
          <a:xfrm>
            <a:off x="0" y="0"/>
            <a:ext cx="12188160" cy="685584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96120" y="744840"/>
            <a:ext cx="10189440" cy="31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5200" spc="-1" strike="noStrike">
                <a:solidFill>
                  <a:srgbClr val="ffffff"/>
                </a:solidFill>
                <a:latin typeface="Avenir Next LT Pro"/>
                <a:ea typeface="Source Sans Pro SemiBold"/>
              </a:rPr>
              <a:t>PARADIGMA ORIENTADO A OBJETOS</a:t>
            </a:r>
            <a:endParaRPr b="0" lang="pt-BR" sz="52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218600" y="4069800"/>
            <a:ext cx="9780480" cy="205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6600" spc="-1" strike="noStrike">
                <a:solidFill>
                  <a:srgbClr val="ffffff"/>
                </a:solidFill>
                <a:latin typeface="Avenir Next LT Pro"/>
                <a:ea typeface="Source Sans Pro"/>
              </a:rPr>
              <a:t>C#</a:t>
            </a:r>
            <a:endParaRPr b="0" lang="pt-BR" sz="6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While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 </a:t>
            </a:r>
            <a:r>
              <a:rPr b="1" lang="en-US" sz="4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while</a:t>
            </a:r>
            <a:r>
              <a:rPr b="0" lang="en-US" sz="4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(</a:t>
            </a:r>
            <a:r>
              <a:rPr b="0" lang="en-US" sz="4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condição</a:t>
            </a:r>
            <a:r>
              <a:rPr b="0" lang="en-US" sz="4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)</a:t>
            </a:r>
            <a:br/>
            <a:r>
              <a:rPr b="0" lang="en-US" sz="4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    {</a:t>
            </a:r>
            <a:br/>
            <a:r>
              <a:rPr b="0" lang="en-US" sz="4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br/>
            <a:r>
              <a:rPr b="0" lang="en-US" sz="4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    }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For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br/>
            <a:r>
              <a:rPr b="1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for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(</a:t>
            </a:r>
            <a:r>
              <a:rPr b="1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int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i = 0</a:t>
            </a:r>
            <a:r>
              <a:rPr b="1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;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i &lt; numero</a:t>
            </a:r>
            <a:r>
              <a:rPr b="1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;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i++)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{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br/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Podemos usar i+=</a:t>
            </a:r>
            <a:r>
              <a:rPr b="0" lang="en-US" sz="36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numero</a:t>
            </a:r>
            <a:r>
              <a:rPr b="0" lang="en-US" sz="36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para alternar a quantidade de incrementos de i.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Do(while)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4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do  </a:t>
            </a:r>
            <a:br/>
            <a:r>
              <a:rPr b="0" lang="en-US" sz="4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{  </a:t>
            </a:r>
            <a:br/>
            <a:br/>
            <a:r>
              <a:rPr b="0" lang="en-US" sz="4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 </a:t>
            </a:r>
            <a:r>
              <a:rPr b="1" lang="en-US" sz="4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while</a:t>
            </a:r>
            <a:r>
              <a:rPr b="0" lang="en-US" sz="4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(</a:t>
            </a:r>
            <a:r>
              <a:rPr b="0" lang="en-US" sz="4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condição</a:t>
            </a:r>
            <a:r>
              <a:rPr b="0" lang="en-US" sz="4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);</a:t>
            </a:r>
            <a:endParaRPr b="0" lang="pt-BR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Funções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Usaremos 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public static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 </a:t>
            </a:r>
            <a:r>
              <a:rPr b="1" i="1" lang="en-US" sz="2800" spc="-1" strike="noStrike">
                <a:solidFill>
                  <a:srgbClr val="ff0000"/>
                </a:solidFill>
                <a:latin typeface="Avenir Next LT Pro"/>
              </a:rPr>
              <a:t>tipo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 NomedaFuncao(</a:t>
            </a:r>
            <a:r>
              <a:rPr b="0" lang="en-US" sz="2800" spc="-1" strike="noStrike">
                <a:solidFill>
                  <a:srgbClr val="00b050"/>
                </a:solidFill>
                <a:latin typeface="Avenir Next LT Pro"/>
              </a:rPr>
              <a:t>Parametro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Exemplo: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public static int Dobro(int n)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return n*2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Arrays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Declaração: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int[] array = new int[</a:t>
            </a:r>
            <a:r>
              <a:rPr b="0" lang="en-US" sz="2800" spc="-1" strike="noStrike">
                <a:solidFill>
                  <a:srgbClr val="00b050"/>
                </a:solidFill>
                <a:latin typeface="Avenir Next LT Pro"/>
                <a:ea typeface="Avenir Next LT Pro"/>
              </a:rPr>
              <a:t>10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];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Atribuir valor a um índice específico: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array[1] =2;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Tamanho total da array: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nomearray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.Length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For each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 </a:t>
            </a:r>
            <a:r>
              <a:rPr b="0" lang="en-US" sz="4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foreach (var item in array)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</a:t>
            </a:r>
            <a:r>
              <a:rPr b="0" lang="en-US" sz="4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{  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 </a:t>
            </a:r>
            <a:r>
              <a:rPr b="0" lang="en-US" sz="4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Console.WriteLine(item);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  </a:t>
            </a:r>
            <a:r>
              <a:rPr b="0" lang="en-US" sz="44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</a:t>
            </a:r>
            <a:endParaRPr b="0" lang="pt-BR" sz="4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4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Exercício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445400"/>
            <a:ext cx="10514880" cy="485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Avenir Next LT Pro"/>
              </a:rPr>
              <a:t> </a:t>
            </a:r>
            <a:endParaRPr b="0" lang="pt-BR" sz="40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Leia 3 números diferentes, some eles e após isso crie e utilize uma função para calcular a média deles.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Classes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321560"/>
            <a:ext cx="10514880" cy="543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Para criar uma classe ,usamos 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class </a:t>
            </a:r>
            <a:r>
              <a:rPr b="1" lang="en-US" sz="2800" spc="-1" strike="noStrike">
                <a:solidFill>
                  <a:srgbClr val="ff0000"/>
                </a:solidFill>
                <a:latin typeface="Avenir Next LT Pro"/>
              </a:rPr>
              <a:t>nomedaclasse 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. Também precisamos setar seus atributos na hora de declará-los com getters e setters usando {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 </a:t>
            </a:r>
            <a:r>
              <a:rPr b="1" lang="en-US" sz="2800" spc="-1" strike="noStrike">
                <a:solidFill>
                  <a:srgbClr val="0070c0"/>
                </a:solidFill>
                <a:latin typeface="Avenir Next LT Pro"/>
                <a:ea typeface="Avenir Next LT Pro"/>
              </a:rPr>
              <a:t>get; set;</a:t>
            </a:r>
            <a:r>
              <a:rPr b="0" lang="en-US" sz="2800" spc="-1" strike="noStrike">
                <a:solidFill>
                  <a:srgbClr val="0070c0"/>
                </a:solidFill>
                <a:latin typeface="Avenir Next LT Pro"/>
                <a:ea typeface="Avenir Next LT Pro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 . Devemos também setar como pública dependendo do escopo do projeto.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Exemplo: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class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Dog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{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   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public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string 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Nome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Avenir Next LT Pro"/>
                <a:ea typeface="Avenir Next LT Pro"/>
              </a:rPr>
              <a:t>get; set;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}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  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public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int 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Idade 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{ </a:t>
            </a:r>
            <a:r>
              <a:rPr b="0" lang="en-US" sz="2800" spc="-1" strike="noStrike">
                <a:solidFill>
                  <a:srgbClr val="0070c0"/>
                </a:solidFill>
                <a:latin typeface="Avenir Next LT Pro"/>
                <a:ea typeface="Avenir Next LT Pro"/>
              </a:rPr>
              <a:t>get; set;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}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  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public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string 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Raca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{ </a:t>
            </a:r>
            <a:r>
              <a:rPr b="0" lang="en-US" sz="2800" spc="-1" strike="noStrike">
                <a:solidFill>
                  <a:srgbClr val="0070c0"/>
                </a:solidFill>
                <a:latin typeface="Avenir Next LT Pro"/>
                <a:ea typeface="Avenir Next LT Pro"/>
              </a:rPr>
              <a:t>get; set;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}  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   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Classes - Contrutor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1000"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Para setar o construtor, é simples , bastar usar 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public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</a:rPr>
              <a:t>nomedaclasse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(</a:t>
            </a:r>
            <a:r>
              <a:rPr b="0" lang="en-US" sz="2800" spc="-1" strike="noStrike">
                <a:solidFill>
                  <a:srgbClr val="00b050"/>
                </a:solidFill>
                <a:latin typeface="Avenir Next LT Pro"/>
              </a:rPr>
              <a:t>parametros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  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public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 Dog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(</a:t>
            </a:r>
            <a:r>
              <a:rPr b="0" lang="en-US" sz="2800" spc="-1" strike="noStrike">
                <a:solidFill>
                  <a:srgbClr val="00b050"/>
                </a:solidFill>
                <a:latin typeface="Avenir Next LT Pro"/>
                <a:ea typeface="Avenir Next LT Pro"/>
              </a:rPr>
              <a:t>string nome, int idade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 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    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Nome = nome;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    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Idade = idade;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    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Raca = "unknown";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Sobre a Linguagem 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Tipagem forte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Tempo de compilação relativamente demorado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Baseada no C++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Feita para ser simples e moderna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Diversos casos de uso, sendo usada para desenvolvimento web, aplicativos(como o Paint.net) e desenvolvimento de jogos(como a engine Unity).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Métodos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Para usar métodos basta usar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public tipo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public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void 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PrintDog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()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     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Console.WriteLine($"{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Nome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 {I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dade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 {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Raca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}");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2000"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Criando Objeto e pegando seus valores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Basta declarar 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classe </a:t>
            </a:r>
            <a:r>
              <a:rPr b="1" lang="en-US" sz="2800" spc="-1" strike="noStrike">
                <a:solidFill>
                  <a:srgbClr val="ff0000"/>
                </a:solidFill>
                <a:latin typeface="Avenir Next LT Pro"/>
              </a:rPr>
              <a:t>nomedoobjeto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= 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new classe(</a:t>
            </a:r>
            <a:r>
              <a:rPr b="1" lang="en-US" sz="2800" spc="-1" strike="noStrike">
                <a:solidFill>
                  <a:srgbClr val="00b050"/>
                </a:solidFill>
                <a:latin typeface="Avenir Next LT Pro"/>
              </a:rPr>
              <a:t>Parametros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).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Para chamarmos um atributo ou método bastar usar 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</a:rPr>
              <a:t>objeto</a:t>
            </a:r>
            <a:r>
              <a:rPr b="0" lang="en-US" sz="2800" spc="-1" strike="noStrike">
                <a:solidFill>
                  <a:srgbClr val="f2f2f2"/>
                </a:solidFill>
                <a:latin typeface="Avenir Next LT Pro"/>
              </a:rPr>
              <a:t>.</a:t>
            </a:r>
            <a:r>
              <a:rPr b="1" lang="en-US" sz="2800" spc="-1" strike="noStrike">
                <a:solidFill>
                  <a:srgbClr val="f2f2f2"/>
                </a:solidFill>
                <a:latin typeface="Avenir Next LT Pro"/>
              </a:rPr>
              <a:t>método()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 ou 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</a:rPr>
              <a:t>objeto</a:t>
            </a:r>
            <a:r>
              <a:rPr b="1" lang="en-US" sz="2800" spc="-1" strike="noStrike">
                <a:solidFill>
                  <a:srgbClr val="ff0000"/>
                </a:solidFill>
                <a:latin typeface="Avenir Next LT Pro"/>
              </a:rPr>
              <a:t>.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atributo.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Exemplo: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Dog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dog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= 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new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 </a:t>
            </a:r>
            <a:r>
              <a:rPr b="1" lang="en-US" sz="2800" spc="-1" strike="noStrike">
                <a:solidFill>
                  <a:srgbClr val="f2f2f2"/>
                </a:solidFill>
                <a:latin typeface="Avenir Next LT Pro"/>
                <a:ea typeface="Avenir Next LT Pro"/>
              </a:rPr>
              <a:t>Dog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(</a:t>
            </a:r>
            <a:r>
              <a:rPr b="0" lang="en-US" sz="2800" spc="-1" strike="noStrike">
                <a:solidFill>
                  <a:srgbClr val="00b050"/>
                </a:solidFill>
                <a:latin typeface="Avenir Next LT Pro"/>
                <a:ea typeface="Avenir Next LT Pro"/>
              </a:rPr>
              <a:t>"Sharo", 11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 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x = 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dog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.Name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</a:t>
            </a:r>
            <a:r>
              <a:rPr b="1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 </a:t>
            </a:r>
            <a:r>
              <a:rPr b="1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d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og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.PrintDog();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Encapsulamento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ffffff"/>
                </a:solidFill>
                <a:latin typeface="Avenir Next LT Pro"/>
              </a:rPr>
              <a:t>Para fazermos o encapsulamentos de membros de uma classe, basta usarmos </a:t>
            </a:r>
            <a:r>
              <a:rPr b="1" i="1" lang="en-US" sz="4000" spc="-1" strike="noStrike">
                <a:solidFill>
                  <a:srgbClr val="ffffff"/>
                </a:solidFill>
                <a:latin typeface="Avenir Next LT Pro"/>
              </a:rPr>
              <a:t>private.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4000" spc="-1" strike="noStrike">
                <a:solidFill>
                  <a:srgbClr val="ffffff"/>
                </a:solidFill>
                <a:latin typeface="Avenir Next LT Pro"/>
              </a:rPr>
              <a:t>   </a:t>
            </a:r>
            <a:r>
              <a:rPr b="0" lang="en-US" sz="4000" spc="-1" strike="noStrike">
                <a:solidFill>
                  <a:srgbClr val="ffffff"/>
                </a:solidFill>
                <a:latin typeface="Avenir Next LT Pro"/>
              </a:rPr>
              <a:t>Exemplo: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Avenir Next LT Pro"/>
              </a:rPr>
              <a:t>  </a:t>
            </a:r>
            <a:r>
              <a:rPr b="0" lang="en-US" sz="4000" spc="-1" strike="noStrike">
                <a:solidFill>
                  <a:srgbClr val="ffffff"/>
                </a:solidFill>
                <a:latin typeface="Avenir Next LT Pro"/>
              </a:rPr>
              <a:t>	</a:t>
            </a:r>
            <a:r>
              <a:rPr b="0" lang="en-US" sz="4000" spc="-1" strike="noStrike">
                <a:solidFill>
                  <a:srgbClr val="ffffff"/>
                </a:solidFill>
                <a:latin typeface="Avenir Next LT Pro"/>
              </a:rPr>
              <a:t>private string name;</a:t>
            </a: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Herança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9000"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Avenir Next LT Pro"/>
              </a:rPr>
              <a:t>Usamos </a:t>
            </a:r>
            <a:r>
              <a:rPr b="1" lang="en-US" sz="3200" spc="-1" strike="noStrike">
                <a:solidFill>
                  <a:srgbClr val="ff0000"/>
                </a:solidFill>
                <a:latin typeface="Avenir Next LT Pro"/>
              </a:rPr>
              <a:t>classefilho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</a:rPr>
              <a:t> </a:t>
            </a:r>
            <a:r>
              <a:rPr b="1" lang="en-US" sz="3200" spc="-1" strike="noStrike">
                <a:solidFill>
                  <a:srgbClr val="f2f2f2"/>
                </a:solidFill>
                <a:latin typeface="Avenir Next LT Pro"/>
              </a:rPr>
              <a:t>: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</a:rPr>
              <a:t> </a:t>
            </a:r>
            <a:r>
              <a:rPr b="1" lang="en-US" sz="3200" spc="-1" strike="noStrike">
                <a:solidFill>
                  <a:srgbClr val="ff0000"/>
                </a:solidFill>
                <a:latin typeface="Avenir Next LT Pro"/>
              </a:rPr>
              <a:t>classepai</a:t>
            </a:r>
            <a:r>
              <a:rPr b="0" lang="en-US" sz="3200" spc="-1" strike="noStrike">
                <a:solidFill>
                  <a:srgbClr val="ff0000"/>
                </a:solidFill>
                <a:latin typeface="Avenir Next LT Pro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</a:rPr>
              <a:t>para efetuar a herança. Fazemos uso também da palavra chave </a:t>
            </a:r>
            <a:r>
              <a:rPr b="1" i="1" lang="en-US" sz="3200" spc="-1" strike="noStrike">
                <a:solidFill>
                  <a:srgbClr val="ffffff"/>
                </a:solidFill>
                <a:latin typeface="Avenir Next LT Pro"/>
              </a:rPr>
              <a:t>base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</a:rPr>
              <a:t> para pegar os valores dos atributos da classe pai, e podemos usar isso para definir os atributos do construtor.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venir Next LT Pro"/>
              </a:rPr>
              <a:t>    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</a:rPr>
              <a:t>Exemplo: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 </a:t>
            </a:r>
            <a:r>
              <a:rPr b="1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class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BigDog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: </a:t>
            </a:r>
            <a:r>
              <a:rPr b="0" lang="en-US" sz="32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Dog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{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 </a:t>
            </a:r>
            <a:r>
              <a:rPr b="1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public int</a:t>
            </a:r>
            <a:r>
              <a:rPr b="0" lang="en-US" sz="32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 Tamanho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{</a:t>
            </a:r>
            <a:r>
              <a:rPr b="0" lang="en-US" sz="3200" spc="-1" strike="noStrike">
                <a:solidFill>
                  <a:srgbClr val="0070c0"/>
                </a:solidFill>
                <a:latin typeface="Avenir Next LT Pro"/>
                <a:ea typeface="Avenir Next LT Pro"/>
              </a:rPr>
              <a:t> get; set;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}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</a:t>
            </a:r>
            <a:r>
              <a:rPr b="1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public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r>
              <a:rPr b="0" lang="en-US" sz="32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BigDog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(</a:t>
            </a:r>
            <a:r>
              <a:rPr b="0" lang="en-US" sz="3200" spc="-1" strike="noStrike">
                <a:solidFill>
                  <a:srgbClr val="00b050"/>
                </a:solidFill>
                <a:latin typeface="Avenir Next LT Pro"/>
                <a:ea typeface="Avenir Next LT Pro"/>
              </a:rPr>
              <a:t>string nome, int idade, int tamanho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) </a:t>
            </a:r>
            <a:r>
              <a:rPr b="1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: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base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(</a:t>
            </a:r>
            <a:r>
              <a:rPr b="0" lang="en-US" sz="3200" spc="-1" strike="noStrike">
                <a:solidFill>
                  <a:srgbClr val="00b050"/>
                </a:solidFill>
                <a:latin typeface="Avenir Next LT Pro"/>
                <a:ea typeface="Avenir Next LT Pro"/>
              </a:rPr>
              <a:t>nome, idade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)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 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{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     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Tamanho = Tamanho;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 </a:t>
            </a: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</a:t>
            </a:r>
            <a:endParaRPr b="0" lang="pt-BR" sz="32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Polimorfismo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Para um método de mesmo nome ter retornos diferentes para objetos de mesma classe, podemos usar a palavra chave </a:t>
            </a:r>
            <a:r>
              <a:rPr b="1" i="1" lang="en-US" sz="2800" spc="-1" strike="noStrike">
                <a:solidFill>
                  <a:srgbClr val="ffffff"/>
                </a:solidFill>
                <a:latin typeface="Avenir Next LT Pro"/>
              </a:rPr>
              <a:t>override.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  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public override void PrintDog()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 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     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Console.WriteLine($"{Name} {Age} {Breed}");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}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Exercício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29160" y="1949400"/>
            <a:ext cx="11991960" cy="475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Crie uma classe </a:t>
            </a: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Cachorro 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que contenha nome, idade, e um método que imprima o nome do cachorro com uma string "O nome do cachorro é:". Crie nessa classe um método </a:t>
            </a: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showIdade 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que</a:t>
            </a: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mostre a idade do cachorro com uma string "A idade do cachorro é:"</a:t>
            </a:r>
            <a:endParaRPr b="0" lang="pt-BR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Crie uma classe </a:t>
            </a: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CachorroGrande 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e uma classe </a:t>
            </a: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CachorroPequeno 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que herdem da classe </a:t>
            </a: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cachorro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. </a:t>
            </a:r>
            <a:endParaRPr b="0" lang="pt-BR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Crie um atributo privado para o </a:t>
            </a: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CachorroGrande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chamado tamanho.</a:t>
            </a:r>
            <a:endParaRPr b="0" lang="pt-BR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Crie no </a:t>
            </a: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CachorroGrande 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e no </a:t>
            </a: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Cachorro Pequeno 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um método chamado </a:t>
            </a: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showIdade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que imprima a idade deles, com uma string diferente para cada. Faça uma única função para chamar os métodos.</a:t>
            </a:r>
            <a:endParaRPr b="0" lang="pt-BR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Por fim, crie três objetos, um da classe </a:t>
            </a: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Cachorro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, um da classe </a:t>
            </a: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CachorroPequeno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e um da classe </a:t>
            </a:r>
            <a:r>
              <a:rPr b="1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CachorroGrande</a:t>
            </a:r>
            <a:r>
              <a:rPr b="0" lang="en-US" sz="1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. Por fim imprima todos os métodos e atributos de cada classe.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Importando bibliotecas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Usaremos "using" e o nome da biblioteca para importá-la.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Exemplo: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using System;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Lendo e imprimindo dados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501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Para ler e "printar" nossos dados faremos uso da biblioteca 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"System".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Usamos Console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.Write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(" 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</a:rPr>
              <a:t>texto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 ") para imprimirmos.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Exemplo: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Console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.WriteLine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("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TEXTO1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 " + "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TEXTO2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");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Console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.WriteLine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("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  <a:ea typeface="Avenir Next LT Pro"/>
              </a:rPr>
              <a:t>TEXTO1 = </a:t>
            </a:r>
            <a:r>
              <a:rPr b="0" lang="en-US" sz="2800" spc="-1" strike="noStrike">
                <a:solidFill>
                  <a:srgbClr val="00b050"/>
                </a:solidFill>
                <a:latin typeface="Consolas"/>
                <a:ea typeface="Avenir Next LT Pro"/>
              </a:rPr>
              <a:t>{0}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",</a:t>
            </a:r>
            <a:r>
              <a:rPr b="1" lang="en-US" sz="2800" spc="-1" strike="noStrike">
                <a:solidFill>
                  <a:srgbClr val="00b050"/>
                </a:solidFill>
                <a:latin typeface="Avenir Next LT Pro"/>
                <a:ea typeface="Avenir Next LT Pro"/>
              </a:rPr>
              <a:t> variavel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Para ler usamos Console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.ReadLine</a:t>
            </a: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Avenir Next LT Pro"/>
              </a:rPr>
              <a:t>();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Exemplo: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X = Console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.ReadLine</a:t>
            </a:r>
            <a:r>
              <a:rPr b="0" lang="en-US" sz="2800" spc="-1" strike="noStrike">
                <a:solidFill>
                  <a:srgbClr val="ffffff"/>
                </a:solidFill>
                <a:latin typeface="Consolas"/>
                <a:ea typeface="Avenir Next LT Pro"/>
              </a:rPr>
              <a:t>();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Declaração de varíaveis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Para declararmos varíaveis, basta escrevermos 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"var"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 ou declararmos seu tipo de forma mais específica.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Exemplo: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var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x = 3;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Ou: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int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 y = 2;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  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Casting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e7295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Para dar casting em um tipo número, usamos 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</a:rPr>
              <a:t>(tipo)</a:t>
            </a:r>
            <a:r>
              <a:rPr b="0" lang="en-US" sz="2800" spc="-1" strike="noStrike">
                <a:solidFill>
                  <a:srgbClr val="00b050"/>
                </a:solidFill>
                <a:latin typeface="Avenir Next LT Pro"/>
              </a:rPr>
              <a:t>varíavel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, e para dar casting em uma string usamos o método </a:t>
            </a:r>
            <a:r>
              <a:rPr b="0" lang="en-US" sz="2800" spc="-1" strike="noStrike">
                <a:solidFill>
                  <a:srgbClr val="ff0000"/>
                </a:solidFill>
                <a:latin typeface="Avenir Next LT Pro"/>
              </a:rPr>
              <a:t>tipo</a:t>
            </a:r>
            <a:r>
              <a:rPr b="1" lang="en-US" sz="2800" spc="-1" strike="noStrike">
                <a:solidFill>
                  <a:srgbClr val="ffffff"/>
                </a:solidFill>
                <a:latin typeface="Avenir Next LT Pro"/>
              </a:rPr>
              <a:t>.Parse().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</a:rPr>
              <a:t>Exemplo: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  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var a = float.Parse(Console.ReadLine());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  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var b = float.Parse(Console.ReadLine());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  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int sum = (int)a + (int)b;</a:t>
            </a:r>
            <a:endParaRPr b="0" lang="pt-BR" sz="2800" spc="-1" strike="noStrike">
              <a:latin typeface="Arial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    </a:t>
            </a:r>
            <a:r>
              <a:rPr b="0" lang="en-US" sz="2800" spc="-1" strike="noStrike">
                <a:solidFill>
                  <a:srgbClr val="ffffff"/>
                </a:solidFill>
                <a:latin typeface="Avenir Next LT Pro"/>
                <a:ea typeface="Avenir Next LT Pro"/>
              </a:rPr>
              <a:t>Console.WriteLine(sum); 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If e Else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949400"/>
            <a:ext cx="10514880" cy="41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8000"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 </a:t>
            </a: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if</a:t>
            </a: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 (</a:t>
            </a:r>
            <a:r>
              <a:rPr b="0" i="1" lang="en-US" sz="2800" spc="-1" strike="noStrike">
                <a:solidFill>
                  <a:srgbClr val="ff0000"/>
                </a:solidFill>
                <a:latin typeface="Consolas"/>
              </a:rPr>
              <a:t>condição1</a:t>
            </a: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 </a:t>
            </a: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 </a:t>
            </a: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}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 </a:t>
            </a: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else if</a:t>
            </a: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 (</a:t>
            </a:r>
            <a:r>
              <a:rPr b="0" i="1" lang="en-US" sz="2800" spc="-1" strike="noStrike">
                <a:solidFill>
                  <a:srgbClr val="ff0000"/>
                </a:solidFill>
                <a:latin typeface="Consolas"/>
              </a:rPr>
              <a:t>condição2</a:t>
            </a: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)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 </a:t>
            </a: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 </a:t>
            </a:r>
            <a:r>
              <a:rPr b="0" lang="en-US" sz="2800" spc="-1" strike="noStrike">
                <a:solidFill>
                  <a:srgbClr val="ffffff"/>
                </a:solidFill>
                <a:latin typeface="Consolas"/>
              </a:rPr>
              <a:t>}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 </a:t>
            </a: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else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 </a:t>
            </a: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{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  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 </a:t>
            </a:r>
            <a:r>
              <a:rPr b="1" lang="en-US" sz="2800" spc="-1" strike="noStrike">
                <a:solidFill>
                  <a:srgbClr val="ffffff"/>
                </a:solidFill>
                <a:latin typeface="Consolas"/>
              </a:rPr>
              <a:t>}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20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Rectangle 22"/>
          <p:cNvSpPr/>
          <p:nvPr/>
        </p:nvSpPr>
        <p:spPr>
          <a:xfrm>
            <a:off x="0" y="0"/>
            <a:ext cx="12191400" cy="34282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24"/>
          <p:cNvSpPr/>
          <p:nvPr/>
        </p:nvSpPr>
        <p:spPr>
          <a:xfrm>
            <a:off x="1440" y="0"/>
            <a:ext cx="12188160" cy="3428280"/>
          </a:xfrm>
          <a:prstGeom prst="rect">
            <a:avLst/>
          </a:prstGeom>
          <a:blipFill rotWithShape="0">
            <a:blip r:embed="rId1">
              <a:alphaModFix amt="24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98080" y="559800"/>
            <a:ext cx="9987480" cy="256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Avenir Next LT Pro"/>
              </a:rPr>
              <a:t>Estruturas de Repetição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2005200" y="3657600"/>
            <a:ext cx="8187480" cy="245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 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-For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-While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-Do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-Foreach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02c"/>
      </a:dk2>
      <a:lt2>
        <a:srgbClr val="f0f3f2"/>
      </a:lt2>
      <a:accent1>
        <a:srgbClr val="e7295f"/>
      </a:accent1>
      <a:accent2>
        <a:srgbClr val="d5179c"/>
      </a:accent2>
      <a:accent3>
        <a:srgbClr val="d129e7"/>
      </a:accent3>
      <a:accent4>
        <a:srgbClr val="7723d7"/>
      </a:accent4>
      <a:accent5>
        <a:srgbClr val="372de7"/>
      </a:accent5>
      <a:accent6>
        <a:srgbClr val="175dd5"/>
      </a:accent6>
      <a:hlink>
        <a:srgbClr val="5b3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b302c"/>
      </a:dk2>
      <a:lt2>
        <a:srgbClr val="f0f3f2"/>
      </a:lt2>
      <a:accent1>
        <a:srgbClr val="e7295f"/>
      </a:accent1>
      <a:accent2>
        <a:srgbClr val="d5179c"/>
      </a:accent2>
      <a:accent3>
        <a:srgbClr val="d129e7"/>
      </a:accent3>
      <a:accent4>
        <a:srgbClr val="7723d7"/>
      </a:accent4>
      <a:accent5>
        <a:srgbClr val="372de7"/>
      </a:accent5>
      <a:accent6>
        <a:srgbClr val="175dd5"/>
      </a:accent6>
      <a:hlink>
        <a:srgbClr val="5b3fbf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C8BDA245869468AE3133670EF6AE8" ma:contentTypeVersion="2" ma:contentTypeDescription="Create a new document." ma:contentTypeScope="" ma:versionID="b286dd04d0449e2b76047f759cba33a4">
  <xsd:schema xmlns:xsd="http://www.w3.org/2001/XMLSchema" xmlns:xs="http://www.w3.org/2001/XMLSchema" xmlns:p="http://schemas.microsoft.com/office/2006/metadata/properties" xmlns:ns2="8e211f6f-dab6-4be2-aef4-e290e7986c2b" targetNamespace="http://schemas.microsoft.com/office/2006/metadata/properties" ma:root="true" ma:fieldsID="11b8fe3c8ea7c84b84e8803fd88d6f90" ns2:_="">
    <xsd:import namespace="8e211f6f-dab6-4be2-aef4-e290e7986c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11f6f-dab6-4be2-aef4-e290e7986c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C68D4E2C57F0F4C9AA91D95CC205C6B" ma:contentTypeVersion="3" ma:contentTypeDescription="Crie um novo documento." ma:contentTypeScope="" ma:versionID="3bd1aefa774d23d724aa54b92b8fd993">
  <xsd:schema xmlns:xsd="http://www.w3.org/2001/XMLSchema" xmlns:xs="http://www.w3.org/2001/XMLSchema" xmlns:p="http://schemas.microsoft.com/office/2006/metadata/properties" xmlns:ns2="7c33f582-b8cd-4b53-8b61-20882cec9906" targetNamespace="http://schemas.microsoft.com/office/2006/metadata/properties" ma:root="true" ma:fieldsID="bc2eb33166484d333cd32d667880dce9" ns2:_="">
    <xsd:import namespace="7c33f582-b8cd-4b53-8b61-20882cec99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3f582-b8cd-4b53-8b61-20882cec99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E02485-0665-47D5-B5AD-92F53B697642}"/>
</file>

<file path=customXml/itemProps2.xml><?xml version="1.0" encoding="utf-8"?>
<ds:datastoreItem xmlns:ds="http://schemas.openxmlformats.org/officeDocument/2006/customXml" ds:itemID="{261930B1-0D97-4FB6-85CB-5E41C2F82C19}"/>
</file>

<file path=customXml/itemProps3.xml><?xml version="1.0" encoding="utf-8"?>
<ds:datastoreItem xmlns:ds="http://schemas.openxmlformats.org/officeDocument/2006/customXml" ds:itemID="{DFF6F6C9-B600-44F4-A522-E5499DD3479E}"/>
</file>

<file path=customXml/itemProps4.xml><?xml version="1.0" encoding="utf-8"?>
<ds:datastoreItem xmlns:ds="http://schemas.openxmlformats.org/officeDocument/2006/customXml" ds:itemID="{690031AC-E1C7-44F7-8846-2A393B27A43E}"/>
</file>

<file path=customXml/itemProps5.xml><?xml version="1.0" encoding="utf-8"?>
<ds:datastoreItem xmlns:ds="http://schemas.openxmlformats.org/officeDocument/2006/customXml" ds:itemID="{D6027244-546C-4E48-A3E1-DD3D1A91A741}"/>
</file>

<file path=customXml/itemProps6.xml><?xml version="1.0" encoding="utf-8"?>
<ds:datastoreItem xmlns:ds="http://schemas.openxmlformats.org/officeDocument/2006/customXml" ds:itemID="{CFDD4E42-BDD0-4ED7-9651-CEEE92D5863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Application>LibreOffice/7.2.0.4$Windows_X86_64 LibreOffice_project/9a9c6381e3f7a62afc1329bd359cc48accb6435b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/>
  <cp:revision>613</cp:revision>
  <dcterms:created xsi:type="dcterms:W3CDTF">2022-03-28T04:00:25Z</dcterms:created>
  <dcterms:modified xsi:type="dcterms:W3CDTF">2023-03-22T19:31:39Z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0x010100AC68D4E2C57F0F4C9AA91D95CC205C6B</vt:lpwstr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