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144DC-4E96-DB3E-65DC-8CB27E361679}" v="1928" dt="2022-04-04T20:14:01.901"/>
    <p1510:client id="{559BAB1D-42BE-FFA2-9053-E9A11DA8B06D}" v="193" dt="2022-04-04T17:39:13.881"/>
    <p1510:client id="{85AE3BD7-9812-4525-BA62-4BA7B8133EB9}" v="353" dt="2022-04-04T08:37:4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64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5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Paradigma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orientado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a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objetos</a:t>
            </a:r>
            <a:endParaRPr lang="en-US" dirty="0" err="1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8C17B4DE-887D-14A0-2110-EF3F3C38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BD8-E952-647D-03A4-6ECE1B5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B3BA-4881-DE43-69C3-5E98EA23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Usamos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&lt;-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intervalo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e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by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número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casas a se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pular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for 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 &lt;- 1 to 10 by 2) {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      </a:t>
            </a:r>
            <a:r>
              <a:rPr lang="en-US" sz="4800" dirty="0" err="1">
                <a:ea typeface="+mn-lt"/>
                <a:cs typeface="+mn-lt"/>
              </a:rPr>
              <a:t>println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)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 }</a:t>
            </a:r>
            <a:endParaRPr lang="en-US" sz="48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531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218-1DAF-99E6-5F8F-6B4E9DD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2C50-99A5-5AE7-39D7-F60AB73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6369"/>
            <a:ext cx="11090274" cy="512848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dos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parantêses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e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retorno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":".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usar "=" no final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</a:t>
            </a:r>
            <a:r>
              <a:rPr lang="en-US" sz="1800" b="1" dirty="0">
                <a:ea typeface="+mn-lt"/>
                <a:cs typeface="+mn-lt"/>
              </a:rPr>
              <a:t>def</a:t>
            </a:r>
            <a:r>
              <a:rPr lang="en-US" sz="1800" dirty="0">
                <a:ea typeface="+mn-lt"/>
                <a:cs typeface="+mn-lt"/>
              </a:rPr>
              <a:t> sum(</a:t>
            </a:r>
            <a:r>
              <a:rPr lang="en-US" sz="1800" dirty="0" err="1">
                <a:ea typeface="+mn-lt"/>
                <a:cs typeface="+mn-lt"/>
              </a:rPr>
              <a:t>x:Int,y:Int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Int </a:t>
            </a:r>
            <a:r>
              <a:rPr lang="en-US" sz="1800" dirty="0">
                <a:ea typeface="+mn-lt"/>
                <a:cs typeface="+mn-lt"/>
              </a:rPr>
              <a:t>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return </a:t>
            </a:r>
            <a:r>
              <a:rPr lang="en-US" sz="1800" dirty="0" err="1">
                <a:ea typeface="+mn-lt"/>
                <a:cs typeface="+mn-lt"/>
              </a:rPr>
              <a:t>x+y</a:t>
            </a:r>
            <a:endParaRPr lang="en-US" sz="1800" dirty="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r>
              <a:rPr lang="en-US" sz="1800" b="1" dirty="0">
                <a:ea typeface="+mn-lt"/>
                <a:cs typeface="+mn-lt"/>
              </a:rPr>
              <a:t> 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printString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x:String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Unit</a:t>
            </a:r>
            <a:r>
              <a:rPr lang="en-US" sz="1800" dirty="0">
                <a:ea typeface="+mn-lt"/>
                <a:cs typeface="+mn-lt"/>
              </a:rPr>
              <a:t> 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</a:t>
            </a:r>
            <a:r>
              <a:rPr lang="en-US" sz="1800" dirty="0" err="1">
                <a:ea typeface="+mn-lt"/>
                <a:cs typeface="+mn-lt"/>
              </a:rPr>
              <a:t>println</a:t>
            </a:r>
            <a:r>
              <a:rPr lang="en-US" sz="1800" dirty="0">
                <a:ea typeface="+mn-lt"/>
                <a:cs typeface="+mn-lt"/>
              </a:rPr>
              <a:t>(x)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}</a:t>
            </a:r>
            <a:endParaRPr lang="en-US" sz="18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746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D2E-8D85-5C9C-0417-B8ADFA45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808-4A45-24C4-D017-BC8C003F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new Array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[Tipo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](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Tamanho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).  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array com </a:t>
            </a:r>
            <a:r>
              <a:rPr lang="en-US" dirty="0" err="1">
                <a:ea typeface="+mn-lt"/>
                <a:cs typeface="+mn-lt"/>
              </a:rPr>
              <a:t>intervalo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preenchido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range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(intervalo1,intervalo2). 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pegarmos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total, </a:t>
            </a:r>
            <a:r>
              <a:rPr lang="en-US" dirty="0" err="1">
                <a:ea typeface="+mn-lt"/>
                <a:cs typeface="+mn-lt"/>
              </a:rPr>
              <a:t>faremos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atributo</a:t>
            </a:r>
            <a:r>
              <a:rPr lang="en-US" dirty="0">
                <a:ea typeface="+mn-lt"/>
                <a:cs typeface="+mn-lt"/>
              </a:rPr>
              <a:t> .</a:t>
            </a:r>
            <a:r>
              <a:rPr lang="en-US" dirty="0" err="1">
                <a:ea typeface="+mn-lt"/>
                <a:cs typeface="+mn-lt"/>
              </a:rPr>
              <a:t>lenght</a:t>
            </a:r>
            <a:r>
              <a:rPr lang="en-US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 </a:t>
            </a:r>
            <a:r>
              <a:rPr lang="en-US" dirty="0">
                <a:ea typeface="+mn-lt"/>
                <a:cs typeface="+mn-lt"/>
              </a:rPr>
              <a:t>   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Array.range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1,11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arr2 =</a:t>
            </a:r>
            <a:r>
              <a:rPr lang="en-US" b="1" dirty="0">
                <a:ea typeface="+mn-lt"/>
                <a:cs typeface="+mn-lt"/>
              </a:rPr>
              <a:t> new</a:t>
            </a:r>
            <a:r>
              <a:rPr lang="en-US" dirty="0">
                <a:ea typeface="+mn-lt"/>
                <a:cs typeface="+mn-lt"/>
              </a:rPr>
              <a:t> Array[Int](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arr3(7) = 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for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&lt;- 0 until arr2.length)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53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081-5406-9E72-4750-4B19DD5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11CF-C5E4-A52B-C2EA-F1C9C518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Leia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preencha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de 20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caracteres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o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index da array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primeiro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segundo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impar.</a:t>
            </a:r>
          </a:p>
          <a:p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Dica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Usar </a:t>
            </a:r>
            <a:r>
              <a:rPr lang="en-US" sz="3200" dirty="0">
                <a:latin typeface="Consolas"/>
                <a:ea typeface="Source Sans Pro"/>
              </a:rPr>
              <a:t>%.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51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E535-861A-24AD-1B5F-017E1AB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179-CA27-F975-8111-861BF727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class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nomedaclasse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(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nomedavariavel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) 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 </a:t>
            </a:r>
            <a:r>
              <a:rPr lang="en-US" dirty="0" err="1">
                <a:solidFill>
                  <a:srgbClr val="FFFFFF"/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</a:t>
            </a:r>
            <a:r>
              <a:rPr lang="en-US" dirty="0">
                <a:ea typeface="+mn-lt"/>
                <a:cs typeface="+mn-lt"/>
              </a:rPr>
              <a:t>class Carro (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fabricante</a:t>
            </a:r>
            <a:r>
              <a:rPr lang="en-US" dirty="0">
                <a:ea typeface="+mn-lt"/>
                <a:cs typeface="+mn-lt"/>
              </a:rPr>
              <a:t>: String, </a:t>
            </a:r>
            <a:r>
              <a:rPr lang="en-US" dirty="0" err="1">
                <a:ea typeface="+mn-lt"/>
                <a:cs typeface="+mn-lt"/>
              </a:rPr>
              <a:t>marca</a:t>
            </a:r>
            <a:r>
              <a:rPr lang="en-US" dirty="0">
                <a:ea typeface="+mn-lt"/>
                <a:cs typeface="+mn-lt"/>
              </a:rPr>
              <a:t>: String, var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: String)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Nomedoobjeto</a:t>
            </a:r>
            <a:endParaRPr lang="en-US">
              <a:solidFill>
                <a:srgbClr val="FF0000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carro</a:t>
            </a:r>
            <a:r>
              <a:rPr lang="en-US" dirty="0">
                <a:ea typeface="+mn-lt"/>
                <a:cs typeface="+mn-lt"/>
              </a:rPr>
              <a:t> = new Car("Ford", "Focus", "S")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76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565D-C504-D7B8-B436-822D700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5D4B-4A19-0314-6A07-9CD69F28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novas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elas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normalmente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Source Sans Pro"/>
              </a:rPr>
              <a:t> </a:t>
            </a:r>
            <a:r>
              <a:rPr lang="en-US" dirty="0">
                <a:ea typeface="Source Sans Pro"/>
              </a:rPr>
              <a:t>class Carro (</a:t>
            </a:r>
            <a:r>
              <a:rPr lang="en-US" dirty="0" err="1">
                <a:ea typeface="Source Sans Pro"/>
              </a:rPr>
              <a:t>val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fabricante</a:t>
            </a:r>
            <a:r>
              <a:rPr lang="en-US" dirty="0">
                <a:ea typeface="Source Sans Pro"/>
              </a:rPr>
              <a:t>: String, </a:t>
            </a:r>
            <a:r>
              <a:rPr lang="en-US" dirty="0" err="1">
                <a:ea typeface="Source Sans Pro"/>
              </a:rPr>
              <a:t>marca</a:t>
            </a:r>
            <a:r>
              <a:rPr lang="en-US" dirty="0">
                <a:ea typeface="Source Sans Pro"/>
              </a:rPr>
              <a:t>: String, var </a:t>
            </a:r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: String)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var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3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/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0839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2A9-5611-6010-A423-718C9E6F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5060-ABEA-FC9A-CE0E-61549B27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usar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basta usar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nomedométodo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def stop(): Unit = {</a:t>
            </a:r>
            <a:endParaRPr lang="en-US"/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println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("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5201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77C-3FCB-042C-BE0A-08412D80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3DB-1FD8-3364-42BE-B89EEA97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10000"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private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pegar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mudar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seus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valores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getters and setters.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private double weight;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def </a:t>
            </a:r>
            <a:r>
              <a:rPr lang="en-US" dirty="0" err="1">
                <a:ea typeface="+mn-lt"/>
                <a:cs typeface="+mn-lt"/>
              </a:rPr>
              <a:t>setWeight</a:t>
            </a:r>
            <a:r>
              <a:rPr lang="en-US" dirty="0">
                <a:ea typeface="+mn-lt"/>
                <a:cs typeface="+mn-lt"/>
              </a:rPr>
              <a:t>(double weight): Unit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this.weight</a:t>
            </a:r>
            <a:r>
              <a:rPr lang="en-US" dirty="0">
                <a:ea typeface="+mn-lt"/>
                <a:cs typeface="+mn-lt"/>
              </a:rPr>
              <a:t> = weight;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Source Sans Pro"/>
              </a:rPr>
              <a:t>    def </a:t>
            </a:r>
            <a:r>
              <a:rPr lang="en-US" dirty="0" err="1">
                <a:ea typeface="Source Sans Pro"/>
              </a:rPr>
              <a:t>getWeight</a:t>
            </a:r>
            <a:r>
              <a:rPr lang="en-US" dirty="0">
                <a:ea typeface="Source Sans Pro"/>
              </a:rPr>
              <a:t>(): Double {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    return weight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607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9DFF-CA5D-83FA-1EC4-77DC050D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4956-B6B2-F02F-12D9-C8A62EBD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26826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conceito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herança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é simples, basta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classefilho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extends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classepai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b="1" dirty="0" err="1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class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Yorkshire </a:t>
            </a:r>
            <a:r>
              <a:rPr lang="en-US" b="1" dirty="0">
                <a:ea typeface="+mn-lt"/>
                <a:cs typeface="+mn-lt"/>
              </a:rPr>
              <a:t>extends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public Yorkshire(String name, String breed, int age, double weight)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super(name, breed, age, weight);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}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  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39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4D49-BCC2-BBE9-5425-14C4174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17D9-9DE4-F2D6-5104-133679C6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49261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/>
                <a:ea typeface="Source Sans Pro"/>
              </a:rPr>
              <a:t>    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</a:t>
            </a:r>
            <a:r>
              <a:rPr lang="en-US" dirty="0" err="1">
                <a:latin typeface="Consolas"/>
                <a:ea typeface="Source Sans Pro"/>
              </a:rPr>
              <a:t>Primeira</a:t>
            </a:r>
            <a:r>
              <a:rPr lang="en-US" dirty="0">
                <a:latin typeface="Consolas"/>
                <a:ea typeface="Source Sans Pro"/>
              </a:rPr>
              <a:t> 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a);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</a:t>
            </a:r>
            <a:r>
              <a:rPr lang="en-US" b="1" dirty="0">
                <a:latin typeface="Consolas"/>
                <a:ea typeface="Source Sans Pro"/>
              </a:rPr>
              <a:t>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,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b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b="1" dirty="0">
                <a:latin typeface="Consolas"/>
                <a:ea typeface="Source Sans Pro"/>
              </a:rPr>
              <a:t>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sum </a:t>
            </a:r>
            <a:r>
              <a:rPr lang="en-US" b="1" dirty="0">
                <a:latin typeface="Consolas"/>
                <a:ea typeface="Source Sans Pro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a + b;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("Segunda:"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sum);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  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120</a:t>
            </a:r>
            <a:r>
              <a:rPr lang="en-US" dirty="0">
                <a:latin typeface="Consolas"/>
                <a:ea typeface="Source Sans Pro"/>
              </a:rPr>
              <a:t>); </a:t>
            </a: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 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50, 70</a:t>
            </a:r>
            <a:r>
              <a:rPr lang="en-US" dirty="0">
                <a:latin typeface="Consolas"/>
                <a:ea typeface="Source Sans Pro"/>
              </a:rPr>
              <a:t>);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63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D3A-B7E3-4F33-B09D-A809495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Sobre a linguagem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36-9C11-B93C-C4E9-D5C0E364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Tipagem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forte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Baseado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no Java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JVM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Inferência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 err="1">
                <a:ea typeface="+mn-lt"/>
                <a:cs typeface="+mn-lt"/>
              </a:rPr>
              <a:t>Funções</a:t>
            </a:r>
            <a:r>
              <a:rPr lang="en-US" b="1" dirty="0">
                <a:ea typeface="+mn-lt"/>
                <a:cs typeface="+mn-lt"/>
              </a:rPr>
              <a:t> de Alta </a:t>
            </a:r>
            <a:r>
              <a:rPr lang="en-US" b="1" dirty="0" err="1">
                <a:ea typeface="+mn-lt"/>
                <a:cs typeface="+mn-lt"/>
              </a:rPr>
              <a:t>Ordem</a:t>
            </a:r>
            <a:endParaRPr lang="en-US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Pattern Matching</a:t>
            </a:r>
            <a:endParaRPr lang="en-US" b="1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1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63B-1091-D642-1A32-23DAA40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1AAF-A46A-D7BA-5186-026C28B3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contenha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nome,marca,fabricante,gasolina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imprimir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marca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juntos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 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outro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recebe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então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fabricante,a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herdam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ambos.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Por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3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objetos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simplesmente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92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10C-9610-9C5B-FAD1-EB34450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Declaração de 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2B5-E57F-7F15-E434-82D0AEC5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compilador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padrão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podemos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definí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-las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manualmente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necessário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 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a = 1333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b = "world"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s: </a:t>
            </a:r>
            <a:r>
              <a:rPr lang="en-US" b="1" dirty="0">
                <a:ea typeface="+mn-lt"/>
                <a:cs typeface="+mn-lt"/>
              </a:rPr>
              <a:t>String</a:t>
            </a:r>
            <a:r>
              <a:rPr lang="en-US" dirty="0">
                <a:ea typeface="+mn-lt"/>
                <a:cs typeface="+mn-lt"/>
              </a:rPr>
              <a:t> = "hello"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>
                <a:ea typeface="+mn-lt"/>
                <a:cs typeface="+mn-lt"/>
              </a:rPr>
              <a:t> 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 = 42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86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E231-3E5B-4C0F-A863-767807A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Read/Print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803-ACF7-1167-F5EF-BA9D2A2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algo,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scala.io.StdIn.readInt</a:t>
            </a:r>
            <a:r>
              <a:rPr lang="en-US" b="1" dirty="0">
                <a:ea typeface="Source Sans Pro"/>
              </a:rPr>
              <a:t>() 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scala.io.StdIn.readLine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printar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usaremos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println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  <a:r>
              <a:rPr lang="en-US" b="1" dirty="0">
                <a:ea typeface="+mn-lt"/>
                <a:cs typeface="+mn-lt"/>
              </a:rPr>
              <a:t>var</a:t>
            </a:r>
            <a:r>
              <a:rPr lang="en-US" dirty="0">
                <a:ea typeface="+mn-lt"/>
                <a:cs typeface="+mn-lt"/>
              </a:rPr>
              <a:t> name = scala.io.StdIn.readInt()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>
                <a:ea typeface="+mn-lt"/>
                <a:cs typeface="+mn-lt"/>
              </a:rPr>
              <a:t> var</a:t>
            </a:r>
            <a:r>
              <a:rPr lang="en-US" dirty="0">
                <a:ea typeface="+mn-lt"/>
                <a:cs typeface="+mn-lt"/>
              </a:rPr>
              <a:t> name2 = </a:t>
            </a:r>
            <a:r>
              <a:rPr lang="en-US" dirty="0" err="1">
                <a:ea typeface="+mn-lt"/>
                <a:cs typeface="+mn-lt"/>
              </a:rPr>
              <a:t>scala.io.StdIn.readLine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 </a:t>
            </a:r>
            <a:r>
              <a:rPr lang="en-US" b="1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(name+name2)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09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23-6D44-F8BF-CB05-23CA4B0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C12-6022-4068-D599-3C118489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varíavel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casting.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var name11 = </a:t>
            </a:r>
            <a:r>
              <a:rPr lang="en-US" dirty="0" err="1">
                <a:ea typeface="+mn-lt"/>
                <a:cs typeface="+mn-lt"/>
              </a:rPr>
              <a:t>name.toString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var name22 = name2.toInt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4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189-21EC-38DF-11B9-1EDD930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43-81B0-3A8B-1B8F-E9D97E2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4800" dirty="0">
                <a:latin typeface="Consolas"/>
              </a:rPr>
              <a:t>if(</a:t>
            </a:r>
            <a:r>
              <a:rPr lang="en-US" sz="4800" dirty="0" err="1">
                <a:latin typeface="Consolas"/>
              </a:rPr>
              <a:t>condição</a:t>
            </a:r>
            <a:r>
              <a:rPr lang="en-US" sz="4800" dirty="0">
                <a:latin typeface="Consolas"/>
              </a:rPr>
              <a:t>){
  } </a:t>
            </a:r>
            <a:endParaRPr lang="en-US" sz="4800" dirty="0">
              <a:latin typeface="Source Sans Pro"/>
              <a:ea typeface="Source Sans Pro"/>
            </a:endParaRPr>
          </a:p>
          <a:p>
            <a:r>
              <a:rPr lang="en-US" sz="4800" dirty="0">
                <a:latin typeface="Consolas"/>
              </a:rPr>
              <a:t>else{
}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4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0CCE-0AB7-0715-AFB5-8C433DD4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err="1"/>
              <a:t>Estruturas</a:t>
            </a:r>
            <a:r>
              <a:rPr lang="en-US"/>
              <a:t> de </a:t>
            </a:r>
            <a:r>
              <a:rPr lang="en-US" err="1"/>
              <a:t>Repetição</a:t>
            </a:r>
            <a:endParaRPr lang="en-US" dirty="0" err="1"/>
          </a:p>
        </p:txBody>
      </p:sp>
      <p:pic>
        <p:nvPicPr>
          <p:cNvPr id="5" name="Picture 4" descr="Arquitetura abstrata">
            <a:extLst>
              <a:ext uri="{FF2B5EF4-FFF2-40B4-BE49-F238E27FC236}">
                <a16:creationId xmlns:a16="http://schemas.microsoft.com/office/drawing/2014/main" id="{A183BDBE-5DAC-C272-0D13-5253621D4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0" r="-2" b="35015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336C-83EA-F084-96C3-C6E73839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ea typeface="Source Sans Pro"/>
              </a:rPr>
              <a:t>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ea typeface="Source Sans Pro"/>
              </a:rPr>
              <a:t>Do 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2759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90A1-8538-593D-BF53-B54A6552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1AB-5B44-D548-F399-E817EA22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4400" dirty="0"/>
            </a:br>
            <a:r>
              <a:rPr lang="en-US" sz="4400" dirty="0">
                <a:latin typeface="Consolas"/>
              </a:rPr>
              <a:t>while(condition) {
	statement
}
</a:t>
            </a:r>
            <a:br>
              <a:rPr lang="en-US" dirty="0">
                <a:latin typeface="Consolas"/>
              </a:rPr>
            </a:br>
            <a:endParaRPr lang="en-US" dirty="0">
              <a:solidFill>
                <a:srgbClr val="FFFFFF">
                  <a:alpha val="60000"/>
                </a:srgb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77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BDEF-AAEE-2301-4754-40378DA7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34A-9F96-5F45-6D53-14A9F60D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nsolas"/>
              </a:rPr>
              <a:t>do {
   statement(s);
} 
while( condition );</a:t>
            </a:r>
            <a:endParaRPr lang="en-US" sz="4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54800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2E5E8"/>
      </a:lt2>
      <a:accent1>
        <a:srgbClr val="E38E24"/>
      </a:accent1>
      <a:accent2>
        <a:srgbClr val="A9A512"/>
      </a:accent2>
      <a:accent3>
        <a:srgbClr val="79B220"/>
      </a:accent3>
      <a:accent4>
        <a:srgbClr val="35B914"/>
      </a:accent4>
      <a:accent5>
        <a:srgbClr val="21BA43"/>
      </a:accent5>
      <a:accent6>
        <a:srgbClr val="14B87C"/>
      </a:accent6>
      <a:hlink>
        <a:srgbClr val="3F78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59233C-A38E-474F-B93D-DBAB89C98D1E}"/>
</file>

<file path=customXml/itemProps2.xml><?xml version="1.0" encoding="utf-8"?>
<ds:datastoreItem xmlns:ds="http://schemas.openxmlformats.org/officeDocument/2006/customXml" ds:itemID="{6D48F3D3-72CE-4281-A943-6C41DE79316C}"/>
</file>

<file path=customXml/itemProps3.xml><?xml version="1.0" encoding="utf-8"?>
<ds:datastoreItem xmlns:ds="http://schemas.openxmlformats.org/officeDocument/2006/customXml" ds:itemID="{563CAF75-D1E9-4054-A0A1-AA83A83655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3DFloatVTI</vt:lpstr>
      <vt:lpstr>Scala</vt:lpstr>
      <vt:lpstr>Sobre a linguagem </vt:lpstr>
      <vt:lpstr>Declaração de variáveis</vt:lpstr>
      <vt:lpstr>Read/Print</vt:lpstr>
      <vt:lpstr>Casting</vt:lpstr>
      <vt:lpstr>If e Else</vt:lpstr>
      <vt:lpstr>Estruturas de Repetição</vt:lpstr>
      <vt:lpstr>While</vt:lpstr>
      <vt:lpstr>Do While</vt:lpstr>
      <vt:lpstr>For</vt:lpstr>
      <vt:lpstr>Funções</vt:lpstr>
      <vt:lpstr>Arrays</vt:lpstr>
      <vt:lpstr>Exercício</vt:lpstr>
      <vt:lpstr>Classes</vt:lpstr>
      <vt:lpstr>Classes</vt:lpstr>
      <vt:lpstr>Métodos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2022-04-04T04:57:46Z</dcterms:created>
  <dcterms:modified xsi:type="dcterms:W3CDTF">2022-04-04T20:15:12Z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