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CE785-8F0C-8271-87FA-87E28D17788C}" v="37" dt="2022-05-16T19:09:54.453"/>
    <p1510:client id="{A594BDC3-8A7C-4BFF-8135-F1A076399859}" v="248" dt="2022-05-16T08:26:07.461"/>
    <p1510:client id="{BA52D80F-DEFD-F01A-508C-D085C6510BA5}" v="161" dt="2022-05-16T17:24:21.273"/>
    <p1510:client id="{C9E39B70-1709-098D-2426-CB2CF5C9B809}" v="536" dt="2022-05-16T20:05:13.8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xmlns="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2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xmlns="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xmlns="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7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xmlns="" id="{8997F1B7-1EE7-4EA5-A5A4-866F9A810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3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xmlns="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xmlns="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7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xmlns="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0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xmlns="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6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xmlns="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8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xmlns="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3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xmlns="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0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5/21/2023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473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A397E3E-B90C-4D82-BAAA-36F7AC6A45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CF5E676-CA04-4CED-9F1E-5026ED66E6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FD1189F-9598-4281-8056-2845388D4D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583E04E1-D74F-4ED6-972C-035F4FEC4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A2B5CBEA-F125-49B6-8335-227C325B11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51A97D9-C694-4307-818B-0C5BBF4136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C1D3151-5F97-4860-B56C-C98BD62CC2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8DE96824-E506-4448-8704-5EC7BF7BC5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6765" y="1610112"/>
            <a:ext cx="6418471" cy="2577893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Lisp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6765" y="4280081"/>
            <a:ext cx="6418471" cy="11519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ea typeface="Calibri"/>
                <a:cs typeface="Calibri"/>
              </a:rPr>
              <a:t>Parte</a:t>
            </a:r>
            <a:r>
              <a:rPr lang="en-US" dirty="0">
                <a:ea typeface="Calibri"/>
                <a:cs typeface="Calibri"/>
              </a:rPr>
              <a:t> 1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E16C8D8F-10E9-4498-ABDB-0F923F8B68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6E8A2566-F83F-4EC9-83A9-338A70FB6B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xmlns="" id="{4FB204DF-284E-45F6-A017-79A4DF57BC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xmlns="" id="{5EC6B544-8C84-47A6-885D-A4F09EF5C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1E5A83E3-8A11-4492-BB6E-F5F2240316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F360028-588C-4E99-9E6F-5DE59080E3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32C95C5C-6FBD-47FF-9CA6-066193539A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4D1A5E71-B6B6-486A-8CDC-C7ABD9B903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aphic 185">
            <a:extLst>
              <a:ext uri="{FF2B5EF4-FFF2-40B4-BE49-F238E27FC236}">
                <a16:creationId xmlns:a16="http://schemas.microsoft.com/office/drawing/2014/main" xmlns="" id="{FB9739EB-7F66-433D-841F-AB3CD18700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104F2BBD-A005-4DCB-9566-F2351050BE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8B00DEC7-198B-49D1-98FD-018F3ECFCF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F14DFC82-B3B3-468E-91B3-1302CFC684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D3250EFE-214E-4B8E-AF96-036A514FFB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AD058EBE-D4A5-4C43-B170-6A451F87A7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A68656-7CD0-9ACF-724F-3A405331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Listas</a:t>
            </a:r>
            <a:r>
              <a:rPr lang="en-US" dirty="0">
                <a:ea typeface="Source Sans Pro"/>
              </a:rPr>
              <a:t> 2</a:t>
            </a:r>
            <a:endParaRPr lang="en-US" dirty="0"/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5D6BE0EC-A3C6-3B02-13EB-8FF10A001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218" y="1825625"/>
            <a:ext cx="4105563" cy="4351338"/>
          </a:xfrm>
        </p:spPr>
      </p:pic>
    </p:spTree>
    <p:extLst>
      <p:ext uri="{BB962C8B-B14F-4D97-AF65-F5344CB8AC3E}">
        <p14:creationId xmlns:p14="http://schemas.microsoft.com/office/powerpoint/2010/main" val="279686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C369ED-06A5-C3DF-D23D-7FDC5B3C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Source Sans Pro"/>
              </a:rPr>
              <a:t>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E6C698-6652-E994-4E19-92A37D4E2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/>
              </a:rPr>
              <a:t>(loop for x in (1 2 3)
  do (print x))</a:t>
            </a:r>
            <a:endParaRPr lang="en-US" dirty="0">
              <a:latin typeface="Source Sans Pro"/>
              <a:ea typeface="Source Sans Pro"/>
            </a:endParaRPr>
          </a:p>
          <a:p>
            <a:pPr marL="0" indent="0">
              <a:buNone/>
            </a:pPr>
            <a:endParaRPr lang="en-US" dirty="0">
              <a:latin typeface="Consolas"/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ea typeface="Source Sans Pro"/>
              </a:rPr>
              <a:t>(loop repeat 10
  do (print "</a:t>
            </a:r>
            <a:r>
              <a:rPr lang="en-US" dirty="0" err="1">
                <a:latin typeface="Consolas"/>
                <a:ea typeface="Source Sans Pro"/>
              </a:rPr>
              <a:t>Printando</a:t>
            </a:r>
            <a:r>
              <a:rPr lang="en-US" dirty="0">
                <a:latin typeface="Consolas"/>
                <a:ea typeface="Source Sans Pro"/>
              </a:rPr>
              <a:t>"))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31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EB0846-72AB-EA29-3961-FC68F9BD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Source Sans Pro"/>
              </a:rPr>
              <a:t>If e 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31BFBD-FD94-5D57-E1EE-106D101F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4800" dirty="0">
                <a:latin typeface="Consolas"/>
              </a:rPr>
              <a:t>(</a:t>
            </a:r>
            <a:r>
              <a:rPr lang="en-US" sz="4800" dirty="0">
                <a:solidFill>
                  <a:srgbClr val="00B050"/>
                </a:solidFill>
                <a:latin typeface="Consolas"/>
              </a:rPr>
              <a:t>if</a:t>
            </a:r>
            <a:r>
              <a:rPr lang="en-US" sz="4800" dirty="0">
                <a:latin typeface="Consolas"/>
              </a:rPr>
              <a:t> (&gt; 4 5)                   
(message "4 é &gt; 5") -&gt; </a:t>
            </a:r>
            <a:r>
              <a:rPr lang="en-US" sz="4800" dirty="0">
                <a:solidFill>
                  <a:srgbClr val="FF0000"/>
                </a:solidFill>
                <a:latin typeface="Consolas"/>
              </a:rPr>
              <a:t>then</a:t>
            </a:r>
            <a:endParaRPr lang="en-US" sz="4800" dirty="0">
              <a:solidFill>
                <a:srgbClr val="FF0000"/>
              </a:solidFill>
              <a:latin typeface="Source Sans Pro"/>
              <a:ea typeface="Source Sans Pro"/>
            </a:endParaRPr>
          </a:p>
          <a:p>
            <a:pPr marL="0" indent="0">
              <a:buNone/>
            </a:pPr>
            <a:r>
              <a:rPr lang="en-US" sz="4800" dirty="0">
                <a:latin typeface="Consolas"/>
              </a:rPr>
              <a:t> (message "4 é &lt; 5")) -&gt;</a:t>
            </a:r>
            <a:r>
              <a:rPr lang="en-US" sz="4800" dirty="0">
                <a:solidFill>
                  <a:srgbClr val="00B0F0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endParaRPr lang="en-US" sz="4800" dirty="0">
              <a:solidFill>
                <a:srgbClr val="00B0F0"/>
              </a:solidFill>
              <a:latin typeface="Consolas"/>
              <a:ea typeface="Source Sans Pro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FFFFFF"/>
                </a:solidFill>
                <a:latin typeface="Consolas"/>
                <a:ea typeface="Source Sans Pro"/>
              </a:rPr>
              <a:t>OBS: </a:t>
            </a:r>
            <a:r>
              <a:rPr lang="en-US" sz="4800" dirty="0" err="1">
                <a:solidFill>
                  <a:srgbClr val="FFFFFF"/>
                </a:solidFill>
                <a:latin typeface="Consolas"/>
                <a:ea typeface="Source Sans Pro"/>
              </a:rPr>
              <a:t>Atenção</a:t>
            </a:r>
            <a:r>
              <a:rPr lang="en-US" sz="4800" dirty="0">
                <a:solidFill>
                  <a:srgbClr val="FFFFFF"/>
                </a:solidFill>
                <a:latin typeface="Consolas"/>
                <a:ea typeface="Source Sans Pro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Consolas"/>
                <a:ea typeface="Source Sans Pro"/>
              </a:rPr>
              <a:t>aos</a:t>
            </a:r>
            <a:r>
              <a:rPr lang="en-US" sz="4800" dirty="0">
                <a:solidFill>
                  <a:srgbClr val="FFFFFF"/>
                </a:solidFill>
                <a:latin typeface="Consolas"/>
                <a:ea typeface="Source Sans Pro"/>
              </a:rPr>
              <a:t> "()"</a:t>
            </a:r>
          </a:p>
        </p:txBody>
      </p:sp>
    </p:spTree>
    <p:extLst>
      <p:ext uri="{BB962C8B-B14F-4D97-AF65-F5344CB8AC3E}">
        <p14:creationId xmlns:p14="http://schemas.microsoft.com/office/powerpoint/2010/main" val="311099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5B0D39-7E3A-8AFA-32FA-DF6CDB1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Source Sans Pro"/>
              </a:rPr>
              <a:t>Lista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8CCA75-4A2D-097D-4A6A-77B04E3A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Usamos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mapcar</a:t>
            </a:r>
            <a:r>
              <a:rPr lang="en-US" dirty="0">
                <a:ea typeface="+mn-lt"/>
                <a:cs typeface="+mn-lt"/>
              </a:rPr>
              <a:t> e #' para </a:t>
            </a:r>
            <a:r>
              <a:rPr lang="en-US" dirty="0" err="1">
                <a:ea typeface="+mn-lt"/>
                <a:cs typeface="+mn-lt"/>
              </a:rPr>
              <a:t>aplicar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sobre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Exemplo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(print (</a:t>
            </a:r>
            <a:r>
              <a:rPr lang="en-US" dirty="0" err="1">
                <a:ea typeface="+mn-lt"/>
                <a:cs typeface="+mn-lt"/>
              </a:rPr>
              <a:t>mapcar</a:t>
            </a:r>
            <a:r>
              <a:rPr lang="en-US" dirty="0">
                <a:ea typeface="+mn-lt"/>
                <a:cs typeface="+mn-lt"/>
              </a:rPr>
              <a:t> #'func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))</a:t>
            </a:r>
          </a:p>
          <a:p>
            <a:pPr marL="0" indent="0">
              <a:buNone/>
            </a:pPr>
            <a:endParaRPr lang="en-US" dirty="0">
              <a:ea typeface="Source Sans Pro"/>
            </a:endParaRPr>
          </a:p>
          <a:p>
            <a:pPr marL="0" indent="0">
              <a:buNone/>
            </a:pPr>
            <a:endParaRPr lang="en-US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44326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95FDA8-ECE2-92BC-75AB-89DCA9BB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Exercício</a:t>
            </a:r>
            <a:r>
              <a:rPr lang="en-US" dirty="0">
                <a:ea typeface="Source Sans Pro"/>
              </a:rPr>
              <a:t>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F70774-6A4F-A3C0-3146-F4D67F051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Source Sans Pro"/>
              </a:rPr>
              <a:t>Aplique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uma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função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sobre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uma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lista</a:t>
            </a:r>
            <a:r>
              <a:rPr lang="en-US" dirty="0">
                <a:ea typeface="Source Sans Pro"/>
              </a:rPr>
              <a:t>(1 2 3) que </a:t>
            </a:r>
            <a:r>
              <a:rPr lang="en-US" dirty="0" err="1">
                <a:ea typeface="Source Sans Pro"/>
              </a:rPr>
              <a:t>multiplique</a:t>
            </a:r>
            <a:r>
              <a:rPr lang="en-US" dirty="0">
                <a:ea typeface="Source Sans Pro"/>
              </a:rPr>
              <a:t> um </a:t>
            </a:r>
            <a:r>
              <a:rPr lang="en-US" dirty="0" err="1">
                <a:ea typeface="Source Sans Pro"/>
              </a:rPr>
              <a:t>elemento</a:t>
            </a:r>
            <a:r>
              <a:rPr lang="en-US" dirty="0">
                <a:ea typeface="Source Sans Pro"/>
              </a:rPr>
              <a:t>  </a:t>
            </a:r>
            <a:r>
              <a:rPr lang="en-US" dirty="0" err="1">
                <a:ea typeface="Source Sans Pro"/>
              </a:rPr>
              <a:t>caso</a:t>
            </a:r>
            <a:r>
              <a:rPr lang="en-US" dirty="0">
                <a:ea typeface="Source Sans Pro"/>
              </a:rPr>
              <a:t> </a:t>
            </a:r>
            <a:r>
              <a:rPr lang="en-US" dirty="0" err="1">
                <a:ea typeface="Source Sans Pro"/>
              </a:rPr>
              <a:t>ele</a:t>
            </a:r>
            <a:r>
              <a:rPr lang="en-US" dirty="0">
                <a:ea typeface="Source Sans Pro"/>
              </a:rPr>
              <a:t> </a:t>
            </a:r>
            <a:r>
              <a:rPr lang="en-US" dirty="0" err="1">
                <a:ea typeface="Source Sans Pro"/>
              </a:rPr>
              <a:t>seja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maior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ou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igual</a:t>
            </a:r>
            <a:r>
              <a:rPr lang="en-US" dirty="0">
                <a:ea typeface="Source Sans Pro"/>
              </a:rPr>
              <a:t> a 4, </a:t>
            </a:r>
            <a:r>
              <a:rPr lang="en-US" dirty="0" err="1">
                <a:ea typeface="Source Sans Pro"/>
              </a:rPr>
              <a:t>caso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contrário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divida</a:t>
            </a:r>
            <a:r>
              <a:rPr lang="en-US" dirty="0">
                <a:ea typeface="Source Sans Pro"/>
              </a:rPr>
              <a:t> o </a:t>
            </a:r>
            <a:r>
              <a:rPr lang="en-US" dirty="0" err="1">
                <a:ea typeface="Source Sans Pro"/>
              </a:rPr>
              <a:t>elemento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por</a:t>
            </a:r>
            <a:r>
              <a:rPr lang="en-US" dirty="0">
                <a:ea typeface="Source Sans Pro"/>
              </a:rPr>
              <a:t> 2.</a:t>
            </a:r>
          </a:p>
          <a:p>
            <a:r>
              <a:rPr lang="en-US" dirty="0" err="1">
                <a:ea typeface="Source Sans Pro"/>
              </a:rPr>
              <a:t>Depois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aplique</a:t>
            </a:r>
            <a:r>
              <a:rPr lang="en-US" dirty="0">
                <a:ea typeface="Source Sans Pro"/>
              </a:rPr>
              <a:t> a </a:t>
            </a:r>
            <a:r>
              <a:rPr lang="en-US" dirty="0" err="1">
                <a:ea typeface="Source Sans Pro"/>
              </a:rPr>
              <a:t>mesma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função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numa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lista</a:t>
            </a:r>
            <a:r>
              <a:rPr lang="en-US" dirty="0">
                <a:ea typeface="Source Sans Pro"/>
              </a:rPr>
              <a:t>(4 5 6) e </a:t>
            </a:r>
            <a:r>
              <a:rPr lang="en-US" dirty="0" err="1">
                <a:ea typeface="Source Sans Pro"/>
              </a:rPr>
              <a:t>junte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elas</a:t>
            </a:r>
            <a:r>
              <a:rPr lang="en-US" dirty="0">
                <a:ea typeface="Source Sans Pro"/>
              </a:rPr>
              <a:t>.</a:t>
            </a:r>
          </a:p>
          <a:p>
            <a:endParaRPr lang="en-US" dirty="0">
              <a:ea typeface="Source Sans Pro"/>
            </a:endParaRPr>
          </a:p>
          <a:p>
            <a:r>
              <a:rPr lang="en-US" dirty="0" err="1">
                <a:ea typeface="Source Sans Pro"/>
              </a:rPr>
              <a:t>Dica</a:t>
            </a:r>
            <a:r>
              <a:rPr lang="en-US" dirty="0">
                <a:ea typeface="Source Sans Pro"/>
              </a:rPr>
              <a:t>: Use - &gt; </a:t>
            </a:r>
            <a:r>
              <a:rPr lang="en-US" dirty="0">
                <a:ea typeface="+mn-lt"/>
                <a:cs typeface="+mn-lt"/>
              </a:rPr>
              <a:t>"(&gt; </a:t>
            </a:r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)"</a:t>
            </a:r>
            <a:endParaRPr lang="en-US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27589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7447E7-C5D4-69D4-F5DE-3835CD21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Exercício</a:t>
            </a:r>
            <a:r>
              <a:rPr lang="en-US" dirty="0">
                <a:ea typeface="Source Sans Pro"/>
              </a:rPr>
              <a:t>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815F29-75B1-3063-4341-E81B72B4E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Source Sans Pro"/>
              </a:rPr>
              <a:t>Faça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uma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função</a:t>
            </a:r>
            <a:r>
              <a:rPr lang="en-US" dirty="0">
                <a:ea typeface="Source Sans Pro"/>
              </a:rPr>
              <a:t> que </a:t>
            </a:r>
            <a:r>
              <a:rPr lang="en-US" dirty="0" err="1">
                <a:ea typeface="Source Sans Pro"/>
              </a:rPr>
              <a:t>calcule</a:t>
            </a:r>
            <a:r>
              <a:rPr lang="en-US" dirty="0">
                <a:ea typeface="Source Sans Pro"/>
              </a:rPr>
              <a:t> o </a:t>
            </a:r>
            <a:r>
              <a:rPr lang="en-US" dirty="0" err="1">
                <a:ea typeface="Source Sans Pro"/>
              </a:rPr>
              <a:t>fatorial</a:t>
            </a:r>
            <a:r>
              <a:rPr lang="en-US" dirty="0">
                <a:ea typeface="Source Sans Pro"/>
              </a:rPr>
              <a:t> de um </a:t>
            </a:r>
            <a:r>
              <a:rPr lang="en-US" dirty="0" err="1">
                <a:ea typeface="Source Sans Pro"/>
              </a:rPr>
              <a:t>número</a:t>
            </a:r>
            <a:r>
              <a:rPr lang="en-US" dirty="0">
                <a:ea typeface="Source Sans Pro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6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A74E88-4F6E-757F-9AC9-13FA79EE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Dialetos</a:t>
            </a:r>
            <a:endParaRPr lang="en-US" dirty="0" err="1"/>
          </a:p>
        </p:txBody>
      </p:sp>
      <p:pic>
        <p:nvPicPr>
          <p:cNvPr id="7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xmlns="" id="{843AABDC-E762-C8EC-BE3D-BC12314AD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942" y="1786041"/>
            <a:ext cx="4351338" cy="4351338"/>
          </a:xfrm>
        </p:spPr>
      </p:pic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D1C55EEC-61C6-2842-5000-B59EC633A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99" y="1631867"/>
            <a:ext cx="4831277" cy="482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185">
            <a:extLst>
              <a:ext uri="{FF2B5EF4-FFF2-40B4-BE49-F238E27FC236}">
                <a16:creationId xmlns:a16="http://schemas.microsoft.com/office/drawing/2014/main" xmlns="" id="{8A351602-3772-4279-B0D3-A523F6F6EA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A5AAAA75-5FFB-4C07-AD4A-3146773E6C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1479895E-3847-44BB-8404-28F14219F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50E02F68-8149-4236-8D9F-6B550F78B9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956FCAAB-F073-4561-A484-42C7DD10DC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CF8DB94-87A3-43E9-9BBB-301CFF0FB0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D6BF779-0B8C-4CC2-9268-9506AD0C53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51F77B6A-7F53-4B28-B73D-C8CC899AB2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02E4F1-D5D6-30AC-091A-169363A4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100" b="1" cap="all" spc="1500">
                <a:ea typeface="Source Sans Pro SemiBold" panose="020B0603030403020204" pitchFamily="34" charset="0"/>
              </a:rPr>
              <a:t>Common Lisp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2515629F-0D83-4A44-A125-CD50FC660A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81A5080B-EAC4-4530-815C-DE8DACA09D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14667345-04B5-4757-9CE0-969DC1DE5E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F6E412EF-CF39-4C25-85B0-DB30B1B0A8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E8DA6235-17F2-4C9E-88C6-C5D38D8D3C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B55DEF71-1741-4489-8E77-46FC5BAA66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82347B6D-A7CC-48EB-861F-917D0D61E3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A7A0A46D-CC9B-4E32-870A-7BC2DF9401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9178722E-1BD0-427E-BAAE-4F206DAB58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xmlns="" id="{4E07FDDB-1E6A-603D-BF56-858590D3A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46336" y="1509721"/>
            <a:ext cx="3680216" cy="3680216"/>
          </a:xfrm>
          <a:prstGeom prst="rect">
            <a:avLst/>
          </a:prstGeom>
          <a:ln w="28575">
            <a:noFill/>
          </a:ln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7D8E00FA-5561-4253-B903-92B49719E7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38" name="Graphic 212">
              <a:extLst>
                <a:ext uri="{FF2B5EF4-FFF2-40B4-BE49-F238E27FC236}">
                  <a16:creationId xmlns:a16="http://schemas.microsoft.com/office/drawing/2014/main" xmlns="" id="{A753B935-E3DD-466D-BFAC-68E0BE02D0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9" name="Graphic 212">
              <a:extLst>
                <a:ext uri="{FF2B5EF4-FFF2-40B4-BE49-F238E27FC236}">
                  <a16:creationId xmlns:a16="http://schemas.microsoft.com/office/drawing/2014/main" xmlns="" id="{FB034F26-4148-4B59-B493-14D7A9A8BA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41" name="Graphic 185">
            <a:extLst>
              <a:ext uri="{FF2B5EF4-FFF2-40B4-BE49-F238E27FC236}">
                <a16:creationId xmlns:a16="http://schemas.microsoft.com/office/drawing/2014/main" xmlns="" id="{5E6BB5FD-DB7B-4BE3-BA45-1EF042115E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929FF76-4B3A-4294-BE6E-B507B22D1B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253C18A4-10CC-4E91-A8A2-D5368972A1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6356AC2F-73E0-44FD-B346-A209D274D3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95A85581-9712-414C-82D4-2FE96ACB2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1B0828F2-35E7-4424-8082-6C258B676E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13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BB314F-CB82-BC0C-4213-A7997113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Sobre</a:t>
            </a:r>
            <a:r>
              <a:rPr lang="en-US" dirty="0">
                <a:ea typeface="Source Sans Pro"/>
              </a:rPr>
              <a:t> a </a:t>
            </a:r>
            <a:r>
              <a:rPr lang="en-US" dirty="0" err="1">
                <a:ea typeface="Source Sans Pro"/>
              </a:rPr>
              <a:t>linguagem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E72F67-5980-D666-930F-DF5A52AA4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ea typeface="Source Sans Pro"/>
              </a:rPr>
              <a:t>Criada </a:t>
            </a:r>
            <a:r>
              <a:rPr lang="en-US" sz="4400" dirty="0" err="1">
                <a:ea typeface="Source Sans Pro"/>
              </a:rPr>
              <a:t>em</a:t>
            </a:r>
            <a:r>
              <a:rPr lang="en-US" sz="4400" dirty="0">
                <a:ea typeface="Source Sans Pro"/>
              </a:rPr>
              <a:t> 1981</a:t>
            </a:r>
          </a:p>
          <a:p>
            <a:r>
              <a:rPr lang="en-US" sz="4400" dirty="0">
                <a:ea typeface="Source Sans Pro"/>
              </a:rPr>
              <a:t>Multi-</a:t>
            </a:r>
            <a:r>
              <a:rPr lang="en-US" sz="4400" dirty="0" err="1">
                <a:ea typeface="Source Sans Pro"/>
              </a:rPr>
              <a:t>paradigmas</a:t>
            </a:r>
            <a:endParaRPr lang="en-US" sz="4400">
              <a:ea typeface="Source Sans Pro"/>
            </a:endParaRPr>
          </a:p>
          <a:p>
            <a:r>
              <a:rPr lang="en-US" sz="4400" dirty="0" err="1">
                <a:ea typeface="Source Sans Pro"/>
              </a:rPr>
              <a:t>Rápida</a:t>
            </a:r>
            <a:endParaRPr lang="en-US" sz="4400" dirty="0">
              <a:ea typeface="Source Sans Pro"/>
            </a:endParaRPr>
          </a:p>
          <a:p>
            <a:r>
              <a:rPr lang="en-US" sz="4400" dirty="0" err="1">
                <a:ea typeface="Source Sans Pro"/>
              </a:rPr>
              <a:t>Vários</a:t>
            </a:r>
            <a:r>
              <a:rPr lang="en-US" sz="4400" dirty="0">
                <a:ea typeface="Source Sans Pro"/>
              </a:rPr>
              <a:t> </a:t>
            </a:r>
            <a:r>
              <a:rPr lang="en-US" sz="4400" dirty="0" err="1">
                <a:ea typeface="Source Sans Pro"/>
              </a:rPr>
              <a:t>tipos</a:t>
            </a:r>
            <a:r>
              <a:rPr lang="en-US" sz="4400" dirty="0">
                <a:ea typeface="Source Sans Pro"/>
              </a:rPr>
              <a:t> de </a:t>
            </a:r>
            <a:r>
              <a:rPr lang="en-US" sz="4400" dirty="0" err="1">
                <a:ea typeface="Source Sans Pro"/>
              </a:rPr>
              <a:t>estrutura</a:t>
            </a:r>
            <a:r>
              <a:rPr lang="en-US" sz="4400" dirty="0">
                <a:ea typeface="Source Sans Pro"/>
              </a:rPr>
              <a:t> de dados</a:t>
            </a:r>
          </a:p>
          <a:p>
            <a:r>
              <a:rPr lang="en-US" sz="4400" dirty="0" err="1">
                <a:ea typeface="Source Sans Pro"/>
              </a:rPr>
              <a:t>Amplamento</a:t>
            </a:r>
            <a:r>
              <a:rPr lang="en-US" sz="4400" dirty="0">
                <a:ea typeface="Source Sans Pro"/>
              </a:rPr>
              <a:t> </a:t>
            </a:r>
            <a:r>
              <a:rPr lang="en-US" sz="4400" dirty="0" err="1">
                <a:ea typeface="Source Sans Pro"/>
              </a:rPr>
              <a:t>utilizado</a:t>
            </a:r>
            <a:r>
              <a:rPr lang="en-US" sz="4400" dirty="0">
                <a:ea typeface="Source Sans Pro"/>
              </a:rPr>
              <a:t> para </a:t>
            </a:r>
            <a:r>
              <a:rPr lang="en-US" sz="4400" dirty="0" err="1">
                <a:ea typeface="Source Sans Pro"/>
              </a:rPr>
              <a:t>desenvolvimento</a:t>
            </a:r>
            <a:r>
              <a:rPr lang="en-US" sz="4400" dirty="0">
                <a:ea typeface="Source Sans Pro"/>
              </a:rPr>
              <a:t> de IA</a:t>
            </a:r>
          </a:p>
        </p:txBody>
      </p:sp>
    </p:spTree>
    <p:extLst>
      <p:ext uri="{BB962C8B-B14F-4D97-AF65-F5344CB8AC3E}">
        <p14:creationId xmlns:p14="http://schemas.microsoft.com/office/powerpoint/2010/main" val="339382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796D4B-FC2C-04DE-E4AC-041DB4D8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Funções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212F1B-2C1E-2570-86C3-DAEF1B282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Source Sans Pro"/>
              </a:rPr>
              <a:t>Para chamar e </a:t>
            </a:r>
            <a:r>
              <a:rPr lang="en-US" dirty="0" err="1">
                <a:ea typeface="Source Sans Pro"/>
              </a:rPr>
              <a:t>criar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funções</a:t>
            </a:r>
            <a:r>
              <a:rPr lang="en-US" dirty="0">
                <a:ea typeface="Source Sans Pro"/>
              </a:rPr>
              <a:t> </a:t>
            </a:r>
            <a:r>
              <a:rPr lang="en-US" dirty="0" err="1">
                <a:ea typeface="Source Sans Pro"/>
              </a:rPr>
              <a:t>usamos</a:t>
            </a:r>
            <a:r>
              <a:rPr lang="en-US" dirty="0">
                <a:ea typeface="Source Sans Pro"/>
              </a:rPr>
              <a:t> "()" antes da </a:t>
            </a:r>
            <a:r>
              <a:rPr lang="en-US" dirty="0" err="1">
                <a:ea typeface="Source Sans Pro"/>
              </a:rPr>
              <a:t>função</a:t>
            </a:r>
            <a:r>
              <a:rPr lang="en-US" dirty="0">
                <a:ea typeface="Source Sans Pro"/>
              </a:rPr>
              <a:t>. Para </a:t>
            </a:r>
            <a:r>
              <a:rPr lang="en-US" dirty="0" err="1">
                <a:ea typeface="Source Sans Pro"/>
              </a:rPr>
              <a:t>criar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uma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função</a:t>
            </a:r>
            <a:r>
              <a:rPr lang="en-US" dirty="0">
                <a:ea typeface="Source Sans Pro"/>
              </a:rPr>
              <a:t>, </a:t>
            </a:r>
            <a:r>
              <a:rPr lang="en-US" dirty="0" err="1">
                <a:ea typeface="Source Sans Pro"/>
              </a:rPr>
              <a:t>utilizamos</a:t>
            </a:r>
            <a:r>
              <a:rPr lang="en-US" dirty="0">
                <a:ea typeface="Source Sans Pro"/>
              </a:rPr>
              <a:t> </a:t>
            </a:r>
            <a:r>
              <a:rPr lang="en-US" b="1" dirty="0" err="1">
                <a:ea typeface="Source Sans Pro"/>
              </a:rPr>
              <a:t>defun</a:t>
            </a:r>
            <a:r>
              <a:rPr lang="en-US" b="1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seguido</a:t>
            </a:r>
            <a:r>
              <a:rPr lang="en-US" dirty="0">
                <a:ea typeface="Source Sans Pro"/>
              </a:rPr>
              <a:t> do </a:t>
            </a:r>
            <a:r>
              <a:rPr lang="en-US" dirty="0" err="1">
                <a:ea typeface="Source Sans Pro"/>
              </a:rPr>
              <a:t>nome</a:t>
            </a:r>
            <a:r>
              <a:rPr lang="en-US" dirty="0">
                <a:ea typeface="Source Sans Pro"/>
              </a:rPr>
              <a:t> da </a:t>
            </a:r>
            <a:r>
              <a:rPr lang="en-US" dirty="0" err="1">
                <a:ea typeface="Source Sans Pro"/>
              </a:rPr>
              <a:t>função</a:t>
            </a:r>
            <a:r>
              <a:rPr lang="en-US" dirty="0">
                <a:ea typeface="Source Sans Pro"/>
              </a:rPr>
              <a:t> e </a:t>
            </a:r>
            <a:r>
              <a:rPr lang="en-US" dirty="0" err="1">
                <a:ea typeface="Source Sans Pro"/>
              </a:rPr>
              <a:t>seus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parâmetros</a:t>
            </a:r>
            <a:r>
              <a:rPr lang="en-US" dirty="0">
                <a:ea typeface="Source Sans Pro"/>
              </a:rPr>
              <a:t>. O que a </a:t>
            </a:r>
            <a:r>
              <a:rPr lang="en-US" dirty="0" err="1">
                <a:ea typeface="Source Sans Pro"/>
              </a:rPr>
              <a:t>função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deve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fazer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deve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estar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dentre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parenteses</a:t>
            </a:r>
            <a:r>
              <a:rPr lang="en-US" dirty="0">
                <a:ea typeface="Source Sans Pro"/>
              </a:rPr>
              <a:t>. </a:t>
            </a:r>
            <a:endParaRPr lang="en-US" b="1" dirty="0" err="1">
              <a:ea typeface="Source Sans Pro"/>
            </a:endParaRPr>
          </a:p>
          <a:p>
            <a:r>
              <a:rPr lang="en-US" dirty="0" err="1">
                <a:ea typeface="Source Sans Pro"/>
              </a:rPr>
              <a:t>Exemplo</a:t>
            </a:r>
            <a:r>
              <a:rPr lang="en-US" dirty="0">
                <a:ea typeface="Source Sans Pro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</a:t>
            </a:r>
            <a:r>
              <a:rPr lang="en-US" b="1" dirty="0" err="1">
                <a:ea typeface="+mn-lt"/>
                <a:cs typeface="+mn-lt"/>
              </a:rPr>
              <a:t>defun</a:t>
            </a:r>
            <a:r>
              <a:rPr lang="en-US" dirty="0">
                <a:ea typeface="+mn-lt"/>
                <a:cs typeface="+mn-lt"/>
              </a:rPr>
              <a:t> sum(a b c)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(+  a b c  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)</a:t>
            </a:r>
          </a:p>
          <a:p>
            <a:endParaRPr lang="en-US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2171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1DFB7E-263F-4CD1-E426-D2FD4B5F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Operações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aritiméticas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B4594C-28C9-1932-CBD4-91A20CAB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Source Sans Pro"/>
              </a:rPr>
              <a:t>Usamos</a:t>
            </a:r>
            <a:r>
              <a:rPr lang="en-US" dirty="0">
                <a:ea typeface="Source Sans Pro"/>
              </a:rPr>
              <a:t> o </a:t>
            </a:r>
            <a:r>
              <a:rPr lang="en-US" dirty="0" err="1">
                <a:ea typeface="Source Sans Pro"/>
              </a:rPr>
              <a:t>sinal</a:t>
            </a:r>
            <a:r>
              <a:rPr lang="en-US" dirty="0">
                <a:ea typeface="Source Sans Pro"/>
              </a:rPr>
              <a:t> antes do que </a:t>
            </a:r>
            <a:r>
              <a:rPr lang="en-US" dirty="0" err="1">
                <a:ea typeface="Source Sans Pro"/>
              </a:rPr>
              <a:t>iremos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efetuar</a:t>
            </a:r>
            <a:r>
              <a:rPr lang="en-US" dirty="0">
                <a:ea typeface="Source Sans Pro"/>
              </a:rPr>
              <a:t> a </a:t>
            </a:r>
            <a:r>
              <a:rPr lang="en-US" dirty="0" err="1">
                <a:ea typeface="Source Sans Pro"/>
              </a:rPr>
              <a:t>operação</a:t>
            </a:r>
            <a:r>
              <a:rPr lang="en-US" dirty="0">
                <a:ea typeface="Source Sans Pro"/>
              </a:rPr>
              <a:t>. </a:t>
            </a:r>
          </a:p>
          <a:p>
            <a:pPr marL="0" indent="0">
              <a:buNone/>
            </a:pPr>
            <a:r>
              <a:rPr lang="en-US" dirty="0" err="1">
                <a:ea typeface="Source Sans Pro"/>
              </a:rPr>
              <a:t>Exemplo</a:t>
            </a:r>
            <a:r>
              <a:rPr lang="en-US" dirty="0">
                <a:ea typeface="Source Sans Pro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(+  a b c  ) -&gt; soma </a:t>
            </a:r>
            <a:r>
              <a:rPr lang="en-US" dirty="0" err="1">
                <a:ea typeface="+mn-lt"/>
                <a:cs typeface="+mn-lt"/>
              </a:rPr>
              <a:t>a,b,c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Source Sans Pro"/>
              </a:rPr>
              <a:t>Se </a:t>
            </a:r>
            <a:r>
              <a:rPr lang="en-US" dirty="0" err="1">
                <a:ea typeface="Source Sans Pro"/>
              </a:rPr>
              <a:t>quisermos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fazer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outra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operação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dentro</a:t>
            </a:r>
            <a:r>
              <a:rPr lang="en-US" dirty="0">
                <a:ea typeface="Source Sans Pro"/>
              </a:rPr>
              <a:t>, </a:t>
            </a:r>
            <a:r>
              <a:rPr lang="en-US" dirty="0" err="1">
                <a:ea typeface="Source Sans Pro"/>
              </a:rPr>
              <a:t>utilizamos</a:t>
            </a:r>
            <a:r>
              <a:rPr lang="en-US" dirty="0">
                <a:ea typeface="Source Sans Pro"/>
              </a:rPr>
              <a:t> outro </a:t>
            </a:r>
          </a:p>
          <a:p>
            <a:pPr marL="0" indent="0">
              <a:buNone/>
            </a:pPr>
            <a:r>
              <a:rPr lang="en-US" dirty="0">
                <a:ea typeface="Source Sans Pro"/>
              </a:rPr>
              <a:t>"()".</a:t>
            </a:r>
          </a:p>
          <a:p>
            <a:pPr marL="0" indent="0">
              <a:buNone/>
            </a:pPr>
            <a:r>
              <a:rPr lang="en-US" dirty="0" err="1">
                <a:ea typeface="Source Sans Pro"/>
              </a:rPr>
              <a:t>Exemplo</a:t>
            </a:r>
            <a:r>
              <a:rPr lang="en-US" dirty="0">
                <a:ea typeface="Source Sans Pro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Source Sans Pro"/>
              </a:rPr>
              <a:t>(-(+ a b c)1)</a:t>
            </a:r>
          </a:p>
          <a:p>
            <a:pPr marL="0" indent="0">
              <a:buNone/>
            </a:pPr>
            <a:endParaRPr lang="en-US" dirty="0">
              <a:ea typeface="Source Sans Pro"/>
            </a:endParaRPr>
          </a:p>
          <a:p>
            <a:pPr marL="0" indent="0">
              <a:buNone/>
            </a:pPr>
            <a:endParaRPr lang="en-US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90194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B71C10-8EF1-78BD-1D14-01D13499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Execício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D74DE7-82D0-2856-8970-FA76C963C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>
                <a:ea typeface="Source Sans Pro"/>
              </a:rPr>
              <a:t>Faça</a:t>
            </a:r>
            <a:r>
              <a:rPr lang="en-US" sz="4400" dirty="0">
                <a:ea typeface="Source Sans Pro"/>
              </a:rPr>
              <a:t> </a:t>
            </a:r>
            <a:r>
              <a:rPr lang="en-US" sz="4400" dirty="0" err="1">
                <a:ea typeface="Source Sans Pro"/>
              </a:rPr>
              <a:t>uma</a:t>
            </a:r>
            <a:r>
              <a:rPr lang="en-US" sz="4400" dirty="0">
                <a:ea typeface="Source Sans Pro"/>
              </a:rPr>
              <a:t> </a:t>
            </a:r>
            <a:r>
              <a:rPr lang="en-US" sz="4400" dirty="0" err="1">
                <a:ea typeface="Source Sans Pro"/>
              </a:rPr>
              <a:t>função</a:t>
            </a:r>
            <a:r>
              <a:rPr lang="en-US" sz="4400" dirty="0">
                <a:ea typeface="Source Sans Pro"/>
              </a:rPr>
              <a:t> que </a:t>
            </a:r>
            <a:r>
              <a:rPr lang="en-US" sz="4400" dirty="0" err="1">
                <a:ea typeface="Source Sans Pro"/>
              </a:rPr>
              <a:t>retorne</a:t>
            </a:r>
            <a:r>
              <a:rPr lang="en-US" sz="4400" dirty="0">
                <a:ea typeface="Source Sans Pro"/>
              </a:rPr>
              <a:t> x².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0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99FD9B-4243-2D2E-D857-1BE535F7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Declaração</a:t>
            </a:r>
            <a:r>
              <a:rPr lang="en-US" dirty="0">
                <a:ea typeface="Source Sans Pro"/>
              </a:rPr>
              <a:t> de </a:t>
            </a:r>
            <a:r>
              <a:rPr lang="en-US" dirty="0" err="1">
                <a:ea typeface="Source Sans Pro"/>
              </a:rPr>
              <a:t>varíaveis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47C273-666D-225D-2A07-80C7C93A5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Para </a:t>
            </a:r>
            <a:r>
              <a:rPr lang="en-US" dirty="0" err="1">
                <a:latin typeface="Consolas"/>
              </a:rPr>
              <a:t>declaração</a:t>
            </a:r>
            <a:r>
              <a:rPr lang="en-US" dirty="0">
                <a:latin typeface="Consolas"/>
              </a:rPr>
              <a:t> de </a:t>
            </a:r>
            <a:r>
              <a:rPr lang="en-US" dirty="0" err="1">
                <a:latin typeface="Consolas"/>
              </a:rPr>
              <a:t>varíaveis</a:t>
            </a:r>
            <a:r>
              <a:rPr lang="en-US" dirty="0">
                <a:latin typeface="Consolas"/>
              </a:rPr>
              <a:t>, </a:t>
            </a:r>
            <a:r>
              <a:rPr lang="en-US" dirty="0" err="1">
                <a:latin typeface="Consolas"/>
              </a:rPr>
              <a:t>usaremos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defparameter</a:t>
            </a:r>
            <a:r>
              <a:rPr lang="en-US" dirty="0">
                <a:latin typeface="Consolas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Consolas"/>
              </a:rPr>
              <a:t>Exemplo</a:t>
            </a:r>
            <a:r>
              <a:rPr lang="en-US" dirty="0"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(</a:t>
            </a:r>
            <a:r>
              <a:rPr lang="en-US" dirty="0" err="1">
                <a:latin typeface="Consolas"/>
              </a:rPr>
              <a:t>defparameter</a:t>
            </a:r>
            <a:r>
              <a:rPr lang="en-US" dirty="0">
                <a:latin typeface="Consolas"/>
              </a:rPr>
              <a:t> x 3)</a:t>
            </a:r>
          </a:p>
          <a:p>
            <a:pPr marL="0" indent="0">
              <a:buNone/>
            </a:pPr>
            <a:r>
              <a:rPr lang="en-US" dirty="0">
                <a:latin typeface="Consolas"/>
                <a:ea typeface="Source Sans Pro"/>
              </a:rPr>
              <a:t>(print x)</a:t>
            </a:r>
          </a:p>
          <a:p>
            <a:pPr marL="0" indent="0">
              <a:buNone/>
            </a:pPr>
            <a:endParaRPr lang="en-US" dirty="0">
              <a:latin typeface="Consolas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59481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3694DE-5AE8-0AEC-17B4-B09368B5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Listas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E96EC4-D66C-A36A-6383-080350AB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Source Sans Pro"/>
              </a:rPr>
              <a:t>Para </a:t>
            </a:r>
            <a:r>
              <a:rPr lang="en-US" dirty="0" err="1">
                <a:ea typeface="Source Sans Pro"/>
              </a:rPr>
              <a:t>salvar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numa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lista</a:t>
            </a:r>
            <a:r>
              <a:rPr lang="en-US" dirty="0">
                <a:ea typeface="Source Sans Pro"/>
              </a:rPr>
              <a:t>, basta usar a </a:t>
            </a:r>
            <a:r>
              <a:rPr lang="en-US" dirty="0" err="1">
                <a:ea typeface="Source Sans Pro"/>
              </a:rPr>
              <a:t>palavra</a:t>
            </a:r>
            <a:r>
              <a:rPr lang="en-US" dirty="0">
                <a:ea typeface="Source Sans Pro"/>
              </a:rPr>
              <a:t> </a:t>
            </a:r>
            <a:r>
              <a:rPr lang="en-US" b="1" dirty="0">
                <a:ea typeface="Source Sans Pro"/>
              </a:rPr>
              <a:t>list:</a:t>
            </a:r>
          </a:p>
          <a:p>
            <a:pPr marL="0" indent="0">
              <a:buNone/>
            </a:pPr>
            <a:r>
              <a:rPr lang="en-US" dirty="0">
                <a:ea typeface="Source Sans Pro"/>
              </a:rPr>
              <a:t>(list 1 2 3)-&gt; </a:t>
            </a:r>
            <a:r>
              <a:rPr lang="en-US" dirty="0" err="1">
                <a:ea typeface="Source Sans Pro"/>
              </a:rPr>
              <a:t>salva</a:t>
            </a:r>
            <a:r>
              <a:rPr lang="en-US" dirty="0">
                <a:ea typeface="Source Sans Pro"/>
              </a:rPr>
              <a:t> 1,2,3 </a:t>
            </a:r>
            <a:r>
              <a:rPr lang="en-US" dirty="0" err="1">
                <a:ea typeface="Source Sans Pro"/>
              </a:rPr>
              <a:t>numa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lista</a:t>
            </a:r>
            <a:endParaRPr lang="en-US" dirty="0"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ea typeface="Source Sans Pro"/>
              </a:rPr>
              <a:t>(</a:t>
            </a:r>
            <a:r>
              <a:rPr lang="en-US" dirty="0" err="1">
                <a:latin typeface="Consolas"/>
                <a:ea typeface="Source Sans Pro"/>
              </a:rPr>
              <a:t>defparameter</a:t>
            </a:r>
            <a:r>
              <a:rPr lang="en-US" dirty="0">
                <a:latin typeface="Consolas"/>
                <a:ea typeface="Source Sans Pro"/>
              </a:rPr>
              <a:t> my-list (list 1 2 3))-&gt; </a:t>
            </a:r>
            <a:r>
              <a:rPr lang="en-US" dirty="0" err="1">
                <a:latin typeface="Consolas"/>
                <a:ea typeface="Source Sans Pro"/>
              </a:rPr>
              <a:t>salvando</a:t>
            </a:r>
            <a:r>
              <a:rPr lang="en-US" dirty="0">
                <a:latin typeface="Consolas"/>
                <a:ea typeface="Source Sans Pro"/>
              </a:rPr>
              <a:t> </a:t>
            </a:r>
            <a:r>
              <a:rPr lang="en-US" dirty="0" err="1">
                <a:latin typeface="Consolas"/>
                <a:ea typeface="Source Sans Pro"/>
              </a:rPr>
              <a:t>numa</a:t>
            </a:r>
            <a:r>
              <a:rPr lang="en-US" dirty="0">
                <a:latin typeface="Consolas"/>
                <a:ea typeface="Source Sans Pro"/>
              </a:rPr>
              <a:t> </a:t>
            </a:r>
            <a:r>
              <a:rPr lang="en-US" dirty="0" err="1">
                <a:latin typeface="Consolas"/>
                <a:ea typeface="Source Sans Pro"/>
              </a:rPr>
              <a:t>varíavel</a:t>
            </a:r>
            <a:r>
              <a:rPr lang="en-US" dirty="0">
                <a:latin typeface="Consolas"/>
                <a:ea typeface="Source Sans Pro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/>
                <a:ea typeface="Source Sans Pro"/>
              </a:rPr>
              <a:t>nth </a:t>
            </a:r>
            <a:r>
              <a:rPr lang="en-US" dirty="0" err="1">
                <a:latin typeface="Consolas"/>
                <a:ea typeface="Source Sans Pro"/>
              </a:rPr>
              <a:t>pega</a:t>
            </a:r>
            <a:r>
              <a:rPr lang="en-US" dirty="0">
                <a:latin typeface="Consolas"/>
                <a:ea typeface="Source Sans Pro"/>
              </a:rPr>
              <a:t> a </a:t>
            </a:r>
            <a:r>
              <a:rPr lang="en-US" dirty="0" err="1">
                <a:latin typeface="Consolas"/>
                <a:ea typeface="Source Sans Pro"/>
              </a:rPr>
              <a:t>número</a:t>
            </a:r>
            <a:r>
              <a:rPr lang="en-US" dirty="0">
                <a:latin typeface="Consolas"/>
                <a:ea typeface="Source Sans Pro"/>
              </a:rPr>
              <a:t> que </a:t>
            </a:r>
            <a:r>
              <a:rPr lang="en-US" dirty="0" err="1">
                <a:latin typeface="Consolas"/>
                <a:ea typeface="Source Sans Pro"/>
              </a:rPr>
              <a:t>está</a:t>
            </a:r>
            <a:r>
              <a:rPr lang="en-US" dirty="0">
                <a:latin typeface="Consolas"/>
                <a:ea typeface="Source Sans Pro"/>
              </a:rPr>
              <a:t> </a:t>
            </a:r>
            <a:r>
              <a:rPr lang="en-US" dirty="0" err="1">
                <a:latin typeface="Consolas"/>
                <a:ea typeface="Source Sans Pro"/>
              </a:rPr>
              <a:t>na</a:t>
            </a:r>
            <a:r>
              <a:rPr lang="en-US" dirty="0">
                <a:latin typeface="Consolas"/>
                <a:ea typeface="Source Sans Pro"/>
              </a:rPr>
              <a:t> </a:t>
            </a:r>
            <a:r>
              <a:rPr lang="en-US" dirty="0" err="1">
                <a:latin typeface="Consolas"/>
                <a:ea typeface="Source Sans Pro"/>
              </a:rPr>
              <a:t>posição</a:t>
            </a:r>
            <a:r>
              <a:rPr lang="en-US" dirty="0">
                <a:latin typeface="Consolas"/>
                <a:ea typeface="Source Sans Pro"/>
              </a:rPr>
              <a:t> entrada.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/>
                <a:ea typeface="Source Sans Pro"/>
              </a:rPr>
              <a:t>Exemplo</a:t>
            </a:r>
            <a:r>
              <a:rPr lang="en-US" dirty="0">
                <a:latin typeface="Consolas"/>
                <a:ea typeface="Source Sans Pro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(print (nth 1 my-list))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nsolas"/>
              <a:ea typeface="Source Sans Pro"/>
            </a:endParaRPr>
          </a:p>
          <a:p>
            <a:pPr marL="0" indent="0">
              <a:buNone/>
            </a:pPr>
            <a:endParaRPr lang="en-US" dirty="0">
              <a:latin typeface="Consolas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5213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8D4E2C57F0F4C9AA91D95CC205C6B" ma:contentTypeVersion="5" ma:contentTypeDescription="Create a new document." ma:contentTypeScope="" ma:versionID="741b10d0ec5778183f1f694b4b7595ad">
  <xsd:schema xmlns:xsd="http://www.w3.org/2001/XMLSchema" xmlns:xs="http://www.w3.org/2001/XMLSchema" xmlns:p="http://schemas.microsoft.com/office/2006/metadata/properties" xmlns:ns2="7c33f582-b8cd-4b53-8b61-20882cec9906" targetNamespace="http://schemas.microsoft.com/office/2006/metadata/properties" ma:root="true" ma:fieldsID="ac04b51f0266e577b6f50d4fe542d61c" ns2:_="">
    <xsd:import namespace="7c33f582-b8cd-4b53-8b61-20882cec99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33f582-b8cd-4b53-8b61-20882cec99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E866AF-3163-483F-9709-B5A384C707A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E80454D-68F7-480F-9FDE-2E71275550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609AB2-7A6C-4882-A8E3-2C268521CF7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170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Source Sans Pro</vt:lpstr>
      <vt:lpstr>Source Sans Pro SemiBold</vt:lpstr>
      <vt:lpstr>FunkyShapesDarkVTI</vt:lpstr>
      <vt:lpstr>Lisp</vt:lpstr>
      <vt:lpstr>Dialetos</vt:lpstr>
      <vt:lpstr>Common Lisp</vt:lpstr>
      <vt:lpstr>Sobre a linguagem</vt:lpstr>
      <vt:lpstr>Funções</vt:lpstr>
      <vt:lpstr>Operações aritiméticas</vt:lpstr>
      <vt:lpstr>Execício</vt:lpstr>
      <vt:lpstr>Declaração de varíaveis</vt:lpstr>
      <vt:lpstr>Listas</vt:lpstr>
      <vt:lpstr>Listas 2</vt:lpstr>
      <vt:lpstr>Loop</vt:lpstr>
      <vt:lpstr>If e else</vt:lpstr>
      <vt:lpstr>Lista 2</vt:lpstr>
      <vt:lpstr>Exercício 2</vt:lpstr>
      <vt:lpstr>Exercício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gabrielss24062@outlook.com</cp:lastModifiedBy>
  <cp:revision>218</cp:revision>
  <dcterms:created xsi:type="dcterms:W3CDTF">2022-05-16T06:54:55Z</dcterms:created>
  <dcterms:modified xsi:type="dcterms:W3CDTF">2023-05-21T19:03:01Z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0x010100AC68D4E2C57F0F4C9AA91D95CC205C6B</vt:lpwstr>
  </property>
</Properties>
</file>