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customXml" Target="../customXml/item5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customXml" Target="../customXml/item4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6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49AA17-76E3-4055-8BA4-CF2F2D0B91C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5/7/23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3C53AA-163E-4961-A000-CDD3483F53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DD02B06-73F2-4812-8573-557831DBC96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5/7/23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ABD975-241D-4D94-A833-B2B347FD27B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5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61"/>
          <p:cNvSpPr/>
          <p:nvPr/>
        </p:nvSpPr>
        <p:spPr>
          <a:xfrm flipV="1">
            <a:off x="0" y="-720"/>
            <a:ext cx="12191760" cy="6165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3" descr=""/>
          <p:cNvPicPr/>
          <p:nvPr/>
        </p:nvPicPr>
        <p:blipFill>
          <a:blip r:embed="rId1">
            <a:alphaModFix amt="10000"/>
          </a:blip>
          <a:srcRect l="0" t="18889" r="-2" b="40528"/>
          <a:stretch/>
        </p:blipFill>
        <p:spPr>
          <a:xfrm>
            <a:off x="0" y="0"/>
            <a:ext cx="12191760" cy="61650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2600" y="1275480"/>
            <a:ext cx="6857640" cy="2630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44546a"/>
                </a:solidFill>
                <a:latin typeface="Calibri Light"/>
              </a:rPr>
              <a:t>Haskell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732600" y="4067640"/>
            <a:ext cx="6857640" cy="194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44546a"/>
                </a:solidFill>
                <a:latin typeface="Calibri"/>
              </a:rPr>
              <a:t>Parte 2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7" name="Straight Connector 63"/>
          <p:cNvSpPr/>
          <p:nvPr/>
        </p:nvSpPr>
        <p:spPr>
          <a:xfrm flipH="1">
            <a:off x="732240" y="245880"/>
            <a:ext cx="255600" cy="546480"/>
          </a:xfrm>
          <a:prstGeom prst="line">
            <a:avLst/>
          </a:prstGeom>
          <a:ln w="127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Straight Connector 65"/>
          <p:cNvSpPr/>
          <p:nvPr/>
        </p:nvSpPr>
        <p:spPr>
          <a:xfrm flipH="1">
            <a:off x="840240" y="6522480"/>
            <a:ext cx="10717200" cy="360"/>
          </a:xfrm>
          <a:prstGeom prst="line">
            <a:avLst/>
          </a:prstGeom>
          <a:ln cap="sq" w="127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67"/>
          <p:cNvGrpSpPr/>
          <p:nvPr/>
        </p:nvGrpSpPr>
        <p:grpSpPr>
          <a:xfrm>
            <a:off x="12829680" y="6400800"/>
            <a:ext cx="338400" cy="240120"/>
            <a:chOff x="12829680" y="6400800"/>
            <a:chExt cx="338400" cy="240120"/>
          </a:xfrm>
        </p:grpSpPr>
        <p:sp>
          <p:nvSpPr>
            <p:cNvPr id="90" name="Straight Connector 68"/>
            <p:cNvSpPr/>
            <p:nvPr/>
          </p:nvSpPr>
          <p:spPr>
            <a:xfrm>
              <a:off x="12998880" y="6400800"/>
              <a:ext cx="360" cy="240120"/>
            </a:xfrm>
            <a:prstGeom prst="line">
              <a:avLst/>
            </a:prstGeom>
            <a:ln w="127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Straight Connector 69"/>
            <p:cNvSpPr/>
            <p:nvPr/>
          </p:nvSpPr>
          <p:spPr>
            <a:xfrm>
              <a:off x="12829680" y="6520680"/>
              <a:ext cx="338400" cy="360"/>
            </a:xfrm>
            <a:prstGeom prst="line">
              <a:avLst/>
            </a:prstGeom>
            <a:ln w="127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Exercício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Crie uma lista que contenha elementos indo de 30 até 1(decrescentemente), depois multiplique cada número da lista por 3.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Por fim, inverta a lista e mostre o último elemento.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Tipos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Para definirmos um tipo para a função, que precisa ser explicitamente usado, fazemos uso do :: e -&gt;. 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Exemplo: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b050"/>
                </a:solidFill>
                <a:latin typeface="Calibri"/>
                <a:ea typeface="Calibri"/>
              </a:rPr>
              <a:t>func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Calibri"/>
              </a:rPr>
              <a:t>::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   Int </a:t>
            </a: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Calibri"/>
              </a:rPr>
              <a:t>-&gt;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Int </a:t>
            </a:r>
            <a:r>
              <a:rPr b="0" lang="en-US" sz="4000" spc="-1" strike="noStrike">
                <a:solidFill>
                  <a:srgbClr val="0070c0"/>
                </a:solidFill>
                <a:latin typeface="Calibri"/>
                <a:ea typeface="Calibri"/>
              </a:rPr>
              <a:t>-&gt;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Int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b050"/>
                </a:solidFill>
                <a:latin typeface="Calibri"/>
                <a:ea typeface="Calibri"/>
              </a:rPr>
              <a:t>func </a:t>
            </a: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n x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= 2*n*x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Funções Parte 2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Para definir um resultado exato para certo valor de uma função, basta definir desta forma.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Calibri"/>
              </a:rPr>
              <a:t>func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1 =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Calibri"/>
              </a:rPr>
              <a:t>func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n = n*100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Em vez de retornar 100 quando você entrar com 1, irá retornar 3.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Funções Parte 3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Para definir um resultado exato para certos intervalos de uma função, basta definir desta forma.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Calibri"/>
              </a:rPr>
              <a:t>func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| n &lt; 0     =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| n &gt; 0     =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| otherwise =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Exercícios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Calcule um fatorial de um número se ele for maior que 0, caso contrário, multiplique esse número por 2.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Desafio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Entre com um número, e depois pegue o valor desse número como posição, e mostre qual é o valor do número que está posição que esse número representa.(Dica:use recursividade)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Fibonacci: 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Calibri"/>
              </a:rPr>
              <a:t>[ 1, 1, 2, 3, 5, 8, 13, .... 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Calibri"/>
              </a:rPr>
              <a:t>O número 4 retornaria 3, pois o número 3 está na quarta posição.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Freeform: Shape 9"/>
          <p:cNvSpPr/>
          <p:nvPr/>
        </p:nvSpPr>
        <p:spPr>
          <a:xfrm>
            <a:off x="-1080" y="0"/>
            <a:ext cx="12192840" cy="2199600"/>
          </a:xfrm>
          <a:custGeom>
            <a:avLst/>
            <a:gdLst/>
            <a:ahLst/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6880" y="548640"/>
            <a:ext cx="991620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Calibri Light"/>
              </a:rPr>
              <a:t>Funções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323000" y="1819800"/>
            <a:ext cx="8275680" cy="368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62626"/>
                </a:solidFill>
                <a:latin typeface="Calibri"/>
              </a:rPr>
              <a:t>Para fazermos uma função, basta escrevermos </a:t>
            </a:r>
            <a:r>
              <a:rPr b="0" lang="en-US" sz="3200" spc="-1" strike="noStrike">
                <a:solidFill>
                  <a:srgbClr val="4472c4"/>
                </a:solidFill>
                <a:latin typeface="Calibri"/>
              </a:rPr>
              <a:t>nomedafunção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argumento</a:t>
            </a:r>
            <a:r>
              <a:rPr b="0" lang="en-US" sz="3200" spc="-1" strike="noStrike">
                <a:solidFill>
                  <a:srgbClr val="ffff00"/>
                </a:solidFill>
                <a:latin typeface="Calibri"/>
              </a:rPr>
              <a:t>=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oqueafunçãofaz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 </a:t>
            </a:r>
            <a:r>
              <a:rPr b="0" lang="en-US" sz="3200" spc="-1" strike="noStrike">
                <a:solidFill>
                  <a:srgbClr val="262626"/>
                </a:solidFill>
                <a:latin typeface="Calibri"/>
                <a:ea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62626"/>
                </a:solidFill>
                <a:latin typeface="Calibri"/>
                <a:ea typeface="Calibri"/>
              </a:rPr>
              <a:t>Exemplo: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4472c4"/>
                </a:solidFill>
                <a:latin typeface="Calibri"/>
                <a:ea typeface="Calibri"/>
              </a:rPr>
              <a:t>dobro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Calibri"/>
              </a:rPr>
              <a:t>x </a:t>
            </a:r>
            <a:r>
              <a:rPr b="0" lang="en-US" sz="3200" spc="-1" strike="noStrike">
                <a:solidFill>
                  <a:srgbClr val="ffff00"/>
                </a:solidFill>
                <a:latin typeface="Calibri"/>
                <a:ea typeface="Calibri"/>
              </a:rPr>
              <a:t>= 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  <a:ea typeface="Calibri"/>
              </a:rPr>
              <a:t>x+x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Freeform: Shape 9"/>
          <p:cNvSpPr/>
          <p:nvPr/>
        </p:nvSpPr>
        <p:spPr>
          <a:xfrm>
            <a:off x="0" y="0"/>
            <a:ext cx="12191760" cy="2295000"/>
          </a:xfrm>
          <a:custGeom>
            <a:avLst/>
            <a:gdLst/>
            <a:ahLst/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36880" y="548640"/>
            <a:ext cx="954288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Calibri Light"/>
              </a:rPr>
              <a:t>Print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958040" y="2431800"/>
            <a:ext cx="8275680" cy="331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</a:rPr>
              <a:t>Usaremos o comando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print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(oquequeremosprintar) 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Calibri"/>
              </a:rPr>
              <a:t>para printar.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Calibri"/>
              </a:rPr>
              <a:t>  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Calibri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Calibri"/>
              </a:rPr>
              <a:t>   </a:t>
            </a:r>
            <a:r>
              <a:rPr b="0" lang="en-US" sz="2800" spc="-1" strike="noStrike">
                <a:solidFill>
                  <a:srgbClr val="262626"/>
                </a:solidFill>
                <a:latin typeface="Calibri"/>
                <a:ea typeface="Calibri"/>
              </a:rPr>
              <a:t>print(dobro 3)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Freeform: Shape 11"/>
          <p:cNvSpPr/>
          <p:nvPr/>
        </p:nvSpPr>
        <p:spPr>
          <a:xfrm>
            <a:off x="2224440" y="5970960"/>
            <a:ext cx="9966960" cy="886680"/>
          </a:xfrm>
          <a:custGeom>
            <a:avLst/>
            <a:gdLst/>
            <a:ahLst/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Exercício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Faça uma função que calcule x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  <a:ea typeface="Calibri"/>
              </a:rPr>
              <a:t>² e printe o resultado.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Condicionais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Para as condicionais, usamos if() e then() para as condições , e else() para caso não seja verdadeiro nenhuma das condições.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dobrarNumPequeno x =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x &gt; 100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x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else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x*2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Listas e Concatenação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Para criarmos uma lista, basta declararmos uma varíavel e usar [].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a = [1,2,3,4,5]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Para concatenar usamos ++.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Exemplo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b= [6,7,8,9,10]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print(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Listas parte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elemento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lista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-&gt; adiciona elemento ao começo da lista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lista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++[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elemento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] -&gt; adiciona elemento ao final da lista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lista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!!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index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-&gt; pega o valor de certo index da lista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Calibri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lista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-&gt; tamanho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Calibri"/>
              </a:rPr>
              <a:t>reverse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lista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-&gt; inverte a lista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Calibri"/>
              </a:rPr>
              <a:t>minimum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lista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-&gt; menor da lista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Calibri"/>
              </a:rPr>
              <a:t>maximum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lista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-&gt; maior da lista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Calibri"/>
              </a:rPr>
              <a:t>drop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lista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-&gt; remove os primeiros n elementos da lista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Listas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Calibri"/>
              </a:rPr>
              <a:t>head,tail,last,init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lista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-&gt; retornam o primeiro, todos menos o primeiro, o último, e todos menos o último, respectivamente.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d0d0d"/>
                </a:solidFill>
                <a:latin typeface="Calibri"/>
                <a:ea typeface="Calibri"/>
              </a:rPr>
              <a:t>Para preencher uma lista com números dentro de um certo intervalo, basta usarmos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Calibri"/>
              </a:rPr>
              <a:t>"..".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[1..20]</a:t>
            </a:r>
            <a:r>
              <a:rPr b="0" lang="en-US" sz="2800" spc="-1" strike="noStrike">
                <a:solidFill>
                  <a:srgbClr val="0d0d0d"/>
                </a:solidFill>
                <a:latin typeface="Calibri"/>
                <a:ea typeface="Calibri"/>
              </a:rPr>
              <a:t> -&gt; preenche uma lista com elementos de 1 a 20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[2,4..20]</a:t>
            </a:r>
            <a:r>
              <a:rPr b="0" lang="en-US" sz="2800" spc="-1" strike="noStrike">
                <a:solidFill>
                  <a:srgbClr val="0d0d0d"/>
                </a:solidFill>
                <a:latin typeface="Calibri"/>
                <a:ea typeface="Calibri"/>
              </a:rPr>
              <a:t>-&gt;  é o "step", se você entrar com um segundo número após uma vírgula, ele vai definir a quantidade  que vai pular.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Calibri"/>
              </a:rPr>
              <a:t>[20,19..1]</a:t>
            </a:r>
            <a:r>
              <a:rPr b="0" lang="en-US" sz="2800" spc="-1" strike="noStrike">
                <a:solidFill>
                  <a:srgbClr val="0d0d0d"/>
                </a:solidFill>
                <a:latin typeface="Calibri"/>
                <a:ea typeface="Calibri"/>
              </a:rPr>
              <a:t> -&gt; para preencher "de trás pra frente", devemos fazer uso dos "steps".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Lista 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Para aplicar uma função sobre cada elemento da lista, usamos map.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d0d0d"/>
                </a:solidFill>
                <a:latin typeface="Calibri"/>
                <a:ea typeface="Calibri"/>
              </a:rPr>
              <a:t>Exemplo: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b050"/>
                </a:solidFill>
                <a:latin typeface="Calibri"/>
                <a:ea typeface="Calibri"/>
              </a:rPr>
              <a:t>map </a:t>
            </a:r>
            <a:r>
              <a:rPr b="0" lang="en-US" sz="3600" spc="-1" strike="noStrike">
                <a:solidFill>
                  <a:srgbClr val="0070c0"/>
                </a:solidFill>
                <a:latin typeface="Calibri"/>
                <a:ea typeface="Calibri"/>
              </a:rPr>
              <a:t>função</a:t>
            </a:r>
            <a:r>
              <a:rPr b="0" lang="en-US" sz="3600" spc="-1" strike="noStrike">
                <a:solidFill>
                  <a:srgbClr val="0d0d0d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rgbClr val="ff0000"/>
                </a:solidFill>
                <a:latin typeface="Calibri"/>
                <a:ea typeface="Calibri"/>
              </a:rPr>
              <a:t>lista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Para somar e multiplicar todos os elementos da lista, usaremos,respectivamente: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b050"/>
                </a:solidFill>
                <a:latin typeface="Calibri"/>
                <a:ea typeface="Calibri"/>
              </a:rPr>
              <a:t>sum </a:t>
            </a:r>
            <a:r>
              <a:rPr b="0" lang="en-US" sz="3600" spc="-1" strike="noStrike">
                <a:solidFill>
                  <a:srgbClr val="ff0000"/>
                </a:solidFill>
                <a:latin typeface="Calibri"/>
                <a:ea typeface="Calibri"/>
              </a:rPr>
              <a:t>lista 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b050"/>
                </a:solidFill>
                <a:latin typeface="Calibri"/>
                <a:ea typeface="Calibri"/>
              </a:rPr>
              <a:t>product </a:t>
            </a:r>
            <a:r>
              <a:rPr b="0" lang="en-US" sz="3600" spc="-1" strike="noStrike">
                <a:solidFill>
                  <a:srgbClr val="ff0000"/>
                </a:solidFill>
                <a:latin typeface="Calibri"/>
                <a:ea typeface="Calibri"/>
              </a:rPr>
              <a:t>lista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C8BDA245869468AE3133670EF6AE8" ma:contentTypeVersion="2" ma:contentTypeDescription="Crie um novo documento." ma:contentTypeScope="" ma:versionID="1c697ccd07959b04a046547be58243a1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281d8b0502dc1284019c599a0d11cd2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8D4E2C57F0F4C9AA91D95CC205C6B" ma:contentTypeVersion="5" ma:contentTypeDescription="Create a new document." ma:contentTypeScope="" ma:versionID="741b10d0ec5778183f1f694b4b7595ad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ac04b51f0266e577b6f50d4fe542d61c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B06552-41B5-4FEC-A62E-DE5F1CBD67E2}"/>
</file>

<file path=customXml/itemProps2.xml><?xml version="1.0" encoding="utf-8"?>
<ds:datastoreItem xmlns:ds="http://schemas.openxmlformats.org/officeDocument/2006/customXml" ds:itemID="{B4DA19D8-3B69-4CCE-964E-D405A95A0947}"/>
</file>

<file path=customXml/itemProps3.xml><?xml version="1.0" encoding="utf-8"?>
<ds:datastoreItem xmlns:ds="http://schemas.openxmlformats.org/officeDocument/2006/customXml" ds:itemID="{E4552A8A-6751-456B-8861-1F8CF1476F53}"/>
</file>

<file path=customXml/itemProps4.xml><?xml version="1.0" encoding="utf-8"?>
<ds:datastoreItem xmlns:ds="http://schemas.openxmlformats.org/officeDocument/2006/customXml" ds:itemID="{C0D89EB4-D85D-4EFB-9DD3-764AA8498F6B}"/>
</file>

<file path=customXml/itemProps5.xml><?xml version="1.0" encoding="utf-8"?>
<ds:datastoreItem xmlns:ds="http://schemas.openxmlformats.org/officeDocument/2006/customXml" ds:itemID="{B50EB67E-52C7-4566-8C2A-E51FEE5D3AC9}"/>
</file>

<file path=customXml/itemProps6.xml><?xml version="1.0" encoding="utf-8"?>
<ds:datastoreItem xmlns:ds="http://schemas.openxmlformats.org/officeDocument/2006/customXml" ds:itemID="{5E1E526A-AC46-4F28-8DD2-26F0EB47963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Application>LibreOffice/7.2.0.4$Windows_X86_64 LibreOffice_project/9a9c6381e3f7a62afc1329bd359cc48accb6435b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346</cp:revision>
  <dcterms:created xsi:type="dcterms:W3CDTF">2022-05-09T06:27:42Z</dcterms:created>
  <dcterms:modified xsi:type="dcterms:W3CDTF">2023-05-07T16:49:13Z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