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1"/>
  </p:notesMasterIdLst>
  <p:sldIdLst>
    <p:sldId id="502" r:id="rId2"/>
    <p:sldId id="619" r:id="rId3"/>
    <p:sldId id="435" r:id="rId4"/>
    <p:sldId id="645" r:id="rId5"/>
    <p:sldId id="644" r:id="rId6"/>
    <p:sldId id="620" r:id="rId7"/>
    <p:sldId id="441" r:id="rId8"/>
    <p:sldId id="446" r:id="rId9"/>
    <p:sldId id="442" r:id="rId10"/>
    <p:sldId id="444" r:id="rId11"/>
    <p:sldId id="443" r:id="rId12"/>
    <p:sldId id="445" r:id="rId13"/>
    <p:sldId id="440" r:id="rId14"/>
    <p:sldId id="439" r:id="rId15"/>
    <p:sldId id="436" r:id="rId16"/>
    <p:sldId id="449" r:id="rId17"/>
    <p:sldId id="450" r:id="rId18"/>
    <p:sldId id="451" r:id="rId19"/>
    <p:sldId id="621" r:id="rId20"/>
    <p:sldId id="466" r:id="rId21"/>
    <p:sldId id="469" r:id="rId22"/>
    <p:sldId id="480" r:id="rId23"/>
    <p:sldId id="470" r:id="rId24"/>
    <p:sldId id="477" r:id="rId25"/>
    <p:sldId id="478" r:id="rId26"/>
    <p:sldId id="472" r:id="rId27"/>
    <p:sldId id="479" r:id="rId28"/>
    <p:sldId id="467" r:id="rId29"/>
    <p:sldId id="473" r:id="rId30"/>
    <p:sldId id="481" r:id="rId31"/>
    <p:sldId id="482" r:id="rId32"/>
    <p:sldId id="483" r:id="rId33"/>
    <p:sldId id="484" r:id="rId34"/>
    <p:sldId id="485" r:id="rId35"/>
    <p:sldId id="617" r:id="rId36"/>
    <p:sldId id="488" r:id="rId37"/>
    <p:sldId id="486" r:id="rId38"/>
    <p:sldId id="490" r:id="rId39"/>
    <p:sldId id="622" r:id="rId40"/>
    <p:sldId id="618" r:id="rId41"/>
    <p:sldId id="453" r:id="rId42"/>
    <p:sldId id="458" r:id="rId43"/>
    <p:sldId id="457" r:id="rId44"/>
    <p:sldId id="459" r:id="rId45"/>
    <p:sldId id="460" r:id="rId46"/>
    <p:sldId id="493" r:id="rId47"/>
    <p:sldId id="462" r:id="rId48"/>
    <p:sldId id="464" r:id="rId49"/>
    <p:sldId id="475" r:id="rId50"/>
    <p:sldId id="448" r:id="rId51"/>
    <p:sldId id="505" r:id="rId52"/>
    <p:sldId id="623" r:id="rId53"/>
    <p:sldId id="468" r:id="rId54"/>
    <p:sldId id="506" r:id="rId55"/>
    <p:sldId id="512" r:id="rId56"/>
    <p:sldId id="515" r:id="rId57"/>
    <p:sldId id="508" r:id="rId58"/>
    <p:sldId id="517" r:id="rId59"/>
    <p:sldId id="518" r:id="rId60"/>
    <p:sldId id="514" r:id="rId61"/>
    <p:sldId id="519" r:id="rId62"/>
    <p:sldId id="516" r:id="rId63"/>
    <p:sldId id="521" r:id="rId64"/>
    <p:sldId id="522" r:id="rId65"/>
    <p:sldId id="523" r:id="rId66"/>
    <p:sldId id="520" r:id="rId67"/>
    <p:sldId id="624" r:id="rId68"/>
    <p:sldId id="528" r:id="rId69"/>
    <p:sldId id="526" r:id="rId70"/>
    <p:sldId id="529" r:id="rId71"/>
    <p:sldId id="527" r:id="rId72"/>
    <p:sldId id="524" r:id="rId73"/>
    <p:sldId id="532" r:id="rId74"/>
    <p:sldId id="533" r:id="rId75"/>
    <p:sldId id="640" r:id="rId76"/>
    <p:sldId id="641" r:id="rId77"/>
    <p:sldId id="642" r:id="rId78"/>
    <p:sldId id="643" r:id="rId79"/>
    <p:sldId id="639" r:id="rId80"/>
    <p:sldId id="625" r:id="rId81"/>
    <p:sldId id="536" r:id="rId82"/>
    <p:sldId id="537" r:id="rId83"/>
    <p:sldId id="546" r:id="rId84"/>
    <p:sldId id="547" r:id="rId85"/>
    <p:sldId id="548" r:id="rId86"/>
    <p:sldId id="549" r:id="rId87"/>
    <p:sldId id="550" r:id="rId88"/>
    <p:sldId id="551" r:id="rId89"/>
    <p:sldId id="552" r:id="rId90"/>
    <p:sldId id="553" r:id="rId91"/>
    <p:sldId id="554" r:id="rId92"/>
    <p:sldId id="542" r:id="rId93"/>
    <p:sldId id="535" r:id="rId94"/>
    <p:sldId id="538" r:id="rId95"/>
    <p:sldId id="539" r:id="rId96"/>
    <p:sldId id="540" r:id="rId97"/>
    <p:sldId id="541" r:id="rId98"/>
    <p:sldId id="543" r:id="rId99"/>
    <p:sldId id="544" r:id="rId100"/>
    <p:sldId id="530" r:id="rId101"/>
    <p:sldId id="555" r:id="rId102"/>
    <p:sldId id="556" r:id="rId103"/>
    <p:sldId id="557" r:id="rId104"/>
    <p:sldId id="626" r:id="rId105"/>
    <p:sldId id="627" r:id="rId106"/>
    <p:sldId id="628" r:id="rId107"/>
    <p:sldId id="629" r:id="rId108"/>
    <p:sldId id="630" r:id="rId109"/>
    <p:sldId id="631" r:id="rId110"/>
    <p:sldId id="632" r:id="rId111"/>
    <p:sldId id="633" r:id="rId112"/>
    <p:sldId id="634" r:id="rId113"/>
    <p:sldId id="635" r:id="rId114"/>
    <p:sldId id="636" r:id="rId115"/>
    <p:sldId id="637" r:id="rId116"/>
    <p:sldId id="638" r:id="rId117"/>
    <p:sldId id="616" r:id="rId118"/>
    <p:sldId id="262" r:id="rId119"/>
    <p:sldId id="434" r:id="rId1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C55A11"/>
    <a:srgbClr val="7030A0"/>
    <a:srgbClr val="00B0F0"/>
    <a:srgbClr val="2F5597"/>
    <a:srgbClr val="FFFF00"/>
    <a:srgbClr val="002060"/>
    <a:srgbClr val="4469B2"/>
    <a:srgbClr val="ED7D31"/>
    <a:srgbClr val="D7E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2" autoAdjust="0"/>
    <p:restoredTop sz="94533" autoAdjust="0"/>
  </p:normalViewPr>
  <p:slideViewPr>
    <p:cSldViewPr snapToGrid="0">
      <p:cViewPr varScale="1">
        <p:scale>
          <a:sx n="104" d="100"/>
          <a:sy n="104" d="100"/>
        </p:scale>
        <p:origin x="31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128" Type="http://schemas.openxmlformats.org/officeDocument/2006/relationships/customXml" Target="../customXml/item3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97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58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99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416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6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76F0E7-B09A-4608-A057-8A686B2AE65B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119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348164" name="Espaço Reservado para Anotações 2"/>
          <p:cNvSpPr>
            <a:spLocks noGrp="1"/>
          </p:cNvSpPr>
          <p:nvPr>
            <p:ph type="body" idx="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pt-BR" altLang="pt-BR" sz="1100" dirty="0"/>
          </a:p>
        </p:txBody>
      </p:sp>
    </p:spTree>
    <p:extLst>
      <p:ext uri="{BB962C8B-B14F-4D97-AF65-F5344CB8AC3E}">
        <p14:creationId xmlns:p14="http://schemas.microsoft.com/office/powerpoint/2010/main" val="191935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23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9162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‹nº›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7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svg"/><Relationship Id="rId7" Type="http://schemas.openxmlformats.org/officeDocument/2006/relationships/image" Target="../media/image1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svg"/><Relationship Id="rId7" Type="http://schemas.openxmlformats.org/officeDocument/2006/relationships/image" Target="../media/image1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6.svg"/><Relationship Id="rId5" Type="http://schemas.openxmlformats.org/officeDocument/2006/relationships/image" Target="../media/image12.sv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svg"/><Relationship Id="rId7" Type="http://schemas.openxmlformats.org/officeDocument/2006/relationships/image" Target="../media/image1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svg"/><Relationship Id="rId7" Type="http://schemas.openxmlformats.org/officeDocument/2006/relationships/image" Target="../media/image1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38.svg"/><Relationship Id="rId5" Type="http://schemas.openxmlformats.org/officeDocument/2006/relationships/image" Target="../media/image12.svg"/><Relationship Id="rId10" Type="http://schemas.openxmlformats.org/officeDocument/2006/relationships/image" Target="../media/image37.pn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svg"/><Relationship Id="rId7" Type="http://schemas.openxmlformats.org/officeDocument/2006/relationships/image" Target="../media/image1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38.svg"/><Relationship Id="rId5" Type="http://schemas.openxmlformats.org/officeDocument/2006/relationships/image" Target="../media/image12.svg"/><Relationship Id="rId10" Type="http://schemas.openxmlformats.org/officeDocument/2006/relationships/image" Target="../media/image37.pn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8.svg"/><Relationship Id="rId5" Type="http://schemas.openxmlformats.org/officeDocument/2006/relationships/image" Target="../media/image10.svg"/><Relationship Id="rId10" Type="http://schemas.openxmlformats.org/officeDocument/2006/relationships/image" Target="../media/image37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svg"/><Relationship Id="rId7" Type="http://schemas.openxmlformats.org/officeDocument/2006/relationships/image" Target="../media/image1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svg"/><Relationship Id="rId7" Type="http://schemas.openxmlformats.org/officeDocument/2006/relationships/image" Target="../media/image1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7" Type="http://schemas.openxmlformats.org/officeDocument/2006/relationships/image" Target="../media/image63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svg"/><Relationship Id="rId4" Type="http://schemas.openxmlformats.org/officeDocument/2006/relationships/image" Target="../media/image60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7" Type="http://schemas.openxmlformats.org/officeDocument/2006/relationships/image" Target="../media/image59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61.svg"/><Relationship Id="rId4" Type="http://schemas.openxmlformats.org/officeDocument/2006/relationships/image" Target="../media/image60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svg"/><Relationship Id="rId4" Type="http://schemas.openxmlformats.org/officeDocument/2006/relationships/image" Target="../media/image60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62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63.sv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62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6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EEF44-EFAE-4B24-8D33-E53DA1BD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107" y="562708"/>
            <a:ext cx="9001786" cy="1407971"/>
          </a:xfrm>
        </p:spPr>
        <p:txBody>
          <a:bodyPr>
            <a:noAutofit/>
          </a:bodyPr>
          <a:lstStyle/>
          <a:p>
            <a:pPr algn="ctr"/>
            <a:r>
              <a:rPr lang="en-US" sz="3600">
                <a:solidFill>
                  <a:srgbClr val="0070C0"/>
                </a:solidFill>
                <a:latin typeface="Candara" panose="020E0502030303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S203 [ADS]</a:t>
            </a:r>
            <a:br>
              <a:rPr lang="en-US" sz="3600" b="1" dirty="0">
                <a:solidFill>
                  <a:srgbClr val="0070C0"/>
                </a:solidFill>
                <a:latin typeface="Candara" panose="020E0502030303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</a:br>
            <a:r>
              <a:rPr lang="en-US" sz="4400" b="1" dirty="0" err="1">
                <a:solidFill>
                  <a:srgbClr val="003399"/>
                </a:solidFill>
                <a:latin typeface="Candara" panose="020E0502030303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Arquitetura</a:t>
            </a:r>
            <a:r>
              <a:rPr lang="en-US" sz="4400" b="1" dirty="0">
                <a:solidFill>
                  <a:srgbClr val="003399"/>
                </a:solidFill>
                <a:latin typeface="Candara" panose="020E0502030303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e </a:t>
            </a:r>
            <a:r>
              <a:rPr lang="en-US" sz="4400" b="1" dirty="0" err="1">
                <a:solidFill>
                  <a:srgbClr val="003399"/>
                </a:solidFill>
                <a:latin typeface="Candara" panose="020E0502030303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Desenho</a:t>
            </a:r>
            <a:r>
              <a:rPr lang="en-US" sz="4400" b="1" dirty="0">
                <a:solidFill>
                  <a:srgbClr val="003399"/>
                </a:solidFill>
                <a:latin typeface="Candara" panose="020E0502030303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de Software</a:t>
            </a:r>
            <a:endParaRPr lang="en-US" sz="3600" b="1" dirty="0">
              <a:solidFill>
                <a:srgbClr val="003399"/>
              </a:solidFill>
              <a:latin typeface="Candara" panose="020E0502030303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92C365-A79D-43C5-BA63-26D0B9E77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53" y="2083801"/>
            <a:ext cx="7859294" cy="394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9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8E65-CC90-4FEB-BD33-F445029F729D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523C29-5FC2-4795-ACD8-011083D7544D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B8253C-61C4-4ED7-8DA0-A4E57D397B70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52AA62-1BED-457F-BEAC-79B19EF5A79F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9587DF-BD93-446B-957D-7A7838A4D741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89DBE7-E0CC-4C35-906F-429430599DC8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4FDD5F-D3E3-407D-A616-BEDE464EEAC6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Turtle">
            <a:extLst>
              <a:ext uri="{FF2B5EF4-FFF2-40B4-BE49-F238E27FC236}">
                <a16:creationId xmlns:a16="http://schemas.microsoft.com/office/drawing/2014/main" id="{8C0EFACD-BE15-4FDA-8CED-3DAD64BF7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33" name="Graphic 32" descr="Rabbit">
            <a:extLst>
              <a:ext uri="{FF2B5EF4-FFF2-40B4-BE49-F238E27FC236}">
                <a16:creationId xmlns:a16="http://schemas.microsoft.com/office/drawing/2014/main" id="{558C8682-508A-4A6F-A106-A3DF47204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1234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dirty="0">
                <a:latin typeface="Consolas" panose="020B0609020204030204" pitchFamily="49" charset="0"/>
              </a:rPr>
              <a:t>SobreMap_1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o respectivo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1F519-12C8-49B8-8556-CCE87F7E1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23" y="1297049"/>
            <a:ext cx="8280000" cy="51356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7287989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&gt;Entendendo </a:t>
            </a:r>
            <a:r>
              <a:rPr lang="pt-BR" u="sng" dirty="0">
                <a:solidFill>
                  <a:schemeClr val="accent5"/>
                </a:solidFill>
                <a:latin typeface="Consolas" panose="020B0609020204030204" pitchFamily="49" charset="0"/>
              </a:rPr>
              <a:t>keySet()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3ABA57-5246-474D-B655-3D81309EC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2" y="1297049"/>
            <a:ext cx="9000000" cy="11799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2447026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&gt;Entendendo </a:t>
            </a:r>
            <a:r>
              <a:rPr lang="pt-BR" u="sng" dirty="0">
                <a:solidFill>
                  <a:schemeClr val="accent5"/>
                </a:solidFill>
                <a:latin typeface="Consolas" panose="020B0609020204030204" pitchFamily="49" charset="0"/>
              </a:rPr>
              <a:t>values()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4A358A-9F3A-45DF-8299-543F5498B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38" y="1363560"/>
            <a:ext cx="9000000" cy="10948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7476767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&gt;Entendendo </a:t>
            </a:r>
            <a:r>
              <a:rPr lang="pt-BR" u="sng" dirty="0">
                <a:solidFill>
                  <a:schemeClr val="accent5"/>
                </a:solidFill>
                <a:latin typeface="Consolas" panose="020B0609020204030204" pitchFamily="49" charset="0"/>
              </a:rPr>
              <a:t>entrySet()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9FDDEB-264F-4D1C-BC7C-6221B604E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06" y="1393766"/>
            <a:ext cx="9000000" cy="21698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610366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Diagonais Arredondados 1">
            <a:extLst>
              <a:ext uri="{FF2B5EF4-FFF2-40B4-BE49-F238E27FC236}">
                <a16:creationId xmlns:a16="http://schemas.microsoft.com/office/drawing/2014/main" id="{2B6E2EE7-C1F4-47DD-9481-B03001F6CF67}"/>
              </a:ext>
            </a:extLst>
          </p:cNvPr>
          <p:cNvSpPr/>
          <p:nvPr/>
        </p:nvSpPr>
        <p:spPr>
          <a:xfrm>
            <a:off x="1900641" y="3069000"/>
            <a:ext cx="9000000" cy="2880000"/>
          </a:xfrm>
          <a:prstGeom prst="round2DiagRect">
            <a:avLst>
              <a:gd name="adj1" fmla="val 37527"/>
              <a:gd name="adj2" fmla="val 0"/>
            </a:avLst>
          </a:prstGeom>
          <a:solidFill>
            <a:srgbClr val="003399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6000" b="1" dirty="0">
                <a:solidFill>
                  <a:schemeClr val="bg1"/>
                </a:solidFill>
                <a:latin typeface="Candara" panose="020E0502030303020204" pitchFamily="34" charset="0"/>
              </a:rPr>
              <a:t>Streams</a:t>
            </a:r>
            <a:endParaRPr lang="pt-PT" sz="6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C932B7-C4FD-401D-AAB1-0A577519341D}"/>
              </a:ext>
            </a:extLst>
          </p:cNvPr>
          <p:cNvSpPr/>
          <p:nvPr/>
        </p:nvSpPr>
        <p:spPr>
          <a:xfrm>
            <a:off x="4240641" y="2785403"/>
            <a:ext cx="4320000" cy="72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3399"/>
                </a:solidFill>
                <a:latin typeface="Candara" panose="020E0502030303020204" pitchFamily="34" charset="0"/>
              </a:rPr>
              <a:t>Para saber </a:t>
            </a:r>
            <a:r>
              <a:rPr lang="en-US" sz="3200" dirty="0" err="1">
                <a:solidFill>
                  <a:srgbClr val="003399"/>
                </a:solidFill>
                <a:latin typeface="Candara" panose="020E0502030303020204" pitchFamily="34" charset="0"/>
              </a:rPr>
              <a:t>mais</a:t>
            </a:r>
            <a:endParaRPr lang="en-US" sz="32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51910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2">
            <a:extLst>
              <a:ext uri="{FF2B5EF4-FFF2-40B4-BE49-F238E27FC236}">
                <a16:creationId xmlns:a16="http://schemas.microsoft.com/office/drawing/2014/main" id="{A3D7726C-0959-4569-A8F1-082BBD9F0F26}"/>
              </a:ext>
            </a:extLst>
          </p:cNvPr>
          <p:cNvSpPr/>
          <p:nvPr/>
        </p:nvSpPr>
        <p:spPr>
          <a:xfrm>
            <a:off x="1083211" y="1206494"/>
            <a:ext cx="1620000" cy="540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9AD156-2594-4DB0-8B27-17D3909DF695}"/>
              </a:ext>
            </a:extLst>
          </p:cNvPr>
          <p:cNvSpPr/>
          <p:nvPr/>
        </p:nvSpPr>
        <p:spPr>
          <a:xfrm>
            <a:off x="1540641" y="176931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EF85FB-A069-4AC6-90E1-151480C71910}"/>
              </a:ext>
            </a:extLst>
          </p:cNvPr>
          <p:cNvSpPr/>
          <p:nvPr/>
        </p:nvSpPr>
        <p:spPr>
          <a:xfrm>
            <a:off x="1540641" y="269765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F6C5BD-03A5-4462-B80A-FC997BB7D478}"/>
              </a:ext>
            </a:extLst>
          </p:cNvPr>
          <p:cNvSpPr/>
          <p:nvPr/>
        </p:nvSpPr>
        <p:spPr>
          <a:xfrm>
            <a:off x="1540641" y="36259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86DD5E-CA63-41F4-A15B-2C55D64C6590}"/>
              </a:ext>
            </a:extLst>
          </p:cNvPr>
          <p:cNvSpPr/>
          <p:nvPr/>
        </p:nvSpPr>
        <p:spPr>
          <a:xfrm>
            <a:off x="1540641" y="455433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Rectangle 45">
            <a:extLst>
              <a:ext uri="{FF2B5EF4-FFF2-40B4-BE49-F238E27FC236}">
                <a16:creationId xmlns:a16="http://schemas.microsoft.com/office/drawing/2014/main" id="{7FBD7570-A8E7-4C78-952A-FA8882B8D26C}"/>
              </a:ext>
            </a:extLst>
          </p:cNvPr>
          <p:cNvSpPr/>
          <p:nvPr/>
        </p:nvSpPr>
        <p:spPr>
          <a:xfrm>
            <a:off x="1540641" y="548267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D503D1BD-9028-4E4E-ABAD-5B973C46F631}"/>
              </a:ext>
            </a:extLst>
          </p:cNvPr>
          <p:cNvSpPr/>
          <p:nvPr/>
        </p:nvSpPr>
        <p:spPr>
          <a:xfrm>
            <a:off x="2892018" y="3429000"/>
            <a:ext cx="1800000" cy="720000"/>
          </a:xfrm>
          <a:prstGeom prst="homePlate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.stream()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0A570BC-36EF-41A2-9B63-59A7D8763239}"/>
              </a:ext>
            </a:extLst>
          </p:cNvPr>
          <p:cNvSpPr/>
          <p:nvPr/>
        </p:nvSpPr>
        <p:spPr>
          <a:xfrm>
            <a:off x="4869736" y="1206494"/>
            <a:ext cx="1620000" cy="5400000"/>
          </a:xfrm>
          <a:prstGeom prst="roundRect">
            <a:avLst/>
          </a:prstGeom>
          <a:solidFill>
            <a:srgbClr val="C55A1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Stream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7B51CF8-E65B-49E2-B487-38617764E8B8}"/>
              </a:ext>
            </a:extLst>
          </p:cNvPr>
          <p:cNvSpPr/>
          <p:nvPr/>
        </p:nvSpPr>
        <p:spPr>
          <a:xfrm>
            <a:off x="5319736" y="1769318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2E6ED38-EE4B-4C3C-8F64-E85C93036CA7}"/>
              </a:ext>
            </a:extLst>
          </p:cNvPr>
          <p:cNvSpPr/>
          <p:nvPr/>
        </p:nvSpPr>
        <p:spPr>
          <a:xfrm>
            <a:off x="5319736" y="2698460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2B250DD-F1A1-4D3A-9195-D86290B790BB}"/>
              </a:ext>
            </a:extLst>
          </p:cNvPr>
          <p:cNvSpPr/>
          <p:nvPr/>
        </p:nvSpPr>
        <p:spPr>
          <a:xfrm>
            <a:off x="5319736" y="3627601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5C5448F-DA60-4CA3-ADD8-919930A2D24A}"/>
              </a:ext>
            </a:extLst>
          </p:cNvPr>
          <p:cNvSpPr/>
          <p:nvPr/>
        </p:nvSpPr>
        <p:spPr>
          <a:xfrm>
            <a:off x="5319736" y="4556742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E58C4F3-A6FD-42F3-B720-CD912B4C13D7}"/>
              </a:ext>
            </a:extLst>
          </p:cNvPr>
          <p:cNvSpPr/>
          <p:nvPr/>
        </p:nvSpPr>
        <p:spPr>
          <a:xfrm>
            <a:off x="5319736" y="5485884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6" name="Retângulo: Cantos Diagonais Arredondados 1">
            <a:extLst>
              <a:ext uri="{FF2B5EF4-FFF2-40B4-BE49-F238E27FC236}">
                <a16:creationId xmlns:a16="http://schemas.microsoft.com/office/drawing/2014/main" id="{C9C469D7-5A2D-4E8B-9CED-7B6B93A4FF5F}"/>
              </a:ext>
            </a:extLst>
          </p:cNvPr>
          <p:cNvSpPr/>
          <p:nvPr/>
        </p:nvSpPr>
        <p:spPr>
          <a:xfrm>
            <a:off x="1900640" y="0"/>
            <a:ext cx="1008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Streams</a:t>
            </a:r>
            <a:endParaRPr lang="pt-PT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98074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2">
            <a:extLst>
              <a:ext uri="{FF2B5EF4-FFF2-40B4-BE49-F238E27FC236}">
                <a16:creationId xmlns:a16="http://schemas.microsoft.com/office/drawing/2014/main" id="{A3D7726C-0959-4569-A8F1-082BBD9F0F26}"/>
              </a:ext>
            </a:extLst>
          </p:cNvPr>
          <p:cNvSpPr/>
          <p:nvPr/>
        </p:nvSpPr>
        <p:spPr>
          <a:xfrm>
            <a:off x="1083211" y="1206494"/>
            <a:ext cx="1620000" cy="540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9AD156-2594-4DB0-8B27-17D3909DF695}"/>
              </a:ext>
            </a:extLst>
          </p:cNvPr>
          <p:cNvSpPr/>
          <p:nvPr/>
        </p:nvSpPr>
        <p:spPr>
          <a:xfrm>
            <a:off x="1540641" y="176931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EF85FB-A069-4AC6-90E1-151480C71910}"/>
              </a:ext>
            </a:extLst>
          </p:cNvPr>
          <p:cNvSpPr/>
          <p:nvPr/>
        </p:nvSpPr>
        <p:spPr>
          <a:xfrm>
            <a:off x="1540641" y="269765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F6C5BD-03A5-4462-B80A-FC997BB7D478}"/>
              </a:ext>
            </a:extLst>
          </p:cNvPr>
          <p:cNvSpPr/>
          <p:nvPr/>
        </p:nvSpPr>
        <p:spPr>
          <a:xfrm>
            <a:off x="1540641" y="36259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86DD5E-CA63-41F4-A15B-2C55D64C6590}"/>
              </a:ext>
            </a:extLst>
          </p:cNvPr>
          <p:cNvSpPr/>
          <p:nvPr/>
        </p:nvSpPr>
        <p:spPr>
          <a:xfrm>
            <a:off x="1540641" y="455433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Rectangle 45">
            <a:extLst>
              <a:ext uri="{FF2B5EF4-FFF2-40B4-BE49-F238E27FC236}">
                <a16:creationId xmlns:a16="http://schemas.microsoft.com/office/drawing/2014/main" id="{7FBD7570-A8E7-4C78-952A-FA8882B8D26C}"/>
              </a:ext>
            </a:extLst>
          </p:cNvPr>
          <p:cNvSpPr/>
          <p:nvPr/>
        </p:nvSpPr>
        <p:spPr>
          <a:xfrm>
            <a:off x="1540641" y="548267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D503D1BD-9028-4E4E-ABAD-5B973C46F631}"/>
              </a:ext>
            </a:extLst>
          </p:cNvPr>
          <p:cNvSpPr/>
          <p:nvPr/>
        </p:nvSpPr>
        <p:spPr>
          <a:xfrm>
            <a:off x="2892018" y="3429000"/>
            <a:ext cx="1800000" cy="720000"/>
          </a:xfrm>
          <a:prstGeom prst="homePlate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.stream()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0A570BC-36EF-41A2-9B63-59A7D8763239}"/>
              </a:ext>
            </a:extLst>
          </p:cNvPr>
          <p:cNvSpPr/>
          <p:nvPr/>
        </p:nvSpPr>
        <p:spPr>
          <a:xfrm>
            <a:off x="4869736" y="1206494"/>
            <a:ext cx="1620000" cy="5400000"/>
          </a:xfrm>
          <a:prstGeom prst="roundRect">
            <a:avLst/>
          </a:prstGeom>
          <a:solidFill>
            <a:srgbClr val="C55A1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Stream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7B51CF8-E65B-49E2-B487-38617764E8B8}"/>
              </a:ext>
            </a:extLst>
          </p:cNvPr>
          <p:cNvSpPr/>
          <p:nvPr/>
        </p:nvSpPr>
        <p:spPr>
          <a:xfrm>
            <a:off x="5319736" y="1769318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2E6ED38-EE4B-4C3C-8F64-E85C93036CA7}"/>
              </a:ext>
            </a:extLst>
          </p:cNvPr>
          <p:cNvSpPr/>
          <p:nvPr/>
        </p:nvSpPr>
        <p:spPr>
          <a:xfrm>
            <a:off x="5319736" y="2698460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2B250DD-F1A1-4D3A-9195-D86290B790BB}"/>
              </a:ext>
            </a:extLst>
          </p:cNvPr>
          <p:cNvSpPr/>
          <p:nvPr/>
        </p:nvSpPr>
        <p:spPr>
          <a:xfrm>
            <a:off x="5319736" y="3627601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5C5448F-DA60-4CA3-ADD8-919930A2D24A}"/>
              </a:ext>
            </a:extLst>
          </p:cNvPr>
          <p:cNvSpPr/>
          <p:nvPr/>
        </p:nvSpPr>
        <p:spPr>
          <a:xfrm>
            <a:off x="5319736" y="4556742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E58C4F3-A6FD-42F3-B720-CD912B4C13D7}"/>
              </a:ext>
            </a:extLst>
          </p:cNvPr>
          <p:cNvSpPr/>
          <p:nvPr/>
        </p:nvSpPr>
        <p:spPr>
          <a:xfrm>
            <a:off x="5319736" y="5485884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4B77DB91-1461-4FD0-82B5-5EE925E166B0}"/>
              </a:ext>
            </a:extLst>
          </p:cNvPr>
          <p:cNvSpPr/>
          <p:nvPr/>
        </p:nvSpPr>
        <p:spPr>
          <a:xfrm>
            <a:off x="6790341" y="1698010"/>
            <a:ext cx="1764000" cy="720000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.filter()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1F8602B-3040-4A5A-98FA-F57A634D9031}"/>
              </a:ext>
            </a:extLst>
          </p:cNvPr>
          <p:cNvSpPr/>
          <p:nvPr/>
        </p:nvSpPr>
        <p:spPr>
          <a:xfrm>
            <a:off x="8854946" y="1206494"/>
            <a:ext cx="1620000" cy="443465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Stream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73A2D25-CD94-4768-9B18-42F002B5D557}"/>
              </a:ext>
            </a:extLst>
          </p:cNvPr>
          <p:cNvSpPr/>
          <p:nvPr/>
        </p:nvSpPr>
        <p:spPr>
          <a:xfrm>
            <a:off x="9304946" y="1769318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26B9583-3821-4AFE-AE05-0DEACC6F5D60}"/>
              </a:ext>
            </a:extLst>
          </p:cNvPr>
          <p:cNvSpPr/>
          <p:nvPr/>
        </p:nvSpPr>
        <p:spPr>
          <a:xfrm>
            <a:off x="9304946" y="2698460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A8BF86B-F5C5-44B8-B310-B440AB5B867A}"/>
              </a:ext>
            </a:extLst>
          </p:cNvPr>
          <p:cNvSpPr/>
          <p:nvPr/>
        </p:nvSpPr>
        <p:spPr>
          <a:xfrm>
            <a:off x="9304946" y="3627601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024D57-D69C-4BED-AB4C-0845704148F8}"/>
              </a:ext>
            </a:extLst>
          </p:cNvPr>
          <p:cNvSpPr/>
          <p:nvPr/>
        </p:nvSpPr>
        <p:spPr>
          <a:xfrm>
            <a:off x="9304946" y="4556742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3" name="Retângulo: Cantos Diagonais Arredondados 1">
            <a:extLst>
              <a:ext uri="{FF2B5EF4-FFF2-40B4-BE49-F238E27FC236}">
                <a16:creationId xmlns:a16="http://schemas.microsoft.com/office/drawing/2014/main" id="{40F06E1F-D81A-4936-B194-3AB5F2109231}"/>
              </a:ext>
            </a:extLst>
          </p:cNvPr>
          <p:cNvSpPr/>
          <p:nvPr/>
        </p:nvSpPr>
        <p:spPr>
          <a:xfrm>
            <a:off x="1900640" y="0"/>
            <a:ext cx="1008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Streams</a:t>
            </a:r>
            <a:endParaRPr lang="pt-PT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82414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2">
            <a:extLst>
              <a:ext uri="{FF2B5EF4-FFF2-40B4-BE49-F238E27FC236}">
                <a16:creationId xmlns:a16="http://schemas.microsoft.com/office/drawing/2014/main" id="{A3D7726C-0959-4569-A8F1-082BBD9F0F26}"/>
              </a:ext>
            </a:extLst>
          </p:cNvPr>
          <p:cNvSpPr/>
          <p:nvPr/>
        </p:nvSpPr>
        <p:spPr>
          <a:xfrm>
            <a:off x="1083211" y="1206494"/>
            <a:ext cx="1620000" cy="540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9AD156-2594-4DB0-8B27-17D3909DF695}"/>
              </a:ext>
            </a:extLst>
          </p:cNvPr>
          <p:cNvSpPr/>
          <p:nvPr/>
        </p:nvSpPr>
        <p:spPr>
          <a:xfrm>
            <a:off x="1540641" y="176931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EF85FB-A069-4AC6-90E1-151480C71910}"/>
              </a:ext>
            </a:extLst>
          </p:cNvPr>
          <p:cNvSpPr/>
          <p:nvPr/>
        </p:nvSpPr>
        <p:spPr>
          <a:xfrm>
            <a:off x="1540641" y="269765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F6C5BD-03A5-4462-B80A-FC997BB7D478}"/>
              </a:ext>
            </a:extLst>
          </p:cNvPr>
          <p:cNvSpPr/>
          <p:nvPr/>
        </p:nvSpPr>
        <p:spPr>
          <a:xfrm>
            <a:off x="1540641" y="36259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86DD5E-CA63-41F4-A15B-2C55D64C6590}"/>
              </a:ext>
            </a:extLst>
          </p:cNvPr>
          <p:cNvSpPr/>
          <p:nvPr/>
        </p:nvSpPr>
        <p:spPr>
          <a:xfrm>
            <a:off x="1540641" y="455433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Rectangle 45">
            <a:extLst>
              <a:ext uri="{FF2B5EF4-FFF2-40B4-BE49-F238E27FC236}">
                <a16:creationId xmlns:a16="http://schemas.microsoft.com/office/drawing/2014/main" id="{7FBD7570-A8E7-4C78-952A-FA8882B8D26C}"/>
              </a:ext>
            </a:extLst>
          </p:cNvPr>
          <p:cNvSpPr/>
          <p:nvPr/>
        </p:nvSpPr>
        <p:spPr>
          <a:xfrm>
            <a:off x="1540641" y="548267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D503D1BD-9028-4E4E-ABAD-5B973C46F631}"/>
              </a:ext>
            </a:extLst>
          </p:cNvPr>
          <p:cNvSpPr/>
          <p:nvPr/>
        </p:nvSpPr>
        <p:spPr>
          <a:xfrm>
            <a:off x="2892018" y="3429000"/>
            <a:ext cx="1800000" cy="720000"/>
          </a:xfrm>
          <a:prstGeom prst="homePlate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.stream()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0A570BC-36EF-41A2-9B63-59A7D8763239}"/>
              </a:ext>
            </a:extLst>
          </p:cNvPr>
          <p:cNvSpPr/>
          <p:nvPr/>
        </p:nvSpPr>
        <p:spPr>
          <a:xfrm>
            <a:off x="4869736" y="1206494"/>
            <a:ext cx="1620000" cy="5400000"/>
          </a:xfrm>
          <a:prstGeom prst="roundRect">
            <a:avLst/>
          </a:prstGeom>
          <a:solidFill>
            <a:srgbClr val="C55A1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Stream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7B51CF8-E65B-49E2-B487-38617764E8B8}"/>
              </a:ext>
            </a:extLst>
          </p:cNvPr>
          <p:cNvSpPr/>
          <p:nvPr/>
        </p:nvSpPr>
        <p:spPr>
          <a:xfrm>
            <a:off x="5319736" y="1769318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2E6ED38-EE4B-4C3C-8F64-E85C93036CA7}"/>
              </a:ext>
            </a:extLst>
          </p:cNvPr>
          <p:cNvSpPr/>
          <p:nvPr/>
        </p:nvSpPr>
        <p:spPr>
          <a:xfrm>
            <a:off x="5319736" y="2698460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2B250DD-F1A1-4D3A-9195-D86290B790BB}"/>
              </a:ext>
            </a:extLst>
          </p:cNvPr>
          <p:cNvSpPr/>
          <p:nvPr/>
        </p:nvSpPr>
        <p:spPr>
          <a:xfrm>
            <a:off x="5319736" y="3627601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5C5448F-DA60-4CA3-ADD8-919930A2D24A}"/>
              </a:ext>
            </a:extLst>
          </p:cNvPr>
          <p:cNvSpPr/>
          <p:nvPr/>
        </p:nvSpPr>
        <p:spPr>
          <a:xfrm>
            <a:off x="5319736" y="4556742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E58C4F3-A6FD-42F3-B720-CD912B4C13D7}"/>
              </a:ext>
            </a:extLst>
          </p:cNvPr>
          <p:cNvSpPr/>
          <p:nvPr/>
        </p:nvSpPr>
        <p:spPr>
          <a:xfrm>
            <a:off x="5319736" y="5485884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4B77DB91-1461-4FD0-82B5-5EE925E166B0}"/>
              </a:ext>
            </a:extLst>
          </p:cNvPr>
          <p:cNvSpPr/>
          <p:nvPr/>
        </p:nvSpPr>
        <p:spPr>
          <a:xfrm>
            <a:off x="6790341" y="2905998"/>
            <a:ext cx="1764000" cy="720000"/>
          </a:xfrm>
          <a:prstGeom prst="homePlat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.map()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1F8602B-3040-4A5A-98FA-F57A634D9031}"/>
              </a:ext>
            </a:extLst>
          </p:cNvPr>
          <p:cNvSpPr/>
          <p:nvPr/>
        </p:nvSpPr>
        <p:spPr>
          <a:xfrm>
            <a:off x="8854946" y="1206494"/>
            <a:ext cx="1620000" cy="5400000"/>
          </a:xfrm>
          <a:prstGeom prst="round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Stream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73A2D25-CD94-4768-9B18-42F002B5D557}"/>
              </a:ext>
            </a:extLst>
          </p:cNvPr>
          <p:cNvSpPr/>
          <p:nvPr/>
        </p:nvSpPr>
        <p:spPr>
          <a:xfrm>
            <a:off x="9304946" y="1769318"/>
            <a:ext cx="720000" cy="72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26B9583-3821-4AFE-AE05-0DEACC6F5D60}"/>
              </a:ext>
            </a:extLst>
          </p:cNvPr>
          <p:cNvSpPr/>
          <p:nvPr/>
        </p:nvSpPr>
        <p:spPr>
          <a:xfrm>
            <a:off x="9304946" y="2698460"/>
            <a:ext cx="720000" cy="72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A8BF86B-F5C5-44B8-B310-B440AB5B867A}"/>
              </a:ext>
            </a:extLst>
          </p:cNvPr>
          <p:cNvSpPr/>
          <p:nvPr/>
        </p:nvSpPr>
        <p:spPr>
          <a:xfrm>
            <a:off x="9304946" y="3627601"/>
            <a:ext cx="720000" cy="72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024D57-D69C-4BED-AB4C-0845704148F8}"/>
              </a:ext>
            </a:extLst>
          </p:cNvPr>
          <p:cNvSpPr/>
          <p:nvPr/>
        </p:nvSpPr>
        <p:spPr>
          <a:xfrm>
            <a:off x="9304946" y="4556742"/>
            <a:ext cx="720000" cy="72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2AC8A4A-0F83-4591-8501-1736A42EF6A5}"/>
              </a:ext>
            </a:extLst>
          </p:cNvPr>
          <p:cNvSpPr/>
          <p:nvPr/>
        </p:nvSpPr>
        <p:spPr>
          <a:xfrm>
            <a:off x="9309642" y="5490286"/>
            <a:ext cx="720000" cy="72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4" name="Retângulo: Cantos Diagonais Arredondados 1">
            <a:extLst>
              <a:ext uri="{FF2B5EF4-FFF2-40B4-BE49-F238E27FC236}">
                <a16:creationId xmlns:a16="http://schemas.microsoft.com/office/drawing/2014/main" id="{A0D36C5A-3F48-4415-8D94-CF9B843DA006}"/>
              </a:ext>
            </a:extLst>
          </p:cNvPr>
          <p:cNvSpPr/>
          <p:nvPr/>
        </p:nvSpPr>
        <p:spPr>
          <a:xfrm>
            <a:off x="1900640" y="0"/>
            <a:ext cx="1008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Streams</a:t>
            </a:r>
            <a:endParaRPr lang="pt-PT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82008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2">
            <a:extLst>
              <a:ext uri="{FF2B5EF4-FFF2-40B4-BE49-F238E27FC236}">
                <a16:creationId xmlns:a16="http://schemas.microsoft.com/office/drawing/2014/main" id="{A3D7726C-0959-4569-A8F1-082BBD9F0F26}"/>
              </a:ext>
            </a:extLst>
          </p:cNvPr>
          <p:cNvSpPr/>
          <p:nvPr/>
        </p:nvSpPr>
        <p:spPr>
          <a:xfrm>
            <a:off x="1083211" y="1206494"/>
            <a:ext cx="1620000" cy="540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9AD156-2594-4DB0-8B27-17D3909DF695}"/>
              </a:ext>
            </a:extLst>
          </p:cNvPr>
          <p:cNvSpPr/>
          <p:nvPr/>
        </p:nvSpPr>
        <p:spPr>
          <a:xfrm>
            <a:off x="1540641" y="176931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EF85FB-A069-4AC6-90E1-151480C71910}"/>
              </a:ext>
            </a:extLst>
          </p:cNvPr>
          <p:cNvSpPr/>
          <p:nvPr/>
        </p:nvSpPr>
        <p:spPr>
          <a:xfrm>
            <a:off x="1540641" y="269765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F6C5BD-03A5-4462-B80A-FC997BB7D478}"/>
              </a:ext>
            </a:extLst>
          </p:cNvPr>
          <p:cNvSpPr/>
          <p:nvPr/>
        </p:nvSpPr>
        <p:spPr>
          <a:xfrm>
            <a:off x="1540641" y="36259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86DD5E-CA63-41F4-A15B-2C55D64C6590}"/>
              </a:ext>
            </a:extLst>
          </p:cNvPr>
          <p:cNvSpPr/>
          <p:nvPr/>
        </p:nvSpPr>
        <p:spPr>
          <a:xfrm>
            <a:off x="1540641" y="455433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Rectangle 45">
            <a:extLst>
              <a:ext uri="{FF2B5EF4-FFF2-40B4-BE49-F238E27FC236}">
                <a16:creationId xmlns:a16="http://schemas.microsoft.com/office/drawing/2014/main" id="{7FBD7570-A8E7-4C78-952A-FA8882B8D26C}"/>
              </a:ext>
            </a:extLst>
          </p:cNvPr>
          <p:cNvSpPr/>
          <p:nvPr/>
        </p:nvSpPr>
        <p:spPr>
          <a:xfrm>
            <a:off x="1540641" y="548267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D503D1BD-9028-4E4E-ABAD-5B973C46F631}"/>
              </a:ext>
            </a:extLst>
          </p:cNvPr>
          <p:cNvSpPr/>
          <p:nvPr/>
        </p:nvSpPr>
        <p:spPr>
          <a:xfrm>
            <a:off x="2892018" y="3429000"/>
            <a:ext cx="1800000" cy="720000"/>
          </a:xfrm>
          <a:prstGeom prst="homePlate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.stream()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0A570BC-36EF-41A2-9B63-59A7D8763239}"/>
              </a:ext>
            </a:extLst>
          </p:cNvPr>
          <p:cNvSpPr/>
          <p:nvPr/>
        </p:nvSpPr>
        <p:spPr>
          <a:xfrm>
            <a:off x="4869736" y="1206494"/>
            <a:ext cx="1620000" cy="5400000"/>
          </a:xfrm>
          <a:prstGeom prst="roundRect">
            <a:avLst/>
          </a:prstGeom>
          <a:solidFill>
            <a:srgbClr val="C55A1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Stream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7B51CF8-E65B-49E2-B487-38617764E8B8}"/>
              </a:ext>
            </a:extLst>
          </p:cNvPr>
          <p:cNvSpPr/>
          <p:nvPr/>
        </p:nvSpPr>
        <p:spPr>
          <a:xfrm>
            <a:off x="5319736" y="1769318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2E6ED38-EE4B-4C3C-8F64-E85C93036CA7}"/>
              </a:ext>
            </a:extLst>
          </p:cNvPr>
          <p:cNvSpPr/>
          <p:nvPr/>
        </p:nvSpPr>
        <p:spPr>
          <a:xfrm>
            <a:off x="5319736" y="2698460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2B250DD-F1A1-4D3A-9195-D86290B790BB}"/>
              </a:ext>
            </a:extLst>
          </p:cNvPr>
          <p:cNvSpPr/>
          <p:nvPr/>
        </p:nvSpPr>
        <p:spPr>
          <a:xfrm>
            <a:off x="5319736" y="3627601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5C5448F-DA60-4CA3-ADD8-919930A2D24A}"/>
              </a:ext>
            </a:extLst>
          </p:cNvPr>
          <p:cNvSpPr/>
          <p:nvPr/>
        </p:nvSpPr>
        <p:spPr>
          <a:xfrm>
            <a:off x="5319736" y="4556742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E58C4F3-A6FD-42F3-B720-CD912B4C13D7}"/>
              </a:ext>
            </a:extLst>
          </p:cNvPr>
          <p:cNvSpPr/>
          <p:nvPr/>
        </p:nvSpPr>
        <p:spPr>
          <a:xfrm>
            <a:off x="5319736" y="5485884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4B77DB91-1461-4FD0-82B5-5EE925E166B0}"/>
              </a:ext>
            </a:extLst>
          </p:cNvPr>
          <p:cNvSpPr/>
          <p:nvPr/>
        </p:nvSpPr>
        <p:spPr>
          <a:xfrm>
            <a:off x="6790341" y="4554338"/>
            <a:ext cx="1764000" cy="72000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1F8602B-3040-4A5A-98FA-F57A634D9031}"/>
              </a:ext>
            </a:extLst>
          </p:cNvPr>
          <p:cNvSpPr/>
          <p:nvPr/>
        </p:nvSpPr>
        <p:spPr>
          <a:xfrm>
            <a:off x="8854946" y="1206494"/>
            <a:ext cx="1620000" cy="540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Stream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17B514E-5BA3-4570-BE6F-51D38E8D3863}"/>
              </a:ext>
            </a:extLst>
          </p:cNvPr>
          <p:cNvSpPr/>
          <p:nvPr/>
        </p:nvSpPr>
        <p:spPr>
          <a:xfrm>
            <a:off x="9299982" y="1769318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57E3D5B-815B-4C08-AA99-356EF2E18989}"/>
              </a:ext>
            </a:extLst>
          </p:cNvPr>
          <p:cNvSpPr/>
          <p:nvPr/>
        </p:nvSpPr>
        <p:spPr>
          <a:xfrm>
            <a:off x="9299982" y="2698460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0E92312-C1E6-47ED-8010-82230E487A2F}"/>
              </a:ext>
            </a:extLst>
          </p:cNvPr>
          <p:cNvSpPr/>
          <p:nvPr/>
        </p:nvSpPr>
        <p:spPr>
          <a:xfrm>
            <a:off x="9299982" y="3627601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384026D-629F-4626-AE33-DD800C9039BD}"/>
              </a:ext>
            </a:extLst>
          </p:cNvPr>
          <p:cNvSpPr/>
          <p:nvPr/>
        </p:nvSpPr>
        <p:spPr>
          <a:xfrm>
            <a:off x="9299982" y="4556742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A0013BB-3556-4958-A1A7-0BC095CC4D7E}"/>
              </a:ext>
            </a:extLst>
          </p:cNvPr>
          <p:cNvSpPr/>
          <p:nvPr/>
        </p:nvSpPr>
        <p:spPr>
          <a:xfrm>
            <a:off x="9299982" y="5485884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3" name="Retângulo: Cantos Diagonais Arredondados 1">
            <a:extLst>
              <a:ext uri="{FF2B5EF4-FFF2-40B4-BE49-F238E27FC236}">
                <a16:creationId xmlns:a16="http://schemas.microsoft.com/office/drawing/2014/main" id="{F02FCE7F-BEF7-4BCA-8A71-3ECC6C4183D3}"/>
              </a:ext>
            </a:extLst>
          </p:cNvPr>
          <p:cNvSpPr/>
          <p:nvPr/>
        </p:nvSpPr>
        <p:spPr>
          <a:xfrm>
            <a:off x="1900640" y="0"/>
            <a:ext cx="1008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Streams</a:t>
            </a:r>
            <a:endParaRPr lang="pt-PT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80083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2">
            <a:extLst>
              <a:ext uri="{FF2B5EF4-FFF2-40B4-BE49-F238E27FC236}">
                <a16:creationId xmlns:a16="http://schemas.microsoft.com/office/drawing/2014/main" id="{A3D7726C-0959-4569-A8F1-082BBD9F0F26}"/>
              </a:ext>
            </a:extLst>
          </p:cNvPr>
          <p:cNvSpPr/>
          <p:nvPr/>
        </p:nvSpPr>
        <p:spPr>
          <a:xfrm>
            <a:off x="1083211" y="1206494"/>
            <a:ext cx="1620000" cy="540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9AD156-2594-4DB0-8B27-17D3909DF695}"/>
              </a:ext>
            </a:extLst>
          </p:cNvPr>
          <p:cNvSpPr/>
          <p:nvPr/>
        </p:nvSpPr>
        <p:spPr>
          <a:xfrm>
            <a:off x="1540641" y="176931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EF85FB-A069-4AC6-90E1-151480C71910}"/>
              </a:ext>
            </a:extLst>
          </p:cNvPr>
          <p:cNvSpPr/>
          <p:nvPr/>
        </p:nvSpPr>
        <p:spPr>
          <a:xfrm>
            <a:off x="1540641" y="269765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F6C5BD-03A5-4462-B80A-FC997BB7D478}"/>
              </a:ext>
            </a:extLst>
          </p:cNvPr>
          <p:cNvSpPr/>
          <p:nvPr/>
        </p:nvSpPr>
        <p:spPr>
          <a:xfrm>
            <a:off x="1540641" y="36259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86DD5E-CA63-41F4-A15B-2C55D64C6590}"/>
              </a:ext>
            </a:extLst>
          </p:cNvPr>
          <p:cNvSpPr/>
          <p:nvPr/>
        </p:nvSpPr>
        <p:spPr>
          <a:xfrm>
            <a:off x="1540641" y="455433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Rectangle 45">
            <a:extLst>
              <a:ext uri="{FF2B5EF4-FFF2-40B4-BE49-F238E27FC236}">
                <a16:creationId xmlns:a16="http://schemas.microsoft.com/office/drawing/2014/main" id="{7FBD7570-A8E7-4C78-952A-FA8882B8D26C}"/>
              </a:ext>
            </a:extLst>
          </p:cNvPr>
          <p:cNvSpPr/>
          <p:nvPr/>
        </p:nvSpPr>
        <p:spPr>
          <a:xfrm>
            <a:off x="1540641" y="548267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D503D1BD-9028-4E4E-ABAD-5B973C46F631}"/>
              </a:ext>
            </a:extLst>
          </p:cNvPr>
          <p:cNvSpPr/>
          <p:nvPr/>
        </p:nvSpPr>
        <p:spPr>
          <a:xfrm>
            <a:off x="2892018" y="3429000"/>
            <a:ext cx="1800000" cy="720000"/>
          </a:xfrm>
          <a:prstGeom prst="homePlate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.stream()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0A570BC-36EF-41A2-9B63-59A7D8763239}"/>
              </a:ext>
            </a:extLst>
          </p:cNvPr>
          <p:cNvSpPr/>
          <p:nvPr/>
        </p:nvSpPr>
        <p:spPr>
          <a:xfrm>
            <a:off x="4869736" y="1206494"/>
            <a:ext cx="1620000" cy="5400000"/>
          </a:xfrm>
          <a:prstGeom prst="roundRect">
            <a:avLst/>
          </a:prstGeom>
          <a:solidFill>
            <a:srgbClr val="C55A1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Stream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7B51CF8-E65B-49E2-B487-38617764E8B8}"/>
              </a:ext>
            </a:extLst>
          </p:cNvPr>
          <p:cNvSpPr/>
          <p:nvPr/>
        </p:nvSpPr>
        <p:spPr>
          <a:xfrm>
            <a:off x="5319736" y="1769318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2E6ED38-EE4B-4C3C-8F64-E85C93036CA7}"/>
              </a:ext>
            </a:extLst>
          </p:cNvPr>
          <p:cNvSpPr/>
          <p:nvPr/>
        </p:nvSpPr>
        <p:spPr>
          <a:xfrm>
            <a:off x="5319736" y="2698460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2B250DD-F1A1-4D3A-9195-D86290B790BB}"/>
              </a:ext>
            </a:extLst>
          </p:cNvPr>
          <p:cNvSpPr/>
          <p:nvPr/>
        </p:nvSpPr>
        <p:spPr>
          <a:xfrm>
            <a:off x="5319736" y="3627601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5C5448F-DA60-4CA3-ADD8-919930A2D24A}"/>
              </a:ext>
            </a:extLst>
          </p:cNvPr>
          <p:cNvSpPr/>
          <p:nvPr/>
        </p:nvSpPr>
        <p:spPr>
          <a:xfrm>
            <a:off x="5319736" y="4556742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E58C4F3-A6FD-42F3-B720-CD912B4C13D7}"/>
              </a:ext>
            </a:extLst>
          </p:cNvPr>
          <p:cNvSpPr/>
          <p:nvPr/>
        </p:nvSpPr>
        <p:spPr>
          <a:xfrm>
            <a:off x="5319736" y="5485884"/>
            <a:ext cx="72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4B77DB91-1461-4FD0-82B5-5EE925E166B0}"/>
              </a:ext>
            </a:extLst>
          </p:cNvPr>
          <p:cNvSpPr/>
          <p:nvPr/>
        </p:nvSpPr>
        <p:spPr>
          <a:xfrm>
            <a:off x="6790341" y="5482678"/>
            <a:ext cx="1764000" cy="72000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.collect()</a:t>
            </a:r>
          </a:p>
        </p:txBody>
      </p:sp>
      <p:sp>
        <p:nvSpPr>
          <p:cNvPr id="23" name="Rectangle 42">
            <a:extLst>
              <a:ext uri="{FF2B5EF4-FFF2-40B4-BE49-F238E27FC236}">
                <a16:creationId xmlns:a16="http://schemas.microsoft.com/office/drawing/2014/main" id="{8AA0C7D3-7FEB-43B5-BCFA-BC62974EA603}"/>
              </a:ext>
            </a:extLst>
          </p:cNvPr>
          <p:cNvSpPr/>
          <p:nvPr/>
        </p:nvSpPr>
        <p:spPr>
          <a:xfrm>
            <a:off x="8928947" y="1206494"/>
            <a:ext cx="1620000" cy="540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EFC1C9-8BE0-4431-8AC9-D4A55B19E8A1}"/>
              </a:ext>
            </a:extLst>
          </p:cNvPr>
          <p:cNvSpPr/>
          <p:nvPr/>
        </p:nvSpPr>
        <p:spPr>
          <a:xfrm>
            <a:off x="9386377" y="176931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79EDBF-A81C-4F7E-8C9B-373A33E5A7A9}"/>
              </a:ext>
            </a:extLst>
          </p:cNvPr>
          <p:cNvSpPr/>
          <p:nvPr/>
        </p:nvSpPr>
        <p:spPr>
          <a:xfrm>
            <a:off x="9386377" y="269765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2DE916-69E9-4721-B1B2-153B3A8135AA}"/>
              </a:ext>
            </a:extLst>
          </p:cNvPr>
          <p:cNvSpPr/>
          <p:nvPr/>
        </p:nvSpPr>
        <p:spPr>
          <a:xfrm>
            <a:off x="9386377" y="455433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41" name="Rectangle 45">
            <a:extLst>
              <a:ext uri="{FF2B5EF4-FFF2-40B4-BE49-F238E27FC236}">
                <a16:creationId xmlns:a16="http://schemas.microsoft.com/office/drawing/2014/main" id="{6674DE90-509E-4909-9FEA-309B9764ACE3}"/>
              </a:ext>
            </a:extLst>
          </p:cNvPr>
          <p:cNvSpPr/>
          <p:nvPr/>
        </p:nvSpPr>
        <p:spPr>
          <a:xfrm>
            <a:off x="9386377" y="548267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2" name="Retângulo: Cantos Diagonais Arredondados 1">
            <a:extLst>
              <a:ext uri="{FF2B5EF4-FFF2-40B4-BE49-F238E27FC236}">
                <a16:creationId xmlns:a16="http://schemas.microsoft.com/office/drawing/2014/main" id="{0356C186-129C-490D-9CFB-631C00A9A97F}"/>
              </a:ext>
            </a:extLst>
          </p:cNvPr>
          <p:cNvSpPr/>
          <p:nvPr/>
        </p:nvSpPr>
        <p:spPr>
          <a:xfrm>
            <a:off x="1900640" y="0"/>
            <a:ext cx="1008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Streams</a:t>
            </a:r>
            <a:endParaRPr lang="pt-PT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14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380D9-1432-4D5A-A5A9-7A488404919F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C56373-6484-4D23-A85E-89AE6D8F73A5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DE2EC-4DE3-40E2-BB34-AEDFE94FEDEC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6ED70A-1624-459F-99CE-8FE59481E9E4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A99120-1AD6-4C3E-9DE8-CBC3496A999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93DF86-1661-41A4-BA80-62D96D4F8F1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784335-5112-4F26-8963-9EE2B8B01EA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Turtle">
            <a:extLst>
              <a:ext uri="{FF2B5EF4-FFF2-40B4-BE49-F238E27FC236}">
                <a16:creationId xmlns:a16="http://schemas.microsoft.com/office/drawing/2014/main" id="{8A8C678D-E0D1-4AD3-8193-27CA17FB2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23" name="Graphic 22" descr="Rabbit">
            <a:extLst>
              <a:ext uri="{FF2B5EF4-FFF2-40B4-BE49-F238E27FC236}">
                <a16:creationId xmlns:a16="http://schemas.microsoft.com/office/drawing/2014/main" id="{1C135545-44AE-45BC-B016-EB8BD031A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27" name="Graphic 26" descr="Dog">
            <a:extLst>
              <a:ext uri="{FF2B5EF4-FFF2-40B4-BE49-F238E27FC236}">
                <a16:creationId xmlns:a16="http://schemas.microsoft.com/office/drawing/2014/main" id="{E8DBBE41-DEF2-420D-A821-13DB4E34B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307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Diagonais Arredondados 1">
            <a:extLst>
              <a:ext uri="{FF2B5EF4-FFF2-40B4-BE49-F238E27FC236}">
                <a16:creationId xmlns:a16="http://schemas.microsoft.com/office/drawing/2014/main" id="{2B6E2EE7-C1F4-47DD-9481-B03001F6CF67}"/>
              </a:ext>
            </a:extLst>
          </p:cNvPr>
          <p:cNvSpPr/>
          <p:nvPr/>
        </p:nvSpPr>
        <p:spPr>
          <a:xfrm>
            <a:off x="1900640" y="0"/>
            <a:ext cx="1008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Streams</a:t>
            </a:r>
            <a:endParaRPr lang="pt-PT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2" name="Subtítulo 1">
            <a:extLst>
              <a:ext uri="{FF2B5EF4-FFF2-40B4-BE49-F238E27FC236}">
                <a16:creationId xmlns:a16="http://schemas.microsoft.com/office/drawing/2014/main" id="{AF70CF08-A905-420E-A372-FC83EF62568A}"/>
              </a:ext>
            </a:extLst>
          </p:cNvPr>
          <p:cNvSpPr txBox="1">
            <a:spLocks/>
          </p:cNvSpPr>
          <p:nvPr/>
        </p:nvSpPr>
        <p:spPr>
          <a:xfrm>
            <a:off x="571864" y="720000"/>
            <a:ext cx="11408776" cy="5723578"/>
          </a:xfrm>
          <a:prstGeom prst="rect">
            <a:avLst/>
          </a:prstGeom>
          <a:solidFill>
            <a:schemeClr val="bg1"/>
          </a:solidFill>
          <a:ln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Programação Funcional</a:t>
            </a:r>
            <a:r>
              <a:rPr lang="pt-BR" sz="3200" dirty="0">
                <a:solidFill>
                  <a:srgbClr val="003399"/>
                </a:solidFill>
                <a:latin typeface="Candara" panose="020E0502030303020204" pitchFamily="34" charset="0"/>
              </a:rPr>
              <a:t> em Java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>
                <a:solidFill>
                  <a:srgbClr val="003399"/>
                </a:solidFill>
                <a:latin typeface="Candara" panose="020E0502030303020204" pitchFamily="34" charset="0"/>
              </a:rPr>
              <a:t>Minimiza o código escrito &gt;&gt; </a:t>
            </a:r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Aumenta produtividade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>
                <a:solidFill>
                  <a:srgbClr val="003399"/>
                </a:solidFill>
                <a:latin typeface="Candara" panose="020E0502030303020204" pitchFamily="34" charset="0"/>
              </a:rPr>
              <a:t>Usa </a:t>
            </a:r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Expressões Lambda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API Fluente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>
                <a:solidFill>
                  <a:srgbClr val="003399"/>
                </a:solidFill>
                <a:latin typeface="Candara" panose="020E0502030303020204" pitchFamily="34" charset="0"/>
              </a:rPr>
              <a:t>Cada operação sobre uma Stream produz nova Stream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rgbClr val="003399"/>
                </a:solidFill>
                <a:latin typeface="Candara" panose="020E0502030303020204" pitchFamily="34" charset="0"/>
              </a:rPr>
              <a:t>Exceto: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 operação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reduce()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produz um valor calculado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 operação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collect()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produz uma Collection</a:t>
            </a:r>
          </a:p>
        </p:txBody>
      </p:sp>
    </p:spTree>
    <p:extLst>
      <p:ext uri="{BB962C8B-B14F-4D97-AF65-F5344CB8AC3E}">
        <p14:creationId xmlns:p14="http://schemas.microsoft.com/office/powerpoint/2010/main" val="201337585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Exercícios: Stream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1.Criar a classe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Produto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 os seguintes atributos: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76215-8308-472F-9614-8B46C1218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248674"/>
            <a:ext cx="10800000" cy="496267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871751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Exercícios: Stream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2.Criar a classe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SobreStreams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F8C68C-E71B-40EF-B4BA-251F582B0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308863"/>
            <a:ext cx="10800000" cy="30311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137016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Exercícios: Stream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2.1.Entendendo o </a:t>
            </a:r>
            <a:r>
              <a:rPr lang="pt-BR" b="1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27AA10-5478-4B63-AC2D-559BC6536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77" y="1909904"/>
            <a:ext cx="10800000" cy="30381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FD132B-0975-45A9-81C0-483F1193B985}"/>
              </a:ext>
            </a:extLst>
          </p:cNvPr>
          <p:cNvSpPr/>
          <p:nvPr/>
        </p:nvSpPr>
        <p:spPr>
          <a:xfrm>
            <a:off x="5396360" y="5335868"/>
            <a:ext cx="6175717" cy="10134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Nota: No Java 17,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existe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8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toList</a:t>
            </a:r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7074678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Exercícios: Stream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2.2.Entendendo o </a:t>
            </a:r>
            <a:r>
              <a:rPr lang="pt-BR" b="1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D518DD-018F-4918-B5D1-38FDB72C6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84582"/>
            <a:ext cx="10800000" cy="34888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695194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2.3.Entendendo o </a:t>
            </a:r>
            <a:r>
              <a:rPr lang="pt-BR" b="1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pt-BR" b="1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Exercícios: Stream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0D473B-496D-49F9-AD6E-1BE2547A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489773"/>
            <a:ext cx="10800000" cy="38784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7520211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8420334-4127-412D-8C61-E4C363230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57" y="1857934"/>
            <a:ext cx="11132013" cy="30281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Exercícios: Stream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7"/>
            <a:ext cx="11520000" cy="559737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Exercício DESAFIO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: 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Calcular 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preço total de produtos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cujo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preço está abaixo de 300.00</a:t>
            </a:r>
          </a:p>
        </p:txBody>
      </p:sp>
    </p:spTree>
    <p:extLst>
      <p:ext uri="{BB962C8B-B14F-4D97-AF65-F5344CB8AC3E}">
        <p14:creationId xmlns:p14="http://schemas.microsoft.com/office/powerpoint/2010/main" val="50057274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953FE63-BCEE-45AF-BB38-1CF427FFB38B}"/>
              </a:ext>
            </a:extLst>
          </p:cNvPr>
          <p:cNvSpPr txBox="1"/>
          <p:nvPr/>
        </p:nvSpPr>
        <p:spPr>
          <a:xfrm>
            <a:off x="2477061" y="3244334"/>
            <a:ext cx="7237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#Revisão_Java_Avançado_OK</a:t>
            </a:r>
          </a:p>
        </p:txBody>
      </p:sp>
    </p:spTree>
    <p:extLst>
      <p:ext uri="{BB962C8B-B14F-4D97-AF65-F5344CB8AC3E}">
        <p14:creationId xmlns:p14="http://schemas.microsoft.com/office/powerpoint/2010/main" val="184398943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B84E656-F702-4A08-9CCF-FF0783A1F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1" y="3960"/>
            <a:ext cx="8290559" cy="683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87" y="2889000"/>
            <a:ext cx="385118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10EBFB-502D-49F3-B727-0B1B9FBADA30}"/>
              </a:ext>
            </a:extLst>
          </p:cNvPr>
          <p:cNvSpPr txBox="1"/>
          <p:nvPr/>
        </p:nvSpPr>
        <p:spPr>
          <a:xfrm>
            <a:off x="526474" y="5062194"/>
            <a:ext cx="521159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revisaoJavaAvancado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true</a:t>
            </a:r>
          </a:p>
        </p:txBody>
      </p:sp>
      <p:pic>
        <p:nvPicPr>
          <p:cNvPr id="5" name="Picture 2" descr="Montanha Condor Blanco">
            <a:extLst>
              <a:ext uri="{FF2B5EF4-FFF2-40B4-BE49-F238E27FC236}">
                <a16:creationId xmlns:a16="http://schemas.microsoft.com/office/drawing/2014/main" id="{D447887F-8B8C-4212-9E3A-ADF76B261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070" y="0"/>
            <a:ext cx="6453930" cy="645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74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380D9-1432-4D5A-A5A9-7A488404919F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C56373-6484-4D23-A85E-89AE6D8F73A5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DE2EC-4DE3-40E2-BB34-AEDFE94FEDEC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6ED70A-1624-459F-99CE-8FE59481E9E4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A99120-1AD6-4C3E-9DE8-CBC3496A999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93DF86-1661-41A4-BA80-62D96D4F8F1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784335-5112-4F26-8963-9EE2B8B01EA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Turtle">
            <a:extLst>
              <a:ext uri="{FF2B5EF4-FFF2-40B4-BE49-F238E27FC236}">
                <a16:creationId xmlns:a16="http://schemas.microsoft.com/office/drawing/2014/main" id="{8A8C678D-E0D1-4AD3-8193-27CA17FB23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23" name="Graphic 22" descr="Rabbit">
            <a:extLst>
              <a:ext uri="{FF2B5EF4-FFF2-40B4-BE49-F238E27FC236}">
                <a16:creationId xmlns:a16="http://schemas.microsoft.com/office/drawing/2014/main" id="{1C135545-44AE-45BC-B016-EB8BD031A3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27" name="Graphic 26" descr="Dog">
            <a:extLst>
              <a:ext uri="{FF2B5EF4-FFF2-40B4-BE49-F238E27FC236}">
                <a16:creationId xmlns:a16="http://schemas.microsoft.com/office/drawing/2014/main" id="{E8DBBE41-DEF2-420D-A821-13DB4E34B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28" name="Graphic 27" descr="Cat">
            <a:extLst>
              <a:ext uri="{FF2B5EF4-FFF2-40B4-BE49-F238E27FC236}">
                <a16:creationId xmlns:a16="http://schemas.microsoft.com/office/drawing/2014/main" id="{3CEE2691-8761-4850-8468-BDAE17E8E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00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arrayDeAnimais[4] =   ;//erro</a:t>
            </a: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uble Wave 9">
            <a:extLst>
              <a:ext uri="{FF2B5EF4-FFF2-40B4-BE49-F238E27FC236}">
                <a16:creationId xmlns:a16="http://schemas.microsoft.com/office/drawing/2014/main" id="{2119B244-D4B6-4113-A23F-570286DA27FE}"/>
              </a:ext>
            </a:extLst>
          </p:cNvPr>
          <p:cNvSpPr/>
          <p:nvPr/>
        </p:nvSpPr>
        <p:spPr>
          <a:xfrm>
            <a:off x="8857501" y="4284014"/>
            <a:ext cx="3076856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Não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tem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memória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alocada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54" name="Double Wave 53">
            <a:extLst>
              <a:ext uri="{FF2B5EF4-FFF2-40B4-BE49-F238E27FC236}">
                <a16:creationId xmlns:a16="http://schemas.microsoft.com/office/drawing/2014/main" id="{0BF67DFC-BD06-417C-9FF5-8C7ED488487A}"/>
              </a:ext>
            </a:extLst>
          </p:cNvPr>
          <p:cNvSpPr/>
          <p:nvPr/>
        </p:nvSpPr>
        <p:spPr>
          <a:xfrm>
            <a:off x="6567026" y="2935930"/>
            <a:ext cx="5188556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ArrayIndexOutOfBoundException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037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A2630BDB-42EE-4564-8376-6092FE7AB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748174"/>
            <a:ext cx="720000" cy="720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4C6EEB-0601-4592-97A5-03A2DF90D86D}"/>
              </a:ext>
            </a:extLst>
          </p:cNvPr>
          <p:cNvSpPr/>
          <p:nvPr/>
        </p:nvSpPr>
        <p:spPr>
          <a:xfrm>
            <a:off x="1478497" y="748174"/>
            <a:ext cx="10440000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São </a:t>
            </a:r>
            <a:r>
              <a:rPr lang="en-US" sz="2400" dirty="0" err="1">
                <a:latin typeface="Candara" panose="020E0502030303020204" pitchFamily="34" charset="0"/>
              </a:rPr>
              <a:t>nativos</a:t>
            </a:r>
            <a:r>
              <a:rPr lang="en-US" sz="2400" dirty="0">
                <a:latin typeface="Candara" panose="020E0502030303020204" pitchFamily="34" charset="0"/>
              </a:rPr>
              <a:t> do Java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19085E-E7D1-4095-8E5C-ADC1B521439C}"/>
              </a:ext>
            </a:extLst>
          </p:cNvPr>
          <p:cNvSpPr/>
          <p:nvPr/>
        </p:nvSpPr>
        <p:spPr>
          <a:xfrm>
            <a:off x="1478497" y="1689140"/>
            <a:ext cx="10440000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Candara" panose="020E0502030303020204" pitchFamily="34" charset="0"/>
              </a:rPr>
              <a:t>Recursos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em</a:t>
            </a:r>
            <a:r>
              <a:rPr lang="en-US" sz="2400" dirty="0">
                <a:latin typeface="Candara" panose="020E0502030303020204" pitchFamily="34" charset="0"/>
              </a:rPr>
              <a:t> tempo-</a:t>
            </a:r>
            <a:r>
              <a:rPr lang="en-US" sz="2400" dirty="0" err="1">
                <a:latin typeface="Candara" panose="020E0502030303020204" pitchFamily="34" charset="0"/>
              </a:rPr>
              <a:t>complicação</a:t>
            </a:r>
            <a:r>
              <a:rPr lang="en-US" sz="2400" dirty="0">
                <a:latin typeface="Candara" panose="020E0502030303020204" pitchFamily="34" charset="0"/>
              </a:rPr>
              <a:t> e tempo-</a:t>
            </a:r>
            <a:r>
              <a:rPr lang="en-US" sz="2400" dirty="0" err="1">
                <a:latin typeface="Candara" panose="020E0502030303020204" pitchFamily="34" charset="0"/>
              </a:rPr>
              <a:t>execução</a:t>
            </a:r>
            <a:r>
              <a:rPr lang="en-US" sz="2400" dirty="0">
                <a:latin typeface="Candara" panose="020E0502030303020204" pitchFamily="34" charset="0"/>
              </a:rPr>
              <a:t> para </a:t>
            </a:r>
            <a:r>
              <a:rPr lang="en-US" sz="2400" dirty="0" err="1">
                <a:latin typeface="Candara" panose="020E0502030303020204" pitchFamily="34" charset="0"/>
              </a:rPr>
              <a:t>desempenho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9" name="Graphic 8" descr="Thumbs up sign">
            <a:extLst>
              <a:ext uri="{FF2B5EF4-FFF2-40B4-BE49-F238E27FC236}">
                <a16:creationId xmlns:a16="http://schemas.microsoft.com/office/drawing/2014/main" id="{6ABB15F5-BC78-4757-A482-1DE7D03BA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1689140"/>
            <a:ext cx="720000" cy="72000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53F5A5E-936F-4CB3-B77D-CA99427D63DC}"/>
              </a:ext>
            </a:extLst>
          </p:cNvPr>
          <p:cNvSpPr/>
          <p:nvPr/>
        </p:nvSpPr>
        <p:spPr>
          <a:xfrm>
            <a:off x="1478497" y="3628828"/>
            <a:ext cx="10440000" cy="720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São de </a:t>
            </a:r>
            <a:r>
              <a:rPr lang="en-US" sz="2400" dirty="0" err="1">
                <a:latin typeface="Candara" panose="020E0502030303020204" pitchFamily="34" charset="0"/>
              </a:rPr>
              <a:t>tamanho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fixo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21" name="Graphic 20" descr="Thumbs up sign">
            <a:extLst>
              <a:ext uri="{FF2B5EF4-FFF2-40B4-BE49-F238E27FC236}">
                <a16:creationId xmlns:a16="http://schemas.microsoft.com/office/drawing/2014/main" id="{46239D7B-EF70-4489-B02D-47E58BCF7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3628828"/>
            <a:ext cx="720000" cy="720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D91DC10-EFEA-481E-A9FF-AB45FB2A686A}"/>
              </a:ext>
            </a:extLst>
          </p:cNvPr>
          <p:cNvSpPr/>
          <p:nvPr/>
        </p:nvSpPr>
        <p:spPr>
          <a:xfrm>
            <a:off x="1478497" y="4556458"/>
            <a:ext cx="10440000" cy="720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Candara" panose="020E0502030303020204" pitchFamily="34" charset="0"/>
              </a:rPr>
              <a:t>Não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possuem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regras</a:t>
            </a:r>
            <a:r>
              <a:rPr lang="en-US" sz="2400" dirty="0">
                <a:latin typeface="Candara" panose="020E0502030303020204" pitchFamily="34" charset="0"/>
              </a:rPr>
              <a:t> para </a:t>
            </a:r>
            <a:r>
              <a:rPr lang="en-US" sz="2400" dirty="0" err="1">
                <a:latin typeface="Candara" panose="020E0502030303020204" pitchFamily="34" charset="0"/>
              </a:rPr>
              <a:t>inserção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ou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remoção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23" name="Graphic 22" descr="Thumbs up sign">
            <a:extLst>
              <a:ext uri="{FF2B5EF4-FFF2-40B4-BE49-F238E27FC236}">
                <a16:creationId xmlns:a16="http://schemas.microsoft.com/office/drawing/2014/main" id="{AC7D4AAE-8CDC-481D-9816-A7D42231D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4556458"/>
            <a:ext cx="720000" cy="72000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CFB7A28-D167-452E-9763-47AB93DA517A}"/>
              </a:ext>
            </a:extLst>
          </p:cNvPr>
          <p:cNvSpPr/>
          <p:nvPr/>
        </p:nvSpPr>
        <p:spPr>
          <a:xfrm>
            <a:off x="1478497" y="5484088"/>
            <a:ext cx="10440000" cy="720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Candara" panose="020E0502030303020204" pitchFamily="34" charset="0"/>
              </a:rPr>
              <a:t>Não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há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estrutura</a:t>
            </a:r>
            <a:r>
              <a:rPr lang="en-US" sz="2400" dirty="0">
                <a:latin typeface="Candara" panose="020E0502030303020204" pitchFamily="34" charset="0"/>
              </a:rPr>
              <a:t> dados </a:t>
            </a:r>
            <a:r>
              <a:rPr lang="en-US" sz="2400" dirty="0" err="1">
                <a:latin typeface="Candara" panose="020E0502030303020204" pitchFamily="34" charset="0"/>
              </a:rPr>
              <a:t>mais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complexa</a:t>
            </a:r>
            <a:r>
              <a:rPr lang="en-US" sz="2400" dirty="0">
                <a:latin typeface="Candara" panose="020E0502030303020204" pitchFamily="34" charset="0"/>
              </a:rPr>
              <a:t>, </a:t>
            </a:r>
            <a:r>
              <a:rPr lang="en-US" sz="2400" dirty="0" err="1">
                <a:latin typeface="Candara" panose="020E0502030303020204" pitchFamily="34" charset="0"/>
              </a:rPr>
              <a:t>como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mapas</a:t>
            </a:r>
            <a:r>
              <a:rPr lang="en-US" sz="2400" dirty="0">
                <a:latin typeface="Candara" panose="020E0502030303020204" pitchFamily="34" charset="0"/>
              </a:rPr>
              <a:t> de </a:t>
            </a:r>
            <a:r>
              <a:rPr lang="en-US" sz="2400" dirty="0" err="1">
                <a:latin typeface="Candara" panose="020E0502030303020204" pitchFamily="34" charset="0"/>
              </a:rPr>
              <a:t>chave</a:t>
            </a:r>
            <a:r>
              <a:rPr lang="en-US" sz="2400" dirty="0">
                <a:latin typeface="Candara" panose="020E0502030303020204" pitchFamily="34" charset="0"/>
              </a:rPr>
              <a:t>-valor</a:t>
            </a:r>
          </a:p>
        </p:txBody>
      </p:sp>
      <p:pic>
        <p:nvPicPr>
          <p:cNvPr id="25" name="Graphic 24" descr="Thumbs up sign">
            <a:extLst>
              <a:ext uri="{FF2B5EF4-FFF2-40B4-BE49-F238E27FC236}">
                <a16:creationId xmlns:a16="http://schemas.microsoft.com/office/drawing/2014/main" id="{77369D6A-20FF-4437-BE13-7CDB05418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548408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61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&gt;Abrir Eclipse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&gt;Criar um projeto Java 17: 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RevisaoJavaAvancado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&gt;Criar pacote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avancado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&gt;Criar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Animal</a:t>
            </a:r>
          </a:p>
          <a:p>
            <a:pPr marL="0" indent="0">
              <a:buNone/>
            </a:pPr>
            <a:endParaRPr lang="pt-B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(*) Dica: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use atalhos do Eclipse para gerar o construtor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e getters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556A49-0D7D-44B2-9737-7D014D58B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529" y="1801837"/>
            <a:ext cx="4866824" cy="44410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96293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&gt;No mesmo pacote, 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SobreArrays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 método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&gt;Execute para ver o resultado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3F606C-9E91-44DD-BEA8-FA23A7435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70" y="1343943"/>
            <a:ext cx="7200000" cy="32137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2242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&gt;Desafio: Comente o bloco do for e use do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Enhanced For (Java 5)</a:t>
            </a:r>
            <a:endParaRPr lang="pt-BR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380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&gt;Solução:</a:t>
            </a:r>
            <a:endParaRPr lang="pt-BR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511AB-86AA-4477-A9A8-BD36B832E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64" y="1297049"/>
            <a:ext cx="11160000" cy="33389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7840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802167" y="908666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Array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747BDF83-7840-4369-8097-61463A1577A6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tângulo: Cantos Diagonais Arredondados 1">
            <a:extLst>
              <a:ext uri="{FF2B5EF4-FFF2-40B4-BE49-F238E27FC236}">
                <a16:creationId xmlns:a16="http://schemas.microsoft.com/office/drawing/2014/main" id="{4F737336-24E3-4A11-9D6A-91378EBBA3B0}"/>
              </a:ext>
            </a:extLst>
          </p:cNvPr>
          <p:cNvSpPr/>
          <p:nvPr/>
        </p:nvSpPr>
        <p:spPr>
          <a:xfrm>
            <a:off x="1802167" y="1877150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Java Collections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3DAA01A1-959D-43AF-82EE-799626619F63}"/>
              </a:ext>
            </a:extLst>
          </p:cNvPr>
          <p:cNvSpPr/>
          <p:nvPr/>
        </p:nvSpPr>
        <p:spPr>
          <a:xfrm>
            <a:off x="1802167" y="2845634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List&lt;...&gt;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E67EA774-FB3B-4160-93D4-0A66E84FB41B}"/>
              </a:ext>
            </a:extLst>
          </p:cNvPr>
          <p:cNvSpPr/>
          <p:nvPr/>
        </p:nvSpPr>
        <p:spPr>
          <a:xfrm>
            <a:off x="1802167" y="3814118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Ordenação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tângulo: Cantos Diagonais Arredondados 1">
            <a:extLst>
              <a:ext uri="{FF2B5EF4-FFF2-40B4-BE49-F238E27FC236}">
                <a16:creationId xmlns:a16="http://schemas.microsoft.com/office/drawing/2014/main" id="{8EB1FFDE-D8D2-45EB-A3A3-FDFE9C9C55FE}"/>
              </a:ext>
            </a:extLst>
          </p:cNvPr>
          <p:cNvSpPr/>
          <p:nvPr/>
        </p:nvSpPr>
        <p:spPr>
          <a:xfrm>
            <a:off x="1802167" y="4782602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Set&lt;...&gt;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tângulo: Cantos Diagonais Arredondados 1">
            <a:extLst>
              <a:ext uri="{FF2B5EF4-FFF2-40B4-BE49-F238E27FC236}">
                <a16:creationId xmlns:a16="http://schemas.microsoft.com/office/drawing/2014/main" id="{3C4C1F7C-B162-4837-98A3-D4D1CC36F0AE}"/>
              </a:ext>
            </a:extLst>
          </p:cNvPr>
          <p:cNvSpPr/>
          <p:nvPr/>
        </p:nvSpPr>
        <p:spPr>
          <a:xfrm>
            <a:off x="1802167" y="5751084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Map&lt;...&gt;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029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CDF2A8-3B4C-4417-8067-C5CC4F61E746}"/>
              </a:ext>
            </a:extLst>
          </p:cNvPr>
          <p:cNvSpPr/>
          <p:nvPr/>
        </p:nvSpPr>
        <p:spPr>
          <a:xfrm>
            <a:off x="7143638" y="6534850"/>
            <a:ext cx="4708890" cy="3231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_2023_08_29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FFB70E57-630C-41F4-BD96-7E033E375603}"/>
              </a:ext>
            </a:extLst>
          </p:cNvPr>
          <p:cNvSpPr/>
          <p:nvPr/>
        </p:nvSpPr>
        <p:spPr>
          <a:xfrm>
            <a:off x="696000" y="5094850"/>
            <a:ext cx="360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Professor:</a:t>
            </a:r>
          </a:p>
        </p:txBody>
      </p:sp>
      <p:sp>
        <p:nvSpPr>
          <p:cNvPr id="12" name="Retângulo: Cantos Superiores Arredondados 11">
            <a:extLst>
              <a:ext uri="{FF2B5EF4-FFF2-40B4-BE49-F238E27FC236}">
                <a16:creationId xmlns:a16="http://schemas.microsoft.com/office/drawing/2014/main" id="{0A2C828E-D366-430A-BBD6-D0E1A0D0772F}"/>
              </a:ext>
            </a:extLst>
          </p:cNvPr>
          <p:cNvSpPr/>
          <p:nvPr/>
        </p:nvSpPr>
        <p:spPr>
          <a:xfrm>
            <a:off x="696000" y="5454850"/>
            <a:ext cx="3600000" cy="1080000"/>
          </a:xfrm>
          <a:prstGeom prst="round2SameRect">
            <a:avLst>
              <a:gd name="adj1" fmla="val 0"/>
              <a:gd name="adj2" fmla="val 2348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Vitor Figueiredo</a:t>
            </a:r>
            <a:endParaRPr lang="en-US" sz="36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B41201A3-DC25-417E-BFA9-094FD324EFB6}"/>
              </a:ext>
            </a:extLst>
          </p:cNvPr>
          <p:cNvSpPr/>
          <p:nvPr/>
        </p:nvSpPr>
        <p:spPr>
          <a:xfrm>
            <a:off x="4459819" y="5109482"/>
            <a:ext cx="252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Ano / Semestre:</a:t>
            </a: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6A99D809-2A9C-4346-B70E-06AE482F4DCD}"/>
              </a:ext>
            </a:extLst>
          </p:cNvPr>
          <p:cNvSpPr/>
          <p:nvPr/>
        </p:nvSpPr>
        <p:spPr>
          <a:xfrm>
            <a:off x="4459819" y="5469482"/>
            <a:ext cx="2520000" cy="1080000"/>
          </a:xfrm>
          <a:prstGeom prst="round2SameRect">
            <a:avLst>
              <a:gd name="adj1" fmla="val 0"/>
              <a:gd name="adj2" fmla="val 2348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2023 / 2</a:t>
            </a:r>
            <a:endParaRPr lang="en-US" sz="36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A52808AE-110E-46CE-84F2-C6F8107270B3}"/>
              </a:ext>
            </a:extLst>
          </p:cNvPr>
          <p:cNvSpPr/>
          <p:nvPr/>
        </p:nvSpPr>
        <p:spPr>
          <a:xfrm>
            <a:off x="7143638" y="5094850"/>
            <a:ext cx="470889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Ministrada em:</a:t>
            </a:r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19E883A4-A02E-42F8-B224-BF0539056490}"/>
              </a:ext>
            </a:extLst>
          </p:cNvPr>
          <p:cNvSpPr/>
          <p:nvPr/>
        </p:nvSpPr>
        <p:spPr>
          <a:xfrm>
            <a:off x="7143638" y="5454850"/>
            <a:ext cx="4708890" cy="1080000"/>
          </a:xfrm>
          <a:prstGeom prst="round2SameRect">
            <a:avLst>
              <a:gd name="adj1" fmla="val 0"/>
              <a:gd name="adj2" fmla="val 2348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21-ago 28-ago 29-ago</a:t>
            </a:r>
            <a:endParaRPr lang="en-US" sz="32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" name="Retângulo: Cantos Superiores Arredondados 17">
            <a:extLst>
              <a:ext uri="{FF2B5EF4-FFF2-40B4-BE49-F238E27FC236}">
                <a16:creationId xmlns:a16="http://schemas.microsoft.com/office/drawing/2014/main" id="{B46FFBE0-C40A-4546-823D-4762ED17D20E}"/>
              </a:ext>
            </a:extLst>
          </p:cNvPr>
          <p:cNvSpPr/>
          <p:nvPr/>
        </p:nvSpPr>
        <p:spPr>
          <a:xfrm>
            <a:off x="696000" y="742552"/>
            <a:ext cx="11160000" cy="7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solidFill>
                  <a:srgbClr val="003399"/>
                </a:solidFill>
                <a:latin typeface="Candara" panose="020E0502030303020204" pitchFamily="34" charset="0"/>
              </a:rPr>
              <a:t>Cap 02</a:t>
            </a:r>
            <a:endParaRPr lang="en-US" sz="4000" i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10710E41-0455-4F44-B204-553982C87C7B}"/>
              </a:ext>
            </a:extLst>
          </p:cNvPr>
          <p:cNvSpPr/>
          <p:nvPr/>
        </p:nvSpPr>
        <p:spPr>
          <a:xfrm>
            <a:off x="696000" y="1462552"/>
            <a:ext cx="11160000" cy="3420000"/>
          </a:xfrm>
          <a:prstGeom prst="round2SameRect">
            <a:avLst>
              <a:gd name="adj1" fmla="val 0"/>
              <a:gd name="adj2" fmla="val 93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>
                <a:solidFill>
                  <a:srgbClr val="003399"/>
                </a:solidFill>
                <a:latin typeface="Candara" panose="020E0502030303020204" pitchFamily="34" charset="0"/>
              </a:rPr>
              <a:t>Revisão</a:t>
            </a:r>
            <a:r>
              <a:rPr lang="en-US" sz="6000" b="1" i="1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</a:p>
          <a:p>
            <a:pPr algn="ctr"/>
            <a:r>
              <a:rPr lang="en-US" sz="6000" b="1" i="1">
                <a:solidFill>
                  <a:srgbClr val="003399"/>
                </a:solidFill>
                <a:latin typeface="Candara" panose="020E0502030303020204" pitchFamily="34" charset="0"/>
              </a:rPr>
              <a:t>Java Avançado</a:t>
            </a:r>
          </a:p>
        </p:txBody>
      </p:sp>
    </p:spTree>
    <p:extLst>
      <p:ext uri="{BB962C8B-B14F-4D97-AF65-F5344CB8AC3E}">
        <p14:creationId xmlns:p14="http://schemas.microsoft.com/office/powerpoint/2010/main" val="4166948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5174C0-251C-4A16-BB1A-B29F04A95DEB}"/>
              </a:ext>
            </a:extLst>
          </p:cNvPr>
          <p:cNvSpPr/>
          <p:nvPr/>
        </p:nvSpPr>
        <p:spPr>
          <a:xfrm>
            <a:off x="3275863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000" i="1" dirty="0">
                <a:latin typeface="Consolas" panose="020B0609020204030204" pitchFamily="49" charset="0"/>
              </a:rPr>
              <a:t>Collection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94A1CA-A4CE-45FA-A5CE-338531B3104E}"/>
              </a:ext>
            </a:extLst>
          </p:cNvPr>
          <p:cNvSpPr/>
          <p:nvPr/>
        </p:nvSpPr>
        <p:spPr>
          <a:xfrm>
            <a:off x="1350885" y="2979000"/>
            <a:ext cx="216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 dirty="0">
                <a:latin typeface="Consolas" panose="020B0609020204030204" pitchFamily="49" charset="0"/>
              </a:rPr>
              <a:t>List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8D38A83-07EB-4A56-AA89-2EC56EE9AD9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5400000" flipH="1" flipV="1">
            <a:off x="2786277" y="1409414"/>
            <a:ext cx="1214195" cy="1924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4A1832-F3A0-45E4-9B73-8AF777313BE7}"/>
              </a:ext>
            </a:extLst>
          </p:cNvPr>
          <p:cNvSpPr/>
          <p:nvPr/>
        </p:nvSpPr>
        <p:spPr>
          <a:xfrm>
            <a:off x="5200253" y="2979000"/>
            <a:ext cx="216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800" i="1">
                <a:latin typeface="Consolas" panose="020B0609020204030204" pitchFamily="49" charset="0"/>
              </a:rPr>
              <a:t>Set</a:t>
            </a:r>
            <a:endParaRPr lang="pt-PT" sz="2400" i="1">
              <a:latin typeface="Consolas" panose="020B0609020204030204" pitchFamily="49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F1E860-2937-4121-AA9D-B735469031D7}"/>
              </a:ext>
            </a:extLst>
          </p:cNvPr>
          <p:cNvSpPr/>
          <p:nvPr/>
        </p:nvSpPr>
        <p:spPr>
          <a:xfrm>
            <a:off x="526741" y="4640604"/>
            <a:ext cx="180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ArrayList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8E6B42-ADE2-47DE-96BB-7EB7D47D32CC}"/>
              </a:ext>
            </a:extLst>
          </p:cNvPr>
          <p:cNvSpPr/>
          <p:nvPr/>
        </p:nvSpPr>
        <p:spPr>
          <a:xfrm>
            <a:off x="4450678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HashSet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4AF866-3CFE-4435-B00F-B929036AA59B}"/>
              </a:ext>
            </a:extLst>
          </p:cNvPr>
          <p:cNvSpPr/>
          <p:nvPr/>
        </p:nvSpPr>
        <p:spPr>
          <a:xfrm>
            <a:off x="6369727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TreeSet</a:t>
            </a:r>
            <a:endParaRPr lang="pt-PT" dirty="0">
              <a:latin typeface="Consolas" panose="020B0609020204030204" pitchFamily="49" charset="0"/>
            </a:endParaRPr>
          </a:p>
        </p:txBody>
      </p:sp>
      <p:cxnSp>
        <p:nvCxnSpPr>
          <p:cNvPr id="26" name="Conector de Seta Reta 3">
            <a:extLst>
              <a:ext uri="{FF2B5EF4-FFF2-40B4-BE49-F238E27FC236}">
                <a16:creationId xmlns:a16="http://schemas.microsoft.com/office/drawing/2014/main" id="{89B9ACF4-B048-4B0A-B957-55E227648B11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rot="5400000" flipH="1" flipV="1">
            <a:off x="1548011" y="3757730"/>
            <a:ext cx="761604" cy="10041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208E3BB0-9A67-4FC4-9190-8E480FEB42C3}"/>
              </a:ext>
            </a:extLst>
          </p:cNvPr>
          <p:cNvSpPr/>
          <p:nvPr/>
        </p:nvSpPr>
        <p:spPr>
          <a:xfrm>
            <a:off x="9053168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>
                <a:latin typeface="Consolas" panose="020B0609020204030204" pitchFamily="49" charset="0"/>
              </a:rPr>
              <a:t>Map</a:t>
            </a:r>
            <a:endParaRPr lang="pt-PT" i="1">
              <a:latin typeface="Consolas" panose="020B0609020204030204" pitchFamily="49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0BBE68B-2AB9-4D5C-8CF7-154EF3CBAD71}"/>
              </a:ext>
            </a:extLst>
          </p:cNvPr>
          <p:cNvSpPr/>
          <p:nvPr/>
        </p:nvSpPr>
        <p:spPr>
          <a:xfrm>
            <a:off x="8342048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HashMap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7B4BF8E-CACB-47D6-B746-85A2CE465110}"/>
              </a:ext>
            </a:extLst>
          </p:cNvPr>
          <p:cNvSpPr/>
          <p:nvPr/>
        </p:nvSpPr>
        <p:spPr>
          <a:xfrm>
            <a:off x="10252224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7E5FCF9-4564-45FC-BE06-2CD5D8572F0D}"/>
              </a:ext>
            </a:extLst>
          </p:cNvPr>
          <p:cNvSpPr/>
          <p:nvPr/>
        </p:nvSpPr>
        <p:spPr>
          <a:xfrm>
            <a:off x="2433970" y="4640603"/>
            <a:ext cx="1872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LinkedList</a:t>
            </a:r>
            <a:endParaRPr lang="pt-PT" sz="2200" dirty="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3">
            <a:extLst>
              <a:ext uri="{FF2B5EF4-FFF2-40B4-BE49-F238E27FC236}">
                <a16:creationId xmlns:a16="http://schemas.microsoft.com/office/drawing/2014/main" id="{4167AC13-2A5B-4D8E-AD12-8A319B72034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4710961" y="1409708"/>
            <a:ext cx="1214195" cy="19243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3">
            <a:extLst>
              <a:ext uri="{FF2B5EF4-FFF2-40B4-BE49-F238E27FC236}">
                <a16:creationId xmlns:a16="http://schemas.microsoft.com/office/drawing/2014/main" id="{D1D3E692-5394-4874-9A83-C0D68A1247FA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16200000" flipV="1">
            <a:off x="2519627" y="3790259"/>
            <a:ext cx="761603" cy="9390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3">
            <a:extLst>
              <a:ext uri="{FF2B5EF4-FFF2-40B4-BE49-F238E27FC236}">
                <a16:creationId xmlns:a16="http://schemas.microsoft.com/office/drawing/2014/main" id="{AFD36A20-2484-4740-A884-D490FD3DD70B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6394188" y="3765065"/>
            <a:ext cx="761604" cy="9894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">
            <a:extLst>
              <a:ext uri="{FF2B5EF4-FFF2-40B4-BE49-F238E27FC236}">
                <a16:creationId xmlns:a16="http://schemas.microsoft.com/office/drawing/2014/main" id="{FFF665B9-33E8-497A-83FE-3228761ABEE4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5400000" flipH="1" flipV="1">
            <a:off x="5434663" y="3795015"/>
            <a:ext cx="761604" cy="9295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">
            <a:extLst>
              <a:ext uri="{FF2B5EF4-FFF2-40B4-BE49-F238E27FC236}">
                <a16:creationId xmlns:a16="http://schemas.microsoft.com/office/drawing/2014/main" id="{83317680-AAC8-4E9A-A3D0-5DFAAE164A31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16200000" flipV="1">
            <a:off x="9204797" y="2693177"/>
            <a:ext cx="2875799" cy="1019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">
            <a:extLst>
              <a:ext uri="{FF2B5EF4-FFF2-40B4-BE49-F238E27FC236}">
                <a16:creationId xmlns:a16="http://schemas.microsoft.com/office/drawing/2014/main" id="{720EA001-3831-4FAD-AC33-8F4D3BBF1A7C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rot="5400000" flipH="1" flipV="1">
            <a:off x="8249709" y="2757145"/>
            <a:ext cx="2875799" cy="8911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ítulo 2">
            <a:extLst>
              <a:ext uri="{FF2B5EF4-FFF2-40B4-BE49-F238E27FC236}">
                <a16:creationId xmlns:a16="http://schemas.microsoft.com/office/drawing/2014/main" id="{4AB5A6E9-F42A-46C0-A204-1F3A3478E911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Principais interfaces e classes</a:t>
            </a:r>
          </a:p>
        </p:txBody>
      </p:sp>
    </p:spTree>
    <p:extLst>
      <p:ext uri="{BB962C8B-B14F-4D97-AF65-F5344CB8AC3E}">
        <p14:creationId xmlns:p14="http://schemas.microsoft.com/office/powerpoint/2010/main" val="3199785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SobreCollection_1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classe?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Qual ordem foi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ArrayList&lt;&gt;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DDB63-C2F6-4DFB-B056-E5DD24C50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58" y="1297048"/>
            <a:ext cx="5400000" cy="2334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0767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Qual ordem foi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ArrayList&lt;&gt;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ordem de inserção</a:t>
            </a:r>
            <a:endParaRPr lang="pt-BR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92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Vamos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refatorar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criar um método que retorna uma implementação de Collection: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&gt;Selecionar a partir de new &gt; Ctrl + 1 &gt;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Extract to method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4AE593-DEBB-4298-987F-63655A284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79" y="2637445"/>
            <a:ext cx="7200000" cy="23105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5734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&gt;Extrair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buildCollectionImplementation()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&gt;alterar o tipo de retorno para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Collection&lt;String&gt;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&gt;retornar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HashSet&lt;String&gt;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-&gt;Deve ficar assim: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classe.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&gt;Qual ordem é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HashSet&lt;&gt;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C074A-5282-496A-A70B-1874532A7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501" y="2240493"/>
            <a:ext cx="5400000" cy="27964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50500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&gt;Qual ordem é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HashSet&lt;&gt;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Sem ordem definida</a:t>
            </a:r>
          </a:p>
        </p:txBody>
      </p:sp>
    </p:spTree>
    <p:extLst>
      <p:ext uri="{BB962C8B-B14F-4D97-AF65-F5344CB8AC3E}">
        <p14:creationId xmlns:p14="http://schemas.microsoft.com/office/powerpoint/2010/main" val="350919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&gt;Alterar o retorno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TreeSet&lt;String&gt;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classe.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Qual ordem é impressa para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TreeSet&lt;&gt;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144326-CE4F-42B7-ABAA-2AC507721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19" y="1297049"/>
            <a:ext cx="7200000" cy="10738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3863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Qual ordem é impressa para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TreeSet&lt;&gt;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</a:t>
            </a:r>
            <a:r>
              <a:rPr lang="pt-BR" b="1" dirty="0">
                <a:solidFill>
                  <a:srgbClr val="7030A0"/>
                </a:solidFill>
                <a:latin typeface="Candara" panose="020E0502030303020204" pitchFamily="34" charset="0"/>
              </a:rPr>
              <a:t>TreeSet 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é uma árvore balanceada. É impressa na ordem natural dos elementos.</a:t>
            </a:r>
          </a:p>
        </p:txBody>
      </p:sp>
    </p:spTree>
    <p:extLst>
      <p:ext uri="{BB962C8B-B14F-4D97-AF65-F5344CB8AC3E}">
        <p14:creationId xmlns:p14="http://schemas.microsoft.com/office/powerpoint/2010/main" val="3102738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8B91B2-A586-435D-A407-BB731A61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58" y="768803"/>
            <a:ext cx="7697274" cy="5906324"/>
          </a:xfrm>
          <a:prstGeom prst="rect">
            <a:avLst/>
          </a:prstGeom>
        </p:spPr>
      </p:pic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2CAD0-A460-44F8-B82C-3F985DCE80C6}"/>
              </a:ext>
            </a:extLst>
          </p:cNvPr>
          <p:cNvSpPr/>
          <p:nvPr/>
        </p:nvSpPr>
        <p:spPr>
          <a:xfrm>
            <a:off x="923276" y="2494625"/>
            <a:ext cx="5983550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Wave 4">
            <a:extLst>
              <a:ext uri="{FF2B5EF4-FFF2-40B4-BE49-F238E27FC236}">
                <a16:creationId xmlns:a16="http://schemas.microsoft.com/office/drawing/2014/main" id="{8E77988C-513C-4084-A142-27BD17E975BD}"/>
              </a:ext>
            </a:extLst>
          </p:cNvPr>
          <p:cNvSpPr/>
          <p:nvPr/>
        </p:nvSpPr>
        <p:spPr>
          <a:xfrm>
            <a:off x="6906826" y="1074198"/>
            <a:ext cx="4021586" cy="1489772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Adiciona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uma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coleção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em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outra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46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SobreCollection_2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&gt;Codar 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para entender 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addAll()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 e verificar se está funcionando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E3509-3C65-4ED9-A1F8-B36AA5A0F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16" y="1728679"/>
            <a:ext cx="9000000" cy="3179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374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747BDF83-7840-4369-8097-61463A1577A6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Convenções de código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14EC6A1C-2DBB-4AA6-8914-798F785B745B}"/>
              </a:ext>
            </a:extLst>
          </p:cNvPr>
          <p:cNvSpPr/>
          <p:nvPr/>
        </p:nvSpPr>
        <p:spPr>
          <a:xfrm>
            <a:off x="831271" y="979054"/>
            <a:ext cx="5039999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latin typeface="Candara" panose="020E0502030303020204" pitchFamily="34" charset="0"/>
              </a:rPr>
              <a:t>Camel Case</a:t>
            </a:r>
          </a:p>
        </p:txBody>
      </p:sp>
      <p:sp>
        <p:nvSpPr>
          <p:cNvPr id="12" name="Retângulo: Cantos Superiores Arredondados 11">
            <a:extLst>
              <a:ext uri="{FF2B5EF4-FFF2-40B4-BE49-F238E27FC236}">
                <a16:creationId xmlns:a16="http://schemas.microsoft.com/office/drawing/2014/main" id="{91F91A2C-3B20-45C1-BD4F-60A2B2BFDEA4}"/>
              </a:ext>
            </a:extLst>
          </p:cNvPr>
          <p:cNvSpPr/>
          <p:nvPr/>
        </p:nvSpPr>
        <p:spPr>
          <a:xfrm>
            <a:off x="6491928" y="979054"/>
            <a:ext cx="5039999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latin typeface="Candara" panose="020E0502030303020204" pitchFamily="34" charset="0"/>
              </a:rPr>
              <a:t>Pascal Case</a:t>
            </a: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528B98B2-A244-4458-9D6B-D67A8238AD9E}"/>
              </a:ext>
            </a:extLst>
          </p:cNvPr>
          <p:cNvSpPr/>
          <p:nvPr/>
        </p:nvSpPr>
        <p:spPr>
          <a:xfrm>
            <a:off x="831272" y="3979479"/>
            <a:ext cx="5039998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latin typeface="Candara" panose="020E0502030303020204" pitchFamily="34" charset="0"/>
              </a:rPr>
              <a:t>Snake Case</a:t>
            </a:r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99AA04BE-5DB7-4C6C-A178-F49234874E76}"/>
              </a:ext>
            </a:extLst>
          </p:cNvPr>
          <p:cNvSpPr/>
          <p:nvPr/>
        </p:nvSpPr>
        <p:spPr>
          <a:xfrm>
            <a:off x="831272" y="1519054"/>
            <a:ext cx="5040000" cy="162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>
                <a:solidFill>
                  <a:schemeClr val="tx1"/>
                </a:solidFill>
                <a:latin typeface="Consolas" panose="020B0609020204030204" pitchFamily="49" charset="0"/>
              </a:rPr>
              <a:t>coisasParaFazer</a:t>
            </a:r>
          </a:p>
          <a:p>
            <a:endParaRPr lang="pt-BR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pt-BR" sz="1600">
                <a:solidFill>
                  <a:schemeClr val="tx1"/>
                </a:solidFill>
                <a:latin typeface="Consolas" panose="020B0609020204030204" pitchFamily="49" charset="0"/>
              </a:rPr>
              <a:t>idadeDoAmigo</a:t>
            </a:r>
          </a:p>
          <a:p>
            <a:endParaRPr lang="pt-BR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pt-BR" sz="1600">
                <a:solidFill>
                  <a:schemeClr val="tx1"/>
                </a:solidFill>
                <a:latin typeface="Consolas" panose="020B0609020204030204" pitchFamily="49" charset="0"/>
              </a:rPr>
              <a:t>valorFinal</a:t>
            </a:r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8949FF2E-A4CA-45BD-89E3-D78E80BA9BEB}"/>
              </a:ext>
            </a:extLst>
          </p:cNvPr>
          <p:cNvSpPr/>
          <p:nvPr/>
        </p:nvSpPr>
        <p:spPr>
          <a:xfrm>
            <a:off x="6491929" y="3979479"/>
            <a:ext cx="5039998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latin typeface="Candara" panose="020E0502030303020204" pitchFamily="34" charset="0"/>
              </a:rPr>
              <a:t>Screaming Snake Case</a:t>
            </a:r>
          </a:p>
        </p:txBody>
      </p:sp>
      <p:sp>
        <p:nvSpPr>
          <p:cNvPr id="21" name="Retângulo: Cantos Superiores Arredondados 20">
            <a:extLst>
              <a:ext uri="{FF2B5EF4-FFF2-40B4-BE49-F238E27FC236}">
                <a16:creationId xmlns:a16="http://schemas.microsoft.com/office/drawing/2014/main" id="{1A530BEF-83C8-4B92-9256-206DEF1A2DE0}"/>
              </a:ext>
            </a:extLst>
          </p:cNvPr>
          <p:cNvSpPr/>
          <p:nvPr/>
        </p:nvSpPr>
        <p:spPr>
          <a:xfrm>
            <a:off x="6491929" y="1519054"/>
            <a:ext cx="5040000" cy="162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>
                <a:solidFill>
                  <a:schemeClr val="tx1"/>
                </a:solidFill>
                <a:latin typeface="Consolas" panose="020B0609020204030204" pitchFamily="49" charset="0"/>
              </a:rPr>
              <a:t>CoisasParaFazer</a:t>
            </a:r>
          </a:p>
          <a:p>
            <a:endParaRPr lang="pt-BR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pt-BR" sz="1600">
                <a:solidFill>
                  <a:schemeClr val="tx1"/>
                </a:solidFill>
                <a:latin typeface="Consolas" panose="020B0609020204030204" pitchFamily="49" charset="0"/>
              </a:rPr>
              <a:t>IdadeDoAmigo</a:t>
            </a:r>
          </a:p>
          <a:p>
            <a:endParaRPr lang="pt-BR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pt-BR" sz="1600">
                <a:solidFill>
                  <a:schemeClr val="tx1"/>
                </a:solidFill>
                <a:latin typeface="Consolas" panose="020B0609020204030204" pitchFamily="49" charset="0"/>
              </a:rPr>
              <a:t>ValorFinal</a:t>
            </a:r>
          </a:p>
        </p:txBody>
      </p:sp>
      <p:sp>
        <p:nvSpPr>
          <p:cNvPr id="22" name="Retângulo: Cantos Superiores Arredondados 21">
            <a:extLst>
              <a:ext uri="{FF2B5EF4-FFF2-40B4-BE49-F238E27FC236}">
                <a16:creationId xmlns:a16="http://schemas.microsoft.com/office/drawing/2014/main" id="{0E501561-6702-4A94-A57D-EC2B5BBF36DA}"/>
              </a:ext>
            </a:extLst>
          </p:cNvPr>
          <p:cNvSpPr/>
          <p:nvPr/>
        </p:nvSpPr>
        <p:spPr>
          <a:xfrm>
            <a:off x="831272" y="4524349"/>
            <a:ext cx="5040000" cy="162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>
                <a:solidFill>
                  <a:schemeClr val="tx1"/>
                </a:solidFill>
                <a:latin typeface="Consolas" panose="020B0609020204030204" pitchFamily="49" charset="0"/>
              </a:rPr>
              <a:t>coisas_para_fazer</a:t>
            </a:r>
          </a:p>
          <a:p>
            <a:endParaRPr lang="pt-BR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pt-BR" sz="1600">
                <a:solidFill>
                  <a:schemeClr val="tx1"/>
                </a:solidFill>
                <a:latin typeface="Consolas" panose="020B0609020204030204" pitchFamily="49" charset="0"/>
              </a:rPr>
              <a:t>idade_do_amigo</a:t>
            </a:r>
          </a:p>
          <a:p>
            <a:endParaRPr lang="pt-BR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pt-BR" sz="1600">
                <a:solidFill>
                  <a:schemeClr val="tx1"/>
                </a:solidFill>
                <a:latin typeface="Consolas" panose="020B0609020204030204" pitchFamily="49" charset="0"/>
              </a:rPr>
              <a:t>valor_final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FAD8DB56-82F7-47D2-B89B-3DD1F0295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029" y="1610615"/>
            <a:ext cx="1899210" cy="1440000"/>
          </a:xfrm>
          <a:prstGeom prst="rect">
            <a:avLst/>
          </a:prstGeom>
        </p:spPr>
      </p:pic>
      <p:sp>
        <p:nvSpPr>
          <p:cNvPr id="24" name="Retângulo: Cantos Superiores Arredondados 23">
            <a:extLst>
              <a:ext uri="{FF2B5EF4-FFF2-40B4-BE49-F238E27FC236}">
                <a16:creationId xmlns:a16="http://schemas.microsoft.com/office/drawing/2014/main" id="{9B036050-0228-493D-80BF-588D8756D3F5}"/>
              </a:ext>
            </a:extLst>
          </p:cNvPr>
          <p:cNvSpPr/>
          <p:nvPr/>
        </p:nvSpPr>
        <p:spPr>
          <a:xfrm>
            <a:off x="6491929" y="4524349"/>
            <a:ext cx="5040000" cy="162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>
                <a:solidFill>
                  <a:schemeClr val="tx1"/>
                </a:solidFill>
                <a:latin typeface="Consolas" panose="020B0609020204030204" pitchFamily="49" charset="0"/>
              </a:rPr>
              <a:t>COISAS_PARA_FAZER</a:t>
            </a:r>
          </a:p>
          <a:p>
            <a:endParaRPr lang="pt-BR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pt-BR" sz="1600">
                <a:solidFill>
                  <a:schemeClr val="tx1"/>
                </a:solidFill>
                <a:latin typeface="Consolas" panose="020B0609020204030204" pitchFamily="49" charset="0"/>
              </a:rPr>
              <a:t>IDADE_DO_AMIGO</a:t>
            </a:r>
          </a:p>
          <a:p>
            <a:endParaRPr lang="pt-BR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pt-BR" sz="1600">
                <a:solidFill>
                  <a:schemeClr val="tx1"/>
                </a:solidFill>
                <a:latin typeface="Consolas" panose="020B0609020204030204" pitchFamily="49" charset="0"/>
              </a:rPr>
              <a:t>VALOR_FINAL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40465BD9-B644-4B7A-89D7-ADC514015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239" y="4906949"/>
            <a:ext cx="2880000" cy="91579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E8FDC850-5366-4FEB-BD17-602E5E2E7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3464" y="4614349"/>
            <a:ext cx="2753047" cy="14400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C2F7C680-AC62-4B62-AC06-53A6843EE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164" y="1611198"/>
            <a:ext cx="1418347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02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&gt;Continuar codando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 e verificar se está funcionando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4AA4B-061B-420F-A1C1-F8F3977E2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98" y="1297049"/>
            <a:ext cx="9000000" cy="2072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2221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&gt;Completando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*Pergunta: 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addAll()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é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thread-safe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FF5643-829E-45D5-96E5-C8789ED1E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11" y="1363191"/>
            <a:ext cx="9000000" cy="2626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2157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*Pergunta: 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addAll()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é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thread-safe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7030A0"/>
                </a:solidFill>
                <a:latin typeface="Candara" panose="020E0502030303020204" pitchFamily="34" charset="0"/>
              </a:rPr>
              <a:t>Não.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O método manipula os dados internos o que vai demandar um tempo para fazê-lo.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7030A0"/>
                </a:solidFill>
                <a:latin typeface="Candara" panose="020E0502030303020204" pitchFamily="34" charset="0"/>
              </a:rPr>
              <a:t>Se outra thread assumir o controle quando a primeira thread ainda está manipulando, os dados internos podem se tornar inconsistentes.</a:t>
            </a:r>
          </a:p>
        </p:txBody>
      </p:sp>
    </p:spTree>
    <p:extLst>
      <p:ext uri="{BB962C8B-B14F-4D97-AF65-F5344CB8AC3E}">
        <p14:creationId xmlns:p14="http://schemas.microsoft.com/office/powerpoint/2010/main" val="4114084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8B91B2-A586-435D-A407-BB731A61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58" y="768803"/>
            <a:ext cx="7697274" cy="5906324"/>
          </a:xfrm>
          <a:prstGeom prst="rect">
            <a:avLst/>
          </a:prstGeom>
        </p:spPr>
      </p:pic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2CAD0-A460-44F8-B82C-3F985DCE80C6}"/>
              </a:ext>
            </a:extLst>
          </p:cNvPr>
          <p:cNvSpPr/>
          <p:nvPr/>
        </p:nvSpPr>
        <p:spPr>
          <a:xfrm>
            <a:off x="923276" y="3906178"/>
            <a:ext cx="3977198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75F2CE-E5CA-43D4-A900-0DD070FAA10C}"/>
              </a:ext>
            </a:extLst>
          </p:cNvPr>
          <p:cNvSpPr/>
          <p:nvPr/>
        </p:nvSpPr>
        <p:spPr>
          <a:xfrm>
            <a:off x="923276" y="4300841"/>
            <a:ext cx="3497804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Wave 8">
            <a:extLst>
              <a:ext uri="{FF2B5EF4-FFF2-40B4-BE49-F238E27FC236}">
                <a16:creationId xmlns:a16="http://schemas.microsoft.com/office/drawing/2014/main" id="{2485D395-80B0-4982-9772-78E1D71B8BEB}"/>
              </a:ext>
            </a:extLst>
          </p:cNvPr>
          <p:cNvSpPr/>
          <p:nvPr/>
        </p:nvSpPr>
        <p:spPr>
          <a:xfrm>
            <a:off x="7770922" y="3551910"/>
            <a:ext cx="4021586" cy="1489772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Verifica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a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quantidade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de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elementos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69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Entendendo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isEmpty()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size()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15DDD8-4802-42AA-A1B6-7BD6D2BF8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97" y="1262014"/>
            <a:ext cx="10800000" cy="25704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77A2502-C63A-4F40-B011-FF41AFA7DFF0}"/>
              </a:ext>
            </a:extLst>
          </p:cNvPr>
          <p:cNvSpPr/>
          <p:nvPr/>
        </p:nvSpPr>
        <p:spPr>
          <a:xfrm rot="20447533">
            <a:off x="8728714" y="1431618"/>
            <a:ext cx="3428681" cy="1059426"/>
          </a:xfrm>
          <a:prstGeom prst="leftArrow">
            <a:avLst>
              <a:gd name="adj1" fmla="val 64413"/>
              <a:gd name="adj2" fmla="val 5360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Construindo</a:t>
            </a:r>
            <a:r>
              <a:rPr lang="en-US" sz="2000" dirty="0"/>
              <a:t> a </a:t>
            </a:r>
            <a:r>
              <a:rPr lang="en-US" sz="2000" dirty="0" err="1"/>
              <a:t>partir</a:t>
            </a:r>
            <a:r>
              <a:rPr lang="en-US" sz="2000" dirty="0"/>
              <a:t> de </a:t>
            </a:r>
            <a:r>
              <a:rPr lang="en-US" sz="2000" dirty="0" err="1"/>
              <a:t>outra</a:t>
            </a:r>
            <a:r>
              <a:rPr lang="en-US" sz="2000" dirty="0"/>
              <a:t> </a:t>
            </a:r>
            <a:r>
              <a:rPr lang="en-US" sz="2000" dirty="0" err="1"/>
              <a:t>coleção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6855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Entendendo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isEmpty()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size()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892D5D-2A27-4AF0-A9C0-EF30426A3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75" y="1297049"/>
            <a:ext cx="6840000" cy="49232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9005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Entendendo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isEmpty()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size()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&gt;Refatorar para um método os if´s que testam o tamanho: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Qual você acha o mais legível?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andara" panose="020E0502030303020204" pitchFamily="34" charset="0"/>
              </a:rPr>
              <a:t>Sendo redundante, </a:t>
            </a:r>
            <a:r>
              <a:rPr lang="pt-BR" b="1" dirty="0">
                <a:solidFill>
                  <a:srgbClr val="FF0000"/>
                </a:solidFill>
                <a:latin typeface="Candara" panose="020E0502030303020204" pitchFamily="34" charset="0"/>
              </a:rPr>
              <a:t>deixar apenas um if</a:t>
            </a:r>
            <a:r>
              <a:rPr lang="pt-BR" dirty="0">
                <a:solidFill>
                  <a:srgbClr val="FF0000"/>
                </a:solidFill>
                <a:latin typeface="Candara" panose="020E0502030303020204" pitchFamily="34" charset="0"/>
              </a:rPr>
              <a:t>. 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052F98-8108-4A3E-90AB-2B3D99639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93" y="1732605"/>
            <a:ext cx="7200000" cy="2703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473003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8B91B2-A586-435D-A407-BB731A61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58" y="768803"/>
            <a:ext cx="7697274" cy="5906324"/>
          </a:xfrm>
          <a:prstGeom prst="rect">
            <a:avLst/>
          </a:prstGeom>
        </p:spPr>
      </p:pic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75F2CE-E5CA-43D4-A900-0DD070FAA10C}"/>
              </a:ext>
            </a:extLst>
          </p:cNvPr>
          <p:cNvSpPr/>
          <p:nvPr/>
        </p:nvSpPr>
        <p:spPr>
          <a:xfrm>
            <a:off x="896643" y="2853780"/>
            <a:ext cx="3497804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Wave 5">
            <a:extLst>
              <a:ext uri="{FF2B5EF4-FFF2-40B4-BE49-F238E27FC236}">
                <a16:creationId xmlns:a16="http://schemas.microsoft.com/office/drawing/2014/main" id="{22E56BBB-F956-449D-A068-91BF7D417611}"/>
              </a:ext>
            </a:extLst>
          </p:cNvPr>
          <p:cNvSpPr/>
          <p:nvPr/>
        </p:nvSpPr>
        <p:spPr>
          <a:xfrm>
            <a:off x="6997083" y="2108894"/>
            <a:ext cx="4021586" cy="1489772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Limpa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os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elementos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da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coleção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41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Entendendo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E35A55-2B1A-46A1-9065-9D51C31EA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64" y="1401906"/>
            <a:ext cx="7200000" cy="3074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133148-9595-4B68-9DCA-D4AC1050D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497" y="4113051"/>
            <a:ext cx="3600000" cy="23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81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802167" y="908666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Array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747BDF83-7840-4369-8097-61463A1577A6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tângulo: Cantos Diagonais Arredondados 1">
            <a:extLst>
              <a:ext uri="{FF2B5EF4-FFF2-40B4-BE49-F238E27FC236}">
                <a16:creationId xmlns:a16="http://schemas.microsoft.com/office/drawing/2014/main" id="{4F737336-24E3-4A11-9D6A-91378EBBA3B0}"/>
              </a:ext>
            </a:extLst>
          </p:cNvPr>
          <p:cNvSpPr/>
          <p:nvPr/>
        </p:nvSpPr>
        <p:spPr>
          <a:xfrm>
            <a:off x="1802167" y="1877150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Java Collections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3DAA01A1-959D-43AF-82EE-799626619F63}"/>
              </a:ext>
            </a:extLst>
          </p:cNvPr>
          <p:cNvSpPr/>
          <p:nvPr/>
        </p:nvSpPr>
        <p:spPr>
          <a:xfrm>
            <a:off x="1802167" y="2845634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List&lt;...&gt;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E67EA774-FB3B-4160-93D4-0A66E84FB41B}"/>
              </a:ext>
            </a:extLst>
          </p:cNvPr>
          <p:cNvSpPr/>
          <p:nvPr/>
        </p:nvSpPr>
        <p:spPr>
          <a:xfrm>
            <a:off x="1802167" y="3814118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Ordenação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tângulo: Cantos Diagonais Arredondados 1">
            <a:extLst>
              <a:ext uri="{FF2B5EF4-FFF2-40B4-BE49-F238E27FC236}">
                <a16:creationId xmlns:a16="http://schemas.microsoft.com/office/drawing/2014/main" id="{8EB1FFDE-D8D2-45EB-A3A3-FDFE9C9C55FE}"/>
              </a:ext>
            </a:extLst>
          </p:cNvPr>
          <p:cNvSpPr/>
          <p:nvPr/>
        </p:nvSpPr>
        <p:spPr>
          <a:xfrm>
            <a:off x="1802167" y="4782602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Set&lt;...&gt;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tângulo: Cantos Diagonais Arredondados 1">
            <a:extLst>
              <a:ext uri="{FF2B5EF4-FFF2-40B4-BE49-F238E27FC236}">
                <a16:creationId xmlns:a16="http://schemas.microsoft.com/office/drawing/2014/main" id="{3C4C1F7C-B162-4837-98A3-D4D1CC36F0AE}"/>
              </a:ext>
            </a:extLst>
          </p:cNvPr>
          <p:cNvSpPr/>
          <p:nvPr/>
        </p:nvSpPr>
        <p:spPr>
          <a:xfrm>
            <a:off x="1802167" y="5751084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Map&lt;...&gt;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54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747BDF83-7840-4369-8097-61463A1577A6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Convenções Java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E1718654-12D6-4965-9F9D-7C183DE47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590355"/>
              </p:ext>
            </p:extLst>
          </p:nvPr>
        </p:nvGraphicFramePr>
        <p:xfrm>
          <a:off x="822036" y="719667"/>
          <a:ext cx="11065164" cy="58112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16364">
                  <a:extLst>
                    <a:ext uri="{9D8B030D-6E8A-4147-A177-3AD203B41FA5}">
                      <a16:colId xmlns:a16="http://schemas.microsoft.com/office/drawing/2014/main" val="3834608595"/>
                    </a:ext>
                  </a:extLst>
                </a:gridCol>
                <a:gridCol w="3085707">
                  <a:extLst>
                    <a:ext uri="{9D8B030D-6E8A-4147-A177-3AD203B41FA5}">
                      <a16:colId xmlns:a16="http://schemas.microsoft.com/office/drawing/2014/main" val="2696740548"/>
                    </a:ext>
                  </a:extLst>
                </a:gridCol>
                <a:gridCol w="6363093">
                  <a:extLst>
                    <a:ext uri="{9D8B030D-6E8A-4147-A177-3AD203B41FA5}">
                      <a16:colId xmlns:a16="http://schemas.microsoft.com/office/drawing/2014/main" val="1544084854"/>
                    </a:ext>
                  </a:extLst>
                </a:gridCol>
              </a:tblGrid>
              <a:tr h="379249">
                <a:tc>
                  <a:txBody>
                    <a:bodyPr/>
                    <a:lstStyle/>
                    <a:p>
                      <a:r>
                        <a:rPr lang="pt-BR" sz="2000"/>
                        <a:t>Elemento</a:t>
                      </a:r>
                      <a:endParaRPr lang="pt-BR" sz="200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/>
                        <a:t>Convenção</a:t>
                      </a:r>
                      <a:endParaRPr lang="pt-BR" sz="2000" b="1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Exemplo</a:t>
                      </a:r>
                      <a:endParaRPr lang="pt-BR" sz="200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398160"/>
                  </a:ext>
                </a:extLst>
              </a:tr>
              <a:tr h="744879"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rgbClr val="002060"/>
                          </a:solidFill>
                        </a:rPr>
                        <a:t>Pacotes</a:t>
                      </a:r>
                      <a:endParaRPr lang="pt-BR" sz="200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>
                          <a:solidFill>
                            <a:schemeClr val="accent2"/>
                          </a:solidFill>
                        </a:rPr>
                        <a:t>camelCase</a:t>
                      </a:r>
                      <a:endParaRPr lang="pt-BR" sz="2000" b="1">
                        <a:solidFill>
                          <a:schemeClr val="accent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>
                          <a:solidFill>
                            <a:srgbClr val="002060"/>
                          </a:solidFill>
                        </a:rPr>
                        <a:t>package</a:t>
                      </a:r>
                      <a:r>
                        <a:rPr lang="pt-BR" sz="200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pt-BR" sz="2000">
                          <a:solidFill>
                            <a:srgbClr val="002060"/>
                          </a:solidFill>
                          <a:highlight>
                            <a:srgbClr val="FFFF00"/>
                          </a:highlight>
                        </a:rPr>
                        <a:t>contabilidade</a:t>
                      </a:r>
                      <a:r>
                        <a:rPr lang="pt-BR" sz="2000">
                          <a:solidFill>
                            <a:srgbClr val="002060"/>
                          </a:solidFill>
                        </a:rPr>
                        <a:t>;</a:t>
                      </a:r>
                      <a:endParaRPr lang="pt-BR" sz="200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024949"/>
                  </a:ext>
                </a:extLst>
              </a:tr>
              <a:tr h="1010011"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rgbClr val="002060"/>
                          </a:solidFill>
                        </a:rPr>
                        <a:t>Classes,</a:t>
                      </a:r>
                    </a:p>
                    <a:p>
                      <a:r>
                        <a:rPr lang="pt-BR" sz="20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Interfaces,</a:t>
                      </a:r>
                    </a:p>
                    <a:p>
                      <a:r>
                        <a:rPr lang="pt-BR" sz="200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Enums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>
                          <a:solidFill>
                            <a:schemeClr val="accent5"/>
                          </a:solidFill>
                        </a:rPr>
                        <a:t>PascalCase</a:t>
                      </a:r>
                      <a:endParaRPr lang="pt-BR" sz="2000" b="1">
                        <a:solidFill>
                          <a:schemeClr val="accent5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>
                          <a:solidFill>
                            <a:srgbClr val="002060"/>
                          </a:solidFill>
                        </a:rPr>
                        <a:t>public class</a:t>
                      </a:r>
                      <a:r>
                        <a:rPr lang="pt-BR" sz="200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pt-BR" sz="2000">
                          <a:solidFill>
                            <a:srgbClr val="002060"/>
                          </a:solidFill>
                          <a:highlight>
                            <a:srgbClr val="00FF00"/>
                          </a:highlight>
                        </a:rPr>
                        <a:t>AnimalDeEstimacao</a:t>
                      </a:r>
                      <a:r>
                        <a:rPr lang="pt-BR" sz="2000">
                          <a:solidFill>
                            <a:srgbClr val="002060"/>
                          </a:solidFill>
                        </a:rPr>
                        <a:t>;</a:t>
                      </a:r>
                      <a:endParaRPr lang="pt-BR" sz="200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920915"/>
                  </a:ext>
                </a:extLst>
              </a:tr>
              <a:tr h="1228813"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rgbClr val="002060"/>
                          </a:solidFill>
                        </a:rPr>
                        <a:t>Atributos,</a:t>
                      </a:r>
                    </a:p>
                    <a:p>
                      <a:r>
                        <a:rPr lang="pt-BR" sz="2000">
                          <a:solidFill>
                            <a:srgbClr val="002060"/>
                          </a:solidFill>
                        </a:rPr>
                        <a:t>Parâmetros,</a:t>
                      </a:r>
                    </a:p>
                    <a:p>
                      <a:r>
                        <a:rPr lang="pt-BR" sz="2000">
                          <a:solidFill>
                            <a:srgbClr val="002060"/>
                          </a:solidFill>
                        </a:rPr>
                        <a:t>Varíaveis</a:t>
                      </a:r>
                      <a:endParaRPr lang="pt-BR" sz="200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>
                          <a:solidFill>
                            <a:schemeClr val="accent2"/>
                          </a:solidFill>
                        </a:rPr>
                        <a:t>camelCase</a:t>
                      </a:r>
                      <a:endParaRPr lang="pt-BR" sz="2000" b="1">
                        <a:solidFill>
                          <a:srgbClr val="C0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rgbClr val="002060"/>
                          </a:solidFill>
                        </a:rPr>
                        <a:t>private String </a:t>
                      </a:r>
                      <a:r>
                        <a:rPr lang="pt-BR" sz="2000" u="none">
                          <a:solidFill>
                            <a:srgbClr val="002060"/>
                          </a:solidFill>
                          <a:highlight>
                            <a:srgbClr val="FFFF00"/>
                          </a:highlight>
                        </a:rPr>
                        <a:t>dataCompra</a:t>
                      </a:r>
                      <a:r>
                        <a:rPr lang="pt-BR" sz="2000">
                          <a:solidFill>
                            <a:srgbClr val="002060"/>
                          </a:solidFill>
                        </a:rPr>
                        <a:t>;</a:t>
                      </a:r>
                      <a:endParaRPr lang="pt-BR" sz="200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529022"/>
                  </a:ext>
                </a:extLst>
              </a:tr>
              <a:tr h="1397879"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rgbClr val="002060"/>
                          </a:solidFill>
                        </a:rPr>
                        <a:t>Métodos</a:t>
                      </a:r>
                      <a:endParaRPr lang="pt-BR" sz="200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>
                          <a:solidFill>
                            <a:schemeClr val="accent2"/>
                          </a:solidFill>
                        </a:rPr>
                        <a:t>camelCase</a:t>
                      </a:r>
                      <a:endParaRPr lang="pt-BR" sz="2000" b="1">
                        <a:solidFill>
                          <a:srgbClr val="C0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rgbClr val="002060"/>
                          </a:solidFill>
                        </a:rPr>
                        <a:t>public void </a:t>
                      </a:r>
                      <a:r>
                        <a:rPr lang="pt-BR" sz="2000" u="none">
                          <a:solidFill>
                            <a:srgbClr val="002060"/>
                          </a:solidFill>
                          <a:highlight>
                            <a:srgbClr val="00FF00"/>
                          </a:highlight>
                        </a:rPr>
                        <a:t>buscarTodosProdutos</a:t>
                      </a:r>
                      <a:r>
                        <a:rPr lang="pt-BR" sz="200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pt-BR" sz="200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438194"/>
                  </a:ext>
                </a:extLst>
              </a:tr>
              <a:tr h="1033426"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rgbClr val="002060"/>
                          </a:solidFill>
                        </a:rPr>
                        <a:t>Constantes</a:t>
                      </a:r>
                      <a:endParaRPr lang="pt-BR" sz="200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SCREAMING_SNAKE_CASE</a:t>
                      </a:r>
                      <a:endParaRPr lang="pt-BR" sz="20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private static final int </a:t>
                      </a:r>
                      <a:r>
                        <a:rPr lang="pt-BR" sz="2000">
                          <a:solidFill>
                            <a:srgbClr val="00206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VALOR_PADRAO</a:t>
                      </a:r>
                      <a:r>
                        <a:rPr lang="pt-BR" sz="200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 = 1;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099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0344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5174C0-251C-4A16-BB1A-B29F04A95DEB}"/>
              </a:ext>
            </a:extLst>
          </p:cNvPr>
          <p:cNvSpPr/>
          <p:nvPr/>
        </p:nvSpPr>
        <p:spPr>
          <a:xfrm>
            <a:off x="3275863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000" i="1" dirty="0">
                <a:latin typeface="Consolas" panose="020B0609020204030204" pitchFamily="49" charset="0"/>
              </a:rPr>
              <a:t>Collection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94A1CA-A4CE-45FA-A5CE-338531B3104E}"/>
              </a:ext>
            </a:extLst>
          </p:cNvPr>
          <p:cNvSpPr/>
          <p:nvPr/>
        </p:nvSpPr>
        <p:spPr>
          <a:xfrm>
            <a:off x="1350885" y="2979000"/>
            <a:ext cx="216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 dirty="0">
                <a:latin typeface="Consolas" panose="020B0609020204030204" pitchFamily="49" charset="0"/>
              </a:rPr>
              <a:t>List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8D38A83-07EB-4A56-AA89-2EC56EE9AD9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5400000" flipH="1" flipV="1">
            <a:off x="2786277" y="1409414"/>
            <a:ext cx="1214195" cy="1924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4A1832-F3A0-45E4-9B73-8AF777313BE7}"/>
              </a:ext>
            </a:extLst>
          </p:cNvPr>
          <p:cNvSpPr/>
          <p:nvPr/>
        </p:nvSpPr>
        <p:spPr>
          <a:xfrm>
            <a:off x="5200253" y="2979000"/>
            <a:ext cx="216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800" i="1">
                <a:latin typeface="Consolas" panose="020B0609020204030204" pitchFamily="49" charset="0"/>
              </a:rPr>
              <a:t>Set</a:t>
            </a:r>
            <a:endParaRPr lang="pt-PT" sz="2400" i="1">
              <a:latin typeface="Consolas" panose="020B0609020204030204" pitchFamily="49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F1E860-2937-4121-AA9D-B735469031D7}"/>
              </a:ext>
            </a:extLst>
          </p:cNvPr>
          <p:cNvSpPr/>
          <p:nvPr/>
        </p:nvSpPr>
        <p:spPr>
          <a:xfrm>
            <a:off x="526741" y="4640604"/>
            <a:ext cx="180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ArrayList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8E6B42-ADE2-47DE-96BB-7EB7D47D32CC}"/>
              </a:ext>
            </a:extLst>
          </p:cNvPr>
          <p:cNvSpPr/>
          <p:nvPr/>
        </p:nvSpPr>
        <p:spPr>
          <a:xfrm>
            <a:off x="4450678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HashSet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4AF866-3CFE-4435-B00F-B929036AA59B}"/>
              </a:ext>
            </a:extLst>
          </p:cNvPr>
          <p:cNvSpPr/>
          <p:nvPr/>
        </p:nvSpPr>
        <p:spPr>
          <a:xfrm>
            <a:off x="6369727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TreeSet</a:t>
            </a:r>
            <a:endParaRPr lang="pt-PT" dirty="0">
              <a:latin typeface="Consolas" panose="020B0609020204030204" pitchFamily="49" charset="0"/>
            </a:endParaRPr>
          </a:p>
        </p:txBody>
      </p:sp>
      <p:cxnSp>
        <p:nvCxnSpPr>
          <p:cNvPr id="26" name="Conector de Seta Reta 3">
            <a:extLst>
              <a:ext uri="{FF2B5EF4-FFF2-40B4-BE49-F238E27FC236}">
                <a16:creationId xmlns:a16="http://schemas.microsoft.com/office/drawing/2014/main" id="{89B9ACF4-B048-4B0A-B957-55E227648B11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rot="5400000" flipH="1" flipV="1">
            <a:off x="1548011" y="3757730"/>
            <a:ext cx="761604" cy="10041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208E3BB0-9A67-4FC4-9190-8E480FEB42C3}"/>
              </a:ext>
            </a:extLst>
          </p:cNvPr>
          <p:cNvSpPr/>
          <p:nvPr/>
        </p:nvSpPr>
        <p:spPr>
          <a:xfrm>
            <a:off x="9053168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>
                <a:latin typeface="Consolas" panose="020B0609020204030204" pitchFamily="49" charset="0"/>
              </a:rPr>
              <a:t>Map</a:t>
            </a:r>
            <a:endParaRPr lang="pt-PT" i="1">
              <a:latin typeface="Consolas" panose="020B0609020204030204" pitchFamily="49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0BBE68B-2AB9-4D5C-8CF7-154EF3CBAD71}"/>
              </a:ext>
            </a:extLst>
          </p:cNvPr>
          <p:cNvSpPr/>
          <p:nvPr/>
        </p:nvSpPr>
        <p:spPr>
          <a:xfrm>
            <a:off x="8342048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HashMap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7B4BF8E-CACB-47D6-B746-85A2CE465110}"/>
              </a:ext>
            </a:extLst>
          </p:cNvPr>
          <p:cNvSpPr/>
          <p:nvPr/>
        </p:nvSpPr>
        <p:spPr>
          <a:xfrm>
            <a:off x="10252224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7E5FCF9-4564-45FC-BE06-2CD5D8572F0D}"/>
              </a:ext>
            </a:extLst>
          </p:cNvPr>
          <p:cNvSpPr/>
          <p:nvPr/>
        </p:nvSpPr>
        <p:spPr>
          <a:xfrm>
            <a:off x="2433970" y="4640603"/>
            <a:ext cx="1872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LinkedList</a:t>
            </a:r>
            <a:endParaRPr lang="pt-PT" sz="2200" dirty="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3">
            <a:extLst>
              <a:ext uri="{FF2B5EF4-FFF2-40B4-BE49-F238E27FC236}">
                <a16:creationId xmlns:a16="http://schemas.microsoft.com/office/drawing/2014/main" id="{4167AC13-2A5B-4D8E-AD12-8A319B72034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4710961" y="1409708"/>
            <a:ext cx="1214195" cy="19243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3">
            <a:extLst>
              <a:ext uri="{FF2B5EF4-FFF2-40B4-BE49-F238E27FC236}">
                <a16:creationId xmlns:a16="http://schemas.microsoft.com/office/drawing/2014/main" id="{D1D3E692-5394-4874-9A83-C0D68A1247FA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16200000" flipV="1">
            <a:off x="2519627" y="3790259"/>
            <a:ext cx="761603" cy="9390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3">
            <a:extLst>
              <a:ext uri="{FF2B5EF4-FFF2-40B4-BE49-F238E27FC236}">
                <a16:creationId xmlns:a16="http://schemas.microsoft.com/office/drawing/2014/main" id="{AFD36A20-2484-4740-A884-D490FD3DD70B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6394188" y="3765065"/>
            <a:ext cx="761604" cy="9894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">
            <a:extLst>
              <a:ext uri="{FF2B5EF4-FFF2-40B4-BE49-F238E27FC236}">
                <a16:creationId xmlns:a16="http://schemas.microsoft.com/office/drawing/2014/main" id="{FFF665B9-33E8-497A-83FE-3228761ABEE4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5400000" flipH="1" flipV="1">
            <a:off x="5434663" y="3795015"/>
            <a:ext cx="761604" cy="9295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">
            <a:extLst>
              <a:ext uri="{FF2B5EF4-FFF2-40B4-BE49-F238E27FC236}">
                <a16:creationId xmlns:a16="http://schemas.microsoft.com/office/drawing/2014/main" id="{83317680-AAC8-4E9A-A3D0-5DFAAE164A31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16200000" flipV="1">
            <a:off x="9204797" y="2693177"/>
            <a:ext cx="2875799" cy="1019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">
            <a:extLst>
              <a:ext uri="{FF2B5EF4-FFF2-40B4-BE49-F238E27FC236}">
                <a16:creationId xmlns:a16="http://schemas.microsoft.com/office/drawing/2014/main" id="{720EA001-3831-4FAD-AC33-8F4D3BBF1A7C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rot="5400000" flipH="1" flipV="1">
            <a:off x="8249709" y="2757145"/>
            <a:ext cx="2875799" cy="8911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ítulo 2">
            <a:extLst>
              <a:ext uri="{FF2B5EF4-FFF2-40B4-BE49-F238E27FC236}">
                <a16:creationId xmlns:a16="http://schemas.microsoft.com/office/drawing/2014/main" id="{4AB5A6E9-F42A-46C0-A204-1F3A3478E911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Principais interfaces e classes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F0DCFC1-6C56-45CA-95B3-6FEC523EDE47}"/>
              </a:ext>
            </a:extLst>
          </p:cNvPr>
          <p:cNvSpPr/>
          <p:nvPr/>
        </p:nvSpPr>
        <p:spPr>
          <a:xfrm>
            <a:off x="451803" y="2814221"/>
            <a:ext cx="3924000" cy="2974020"/>
          </a:xfrm>
          <a:prstGeom prst="roundRect">
            <a:avLst>
              <a:gd name="adj" fmla="val 3533"/>
            </a:avLst>
          </a:prstGeom>
          <a:solidFill>
            <a:schemeClr val="accent6">
              <a:lumMod val="50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95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094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43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104F1FD7-F7C9-4E09-A1D3-54AFA054CE7C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399532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sp>
        <p:nvSpPr>
          <p:cNvPr id="13" name="Título 2">
            <a:extLst>
              <a:ext uri="{FF2B5EF4-FFF2-40B4-BE49-F238E27FC236}">
                <a16:creationId xmlns:a16="http://schemas.microsoft.com/office/drawing/2014/main" id="{136BF7B3-6F4E-41AD-AB0A-D046309BE72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6077933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sp>
        <p:nvSpPr>
          <p:cNvPr id="17" name="Título 2">
            <a:extLst>
              <a:ext uri="{FF2B5EF4-FFF2-40B4-BE49-F238E27FC236}">
                <a16:creationId xmlns:a16="http://schemas.microsoft.com/office/drawing/2014/main" id="{0CE9DF5F-3EC2-4DF4-8FA4-E1F049BDE6A5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5381506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sp>
        <p:nvSpPr>
          <p:cNvPr id="21" name="Título 2">
            <a:extLst>
              <a:ext uri="{FF2B5EF4-FFF2-40B4-BE49-F238E27FC236}">
                <a16:creationId xmlns:a16="http://schemas.microsoft.com/office/drawing/2014/main" id="{AB0444EF-3760-456C-94D2-5ABBD06F0700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7173565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9432927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6405266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5850385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32" name="Rectangle 45">
            <a:extLst>
              <a:ext uri="{FF2B5EF4-FFF2-40B4-BE49-F238E27FC236}">
                <a16:creationId xmlns:a16="http://schemas.microsoft.com/office/drawing/2014/main" id="{846777E3-79B4-4C88-AC9A-A61AF9E5E544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34" name="Graphic 26" descr="Giraffe">
            <a:extLst>
              <a:ext uri="{FF2B5EF4-FFF2-40B4-BE49-F238E27FC236}">
                <a16:creationId xmlns:a16="http://schemas.microsoft.com/office/drawing/2014/main" id="{645252A2-9817-4FD0-A6F5-189F87A74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36" name="Straight Arrow Connector 48">
            <a:extLst>
              <a:ext uri="{FF2B5EF4-FFF2-40B4-BE49-F238E27FC236}">
                <a16:creationId xmlns:a16="http://schemas.microsoft.com/office/drawing/2014/main" id="{F179C8DC-1432-4BE4-A419-7C550CA2E6B0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ítulo 2">
            <a:extLst>
              <a:ext uri="{FF2B5EF4-FFF2-40B4-BE49-F238E27FC236}">
                <a16:creationId xmlns:a16="http://schemas.microsoft.com/office/drawing/2014/main" id="{A44C9C85-30E0-4032-B472-D1201AE5AF68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5103394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6405266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5850385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32" name="Rectangle 45">
            <a:extLst>
              <a:ext uri="{FF2B5EF4-FFF2-40B4-BE49-F238E27FC236}">
                <a16:creationId xmlns:a16="http://schemas.microsoft.com/office/drawing/2014/main" id="{846777E3-79B4-4C88-AC9A-A61AF9E5E544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34" name="Graphic 26" descr="Giraffe">
            <a:extLst>
              <a:ext uri="{FF2B5EF4-FFF2-40B4-BE49-F238E27FC236}">
                <a16:creationId xmlns:a16="http://schemas.microsoft.com/office/drawing/2014/main" id="{645252A2-9817-4FD0-A6F5-189F87A74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36" name="Straight Arrow Connector 48">
            <a:extLst>
              <a:ext uri="{FF2B5EF4-FFF2-40B4-BE49-F238E27FC236}">
                <a16:creationId xmlns:a16="http://schemas.microsoft.com/office/drawing/2014/main" id="{F179C8DC-1432-4BE4-A419-7C550CA2E6B0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uble Wave 9">
            <a:extLst>
              <a:ext uri="{FF2B5EF4-FFF2-40B4-BE49-F238E27FC236}">
                <a16:creationId xmlns:a16="http://schemas.microsoft.com/office/drawing/2014/main" id="{F8923960-B075-4964-ADC8-0D910CEC67EF}"/>
              </a:ext>
            </a:extLst>
          </p:cNvPr>
          <p:cNvSpPr/>
          <p:nvPr/>
        </p:nvSpPr>
        <p:spPr>
          <a:xfrm>
            <a:off x="8030917" y="3631557"/>
            <a:ext cx="3882915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>
                <a:latin typeface="Candara" panose="020E0502030303020204" pitchFamily="34" charset="0"/>
              </a:rPr>
              <a:t>A memória é realocada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41544743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4C6EEB-0601-4592-97A5-03A2DF90D86D}"/>
              </a:ext>
            </a:extLst>
          </p:cNvPr>
          <p:cNvSpPr/>
          <p:nvPr/>
        </p:nvSpPr>
        <p:spPr>
          <a:xfrm>
            <a:off x="1521252" y="802174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latin typeface="Candara" panose="020E0502030303020204" pitchFamily="34" charset="0"/>
              </a:rPr>
              <a:t>Mantém</a:t>
            </a:r>
            <a:r>
              <a:rPr lang="en-US" sz="2800" dirty="0">
                <a:latin typeface="Candara" panose="020E0502030303020204" pitchFamily="34" charset="0"/>
              </a:rPr>
              <a:t> a </a:t>
            </a:r>
            <a:r>
              <a:rPr lang="en-US" sz="2800" dirty="0" err="1">
                <a:latin typeface="Candara" panose="020E0502030303020204" pitchFamily="34" charset="0"/>
              </a:rPr>
              <a:t>ordem</a:t>
            </a:r>
            <a:r>
              <a:rPr lang="en-US" sz="2800" dirty="0">
                <a:latin typeface="Candara" panose="020E0502030303020204" pitchFamily="34" charset="0"/>
              </a:rPr>
              <a:t> de </a:t>
            </a:r>
            <a:r>
              <a:rPr lang="en-US" sz="2800" dirty="0" err="1">
                <a:latin typeface="Candara" panose="020E0502030303020204" pitchFamily="34" charset="0"/>
              </a:rPr>
              <a:t>inserção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99405147-0888-4FEE-90C7-DEEA718253DB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Características do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21F311-C0B0-456E-B965-1056EC711DEC}"/>
              </a:ext>
            </a:extLst>
          </p:cNvPr>
          <p:cNvSpPr/>
          <p:nvPr/>
        </p:nvSpPr>
        <p:spPr>
          <a:xfrm>
            <a:off x="1521252" y="1804470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latin typeface="Candara" panose="020E0502030303020204" pitchFamily="34" charset="0"/>
              </a:rPr>
              <a:t>Aceitam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elementos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repetidos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65A706-0BF2-4F4B-B42E-718BA54BEA13}"/>
              </a:ext>
            </a:extLst>
          </p:cNvPr>
          <p:cNvSpPr/>
          <p:nvPr/>
        </p:nvSpPr>
        <p:spPr>
          <a:xfrm>
            <a:off x="4052628" y="4500979"/>
            <a:ext cx="7790183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9" name="Rectangle 42">
            <a:extLst>
              <a:ext uri="{FF2B5EF4-FFF2-40B4-BE49-F238E27FC236}">
                <a16:creationId xmlns:a16="http://schemas.microsoft.com/office/drawing/2014/main" id="{2757280E-660C-4AEF-BE07-9BB06BBCD2CE}"/>
              </a:ext>
            </a:extLst>
          </p:cNvPr>
          <p:cNvSpPr/>
          <p:nvPr/>
        </p:nvSpPr>
        <p:spPr>
          <a:xfrm>
            <a:off x="4250784" y="4755753"/>
            <a:ext cx="7119891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C1C540-F4A0-4BAA-9EF4-E47E2C10B31C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B3670-EAB5-4A90-B8C0-B0D34F999AF7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A78133-C145-4CB4-94CD-1BB6B279257B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3154296" y="5292852"/>
            <a:ext cx="1096488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7CF732-EF7F-4EB0-9AA8-4D01151054CA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905C09-9E4B-437E-89DC-B2C114310F48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145F01-2C0D-46AD-B413-FFBDF391CFEF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2951A7-8BBD-467A-B0E1-5D90B0125850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598428-A2C8-4615-A175-B3F095ED93E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75E659-68E6-46A3-A2E5-0C914E4EF82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61D53C-56BA-4DC2-BE86-B025477433B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Turtle">
            <a:extLst>
              <a:ext uri="{FF2B5EF4-FFF2-40B4-BE49-F238E27FC236}">
                <a16:creationId xmlns:a16="http://schemas.microsoft.com/office/drawing/2014/main" id="{D778AAF0-D268-404B-AA24-7AECC4887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24" name="Graphic 23" descr="Rabbit">
            <a:extLst>
              <a:ext uri="{FF2B5EF4-FFF2-40B4-BE49-F238E27FC236}">
                <a16:creationId xmlns:a16="http://schemas.microsoft.com/office/drawing/2014/main" id="{1FE7E717-CFED-4F21-BD75-7602A520A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25" name="Graphic 24" descr="Dog">
            <a:extLst>
              <a:ext uri="{FF2B5EF4-FFF2-40B4-BE49-F238E27FC236}">
                <a16:creationId xmlns:a16="http://schemas.microsoft.com/office/drawing/2014/main" id="{20BBD336-2F73-4F20-B519-A26D364BC1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26" name="Graphic 25" descr="Cat">
            <a:extLst>
              <a:ext uri="{FF2B5EF4-FFF2-40B4-BE49-F238E27FC236}">
                <a16:creationId xmlns:a16="http://schemas.microsoft.com/office/drawing/2014/main" id="{0A113CB1-4552-4F24-8EEB-1594228C32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27" name="Rectangle 45">
            <a:extLst>
              <a:ext uri="{FF2B5EF4-FFF2-40B4-BE49-F238E27FC236}">
                <a16:creationId xmlns:a16="http://schemas.microsoft.com/office/drawing/2014/main" id="{6D09BF1D-4089-4299-B44C-F8FC4A8A0A41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28" name="Graphic 26" descr="Giraffe">
            <a:extLst>
              <a:ext uri="{FF2B5EF4-FFF2-40B4-BE49-F238E27FC236}">
                <a16:creationId xmlns:a16="http://schemas.microsoft.com/office/drawing/2014/main" id="{84B03F0C-ACAC-4EC0-9C8F-640B6B46FA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C60C2138-8A0C-48C7-A430-DCD20BE5B847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E441362-44C4-4943-A6CF-14C7829B8A22}"/>
              </a:ext>
            </a:extLst>
          </p:cNvPr>
          <p:cNvSpPr/>
          <p:nvPr/>
        </p:nvSpPr>
        <p:spPr>
          <a:xfrm>
            <a:off x="10268274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</a:p>
        </p:txBody>
      </p:sp>
      <p:cxnSp>
        <p:nvCxnSpPr>
          <p:cNvPr id="32" name="Straight Arrow Connector 48">
            <a:extLst>
              <a:ext uri="{FF2B5EF4-FFF2-40B4-BE49-F238E27FC236}">
                <a16:creationId xmlns:a16="http://schemas.microsoft.com/office/drawing/2014/main" id="{22886415-F351-464A-952C-FC0E8B96D36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9827918" y="5292852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Down 35">
            <a:extLst>
              <a:ext uri="{FF2B5EF4-FFF2-40B4-BE49-F238E27FC236}">
                <a16:creationId xmlns:a16="http://schemas.microsoft.com/office/drawing/2014/main" id="{0133E967-BCB1-43FD-9569-03488FD50ED7}"/>
              </a:ext>
            </a:extLst>
          </p:cNvPr>
          <p:cNvSpPr/>
          <p:nvPr/>
        </p:nvSpPr>
        <p:spPr>
          <a:xfrm>
            <a:off x="8121130" y="3992274"/>
            <a:ext cx="372862" cy="47939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E4EB563-5035-4ED4-B3BF-32A6B476BC06}"/>
              </a:ext>
            </a:extLst>
          </p:cNvPr>
          <p:cNvSpPr/>
          <p:nvPr/>
        </p:nvSpPr>
        <p:spPr>
          <a:xfrm>
            <a:off x="10441843" y="3992274"/>
            <a:ext cx="372862" cy="47939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Thumbs up sign">
            <a:extLst>
              <a:ext uri="{FF2B5EF4-FFF2-40B4-BE49-F238E27FC236}">
                <a16:creationId xmlns:a16="http://schemas.microsoft.com/office/drawing/2014/main" id="{AA172A9A-2995-43E1-A09A-4035784695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3084" y="802174"/>
            <a:ext cx="720000" cy="720000"/>
          </a:xfrm>
          <a:prstGeom prst="rect">
            <a:avLst/>
          </a:prstGeom>
        </p:spPr>
      </p:pic>
      <p:pic>
        <p:nvPicPr>
          <p:cNvPr id="39" name="Graphic 38" descr="Thumbs up sign">
            <a:extLst>
              <a:ext uri="{FF2B5EF4-FFF2-40B4-BE49-F238E27FC236}">
                <a16:creationId xmlns:a16="http://schemas.microsoft.com/office/drawing/2014/main" id="{BCCD000E-0B64-4BF8-A058-A4DA5C19EC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3084" y="1804470"/>
            <a:ext cx="720000" cy="720000"/>
          </a:xfrm>
          <a:prstGeom prst="rect">
            <a:avLst/>
          </a:prstGeom>
        </p:spPr>
      </p:pic>
      <p:pic>
        <p:nvPicPr>
          <p:cNvPr id="40" name="Graphic 39" descr="Cat">
            <a:extLst>
              <a:ext uri="{FF2B5EF4-FFF2-40B4-BE49-F238E27FC236}">
                <a16:creationId xmlns:a16="http://schemas.microsoft.com/office/drawing/2014/main" id="{A424567C-F1E5-406C-8211-D1010727AB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58274" y="5060268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0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802167" y="908666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Array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747BDF83-7840-4369-8097-61463A1577A6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tângulo: Cantos Diagonais Arredondados 1">
            <a:extLst>
              <a:ext uri="{FF2B5EF4-FFF2-40B4-BE49-F238E27FC236}">
                <a16:creationId xmlns:a16="http://schemas.microsoft.com/office/drawing/2014/main" id="{4F737336-24E3-4A11-9D6A-91378EBBA3B0}"/>
              </a:ext>
            </a:extLst>
          </p:cNvPr>
          <p:cNvSpPr/>
          <p:nvPr/>
        </p:nvSpPr>
        <p:spPr>
          <a:xfrm>
            <a:off x="1802167" y="1877150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Java Collections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3DAA01A1-959D-43AF-82EE-799626619F63}"/>
              </a:ext>
            </a:extLst>
          </p:cNvPr>
          <p:cNvSpPr/>
          <p:nvPr/>
        </p:nvSpPr>
        <p:spPr>
          <a:xfrm>
            <a:off x="1802167" y="2845634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List&lt;...&gt;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E67EA774-FB3B-4160-93D4-0A66E84FB41B}"/>
              </a:ext>
            </a:extLst>
          </p:cNvPr>
          <p:cNvSpPr/>
          <p:nvPr/>
        </p:nvSpPr>
        <p:spPr>
          <a:xfrm>
            <a:off x="1802167" y="3814118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Ordenação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tângulo: Cantos Diagonais Arredondados 1">
            <a:extLst>
              <a:ext uri="{FF2B5EF4-FFF2-40B4-BE49-F238E27FC236}">
                <a16:creationId xmlns:a16="http://schemas.microsoft.com/office/drawing/2014/main" id="{8EB1FFDE-D8D2-45EB-A3A3-FDFE9C9C55FE}"/>
              </a:ext>
            </a:extLst>
          </p:cNvPr>
          <p:cNvSpPr/>
          <p:nvPr/>
        </p:nvSpPr>
        <p:spPr>
          <a:xfrm>
            <a:off x="1802167" y="4782602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Set&lt;...&gt;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tângulo: Cantos Diagonais Arredondados 1">
            <a:extLst>
              <a:ext uri="{FF2B5EF4-FFF2-40B4-BE49-F238E27FC236}">
                <a16:creationId xmlns:a16="http://schemas.microsoft.com/office/drawing/2014/main" id="{3C4C1F7C-B162-4837-98A3-D4D1CC36F0AE}"/>
              </a:ext>
            </a:extLst>
          </p:cNvPr>
          <p:cNvSpPr/>
          <p:nvPr/>
        </p:nvSpPr>
        <p:spPr>
          <a:xfrm>
            <a:off x="1802167" y="5751084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Map&lt;...&gt;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9611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List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/>
              <a:t>SobreList_1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Codar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rodar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resultado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deve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ser: 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12417-A679-4C34-B392-4CF1FE4F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787" y="4923865"/>
            <a:ext cx="3600000" cy="9868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Double Wave 9">
            <a:extLst>
              <a:ext uri="{FF2B5EF4-FFF2-40B4-BE49-F238E27FC236}">
                <a16:creationId xmlns:a16="http://schemas.microsoft.com/office/drawing/2014/main" id="{8D02D869-455C-4858-B029-0B7431D62759}"/>
              </a:ext>
            </a:extLst>
          </p:cNvPr>
          <p:cNvSpPr/>
          <p:nvPr/>
        </p:nvSpPr>
        <p:spPr>
          <a:xfrm>
            <a:off x="9133867" y="4174528"/>
            <a:ext cx="2857145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Ordem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  <a:r>
              <a:rPr lang="en-US" sz="2000" i="1" dirty="0" err="1">
                <a:latin typeface="Candara" panose="020E0502030303020204" pitchFamily="34" charset="0"/>
              </a:rPr>
              <a:t>inserção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62EEC-7542-46B0-BEED-C5739FD5D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78" y="1792293"/>
            <a:ext cx="7200000" cy="20228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13524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List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*Usando a classe </a:t>
            </a:r>
            <a:r>
              <a:rPr lang="pt-BR" i="1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para criar List: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/>
              <a:t>SobreList_2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Declarar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método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rodar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resultado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deve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impressão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pela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ordem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inserção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5C73A-B7BB-4FCF-8426-9354B7610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254" y="1719676"/>
            <a:ext cx="7200000" cy="36878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17370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802167" y="908666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Array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747BDF83-7840-4369-8097-61463A1577A6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tângulo: Cantos Diagonais Arredondados 1">
            <a:extLst>
              <a:ext uri="{FF2B5EF4-FFF2-40B4-BE49-F238E27FC236}">
                <a16:creationId xmlns:a16="http://schemas.microsoft.com/office/drawing/2014/main" id="{4F737336-24E3-4A11-9D6A-91378EBBA3B0}"/>
              </a:ext>
            </a:extLst>
          </p:cNvPr>
          <p:cNvSpPr/>
          <p:nvPr/>
        </p:nvSpPr>
        <p:spPr>
          <a:xfrm>
            <a:off x="1802167" y="1877150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Java Collections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3DAA01A1-959D-43AF-82EE-799626619F63}"/>
              </a:ext>
            </a:extLst>
          </p:cNvPr>
          <p:cNvSpPr/>
          <p:nvPr/>
        </p:nvSpPr>
        <p:spPr>
          <a:xfrm>
            <a:off x="1802167" y="2845634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List&lt;...&gt;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E67EA774-FB3B-4160-93D4-0A66E84FB41B}"/>
              </a:ext>
            </a:extLst>
          </p:cNvPr>
          <p:cNvSpPr/>
          <p:nvPr/>
        </p:nvSpPr>
        <p:spPr>
          <a:xfrm>
            <a:off x="1802167" y="3814118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Ordenação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tângulo: Cantos Diagonais Arredondados 1">
            <a:extLst>
              <a:ext uri="{FF2B5EF4-FFF2-40B4-BE49-F238E27FC236}">
                <a16:creationId xmlns:a16="http://schemas.microsoft.com/office/drawing/2014/main" id="{8EB1FFDE-D8D2-45EB-A3A3-FDFE9C9C55FE}"/>
              </a:ext>
            </a:extLst>
          </p:cNvPr>
          <p:cNvSpPr/>
          <p:nvPr/>
        </p:nvSpPr>
        <p:spPr>
          <a:xfrm>
            <a:off x="1802167" y="4782602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Set&lt;...&gt;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tângulo: Cantos Diagonais Arredondados 1">
            <a:extLst>
              <a:ext uri="{FF2B5EF4-FFF2-40B4-BE49-F238E27FC236}">
                <a16:creationId xmlns:a16="http://schemas.microsoft.com/office/drawing/2014/main" id="{3C4C1F7C-B162-4837-98A3-D4D1CC36F0AE}"/>
              </a:ext>
            </a:extLst>
          </p:cNvPr>
          <p:cNvSpPr/>
          <p:nvPr/>
        </p:nvSpPr>
        <p:spPr>
          <a:xfrm>
            <a:off x="1802167" y="5751084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Map&lt;...&gt;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6300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Classe utilitária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A7B02-5715-47BF-A941-D61B6BA3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14" y="1180786"/>
            <a:ext cx="8926171" cy="4496427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9C9C924F-E401-430B-9B13-D4C28BCC3636}"/>
              </a:ext>
            </a:extLst>
          </p:cNvPr>
          <p:cNvSpPr/>
          <p:nvPr/>
        </p:nvSpPr>
        <p:spPr>
          <a:xfrm>
            <a:off x="1189254" y="2897944"/>
            <a:ext cx="746649" cy="661181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48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Ordenação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&gt;A ordenação de coleções é um requisito de negócio frequentemente solicitado pelos usuários.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b="1" i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Collections.sort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 desempenha a ordenação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&gt;Existem 2 estratégias de ordenação: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494FA47F-66DA-47C0-8879-6C1AD6986A00}"/>
              </a:ext>
            </a:extLst>
          </p:cNvPr>
          <p:cNvSpPr/>
          <p:nvPr/>
        </p:nvSpPr>
        <p:spPr>
          <a:xfrm>
            <a:off x="896644" y="4071793"/>
            <a:ext cx="3240000" cy="1044000"/>
          </a:xfrm>
          <a:prstGeom prst="snip2Diag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andara" panose="020E0502030303020204" pitchFamily="34" charset="0"/>
              </a:rPr>
              <a:t>Estratégias</a:t>
            </a:r>
            <a:r>
              <a:rPr lang="en-US" sz="2400" dirty="0">
                <a:latin typeface="Candara" panose="020E0502030303020204" pitchFamily="34" charset="0"/>
              </a:rPr>
              <a:t> de </a:t>
            </a:r>
            <a:r>
              <a:rPr lang="en-US" sz="2400" dirty="0" err="1">
                <a:latin typeface="Candara" panose="020E0502030303020204" pitchFamily="34" charset="0"/>
              </a:rPr>
              <a:t>ordenação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CA57899-58C6-4C12-BA2B-0076998BB4A4}"/>
              </a:ext>
            </a:extLst>
          </p:cNvPr>
          <p:cNvSpPr/>
          <p:nvPr/>
        </p:nvSpPr>
        <p:spPr>
          <a:xfrm>
            <a:off x="5763087" y="3180123"/>
            <a:ext cx="4320000" cy="1044000"/>
          </a:xfrm>
          <a:prstGeom prst="snip2Diag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Comparable</a:t>
            </a: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7E3EBCBD-4B1E-42A3-960B-87FBD0777FF5}"/>
              </a:ext>
            </a:extLst>
          </p:cNvPr>
          <p:cNvSpPr/>
          <p:nvPr/>
        </p:nvSpPr>
        <p:spPr>
          <a:xfrm>
            <a:off x="5763087" y="5142123"/>
            <a:ext cx="4320000" cy="1044000"/>
          </a:xfrm>
          <a:prstGeom prst="snip2Diag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Comparator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CD0A37-0017-4529-B93E-26DECAEF01CB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136644" y="3702123"/>
            <a:ext cx="1626443" cy="89167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A662EE-33E4-4695-82DA-3F91DC2BD268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4136644" y="4593793"/>
            <a:ext cx="1626443" cy="107033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9401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CA57899-58C6-4C12-BA2B-0076998BB4A4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32578135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Comparable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Maneira mais simples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de definir a estratégia de ordenação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&gt;Esta Interface é reconhecida pelo </a:t>
            </a:r>
            <a:r>
              <a:rPr lang="pt-BR" i="1" u="sng" dirty="0">
                <a:solidFill>
                  <a:srgbClr val="003399"/>
                </a:solidFill>
                <a:latin typeface="Consolas" panose="020B0609020204030204" pitchFamily="49" charset="0"/>
              </a:rPr>
              <a:t>Collections.sort()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&gt;Todas as 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classes wrappers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já implementam -&gt; 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String, Integer</a:t>
            </a:r>
            <a:r>
              <a:rPr lang="pt-BR" i="1">
                <a:solidFill>
                  <a:schemeClr val="accent2"/>
                </a:solidFill>
                <a:latin typeface="Candara" panose="020E0502030303020204" pitchFamily="34" charset="0"/>
              </a:rPr>
              <a:t>, Double, ...</a:t>
            </a:r>
            <a:endParaRPr lang="pt-BR" i="1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&gt;Minhas classes de domínio podem implementá-la quando quero definir a estratégia de ordenação, implementando o método </a:t>
            </a:r>
            <a:r>
              <a:rPr lang="pt-BR" i="1" u="sng" dirty="0">
                <a:solidFill>
                  <a:srgbClr val="003399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compareTo</a:t>
            </a:r>
            <a:r>
              <a:rPr lang="pt-BR" i="1" dirty="0">
                <a:solidFill>
                  <a:srgbClr val="003399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()</a:t>
            </a:r>
            <a:endParaRPr lang="pt-BR" i="1" dirty="0">
              <a:solidFill>
                <a:srgbClr val="003399"/>
              </a:solidFill>
              <a:highlight>
                <a:srgbClr val="00FFFF"/>
              </a:highlight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38098-C0B0-4D9B-88D4-931321DA3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57" y="3318235"/>
            <a:ext cx="9000000" cy="3007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31D21230-AD11-40CA-B9E5-556F527E5791}"/>
              </a:ext>
            </a:extLst>
          </p:cNvPr>
          <p:cNvSpPr/>
          <p:nvPr/>
        </p:nvSpPr>
        <p:spPr>
          <a:xfrm>
            <a:off x="10300744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17656142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Comparable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0" y="683578"/>
            <a:ext cx="11555513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classe </a:t>
            </a:r>
            <a:r>
              <a:rPr lang="en-US" dirty="0">
                <a:latin typeface="Consolas" panose="020B0609020204030204" pitchFamily="49" charset="0"/>
              </a:rPr>
              <a:t>SobreComparable_1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4B66C5-6A96-4B8C-A9F2-B39904414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42" y="1706647"/>
            <a:ext cx="6480000" cy="3100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156541-1150-4A8F-B4DB-CD7C4691C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000" y="4361656"/>
            <a:ext cx="3600000" cy="1812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FE9F437-9BFD-4015-AA74-06BCCD2F3A41}"/>
              </a:ext>
            </a:extLst>
          </p:cNvPr>
          <p:cNvSpPr/>
          <p:nvPr/>
        </p:nvSpPr>
        <p:spPr>
          <a:xfrm>
            <a:off x="5477523" y="4950965"/>
            <a:ext cx="2583402" cy="1016496"/>
          </a:xfrm>
          <a:prstGeom prst="rightArrow">
            <a:avLst>
              <a:gd name="adj1" fmla="val 56987"/>
              <a:gd name="adj2" fmla="val 5873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Resultado</a:t>
            </a:r>
            <a:endParaRPr lang="en-US" dirty="0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0F8CA15E-ACAE-42BA-8424-218B7D92C935}"/>
              </a:ext>
            </a:extLst>
          </p:cNvPr>
          <p:cNvSpPr/>
          <p:nvPr/>
        </p:nvSpPr>
        <p:spPr>
          <a:xfrm>
            <a:off x="10300744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17967670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Comparable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888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*Definindo a estratégia de ordenação na minha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classe de domínio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declarar a implementação de </a:t>
            </a:r>
            <a:r>
              <a:rPr lang="pt-BR" i="1" dirty="0">
                <a:solidFill>
                  <a:schemeClr val="accent2"/>
                </a:solidFill>
                <a:latin typeface="Consolas" panose="020B0609020204030204" pitchFamily="49" charset="0"/>
              </a:rPr>
              <a:t>Comparable&lt;Animal&gt;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codificar o método </a:t>
            </a:r>
            <a:r>
              <a:rPr lang="pt-BR" u="sng" dirty="0">
                <a:solidFill>
                  <a:schemeClr val="accent2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compareTo()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usando o atributo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nome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457F76-B605-4FA5-9790-5F504DF0C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17" y="2200564"/>
            <a:ext cx="9000000" cy="30710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53823C7-9968-4AEC-B465-FAB0760DE3E6}"/>
              </a:ext>
            </a:extLst>
          </p:cNvPr>
          <p:cNvSpPr/>
          <p:nvPr/>
        </p:nvSpPr>
        <p:spPr>
          <a:xfrm>
            <a:off x="10300744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9033022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classe </a:t>
            </a:r>
            <a:r>
              <a:rPr lang="en-US" dirty="0">
                <a:latin typeface="Consolas" panose="020B0609020204030204" pitchFamily="49" charset="0"/>
              </a:rPr>
              <a:t>SobreComparable_2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CD2100-0F40-49C4-9886-D024C6AF0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64" y="1757537"/>
            <a:ext cx="6840000" cy="40929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CFD025-6908-4DFC-86A9-E3D225703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764" y="881880"/>
            <a:ext cx="4320000" cy="1222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9493932-65A3-42E6-8BD5-8B57812E72EB}"/>
              </a:ext>
            </a:extLst>
          </p:cNvPr>
          <p:cNvSpPr/>
          <p:nvPr/>
        </p:nvSpPr>
        <p:spPr>
          <a:xfrm rot="16200000">
            <a:off x="7580117" y="3055330"/>
            <a:ext cx="2583402" cy="1016496"/>
          </a:xfrm>
          <a:prstGeom prst="rightArrow">
            <a:avLst>
              <a:gd name="adj1" fmla="val 56987"/>
              <a:gd name="adj2" fmla="val 5873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Resultado</a:t>
            </a:r>
            <a:endParaRPr lang="en-US" dirty="0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4585973B-DD12-437A-82BA-2FFF94F57207}"/>
              </a:ext>
            </a:extLst>
          </p:cNvPr>
          <p:cNvSpPr/>
          <p:nvPr/>
        </p:nvSpPr>
        <p:spPr>
          <a:xfrm>
            <a:off x="10300744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353689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802167" y="908666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Array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747BDF83-7840-4369-8097-61463A1577A6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tângulo: Cantos Diagonais Arredondados 1">
            <a:extLst>
              <a:ext uri="{FF2B5EF4-FFF2-40B4-BE49-F238E27FC236}">
                <a16:creationId xmlns:a16="http://schemas.microsoft.com/office/drawing/2014/main" id="{4F737336-24E3-4A11-9D6A-91378EBBA3B0}"/>
              </a:ext>
            </a:extLst>
          </p:cNvPr>
          <p:cNvSpPr/>
          <p:nvPr/>
        </p:nvSpPr>
        <p:spPr>
          <a:xfrm>
            <a:off x="1802167" y="1877150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Java Collections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3DAA01A1-959D-43AF-82EE-799626619F63}"/>
              </a:ext>
            </a:extLst>
          </p:cNvPr>
          <p:cNvSpPr/>
          <p:nvPr/>
        </p:nvSpPr>
        <p:spPr>
          <a:xfrm>
            <a:off x="1802167" y="2845634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List&lt;...&gt;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E67EA774-FB3B-4160-93D4-0A66E84FB41B}"/>
              </a:ext>
            </a:extLst>
          </p:cNvPr>
          <p:cNvSpPr/>
          <p:nvPr/>
        </p:nvSpPr>
        <p:spPr>
          <a:xfrm>
            <a:off x="1802167" y="3814118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Ordenação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tângulo: Cantos Diagonais Arredondados 1">
            <a:extLst>
              <a:ext uri="{FF2B5EF4-FFF2-40B4-BE49-F238E27FC236}">
                <a16:creationId xmlns:a16="http://schemas.microsoft.com/office/drawing/2014/main" id="{8EB1FFDE-D8D2-45EB-A3A3-FDFE9C9C55FE}"/>
              </a:ext>
            </a:extLst>
          </p:cNvPr>
          <p:cNvSpPr/>
          <p:nvPr/>
        </p:nvSpPr>
        <p:spPr>
          <a:xfrm>
            <a:off x="1802167" y="4782602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Set&lt;...&gt;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tângulo: Cantos Diagonais Arredondados 1">
            <a:extLst>
              <a:ext uri="{FF2B5EF4-FFF2-40B4-BE49-F238E27FC236}">
                <a16:creationId xmlns:a16="http://schemas.microsoft.com/office/drawing/2014/main" id="{3C4C1F7C-B162-4837-98A3-D4D1CC36F0AE}"/>
              </a:ext>
            </a:extLst>
          </p:cNvPr>
          <p:cNvSpPr/>
          <p:nvPr/>
        </p:nvSpPr>
        <p:spPr>
          <a:xfrm>
            <a:off x="1802167" y="5751084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Map&lt;...&gt;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874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CA57899-58C6-4C12-BA2B-0076998BB4A4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Comparator</a:t>
            </a:r>
          </a:p>
        </p:txBody>
      </p:sp>
    </p:spTree>
    <p:extLst>
      <p:ext uri="{BB962C8B-B14F-4D97-AF65-F5344CB8AC3E}">
        <p14:creationId xmlns:p14="http://schemas.microsoft.com/office/powerpoint/2010/main" val="31751211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Comparator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Maneira mais sofisticada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de definir a estratégia de ordenação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&gt;Uma classe adicional é criada implementanda a interface </a:t>
            </a:r>
            <a:r>
              <a:rPr lang="pt-BR" i="1" dirty="0">
                <a:solidFill>
                  <a:srgbClr val="7030A0"/>
                </a:solidFill>
                <a:latin typeface="Consolas" panose="020B0609020204030204" pitchFamily="49" charset="0"/>
              </a:rPr>
              <a:t>Comparator</a:t>
            </a:r>
            <a:endParaRPr lang="pt-BR" i="1" u="sng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&gt;Colocamos a estratégica de ordenação no método </a:t>
            </a:r>
            <a:r>
              <a:rPr lang="pt-BR" i="1" dirty="0">
                <a:solidFill>
                  <a:srgbClr val="7030A0"/>
                </a:solidFill>
                <a:latin typeface="Consolas" panose="020B0609020204030204" pitchFamily="49" charset="0"/>
              </a:rPr>
              <a:t>compare(o1, o2)</a:t>
            </a:r>
            <a:r>
              <a:rPr lang="pt-BR" i="1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&gt;É possivel declarar vários </a:t>
            </a:r>
            <a:r>
              <a:rPr lang="pt-BR" b="1" i="1" dirty="0">
                <a:solidFill>
                  <a:srgbClr val="003399"/>
                </a:solidFill>
                <a:latin typeface="Candara" panose="020E0502030303020204" pitchFamily="34" charset="0"/>
              </a:rPr>
              <a:t>Comparator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 com 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estratégias diferentes</a:t>
            </a:r>
            <a:r>
              <a:rPr lang="pt-BR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endParaRPr lang="pt-BR" i="1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116435BA-0BC4-4D5F-97DA-26D5FBDBB94A}"/>
              </a:ext>
            </a:extLst>
          </p:cNvPr>
          <p:cNvSpPr/>
          <p:nvPr/>
        </p:nvSpPr>
        <p:spPr>
          <a:xfrm>
            <a:off x="10300744" y="130291"/>
            <a:ext cx="1800000" cy="576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65F1F6-DA2C-4B68-BBBC-1C6689D35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03" y="2814552"/>
            <a:ext cx="6120000" cy="1648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C2C8E2-2F8F-428A-9D8E-D4B4A5562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03" y="4744115"/>
            <a:ext cx="6120000" cy="1717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A176C8-8CAA-4E08-8625-E35A4BBBC7C9}"/>
              </a:ext>
            </a:extLst>
          </p:cNvPr>
          <p:cNvCxnSpPr/>
          <p:nvPr/>
        </p:nvCxnSpPr>
        <p:spPr>
          <a:xfrm>
            <a:off x="2707690" y="4009006"/>
            <a:ext cx="88776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7FE7D6-14DA-4F6C-A15D-F1A93652F5BD}"/>
              </a:ext>
            </a:extLst>
          </p:cNvPr>
          <p:cNvCxnSpPr/>
          <p:nvPr/>
        </p:nvCxnSpPr>
        <p:spPr>
          <a:xfrm>
            <a:off x="4875321" y="4009006"/>
            <a:ext cx="88776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0E53BE-DEFE-4C03-87EE-89AF5299BEC7}"/>
              </a:ext>
            </a:extLst>
          </p:cNvPr>
          <p:cNvCxnSpPr/>
          <p:nvPr/>
        </p:nvCxnSpPr>
        <p:spPr>
          <a:xfrm>
            <a:off x="2746161" y="6013143"/>
            <a:ext cx="648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E328C5-BEAF-4FDE-AF31-6B8FD9030FF4}"/>
              </a:ext>
            </a:extLst>
          </p:cNvPr>
          <p:cNvCxnSpPr/>
          <p:nvPr/>
        </p:nvCxnSpPr>
        <p:spPr>
          <a:xfrm>
            <a:off x="4762873" y="5999828"/>
            <a:ext cx="648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0971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ComparadorPorNome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implementar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Comparator&lt;Animal&gt;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implementando método 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compare():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ComparadorPorId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também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implementando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 interface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Comparator&lt;Animal&gt;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o método 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compare():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2B598-3FD3-4F53-B53B-583E61C5E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28" y="1647652"/>
            <a:ext cx="6120000" cy="1648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AA66EF-9926-4AFC-A367-956BEAFE2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000" y="4563736"/>
            <a:ext cx="6120000" cy="1717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1FEC2155-9EFA-4148-8FD1-1EC02E8C9342}"/>
              </a:ext>
            </a:extLst>
          </p:cNvPr>
          <p:cNvSpPr/>
          <p:nvPr/>
        </p:nvSpPr>
        <p:spPr>
          <a:xfrm>
            <a:off x="10300744" y="130291"/>
            <a:ext cx="1800000" cy="576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Comparator</a:t>
            </a:r>
          </a:p>
        </p:txBody>
      </p:sp>
    </p:spTree>
    <p:extLst>
      <p:ext uri="{BB962C8B-B14F-4D97-AF65-F5344CB8AC3E}">
        <p14:creationId xmlns:p14="http://schemas.microsoft.com/office/powerpoint/2010/main" val="9051944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>
                <a:latin typeface="Consolas" panose="020B0609020204030204" pitchFamily="49" charset="0"/>
              </a:rPr>
              <a:t>SobreComparator_1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&gt;Codar 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(Nota: colocar os nome e IDs aleatórios)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FE1AAD-E4B7-4781-8181-2AC49E784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82" y="1736535"/>
            <a:ext cx="6120000" cy="4893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872BA9B2-A6F8-4C70-924B-83855194D3EC}"/>
              </a:ext>
            </a:extLst>
          </p:cNvPr>
          <p:cNvSpPr/>
          <p:nvPr/>
        </p:nvSpPr>
        <p:spPr>
          <a:xfrm>
            <a:off x="10300744" y="130291"/>
            <a:ext cx="1800000" cy="576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Comparator</a:t>
            </a:r>
          </a:p>
        </p:txBody>
      </p:sp>
    </p:spTree>
    <p:extLst>
      <p:ext uri="{BB962C8B-B14F-4D97-AF65-F5344CB8AC3E}">
        <p14:creationId xmlns:p14="http://schemas.microsoft.com/office/powerpoint/2010/main" val="6880316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CA57899-58C6-4C12-BA2B-0076998BB4A4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Comparator</a:t>
            </a:r>
          </a:p>
          <a:p>
            <a:pPr algn="ctr"/>
            <a:r>
              <a:rPr lang="en-US" sz="4400" dirty="0" err="1">
                <a:latin typeface="Consolas" panose="020B0609020204030204" pitchFamily="49" charset="0"/>
              </a:rPr>
              <a:t>avançado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6513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Comparator avançado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&gt;Com os recursos avançados do Java como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Lambda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method reference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é possivel codar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Comparator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s de uma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maneira mais moderna e elegante: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*Expressão Lambda: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*Fábrica de Comparator: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*Method Reference: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116435BA-0BC4-4D5F-97DA-26D5FBDBB94A}"/>
              </a:ext>
            </a:extLst>
          </p:cNvPr>
          <p:cNvSpPr/>
          <p:nvPr/>
        </p:nvSpPr>
        <p:spPr>
          <a:xfrm>
            <a:off x="10300008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Comparator</a:t>
            </a:r>
          </a:p>
          <a:p>
            <a:pPr algn="ctr"/>
            <a:r>
              <a:rPr lang="en-US" sz="1400" dirty="0" err="1">
                <a:latin typeface="Consolas" panose="020B0609020204030204" pitchFamily="49" charset="0"/>
              </a:rPr>
              <a:t>avançado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Subtítulo 1">
            <a:extLst>
              <a:ext uri="{FF2B5EF4-FFF2-40B4-BE49-F238E27FC236}">
                <a16:creationId xmlns:a16="http://schemas.microsoft.com/office/drawing/2014/main" id="{D1BBAA2C-A572-4680-A1B1-A1819D470496}"/>
              </a:ext>
            </a:extLst>
          </p:cNvPr>
          <p:cNvSpPr txBox="1">
            <a:spLocks/>
          </p:cNvSpPr>
          <p:nvPr/>
        </p:nvSpPr>
        <p:spPr>
          <a:xfrm>
            <a:off x="580008" y="2050740"/>
            <a:ext cx="115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listaDeAnimais.sort</a:t>
            </a:r>
            <a:r>
              <a:rPr lang="en-US" sz="2000" b="1" dirty="0">
                <a:latin typeface="Consolas" panose="020B0609020204030204" pitchFamily="49" charset="0"/>
              </a:rPr>
              <a:t>( (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a1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a2</a:t>
            </a:r>
            <a:r>
              <a:rPr lang="en-US" sz="2000" b="1" dirty="0">
                <a:latin typeface="Consolas" panose="020B0609020204030204" pitchFamily="49" charset="0"/>
              </a:rPr>
              <a:t>) -&gt;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a1</a:t>
            </a:r>
            <a:r>
              <a:rPr lang="en-US" sz="2000" b="1" dirty="0">
                <a:latin typeface="Consolas" panose="020B0609020204030204" pitchFamily="49" charset="0"/>
              </a:rPr>
              <a:t>.getNome().</a:t>
            </a:r>
            <a:r>
              <a:rPr lang="en-US" sz="2000" b="1" dirty="0" err="1">
                <a:latin typeface="Consolas" panose="020B0609020204030204" pitchFamily="49" charset="0"/>
              </a:rPr>
              <a:t>compareTo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a2</a:t>
            </a:r>
            <a:r>
              <a:rPr lang="en-US" sz="2000" b="1" dirty="0">
                <a:latin typeface="Consolas" panose="020B0609020204030204" pitchFamily="49" charset="0"/>
              </a:rPr>
              <a:t>.getNome()) );</a:t>
            </a:r>
            <a:endParaRPr lang="pt-BR" sz="2000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Subtítulo 1">
            <a:extLst>
              <a:ext uri="{FF2B5EF4-FFF2-40B4-BE49-F238E27FC236}">
                <a16:creationId xmlns:a16="http://schemas.microsoft.com/office/drawing/2014/main" id="{16E10512-56F9-446A-9650-47459B034B26}"/>
              </a:ext>
            </a:extLst>
          </p:cNvPr>
          <p:cNvSpPr txBox="1">
            <a:spLocks/>
          </p:cNvSpPr>
          <p:nvPr/>
        </p:nvSpPr>
        <p:spPr>
          <a:xfrm>
            <a:off x="626372" y="3557503"/>
            <a:ext cx="115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listaDeAnimais.sort</a:t>
            </a:r>
            <a:r>
              <a:rPr lang="en-US" sz="2000" b="1" dirty="0">
                <a:latin typeface="Consolas" panose="020B0609020204030204" pitchFamily="49" charset="0"/>
              </a:rPr>
              <a:t>( </a:t>
            </a:r>
            <a:r>
              <a:rPr lang="en-US" sz="20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Comparator</a:t>
            </a:r>
            <a:r>
              <a:rPr lang="en-US" sz="2000" b="1" dirty="0" err="1">
                <a:latin typeface="Consolas" panose="020B0609020204030204" pitchFamily="49" charset="0"/>
              </a:rPr>
              <a:t>.</a:t>
            </a:r>
            <a:r>
              <a:rPr lang="en-US" sz="2000" b="1" i="1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comparing</a:t>
            </a:r>
            <a:r>
              <a:rPr lang="en-US" sz="2000" b="1" i="1" dirty="0">
                <a:latin typeface="Consolas" panose="020B0609020204030204" pitchFamily="49" charset="0"/>
              </a:rPr>
              <a:t>( a -&gt; </a:t>
            </a:r>
            <a:r>
              <a:rPr lang="en-US" sz="2000" b="1" i="1" dirty="0" err="1">
                <a:latin typeface="Consolas" panose="020B0609020204030204" pitchFamily="49" charset="0"/>
              </a:rPr>
              <a:t>a.getNome</a:t>
            </a:r>
            <a:r>
              <a:rPr lang="en-US" sz="2000" b="1" i="1" dirty="0">
                <a:latin typeface="Consolas" panose="020B0609020204030204" pitchFamily="49" charset="0"/>
              </a:rPr>
              <a:t>()  ) );</a:t>
            </a:r>
            <a:endParaRPr lang="pt-BR" sz="2000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ubtítulo 1">
            <a:extLst>
              <a:ext uri="{FF2B5EF4-FFF2-40B4-BE49-F238E27FC236}">
                <a16:creationId xmlns:a16="http://schemas.microsoft.com/office/drawing/2014/main" id="{A3966367-219D-4979-8867-5394B55B0103}"/>
              </a:ext>
            </a:extLst>
          </p:cNvPr>
          <p:cNvSpPr txBox="1">
            <a:spLocks/>
          </p:cNvSpPr>
          <p:nvPr/>
        </p:nvSpPr>
        <p:spPr>
          <a:xfrm>
            <a:off x="672736" y="5126409"/>
            <a:ext cx="115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listaDeAnimais.sort</a:t>
            </a:r>
            <a:r>
              <a:rPr lang="en-US" sz="2000" b="1" dirty="0">
                <a:latin typeface="Consolas" panose="020B0609020204030204" pitchFamily="49" charset="0"/>
              </a:rPr>
              <a:t>( </a:t>
            </a:r>
            <a:r>
              <a:rPr lang="en-US" sz="2000" b="1" dirty="0" err="1">
                <a:latin typeface="Consolas" panose="020B0609020204030204" pitchFamily="49" charset="0"/>
              </a:rPr>
              <a:t>Comparator.</a:t>
            </a:r>
            <a:r>
              <a:rPr lang="en-US" sz="2000" b="1" i="1" dirty="0" err="1">
                <a:latin typeface="Consolas" panose="020B0609020204030204" pitchFamily="49" charset="0"/>
              </a:rPr>
              <a:t>comparing</a:t>
            </a:r>
            <a:r>
              <a:rPr lang="en-US" sz="2000" b="1" i="1" dirty="0">
                <a:latin typeface="Consolas" panose="020B0609020204030204" pitchFamily="49" charset="0"/>
              </a:rPr>
              <a:t>(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Animal::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getNome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latin typeface="Consolas" panose="020B0609020204030204" pitchFamily="49" charset="0"/>
              </a:rPr>
              <a:t>) );</a:t>
            </a:r>
            <a:endParaRPr lang="pt-BR" sz="2000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238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DESAFIO: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>
                <a:latin typeface="Consolas" panose="020B0609020204030204" pitchFamily="49" charset="0"/>
              </a:rPr>
              <a:t>SobreComparator_2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&gt;Declare o método </a:t>
            </a:r>
            <a:r>
              <a:rPr lang="pt-BR" i="1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usando uma lista de animais (exercícios anteriores) e os recursos avançados do Java mostrados no slide anterior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 -&gt; Comparator avançado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378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802167" y="908666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Array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747BDF83-7840-4369-8097-61463A1577A6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tângulo: Cantos Diagonais Arredondados 1">
            <a:extLst>
              <a:ext uri="{FF2B5EF4-FFF2-40B4-BE49-F238E27FC236}">
                <a16:creationId xmlns:a16="http://schemas.microsoft.com/office/drawing/2014/main" id="{4F737336-24E3-4A11-9D6A-91378EBBA3B0}"/>
              </a:ext>
            </a:extLst>
          </p:cNvPr>
          <p:cNvSpPr/>
          <p:nvPr/>
        </p:nvSpPr>
        <p:spPr>
          <a:xfrm>
            <a:off x="1802167" y="1877150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Java Collections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3DAA01A1-959D-43AF-82EE-799626619F63}"/>
              </a:ext>
            </a:extLst>
          </p:cNvPr>
          <p:cNvSpPr/>
          <p:nvPr/>
        </p:nvSpPr>
        <p:spPr>
          <a:xfrm>
            <a:off x="1802167" y="2845634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List&lt;...&gt;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E67EA774-FB3B-4160-93D4-0A66E84FB41B}"/>
              </a:ext>
            </a:extLst>
          </p:cNvPr>
          <p:cNvSpPr/>
          <p:nvPr/>
        </p:nvSpPr>
        <p:spPr>
          <a:xfrm>
            <a:off x="1802167" y="3814118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Ordenação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tângulo: Cantos Diagonais Arredondados 1">
            <a:extLst>
              <a:ext uri="{FF2B5EF4-FFF2-40B4-BE49-F238E27FC236}">
                <a16:creationId xmlns:a16="http://schemas.microsoft.com/office/drawing/2014/main" id="{8EB1FFDE-D8D2-45EB-A3A3-FDFE9C9C55FE}"/>
              </a:ext>
            </a:extLst>
          </p:cNvPr>
          <p:cNvSpPr/>
          <p:nvPr/>
        </p:nvSpPr>
        <p:spPr>
          <a:xfrm>
            <a:off x="1802167" y="4782602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Set&lt;...&gt;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tângulo: Cantos Diagonais Arredondados 1">
            <a:extLst>
              <a:ext uri="{FF2B5EF4-FFF2-40B4-BE49-F238E27FC236}">
                <a16:creationId xmlns:a16="http://schemas.microsoft.com/office/drawing/2014/main" id="{3C4C1F7C-B162-4837-98A3-D4D1CC36F0AE}"/>
              </a:ext>
            </a:extLst>
          </p:cNvPr>
          <p:cNvSpPr/>
          <p:nvPr/>
        </p:nvSpPr>
        <p:spPr>
          <a:xfrm>
            <a:off x="1802167" y="5751084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Map&lt;...&gt;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0874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5174C0-251C-4A16-BB1A-B29F04A95DEB}"/>
              </a:ext>
            </a:extLst>
          </p:cNvPr>
          <p:cNvSpPr/>
          <p:nvPr/>
        </p:nvSpPr>
        <p:spPr>
          <a:xfrm>
            <a:off x="3275863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000" i="1">
                <a:latin typeface="Consolas" panose="020B0609020204030204" pitchFamily="49" charset="0"/>
              </a:rPr>
              <a:t>Collection</a:t>
            </a:r>
            <a:endParaRPr lang="pt-PT" sz="2000" i="1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94A1CA-A4CE-45FA-A5CE-338531B3104E}"/>
              </a:ext>
            </a:extLst>
          </p:cNvPr>
          <p:cNvSpPr/>
          <p:nvPr/>
        </p:nvSpPr>
        <p:spPr>
          <a:xfrm>
            <a:off x="1350885" y="2979000"/>
            <a:ext cx="216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 dirty="0">
                <a:latin typeface="Consolas" panose="020B0609020204030204" pitchFamily="49" charset="0"/>
              </a:rPr>
              <a:t>List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8D38A83-07EB-4A56-AA89-2EC56EE9AD9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5400000" flipH="1" flipV="1">
            <a:off x="2786277" y="1409414"/>
            <a:ext cx="1214195" cy="1924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4A1832-F3A0-45E4-9B73-8AF777313BE7}"/>
              </a:ext>
            </a:extLst>
          </p:cNvPr>
          <p:cNvSpPr/>
          <p:nvPr/>
        </p:nvSpPr>
        <p:spPr>
          <a:xfrm>
            <a:off x="5200253" y="2979000"/>
            <a:ext cx="216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800" i="1">
                <a:latin typeface="Consolas" panose="020B0609020204030204" pitchFamily="49" charset="0"/>
              </a:rPr>
              <a:t>Set</a:t>
            </a:r>
            <a:endParaRPr lang="pt-PT" sz="2400" i="1">
              <a:latin typeface="Consolas" panose="020B0609020204030204" pitchFamily="49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F1E860-2937-4121-AA9D-B735469031D7}"/>
              </a:ext>
            </a:extLst>
          </p:cNvPr>
          <p:cNvSpPr/>
          <p:nvPr/>
        </p:nvSpPr>
        <p:spPr>
          <a:xfrm>
            <a:off x="526741" y="4640604"/>
            <a:ext cx="180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ArrayList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8E6B42-ADE2-47DE-96BB-7EB7D47D32CC}"/>
              </a:ext>
            </a:extLst>
          </p:cNvPr>
          <p:cNvSpPr/>
          <p:nvPr/>
        </p:nvSpPr>
        <p:spPr>
          <a:xfrm>
            <a:off x="4450678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HashSet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4AF866-3CFE-4435-B00F-B929036AA59B}"/>
              </a:ext>
            </a:extLst>
          </p:cNvPr>
          <p:cNvSpPr/>
          <p:nvPr/>
        </p:nvSpPr>
        <p:spPr>
          <a:xfrm>
            <a:off x="6369727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TreeSet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26" name="Conector de Seta Reta 3">
            <a:extLst>
              <a:ext uri="{FF2B5EF4-FFF2-40B4-BE49-F238E27FC236}">
                <a16:creationId xmlns:a16="http://schemas.microsoft.com/office/drawing/2014/main" id="{89B9ACF4-B048-4B0A-B957-55E227648B11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rot="5400000" flipH="1" flipV="1">
            <a:off x="1548011" y="3757730"/>
            <a:ext cx="761604" cy="10041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208E3BB0-9A67-4FC4-9190-8E480FEB42C3}"/>
              </a:ext>
            </a:extLst>
          </p:cNvPr>
          <p:cNvSpPr/>
          <p:nvPr/>
        </p:nvSpPr>
        <p:spPr>
          <a:xfrm>
            <a:off x="9053168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>
                <a:latin typeface="Consolas" panose="020B0609020204030204" pitchFamily="49" charset="0"/>
              </a:rPr>
              <a:t>Map</a:t>
            </a:r>
            <a:endParaRPr lang="pt-PT" i="1">
              <a:latin typeface="Consolas" panose="020B0609020204030204" pitchFamily="49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0BBE68B-2AB9-4D5C-8CF7-154EF3CBAD71}"/>
              </a:ext>
            </a:extLst>
          </p:cNvPr>
          <p:cNvSpPr/>
          <p:nvPr/>
        </p:nvSpPr>
        <p:spPr>
          <a:xfrm>
            <a:off x="8342048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HashMap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7B4BF8E-CACB-47D6-B746-85A2CE465110}"/>
              </a:ext>
            </a:extLst>
          </p:cNvPr>
          <p:cNvSpPr/>
          <p:nvPr/>
        </p:nvSpPr>
        <p:spPr>
          <a:xfrm>
            <a:off x="10252224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7E5FCF9-4564-45FC-BE06-2CD5D8572F0D}"/>
              </a:ext>
            </a:extLst>
          </p:cNvPr>
          <p:cNvSpPr/>
          <p:nvPr/>
        </p:nvSpPr>
        <p:spPr>
          <a:xfrm>
            <a:off x="2433970" y="4640603"/>
            <a:ext cx="1872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LinkedList</a:t>
            </a:r>
            <a:endParaRPr lang="pt-PT" sz="220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3">
            <a:extLst>
              <a:ext uri="{FF2B5EF4-FFF2-40B4-BE49-F238E27FC236}">
                <a16:creationId xmlns:a16="http://schemas.microsoft.com/office/drawing/2014/main" id="{4167AC13-2A5B-4D8E-AD12-8A319B72034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4710961" y="1409708"/>
            <a:ext cx="1214195" cy="19243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3">
            <a:extLst>
              <a:ext uri="{FF2B5EF4-FFF2-40B4-BE49-F238E27FC236}">
                <a16:creationId xmlns:a16="http://schemas.microsoft.com/office/drawing/2014/main" id="{D1D3E692-5394-4874-9A83-C0D68A1247FA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16200000" flipV="1">
            <a:off x="2519627" y="3790259"/>
            <a:ext cx="761603" cy="9390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3">
            <a:extLst>
              <a:ext uri="{FF2B5EF4-FFF2-40B4-BE49-F238E27FC236}">
                <a16:creationId xmlns:a16="http://schemas.microsoft.com/office/drawing/2014/main" id="{AFD36A20-2484-4740-A884-D490FD3DD70B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6394188" y="3765065"/>
            <a:ext cx="761604" cy="9894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">
            <a:extLst>
              <a:ext uri="{FF2B5EF4-FFF2-40B4-BE49-F238E27FC236}">
                <a16:creationId xmlns:a16="http://schemas.microsoft.com/office/drawing/2014/main" id="{FFF665B9-33E8-497A-83FE-3228761ABEE4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5400000" flipH="1" flipV="1">
            <a:off x="5434663" y="3795015"/>
            <a:ext cx="761604" cy="9295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">
            <a:extLst>
              <a:ext uri="{FF2B5EF4-FFF2-40B4-BE49-F238E27FC236}">
                <a16:creationId xmlns:a16="http://schemas.microsoft.com/office/drawing/2014/main" id="{83317680-AAC8-4E9A-A3D0-5DFAAE164A31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16200000" flipV="1">
            <a:off x="9204797" y="2693177"/>
            <a:ext cx="2875799" cy="1019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">
            <a:extLst>
              <a:ext uri="{FF2B5EF4-FFF2-40B4-BE49-F238E27FC236}">
                <a16:creationId xmlns:a16="http://schemas.microsoft.com/office/drawing/2014/main" id="{720EA001-3831-4FAD-AC33-8F4D3BBF1A7C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rot="5400000" flipH="1" flipV="1">
            <a:off x="8249709" y="2757145"/>
            <a:ext cx="2875799" cy="8911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ítulo 2">
            <a:extLst>
              <a:ext uri="{FF2B5EF4-FFF2-40B4-BE49-F238E27FC236}">
                <a16:creationId xmlns:a16="http://schemas.microsoft.com/office/drawing/2014/main" id="{4AB5A6E9-F42A-46C0-A204-1F3A3478E911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Principais interfaces e classes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39433E-5AB7-40DA-BAAB-B15EB3293779}"/>
              </a:ext>
            </a:extLst>
          </p:cNvPr>
          <p:cNvSpPr/>
          <p:nvPr/>
        </p:nvSpPr>
        <p:spPr>
          <a:xfrm>
            <a:off x="4376691" y="2814221"/>
            <a:ext cx="3875884" cy="2974020"/>
          </a:xfrm>
          <a:prstGeom prst="roundRect">
            <a:avLst>
              <a:gd name="adj" fmla="val 3533"/>
            </a:avLst>
          </a:prstGeom>
          <a:solidFill>
            <a:srgbClr val="FFFF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430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233963"/>
            <a:ext cx="7754672" cy="1998162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04423"/>
            <a:ext cx="7128769" cy="112957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Set</a:t>
            </a: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HashSet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//ignorado pq já existe</a:t>
            </a: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1330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4688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64688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4688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233963"/>
            <a:ext cx="3076856" cy="1998162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1359" y="499920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1359" y="5269208"/>
            <a:ext cx="1118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6E69204-6887-4837-AA99-A1A82BAA4EF2}"/>
              </a:ext>
            </a:extLst>
          </p:cNvPr>
          <p:cNvGrpSpPr/>
          <p:nvPr/>
        </p:nvGrpSpPr>
        <p:grpSpPr>
          <a:xfrm>
            <a:off x="8259120" y="4854731"/>
            <a:ext cx="720000" cy="720000"/>
            <a:chOff x="4466492" y="4936894"/>
            <a:chExt cx="720000" cy="720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879E4DD-5387-48FF-82C6-5AC1015A6755}"/>
                </a:ext>
              </a:extLst>
            </p:cNvPr>
            <p:cNvSpPr/>
            <p:nvPr/>
          </p:nvSpPr>
          <p:spPr>
            <a:xfrm>
              <a:off x="4466492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0" name="Graphic 49" descr="Turtle">
              <a:extLst>
                <a:ext uri="{FF2B5EF4-FFF2-40B4-BE49-F238E27FC236}">
                  <a16:creationId xmlns:a16="http://schemas.microsoft.com/office/drawing/2014/main" id="{8A97D826-8F13-4FC3-8AA4-5A3C60FF5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56492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053D79-E563-411C-AF83-120D76571805}"/>
              </a:ext>
            </a:extLst>
          </p:cNvPr>
          <p:cNvGrpSpPr/>
          <p:nvPr/>
        </p:nvGrpSpPr>
        <p:grpSpPr>
          <a:xfrm>
            <a:off x="6507759" y="4910339"/>
            <a:ext cx="720000" cy="720000"/>
            <a:chOff x="5626848" y="4936894"/>
            <a:chExt cx="720000" cy="72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46ECD0D-8FAE-403B-9A91-0CB0F2937B4A}"/>
                </a:ext>
              </a:extLst>
            </p:cNvPr>
            <p:cNvSpPr/>
            <p:nvPr/>
          </p:nvSpPr>
          <p:spPr>
            <a:xfrm>
              <a:off x="5626848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1" name="Graphic 50" descr="Rabbit">
              <a:extLst>
                <a:ext uri="{FF2B5EF4-FFF2-40B4-BE49-F238E27FC236}">
                  <a16:creationId xmlns:a16="http://schemas.microsoft.com/office/drawing/2014/main" id="{B1268B55-3F45-4751-A50A-78B350BAF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6848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036246-B77C-481A-8371-0C41F34B065A}"/>
              </a:ext>
            </a:extLst>
          </p:cNvPr>
          <p:cNvGrpSpPr/>
          <p:nvPr/>
        </p:nvGrpSpPr>
        <p:grpSpPr>
          <a:xfrm>
            <a:off x="4725666" y="4854731"/>
            <a:ext cx="720000" cy="720000"/>
            <a:chOff x="6787204" y="4936894"/>
            <a:chExt cx="720000" cy="720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2FA088-1068-4676-B615-6CD7A9688314}"/>
                </a:ext>
              </a:extLst>
            </p:cNvPr>
            <p:cNvSpPr/>
            <p:nvPr/>
          </p:nvSpPr>
          <p:spPr>
            <a:xfrm>
              <a:off x="6787204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2" name="Graphic 51" descr="Dog">
              <a:extLst>
                <a:ext uri="{FF2B5EF4-FFF2-40B4-BE49-F238E27FC236}">
                  <a16:creationId xmlns:a16="http://schemas.microsoft.com/office/drawing/2014/main" id="{02905A20-E043-4F8E-BB7E-0BE6EDDD5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77204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4CA06FA-90D3-4C14-AAB0-09D375B68D85}"/>
              </a:ext>
            </a:extLst>
          </p:cNvPr>
          <p:cNvGrpSpPr/>
          <p:nvPr/>
        </p:nvGrpSpPr>
        <p:grpSpPr>
          <a:xfrm>
            <a:off x="10070964" y="4964240"/>
            <a:ext cx="720000" cy="720000"/>
            <a:chOff x="7947561" y="4936894"/>
            <a:chExt cx="720000" cy="720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03D6A9-2664-4430-AFB5-0624A15FC02A}"/>
                </a:ext>
              </a:extLst>
            </p:cNvPr>
            <p:cNvSpPr/>
            <p:nvPr/>
          </p:nvSpPr>
          <p:spPr>
            <a:xfrm>
              <a:off x="7947561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3" name="Graphic 52" descr="Cat">
              <a:extLst>
                <a:ext uri="{FF2B5EF4-FFF2-40B4-BE49-F238E27FC236}">
                  <a16:creationId xmlns:a16="http://schemas.microsoft.com/office/drawing/2014/main" id="{EAD7A738-256B-4DAF-971D-7CED27009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5723" y="5116894"/>
              <a:ext cx="540000" cy="540000"/>
            </a:xfrm>
            <a:prstGeom prst="rect">
              <a:avLst/>
            </a:prstGeom>
          </p:spPr>
        </p:pic>
      </p:grp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Set :: HashSet</a:t>
            </a:r>
          </a:p>
        </p:txBody>
      </p:sp>
      <p:pic>
        <p:nvPicPr>
          <p:cNvPr id="38" name="Graphic 37" descr="Rabbit">
            <a:extLst>
              <a:ext uri="{FF2B5EF4-FFF2-40B4-BE49-F238E27FC236}">
                <a16:creationId xmlns:a16="http://schemas.microsoft.com/office/drawing/2014/main" id="{69FC0057-A336-460E-AE57-C5E56CB56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1330" y="324547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7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81CE32-1414-40A4-B44F-84CF9DA0B94C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281BAB-E06F-4AB1-8911-1A33E0890279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D62696-D638-4CD0-A86E-7EB2C37F5FD6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852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8820707" cy="2691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Set</a:t>
            </a: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TreeSet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5388747" y="2195973"/>
            <a:ext cx="3782730" cy="4036152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5740892" y="2583402"/>
            <a:ext cx="2976979" cy="314269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1330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4688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64688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4688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685429"/>
            <a:ext cx="3076856" cy="254669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1026862" y="3902073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3186862" y="4154750"/>
            <a:ext cx="2554030" cy="173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6E69204-6887-4837-AA99-A1A82BAA4EF2}"/>
              </a:ext>
            </a:extLst>
          </p:cNvPr>
          <p:cNvGrpSpPr/>
          <p:nvPr/>
        </p:nvGrpSpPr>
        <p:grpSpPr>
          <a:xfrm>
            <a:off x="6056120" y="3818224"/>
            <a:ext cx="540000" cy="540000"/>
            <a:chOff x="4466492" y="4936894"/>
            <a:chExt cx="720000" cy="720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879E4DD-5387-48FF-82C6-5AC1015A6755}"/>
                </a:ext>
              </a:extLst>
            </p:cNvPr>
            <p:cNvSpPr/>
            <p:nvPr/>
          </p:nvSpPr>
          <p:spPr>
            <a:xfrm>
              <a:off x="4466492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0" name="Graphic 49" descr="Turtle">
              <a:extLst>
                <a:ext uri="{FF2B5EF4-FFF2-40B4-BE49-F238E27FC236}">
                  <a16:creationId xmlns:a16="http://schemas.microsoft.com/office/drawing/2014/main" id="{8A97D826-8F13-4FC3-8AA4-5A3C60FF5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56492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053D79-E563-411C-AF83-120D76571805}"/>
              </a:ext>
            </a:extLst>
          </p:cNvPr>
          <p:cNvGrpSpPr/>
          <p:nvPr/>
        </p:nvGrpSpPr>
        <p:grpSpPr>
          <a:xfrm>
            <a:off x="6641975" y="2747330"/>
            <a:ext cx="540000" cy="540000"/>
            <a:chOff x="5626848" y="4936894"/>
            <a:chExt cx="720000" cy="72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46ECD0D-8FAE-403B-9A91-0CB0F2937B4A}"/>
                </a:ext>
              </a:extLst>
            </p:cNvPr>
            <p:cNvSpPr/>
            <p:nvPr/>
          </p:nvSpPr>
          <p:spPr>
            <a:xfrm>
              <a:off x="5626848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1" name="Graphic 50" descr="Rabbit">
              <a:extLst>
                <a:ext uri="{FF2B5EF4-FFF2-40B4-BE49-F238E27FC236}">
                  <a16:creationId xmlns:a16="http://schemas.microsoft.com/office/drawing/2014/main" id="{B1268B55-3F45-4751-A50A-78B350BAF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6848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036246-B77C-481A-8371-0C41F34B065A}"/>
              </a:ext>
            </a:extLst>
          </p:cNvPr>
          <p:cNvGrpSpPr/>
          <p:nvPr/>
        </p:nvGrpSpPr>
        <p:grpSpPr>
          <a:xfrm>
            <a:off x="7751445" y="5000061"/>
            <a:ext cx="540000" cy="540000"/>
            <a:chOff x="6787204" y="4936894"/>
            <a:chExt cx="720000" cy="720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2FA088-1068-4676-B615-6CD7A9688314}"/>
                </a:ext>
              </a:extLst>
            </p:cNvPr>
            <p:cNvSpPr/>
            <p:nvPr/>
          </p:nvSpPr>
          <p:spPr>
            <a:xfrm>
              <a:off x="6787204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2" name="Graphic 51" descr="Dog">
              <a:extLst>
                <a:ext uri="{FF2B5EF4-FFF2-40B4-BE49-F238E27FC236}">
                  <a16:creationId xmlns:a16="http://schemas.microsoft.com/office/drawing/2014/main" id="{02905A20-E043-4F8E-BB7E-0BE6EDDD5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77204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4CA06FA-90D3-4C14-AAB0-09D375B68D85}"/>
              </a:ext>
            </a:extLst>
          </p:cNvPr>
          <p:cNvGrpSpPr/>
          <p:nvPr/>
        </p:nvGrpSpPr>
        <p:grpSpPr>
          <a:xfrm>
            <a:off x="7287823" y="3818224"/>
            <a:ext cx="540000" cy="540000"/>
            <a:chOff x="7947561" y="4936894"/>
            <a:chExt cx="720000" cy="720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03D6A9-2664-4430-AFB5-0624A15FC02A}"/>
                </a:ext>
              </a:extLst>
            </p:cNvPr>
            <p:cNvSpPr/>
            <p:nvPr/>
          </p:nvSpPr>
          <p:spPr>
            <a:xfrm>
              <a:off x="7947561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3" name="Graphic 52" descr="Cat">
              <a:extLst>
                <a:ext uri="{FF2B5EF4-FFF2-40B4-BE49-F238E27FC236}">
                  <a16:creationId xmlns:a16="http://schemas.microsoft.com/office/drawing/2014/main" id="{EAD7A738-256B-4DAF-971D-7CED27009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5723" y="5116894"/>
              <a:ext cx="540000" cy="540000"/>
            </a:xfrm>
            <a:prstGeom prst="rect">
              <a:avLst/>
            </a:prstGeom>
          </p:spPr>
        </p:pic>
      </p:grp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Set :: TreeSet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B9E77D-7CDA-404F-A61B-B61D23A4C0E3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V="1">
            <a:off x="6326120" y="3287330"/>
            <a:ext cx="585855" cy="53089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C52AFF-6627-4C79-8DDE-590B74FA0E1F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flipH="1" flipV="1">
            <a:off x="6911975" y="3287330"/>
            <a:ext cx="645848" cy="53089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0D87BC-29E3-4D04-8112-7F30E066668C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H="1" flipV="1">
            <a:off x="7557823" y="4358224"/>
            <a:ext cx="463622" cy="64183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ouble Wave 9">
            <a:extLst>
              <a:ext uri="{FF2B5EF4-FFF2-40B4-BE49-F238E27FC236}">
                <a16:creationId xmlns:a16="http://schemas.microsoft.com/office/drawing/2014/main" id="{EAC06ECE-86E3-4149-BB0A-AAA33AAF0C5F}"/>
              </a:ext>
            </a:extLst>
          </p:cNvPr>
          <p:cNvSpPr/>
          <p:nvPr/>
        </p:nvSpPr>
        <p:spPr>
          <a:xfrm>
            <a:off x="7768681" y="1317939"/>
            <a:ext cx="4278317" cy="1127659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Usa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uma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b="1" i="1" u="sng" dirty="0" err="1">
                <a:latin typeface="Candara" panose="020E0502030303020204" pitchFamily="34" charset="0"/>
              </a:rPr>
              <a:t>Árvore</a:t>
            </a:r>
            <a:r>
              <a:rPr lang="en-US" sz="2000" b="1" i="1" u="sng" dirty="0">
                <a:latin typeface="Candara" panose="020E0502030303020204" pitchFamily="34" charset="0"/>
              </a:rPr>
              <a:t> </a:t>
            </a:r>
            <a:r>
              <a:rPr lang="en-US" sz="2000" b="1" i="1" u="sng" dirty="0" err="1">
                <a:latin typeface="Candara" panose="020E0502030303020204" pitchFamily="34" charset="0"/>
              </a:rPr>
              <a:t>Balanceada</a:t>
            </a:r>
            <a:r>
              <a:rPr lang="en-US" sz="2000" b="1" i="1" u="sng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como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estrutura</a:t>
            </a:r>
            <a:r>
              <a:rPr lang="en-US" sz="2000" i="1" dirty="0">
                <a:latin typeface="Candara" panose="020E0502030303020204" pitchFamily="34" charset="0"/>
              </a:rPr>
              <a:t> de dados </a:t>
            </a:r>
            <a:r>
              <a:rPr lang="en-US" sz="2000" i="1" dirty="0" err="1">
                <a:latin typeface="Candara" panose="020E0502030303020204" pitchFamily="34" charset="0"/>
              </a:rPr>
              <a:t>interna</a:t>
            </a:r>
            <a:endParaRPr lang="en-US" sz="2000" b="1" i="1" u="sng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478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4C6EEB-0601-4592-97A5-03A2DF90D86D}"/>
              </a:ext>
            </a:extLst>
          </p:cNvPr>
          <p:cNvSpPr/>
          <p:nvPr/>
        </p:nvSpPr>
        <p:spPr>
          <a:xfrm>
            <a:off x="1521252" y="802174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rgbClr val="FFFF00"/>
                </a:solidFill>
                <a:latin typeface="Candara" panose="020E0502030303020204" pitchFamily="34" charset="0"/>
              </a:rPr>
              <a:t>NÃO</a:t>
            </a:r>
            <a:r>
              <a:rPr lang="en-US" sz="280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aceita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elementos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repetidos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99405147-0888-4FEE-90C7-DEEA718253DB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Características do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Set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21F311-C0B0-456E-B965-1056EC711DEC}"/>
              </a:ext>
            </a:extLst>
          </p:cNvPr>
          <p:cNvSpPr/>
          <p:nvPr/>
        </p:nvSpPr>
        <p:spPr>
          <a:xfrm>
            <a:off x="1521252" y="2931934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rgbClr val="FFFF00"/>
                </a:solidFill>
                <a:latin typeface="Candara" panose="020E0502030303020204" pitchFamily="34" charset="0"/>
              </a:rPr>
              <a:t>NÃO</a:t>
            </a:r>
            <a:r>
              <a:rPr lang="en-US" sz="280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há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garantia</a:t>
            </a:r>
            <a:r>
              <a:rPr lang="en-US" sz="2800" dirty="0">
                <a:latin typeface="Candara" panose="020E0502030303020204" pitchFamily="34" charset="0"/>
              </a:rPr>
              <a:t> da </a:t>
            </a:r>
            <a:r>
              <a:rPr lang="en-US" sz="2800" dirty="0" err="1">
                <a:latin typeface="Candara" panose="020E0502030303020204" pitchFamily="34" charset="0"/>
              </a:rPr>
              <a:t>ordem</a:t>
            </a:r>
            <a:r>
              <a:rPr lang="en-US" sz="2800" dirty="0">
                <a:latin typeface="Candara" panose="020E0502030303020204" pitchFamily="34" charset="0"/>
              </a:rPr>
              <a:t> de </a:t>
            </a:r>
            <a:r>
              <a:rPr lang="en-US" sz="2800" dirty="0" err="1">
                <a:latin typeface="Candara" panose="020E0502030303020204" pitchFamily="34" charset="0"/>
              </a:rPr>
              <a:t>inserção</a:t>
            </a:r>
            <a:endParaRPr lang="en-US" sz="2800" dirty="0">
              <a:latin typeface="Candara" panose="020E0502030303020204" pitchFamily="34" charset="0"/>
            </a:endParaRPr>
          </a:p>
        </p:txBody>
      </p:sp>
      <p:pic>
        <p:nvPicPr>
          <p:cNvPr id="38" name="Graphic 37" descr="Thumbs up sign">
            <a:extLst>
              <a:ext uri="{FF2B5EF4-FFF2-40B4-BE49-F238E27FC236}">
                <a16:creationId xmlns:a16="http://schemas.microsoft.com/office/drawing/2014/main" id="{AA172A9A-2995-43E1-A09A-403578469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802174"/>
            <a:ext cx="720000" cy="720000"/>
          </a:xfrm>
          <a:prstGeom prst="rect">
            <a:avLst/>
          </a:prstGeom>
        </p:spPr>
      </p:pic>
      <p:pic>
        <p:nvPicPr>
          <p:cNvPr id="39" name="Graphic 38" descr="Thumbs up sign">
            <a:extLst>
              <a:ext uri="{FF2B5EF4-FFF2-40B4-BE49-F238E27FC236}">
                <a16:creationId xmlns:a16="http://schemas.microsoft.com/office/drawing/2014/main" id="{BCCD000E-0B64-4BF8-A058-A4DA5C19E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2931934"/>
            <a:ext cx="720000" cy="72000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9FE189D-0651-4D37-B480-E333B9E47D5D}"/>
              </a:ext>
            </a:extLst>
          </p:cNvPr>
          <p:cNvSpPr/>
          <p:nvPr/>
        </p:nvSpPr>
        <p:spPr>
          <a:xfrm>
            <a:off x="1515484" y="1867054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bg1"/>
                </a:solidFill>
                <a:latin typeface="Candara" panose="020E0502030303020204" pitchFamily="34" charset="0"/>
              </a:rPr>
              <a:t>Usa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equals()</a:t>
            </a:r>
            <a:r>
              <a:rPr lang="en-US" sz="2800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e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hashCode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 para </a:t>
            </a:r>
            <a:r>
              <a:rPr lang="en-US" sz="2800" dirty="0" err="1">
                <a:solidFill>
                  <a:schemeClr val="bg1"/>
                </a:solidFill>
                <a:latin typeface="Candara" panose="020E0502030303020204" pitchFamily="34" charset="0"/>
              </a:rPr>
              <a:t>diferenciar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ndara" panose="020E0502030303020204" pitchFamily="34" charset="0"/>
              </a:rPr>
              <a:t>objetos</a:t>
            </a:r>
            <a:endParaRPr lang="en-US" sz="28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34" name="Graphic 33" descr="Thumbs up sign">
            <a:extLst>
              <a:ext uri="{FF2B5EF4-FFF2-40B4-BE49-F238E27FC236}">
                <a16:creationId xmlns:a16="http://schemas.microsoft.com/office/drawing/2014/main" id="{FB08CD16-AD0C-416C-A3A0-74A90BB95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186705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334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Set (Exercício 1)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*Entendendo a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HashSet: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dirty="0">
                <a:latin typeface="Consolas" panose="020B0609020204030204" pitchFamily="49" charset="0"/>
              </a:rPr>
              <a:t>SobreSet_1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&gt;Codificar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 implementações de HashSet: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A72E81-B56F-490A-B72E-9D028C0DB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383" y="4712677"/>
            <a:ext cx="4784228" cy="1568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73608C-18E6-49CA-9FB7-2EF024D3C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01" y="2325974"/>
            <a:ext cx="6120000" cy="28940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95608B1-A086-4B55-9436-FF64F30C8E29}"/>
              </a:ext>
            </a:extLst>
          </p:cNvPr>
          <p:cNvSpPr/>
          <p:nvPr/>
        </p:nvSpPr>
        <p:spPr>
          <a:xfrm>
            <a:off x="4762469" y="5273336"/>
            <a:ext cx="2393738" cy="901086"/>
          </a:xfrm>
          <a:prstGeom prst="rightArrow">
            <a:avLst>
              <a:gd name="adj1" fmla="val 57882"/>
              <a:gd name="adj2" fmla="val 6576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Ordem</a:t>
            </a:r>
            <a:r>
              <a:rPr lang="en-US" dirty="0"/>
              <a:t> </a:t>
            </a:r>
            <a:r>
              <a:rPr lang="en-US" dirty="0" err="1"/>
              <a:t>indefinida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855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Set (Exercício 2)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*Agora, vamos entender a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TreeSet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dirty="0">
                <a:latin typeface="Consolas" panose="020B0609020204030204" pitchFamily="49" charset="0"/>
              </a:rPr>
              <a:t>SobreSet_2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&gt;Codificar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 implementação TreeSet: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ABA721-2509-48F9-B95E-EDBBFD5B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302" y="4743578"/>
            <a:ext cx="4680000" cy="17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73E0C-3657-41C2-9421-D47F2F096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83" y="2269358"/>
            <a:ext cx="6120000" cy="2950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95608B1-A086-4B55-9436-FF64F30C8E29}"/>
              </a:ext>
            </a:extLst>
          </p:cNvPr>
          <p:cNvSpPr/>
          <p:nvPr/>
        </p:nvSpPr>
        <p:spPr>
          <a:xfrm>
            <a:off x="781234" y="5381281"/>
            <a:ext cx="6521067" cy="901086"/>
          </a:xfrm>
          <a:prstGeom prst="rightArrow">
            <a:avLst>
              <a:gd name="adj1" fmla="val 57882"/>
              <a:gd name="adj2" fmla="val 6576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u="sng" dirty="0" err="1"/>
              <a:t>árvore</a:t>
            </a:r>
            <a:r>
              <a:rPr lang="en-US" u="sng" dirty="0"/>
              <a:t> </a:t>
            </a:r>
            <a:r>
              <a:rPr lang="en-US" u="sng" dirty="0" err="1"/>
              <a:t>balanceada</a:t>
            </a:r>
            <a:r>
              <a:rPr lang="en-US" dirty="0"/>
              <a:t> </a:t>
            </a:r>
            <a:r>
              <a:rPr lang="en-US" dirty="0" err="1"/>
              <a:t>mantem</a:t>
            </a:r>
            <a:r>
              <a:rPr lang="en-US" dirty="0"/>
              <a:t> a </a:t>
            </a:r>
            <a:r>
              <a:rPr lang="en-US" b="1" dirty="0" err="1"/>
              <a:t>ordem</a:t>
            </a:r>
            <a:r>
              <a:rPr lang="en-US" b="1" dirty="0"/>
              <a:t> natural dos </a:t>
            </a:r>
            <a:r>
              <a:rPr lang="en-US" b="1" dirty="0" err="1"/>
              <a:t>elementos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18669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Set (Exercício 3)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Agora vamos trabalhar com a classe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Animal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dirty="0">
                <a:latin typeface="Consolas" panose="020B0609020204030204" pitchFamily="49" charset="0"/>
              </a:rPr>
              <a:t>SobreSet_3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&gt;Codificar o </a:t>
            </a:r>
            <a:r>
              <a:rPr lang="pt-BR" u="sng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 implementação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TreeSet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35410CD-C5ED-409C-B0E8-D699E8FB33F6}"/>
              </a:ext>
            </a:extLst>
          </p:cNvPr>
          <p:cNvSpPr/>
          <p:nvPr/>
        </p:nvSpPr>
        <p:spPr>
          <a:xfrm>
            <a:off x="860446" y="2257980"/>
            <a:ext cx="8709891" cy="23509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Set&lt;Animal&gt;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setDeAnimais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Tree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Set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&lt;&gt;()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setDeAnimais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Animal(1L,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"Tartaruga"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setDeAnimais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Animal(2L,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"Coelho"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setDeAnimais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Animal(3L,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"Cachorro"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setDeAnimais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Animal(4L,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"Gato"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pt-B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setDeAnimais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.forEach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pt-BR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7499FAC-A043-4560-BB68-B7D771F6442A}"/>
              </a:ext>
            </a:extLst>
          </p:cNvPr>
          <p:cNvSpPr/>
          <p:nvPr/>
        </p:nvSpPr>
        <p:spPr>
          <a:xfrm>
            <a:off x="6714836" y="5070764"/>
            <a:ext cx="5039901" cy="12101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Animal [id=1, nome=Tartaruga]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Animal [id=2, nome=Coelho]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Animal [id=3, nome=Cachorro]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Animal [id=4, nome=Gato]</a:t>
            </a: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46670665-18D4-471B-8E51-AD6F307CACAA}"/>
              </a:ext>
            </a:extLst>
          </p:cNvPr>
          <p:cNvSpPr/>
          <p:nvPr/>
        </p:nvSpPr>
        <p:spPr>
          <a:xfrm>
            <a:off x="6714836" y="4782764"/>
            <a:ext cx="1182255" cy="288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Console</a:t>
            </a:r>
          </a:p>
        </p:txBody>
      </p:sp>
      <p:sp>
        <p:nvSpPr>
          <p:cNvPr id="5" name="Seta: Pentágono 4">
            <a:extLst>
              <a:ext uri="{FF2B5EF4-FFF2-40B4-BE49-F238E27FC236}">
                <a16:creationId xmlns:a16="http://schemas.microsoft.com/office/drawing/2014/main" id="{67B6D69D-FEAE-4C29-839C-D648476FD462}"/>
              </a:ext>
            </a:extLst>
          </p:cNvPr>
          <p:cNvSpPr/>
          <p:nvPr/>
        </p:nvSpPr>
        <p:spPr>
          <a:xfrm>
            <a:off x="2857190" y="5070764"/>
            <a:ext cx="3749963" cy="905688"/>
          </a:xfrm>
          <a:prstGeom prst="homePlate">
            <a:avLst>
              <a:gd name="adj" fmla="val 6631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Ao executar, vai gerar esta saída.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Como previsto</a:t>
            </a:r>
          </a:p>
        </p:txBody>
      </p:sp>
    </p:spTree>
    <p:extLst>
      <p:ext uri="{BB962C8B-B14F-4D97-AF65-F5344CB8AC3E}">
        <p14:creationId xmlns:p14="http://schemas.microsoft.com/office/powerpoint/2010/main" val="38287185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Set (Exercício 3)</a:t>
            </a: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&gt;Ainda em </a:t>
            </a:r>
            <a:r>
              <a:rPr lang="pt-BR" dirty="0">
                <a:latin typeface="Consolas" panose="020B0609020204030204" pitchFamily="49" charset="0"/>
              </a:rPr>
              <a:t>SobreSet_3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vamos adicionar um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animal repetido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35410CD-C5ED-409C-B0E8-D699E8FB33F6}"/>
              </a:ext>
            </a:extLst>
          </p:cNvPr>
          <p:cNvSpPr/>
          <p:nvPr/>
        </p:nvSpPr>
        <p:spPr>
          <a:xfrm>
            <a:off x="860446" y="1177326"/>
            <a:ext cx="8709891" cy="23509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Set&lt;Animal&gt;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setDeAnimais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setDeAnimais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Animal(1L,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"Tartaruga"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setDeAnimais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Animal(2L,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"Coelho"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setDeAnimais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Animal(3L,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"Cachorro"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setDeAnimais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Animal(4L,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"Gato"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setDeAnimais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Animal(2L,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"Coelho"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);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//animal repetido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pt-B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setDeAnimais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.forEach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pt-BR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7499FAC-A043-4560-BB68-B7D771F6442A}"/>
              </a:ext>
            </a:extLst>
          </p:cNvPr>
          <p:cNvSpPr/>
          <p:nvPr/>
        </p:nvSpPr>
        <p:spPr>
          <a:xfrm>
            <a:off x="6714836" y="4405748"/>
            <a:ext cx="5039901" cy="16720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Animal [id=2, nome=Coelho]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Animal [id=1, nome=Tartaruga]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Animal [id=2, nome=Coelho]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Animal [id=3, nome=Cachorro]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Animal [id=4, nome=Gato]</a:t>
            </a: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46670665-18D4-471B-8E51-AD6F307CACAA}"/>
              </a:ext>
            </a:extLst>
          </p:cNvPr>
          <p:cNvSpPr/>
          <p:nvPr/>
        </p:nvSpPr>
        <p:spPr>
          <a:xfrm>
            <a:off x="6714836" y="4117748"/>
            <a:ext cx="1182255" cy="288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Console</a:t>
            </a:r>
          </a:p>
        </p:txBody>
      </p:sp>
      <p:sp>
        <p:nvSpPr>
          <p:cNvPr id="5" name="Seta: Pentágono 4">
            <a:extLst>
              <a:ext uri="{FF2B5EF4-FFF2-40B4-BE49-F238E27FC236}">
                <a16:creationId xmlns:a16="http://schemas.microsoft.com/office/drawing/2014/main" id="{67B6D69D-FEAE-4C29-839C-D648476FD462}"/>
              </a:ext>
            </a:extLst>
          </p:cNvPr>
          <p:cNvSpPr/>
          <p:nvPr/>
        </p:nvSpPr>
        <p:spPr>
          <a:xfrm>
            <a:off x="2898836" y="4693748"/>
            <a:ext cx="3816000" cy="1080000"/>
          </a:xfrm>
          <a:prstGeom prst="homePlate">
            <a:avLst>
              <a:gd name="adj" fmla="val 663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Por que o animal repetido foi aceito pelo Set?</a:t>
            </a:r>
          </a:p>
        </p:txBody>
      </p:sp>
    </p:spTree>
    <p:extLst>
      <p:ext uri="{BB962C8B-B14F-4D97-AF65-F5344CB8AC3E}">
        <p14:creationId xmlns:p14="http://schemas.microsoft.com/office/powerpoint/2010/main" val="20597089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Resposta: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Set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usa os métodos 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equals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hashCode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para verificar se um elemento é repetido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Mas foram usados os métodos de 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Object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este usa o endereço de memória para diferenciar um animal de outro.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 certo seria usar o atributo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Animal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para diferenciá-lo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55B48C7B-80D1-45D0-9281-6A1645FEC252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Set (Exercício 3)</a:t>
            </a:r>
          </a:p>
        </p:txBody>
      </p:sp>
    </p:spTree>
    <p:extLst>
      <p:ext uri="{BB962C8B-B14F-4D97-AF65-F5344CB8AC3E}">
        <p14:creationId xmlns:p14="http://schemas.microsoft.com/office/powerpoint/2010/main" val="28507898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Solução: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Portanto, devemos gerar os respectivos métodos em Animal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 Eclipse pode gerar: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14CBF0B-04F0-44E8-800F-FBD819ECE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309" y="1733577"/>
            <a:ext cx="5634182" cy="48292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F3B50FF8-2463-4F68-BE8A-539660EA2DC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Set (Exercício 3)</a:t>
            </a:r>
          </a:p>
        </p:txBody>
      </p:sp>
    </p:spTree>
    <p:extLst>
      <p:ext uri="{BB962C8B-B14F-4D97-AF65-F5344CB8AC3E}">
        <p14:creationId xmlns:p14="http://schemas.microsoft.com/office/powerpoint/2010/main" val="39048227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&gt;Voltando em </a:t>
            </a:r>
            <a:r>
              <a:rPr lang="pt-BR" dirty="0">
                <a:latin typeface="Consolas" panose="020B0609020204030204" pitchFamily="49" charset="0"/>
              </a:rPr>
              <a:t>SobreSet_3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e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reexecutando-a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sp>
        <p:nvSpPr>
          <p:cNvPr id="5" name="Seta: Pentágono 4">
            <a:extLst>
              <a:ext uri="{FF2B5EF4-FFF2-40B4-BE49-F238E27FC236}">
                <a16:creationId xmlns:a16="http://schemas.microsoft.com/office/drawing/2014/main" id="{67B6D69D-FEAE-4C29-839C-D648476FD462}"/>
              </a:ext>
            </a:extLst>
          </p:cNvPr>
          <p:cNvSpPr/>
          <p:nvPr/>
        </p:nvSpPr>
        <p:spPr>
          <a:xfrm flipH="1">
            <a:off x="5669741" y="2162985"/>
            <a:ext cx="6106621" cy="1115924"/>
          </a:xfrm>
          <a:prstGeom prst="homePlate">
            <a:avLst>
              <a:gd name="adj" fmla="val 6631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Agora, o elemento repetido é </a:t>
            </a:r>
            <a:r>
              <a:rPr lang="pt-BR" sz="2800" dirty="0">
                <a:solidFill>
                  <a:srgbClr val="FFFF00"/>
                </a:solidFill>
              </a:rPr>
              <a:t>ignorado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32D2E8F-728F-42A9-96DC-0672F0003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09" y="1351894"/>
            <a:ext cx="4560967" cy="21547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Título 2">
            <a:extLst>
              <a:ext uri="{FF2B5EF4-FFF2-40B4-BE49-F238E27FC236}">
                <a16:creationId xmlns:a16="http://schemas.microsoft.com/office/drawing/2014/main" id="{EABF26A6-3EA7-4B28-AF4B-6FD3FE179D0C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Set (Exercício 3)</a:t>
            </a:r>
          </a:p>
        </p:txBody>
      </p:sp>
    </p:spTree>
    <p:extLst>
      <p:ext uri="{BB962C8B-B14F-4D97-AF65-F5344CB8AC3E}">
        <p14:creationId xmlns:p14="http://schemas.microsoft.com/office/powerpoint/2010/main" val="13042525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1">
            <a:extLst>
              <a:ext uri="{FF2B5EF4-FFF2-40B4-BE49-F238E27FC236}">
                <a16:creationId xmlns:a16="http://schemas.microsoft.com/office/drawing/2014/main" id="{E097A3F5-5B72-4849-86CE-0642BEB6E83D}"/>
              </a:ext>
            </a:extLst>
          </p:cNvPr>
          <p:cNvSpPr txBox="1">
            <a:spLocks/>
          </p:cNvSpPr>
          <p:nvPr/>
        </p:nvSpPr>
        <p:spPr>
          <a:xfrm>
            <a:off x="756591" y="3786909"/>
            <a:ext cx="11160000" cy="2494042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Resposta: </a:t>
            </a:r>
          </a:p>
          <a:p>
            <a:pPr marL="0" indent="0">
              <a:buNone/>
            </a:pPr>
            <a:r>
              <a:rPr lang="pt-BR" b="1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LinkedHashSet</a:t>
            </a:r>
            <a:r>
              <a:rPr lang="pt-BR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tem características do </a:t>
            </a:r>
            <a:r>
              <a:rPr lang="pt-BR" b="1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Set</a:t>
            </a:r>
            <a:r>
              <a:rPr lang="pt-BR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e do </a:t>
            </a:r>
            <a:r>
              <a:rPr lang="pt-BR" b="1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List</a:t>
            </a:r>
            <a:r>
              <a:rPr lang="pt-BR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ao mesmo tempo: </a:t>
            </a:r>
          </a:p>
          <a:p>
            <a:r>
              <a:rPr lang="pt-BR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Como Set: </a:t>
            </a:r>
            <a:r>
              <a:rPr lang="pt-BR" b="1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não aceita repetidos</a:t>
            </a:r>
          </a:p>
          <a:p>
            <a:r>
              <a:rPr lang="pt-BR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Como List: </a:t>
            </a:r>
            <a:r>
              <a:rPr lang="pt-BR" b="1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mantém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 ordenação </a:t>
            </a:r>
            <a:r>
              <a:rPr lang="pt-BR" b="1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 inserção</a:t>
            </a:r>
            <a:endParaRPr lang="pt-BR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*DESAFIO:</a:t>
            </a:r>
          </a:p>
          <a:p>
            <a:pPr marL="0" indent="0">
              <a:buNone/>
            </a:pPr>
            <a:r>
              <a:rPr lang="pt-BR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>
                <a:latin typeface="Consolas" panose="020B0609020204030204" pitchFamily="49" charset="0"/>
              </a:rPr>
              <a:t>SobreLinkedHashSet 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no </a:t>
            </a:r>
            <a:r>
              <a:rPr lang="pt-BR" u="sng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usar implementação </a:t>
            </a:r>
            <a:r>
              <a:rPr lang="pt-BR" b="1">
                <a:solidFill>
                  <a:schemeClr val="accent2"/>
                </a:solidFill>
                <a:latin typeface="Candara" panose="020E0502030303020204" pitchFamily="34" charset="0"/>
              </a:rPr>
              <a:t>LinkedHashSet</a:t>
            </a:r>
          </a:p>
          <a:p>
            <a:pPr marL="0" indent="0">
              <a:buNone/>
            </a:pPr>
            <a:endParaRPr lang="pt-BR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40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&gt;Qual é a caraterística desta implementação?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Set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4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81CE32-1414-40A4-B44F-84CF9DA0B94C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281BAB-E06F-4AB1-8911-1A33E0890279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D62696-D638-4CD0-A86E-7EB2C37F5FD6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6BC36F-5C51-4BE1-9DD6-FF3235697AAA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4B33D-B6F6-4B07-93A5-7498CC487B2F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65E8EC-5C81-4D69-9863-9AB42ABE1FC7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CEA75-D783-46FB-B1E6-527065D69C0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F2B958-60BD-4573-B3A3-C39898F170C3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6A4DA3-44E6-4DD2-9A31-1AE2D8463F8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082F26-B23D-4E8B-B85E-1E0ED668945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93B61B-5951-406D-A420-CB237BACBDD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9514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802167" y="908666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Array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747BDF83-7840-4369-8097-61463A1577A6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tângulo: Cantos Diagonais Arredondados 1">
            <a:extLst>
              <a:ext uri="{FF2B5EF4-FFF2-40B4-BE49-F238E27FC236}">
                <a16:creationId xmlns:a16="http://schemas.microsoft.com/office/drawing/2014/main" id="{4F737336-24E3-4A11-9D6A-91378EBBA3B0}"/>
              </a:ext>
            </a:extLst>
          </p:cNvPr>
          <p:cNvSpPr/>
          <p:nvPr/>
        </p:nvSpPr>
        <p:spPr>
          <a:xfrm>
            <a:off x="1802167" y="1877150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Java Collections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3DAA01A1-959D-43AF-82EE-799626619F63}"/>
              </a:ext>
            </a:extLst>
          </p:cNvPr>
          <p:cNvSpPr/>
          <p:nvPr/>
        </p:nvSpPr>
        <p:spPr>
          <a:xfrm>
            <a:off x="1802167" y="2845634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List&lt;...&gt;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E67EA774-FB3B-4160-93D4-0A66E84FB41B}"/>
              </a:ext>
            </a:extLst>
          </p:cNvPr>
          <p:cNvSpPr/>
          <p:nvPr/>
        </p:nvSpPr>
        <p:spPr>
          <a:xfrm>
            <a:off x="1802167" y="3814118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Ordenação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tângulo: Cantos Diagonais Arredondados 1">
            <a:extLst>
              <a:ext uri="{FF2B5EF4-FFF2-40B4-BE49-F238E27FC236}">
                <a16:creationId xmlns:a16="http://schemas.microsoft.com/office/drawing/2014/main" id="{8EB1FFDE-D8D2-45EB-A3A3-FDFE9C9C55FE}"/>
              </a:ext>
            </a:extLst>
          </p:cNvPr>
          <p:cNvSpPr/>
          <p:nvPr/>
        </p:nvSpPr>
        <p:spPr>
          <a:xfrm>
            <a:off x="1802167" y="4782602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Set&lt;...&gt;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tângulo: Cantos Diagonais Arredondados 1">
            <a:extLst>
              <a:ext uri="{FF2B5EF4-FFF2-40B4-BE49-F238E27FC236}">
                <a16:creationId xmlns:a16="http://schemas.microsoft.com/office/drawing/2014/main" id="{3C4C1F7C-B162-4837-98A3-D4D1CC36F0AE}"/>
              </a:ext>
            </a:extLst>
          </p:cNvPr>
          <p:cNvSpPr/>
          <p:nvPr/>
        </p:nvSpPr>
        <p:spPr>
          <a:xfrm>
            <a:off x="1802167" y="5751084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3810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Map&lt;...&gt;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5338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A5174C0-251C-4A16-BB1A-B29F04A95DEB}"/>
              </a:ext>
            </a:extLst>
          </p:cNvPr>
          <p:cNvSpPr/>
          <p:nvPr/>
        </p:nvSpPr>
        <p:spPr>
          <a:xfrm>
            <a:off x="3275863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000" i="1">
                <a:latin typeface="Consolas" panose="020B0609020204030204" pitchFamily="49" charset="0"/>
              </a:rPr>
              <a:t>Collection</a:t>
            </a:r>
            <a:endParaRPr lang="pt-PT" sz="2000" i="1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94A1CA-A4CE-45FA-A5CE-338531B3104E}"/>
              </a:ext>
            </a:extLst>
          </p:cNvPr>
          <p:cNvSpPr/>
          <p:nvPr/>
        </p:nvSpPr>
        <p:spPr>
          <a:xfrm>
            <a:off x="1350885" y="2979000"/>
            <a:ext cx="216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 dirty="0">
                <a:latin typeface="Consolas" panose="020B0609020204030204" pitchFamily="49" charset="0"/>
              </a:rPr>
              <a:t>List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8D38A83-07EB-4A56-AA89-2EC56EE9AD9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5400000" flipH="1" flipV="1">
            <a:off x="2786277" y="1409414"/>
            <a:ext cx="1214195" cy="1924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4A1832-F3A0-45E4-9B73-8AF777313BE7}"/>
              </a:ext>
            </a:extLst>
          </p:cNvPr>
          <p:cNvSpPr/>
          <p:nvPr/>
        </p:nvSpPr>
        <p:spPr>
          <a:xfrm>
            <a:off x="5200253" y="2979000"/>
            <a:ext cx="216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800" i="1">
                <a:latin typeface="Consolas" panose="020B0609020204030204" pitchFamily="49" charset="0"/>
              </a:rPr>
              <a:t>Set</a:t>
            </a:r>
            <a:endParaRPr lang="pt-PT" sz="2400" i="1">
              <a:latin typeface="Consolas" panose="020B0609020204030204" pitchFamily="49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F1E860-2937-4121-AA9D-B735469031D7}"/>
              </a:ext>
            </a:extLst>
          </p:cNvPr>
          <p:cNvSpPr/>
          <p:nvPr/>
        </p:nvSpPr>
        <p:spPr>
          <a:xfrm>
            <a:off x="526741" y="4640604"/>
            <a:ext cx="180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ArrayList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8E6B42-ADE2-47DE-96BB-7EB7D47D32CC}"/>
              </a:ext>
            </a:extLst>
          </p:cNvPr>
          <p:cNvSpPr/>
          <p:nvPr/>
        </p:nvSpPr>
        <p:spPr>
          <a:xfrm>
            <a:off x="4450678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HashSet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4AF866-3CFE-4435-B00F-B929036AA59B}"/>
              </a:ext>
            </a:extLst>
          </p:cNvPr>
          <p:cNvSpPr/>
          <p:nvPr/>
        </p:nvSpPr>
        <p:spPr>
          <a:xfrm>
            <a:off x="6369727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TreeSet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26" name="Conector de Seta Reta 3">
            <a:extLst>
              <a:ext uri="{FF2B5EF4-FFF2-40B4-BE49-F238E27FC236}">
                <a16:creationId xmlns:a16="http://schemas.microsoft.com/office/drawing/2014/main" id="{89B9ACF4-B048-4B0A-B957-55E227648B11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rot="5400000" flipH="1" flipV="1">
            <a:off x="1548011" y="3757730"/>
            <a:ext cx="761604" cy="10041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208E3BB0-9A67-4FC4-9190-8E480FEB42C3}"/>
              </a:ext>
            </a:extLst>
          </p:cNvPr>
          <p:cNvSpPr/>
          <p:nvPr/>
        </p:nvSpPr>
        <p:spPr>
          <a:xfrm>
            <a:off x="9053168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>
                <a:latin typeface="Consolas" panose="020B0609020204030204" pitchFamily="49" charset="0"/>
              </a:rPr>
              <a:t>Map</a:t>
            </a:r>
            <a:endParaRPr lang="pt-PT" i="1">
              <a:latin typeface="Consolas" panose="020B0609020204030204" pitchFamily="49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0BBE68B-2AB9-4D5C-8CF7-154EF3CBAD71}"/>
              </a:ext>
            </a:extLst>
          </p:cNvPr>
          <p:cNvSpPr/>
          <p:nvPr/>
        </p:nvSpPr>
        <p:spPr>
          <a:xfrm>
            <a:off x="8342048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HashMap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7B4BF8E-CACB-47D6-B746-85A2CE465110}"/>
              </a:ext>
            </a:extLst>
          </p:cNvPr>
          <p:cNvSpPr/>
          <p:nvPr/>
        </p:nvSpPr>
        <p:spPr>
          <a:xfrm>
            <a:off x="10252224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7E5FCF9-4564-45FC-BE06-2CD5D8572F0D}"/>
              </a:ext>
            </a:extLst>
          </p:cNvPr>
          <p:cNvSpPr/>
          <p:nvPr/>
        </p:nvSpPr>
        <p:spPr>
          <a:xfrm>
            <a:off x="2433970" y="4640603"/>
            <a:ext cx="1872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LinkedList</a:t>
            </a:r>
            <a:endParaRPr lang="pt-PT" sz="220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3">
            <a:extLst>
              <a:ext uri="{FF2B5EF4-FFF2-40B4-BE49-F238E27FC236}">
                <a16:creationId xmlns:a16="http://schemas.microsoft.com/office/drawing/2014/main" id="{4167AC13-2A5B-4D8E-AD12-8A319B72034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4710961" y="1409708"/>
            <a:ext cx="1214195" cy="19243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3">
            <a:extLst>
              <a:ext uri="{FF2B5EF4-FFF2-40B4-BE49-F238E27FC236}">
                <a16:creationId xmlns:a16="http://schemas.microsoft.com/office/drawing/2014/main" id="{D1D3E692-5394-4874-9A83-C0D68A1247FA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16200000" flipV="1">
            <a:off x="2519627" y="3790259"/>
            <a:ext cx="761603" cy="9390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3">
            <a:extLst>
              <a:ext uri="{FF2B5EF4-FFF2-40B4-BE49-F238E27FC236}">
                <a16:creationId xmlns:a16="http://schemas.microsoft.com/office/drawing/2014/main" id="{AFD36A20-2484-4740-A884-D490FD3DD70B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6394188" y="3765065"/>
            <a:ext cx="761604" cy="9894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">
            <a:extLst>
              <a:ext uri="{FF2B5EF4-FFF2-40B4-BE49-F238E27FC236}">
                <a16:creationId xmlns:a16="http://schemas.microsoft.com/office/drawing/2014/main" id="{FFF665B9-33E8-497A-83FE-3228761ABEE4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5400000" flipH="1" flipV="1">
            <a:off x="5434663" y="3795015"/>
            <a:ext cx="761604" cy="9295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">
            <a:extLst>
              <a:ext uri="{FF2B5EF4-FFF2-40B4-BE49-F238E27FC236}">
                <a16:creationId xmlns:a16="http://schemas.microsoft.com/office/drawing/2014/main" id="{83317680-AAC8-4E9A-A3D0-5DFAAE164A31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16200000" flipV="1">
            <a:off x="9204797" y="2693177"/>
            <a:ext cx="2875799" cy="1019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">
            <a:extLst>
              <a:ext uri="{FF2B5EF4-FFF2-40B4-BE49-F238E27FC236}">
                <a16:creationId xmlns:a16="http://schemas.microsoft.com/office/drawing/2014/main" id="{720EA001-3831-4FAD-AC33-8F4D3BBF1A7C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rot="5400000" flipH="1" flipV="1">
            <a:off x="8249709" y="2757145"/>
            <a:ext cx="2875799" cy="8911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ítulo 2">
            <a:extLst>
              <a:ext uri="{FF2B5EF4-FFF2-40B4-BE49-F238E27FC236}">
                <a16:creationId xmlns:a16="http://schemas.microsoft.com/office/drawing/2014/main" id="{4AB5A6E9-F42A-46C0-A204-1F3A3478E911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Principais interfaces e classes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39433E-5AB7-40DA-BAAB-B15EB3293779}"/>
              </a:ext>
            </a:extLst>
          </p:cNvPr>
          <p:cNvSpPr/>
          <p:nvPr/>
        </p:nvSpPr>
        <p:spPr>
          <a:xfrm>
            <a:off x="8256242" y="683581"/>
            <a:ext cx="3875884" cy="5104660"/>
          </a:xfrm>
          <a:prstGeom prst="roundRect">
            <a:avLst>
              <a:gd name="adj" fmla="val 3533"/>
            </a:avLst>
          </a:prstGeom>
          <a:solidFill>
            <a:schemeClr val="accent5">
              <a:alpha val="2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932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&gt;Estrutura de dados que relaciona uma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chave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a um </a:t>
            </a:r>
            <a:r>
              <a:rPr lang="pt-BR" b="1" dirty="0">
                <a:solidFill>
                  <a:schemeClr val="accent6"/>
                </a:solidFill>
                <a:latin typeface="Candara" panose="020E0502030303020204" pitchFamily="34" charset="0"/>
              </a:rPr>
              <a:t>valor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&gt;Em algumas linguagem, é conhecido como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dicionário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&gt;Usa Generics com 2 argumentos: Map&lt;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K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</a:t>
            </a:r>
            <a:r>
              <a:rPr lang="pt-BR" dirty="0">
                <a:solidFill>
                  <a:schemeClr val="accent6"/>
                </a:solidFill>
                <a:latin typeface="Candara" panose="020E0502030303020204" pitchFamily="34" charset="0"/>
              </a:rPr>
              <a:t>V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	&gt;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K (Key): tipo da chave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	&gt;</a:t>
            </a:r>
            <a:r>
              <a:rPr lang="pt-BR" dirty="0">
                <a:solidFill>
                  <a:schemeClr val="accent6"/>
                </a:solidFill>
                <a:latin typeface="Candara" panose="020E0502030303020204" pitchFamily="34" charset="0"/>
              </a:rPr>
              <a:t>V (Value): tipo do valor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&gt;Exemplo:</a:t>
            </a: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2C82E34E-E843-4D90-94B6-9DDDE104EFCD}"/>
              </a:ext>
            </a:extLst>
          </p:cNvPr>
          <p:cNvSpPr txBox="1">
            <a:spLocks/>
          </p:cNvSpPr>
          <p:nvPr/>
        </p:nvSpPr>
        <p:spPr>
          <a:xfrm>
            <a:off x="2405848" y="3328316"/>
            <a:ext cx="9694896" cy="50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mapaDeAnimais;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876E5D-5B59-414A-B098-D929840D8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079571"/>
              </p:ext>
            </p:extLst>
          </p:nvPr>
        </p:nvGraphicFramePr>
        <p:xfrm>
          <a:off x="2618912" y="4749553"/>
          <a:ext cx="3477087" cy="1711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41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1692675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COELHO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319819"/>
                  </a:ext>
                </a:extLst>
              </a:tr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GATO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100912"/>
                  </a:ext>
                </a:extLst>
              </a:tr>
            </a:tbl>
          </a:graphicData>
        </a:graphic>
      </p:graphicFrame>
      <p:pic>
        <p:nvPicPr>
          <p:cNvPr id="7" name="Graphic 6" descr="Cat">
            <a:extLst>
              <a:ext uri="{FF2B5EF4-FFF2-40B4-BE49-F238E27FC236}">
                <a16:creationId xmlns:a16="http://schemas.microsoft.com/office/drawing/2014/main" id="{978DC72B-C40A-4A5E-B464-1495032A8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9002" y="5865611"/>
            <a:ext cx="540000" cy="540000"/>
          </a:xfrm>
          <a:prstGeom prst="rect">
            <a:avLst/>
          </a:prstGeom>
        </p:spPr>
      </p:pic>
      <p:pic>
        <p:nvPicPr>
          <p:cNvPr id="8" name="Graphic 7" descr="Rabbit">
            <a:extLst>
              <a:ext uri="{FF2B5EF4-FFF2-40B4-BE49-F238E27FC236}">
                <a16:creationId xmlns:a16="http://schemas.microsoft.com/office/drawing/2014/main" id="{5C58C3AB-772F-4CFE-B728-5846088B3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9002" y="5269893"/>
            <a:ext cx="540000" cy="540000"/>
          </a:xfrm>
          <a:prstGeom prst="rect">
            <a:avLst/>
          </a:prstGeom>
        </p:spPr>
      </p:pic>
      <p:pic>
        <p:nvPicPr>
          <p:cNvPr id="9" name="Graphic 8" descr="Turtle">
            <a:extLst>
              <a:ext uri="{FF2B5EF4-FFF2-40B4-BE49-F238E27FC236}">
                <a16:creationId xmlns:a16="http://schemas.microsoft.com/office/drawing/2014/main" id="{32A783F7-C15A-42C7-824E-F4C271804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9002" y="4753769"/>
            <a:ext cx="540000" cy="54000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7B83C1C1-8936-43B7-B6A0-C111E504E39F}"/>
              </a:ext>
            </a:extLst>
          </p:cNvPr>
          <p:cNvSpPr/>
          <p:nvPr/>
        </p:nvSpPr>
        <p:spPr>
          <a:xfrm>
            <a:off x="3240349" y="4110361"/>
            <a:ext cx="666296" cy="639192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nsolas" panose="020B0609020204030204" pitchFamily="49" charset="0"/>
              </a:rPr>
              <a:t>K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B1FB5E0-46A9-448C-87E1-8922F58F00B1}"/>
              </a:ext>
            </a:extLst>
          </p:cNvPr>
          <p:cNvSpPr/>
          <p:nvPr/>
        </p:nvSpPr>
        <p:spPr>
          <a:xfrm>
            <a:off x="4915854" y="4082502"/>
            <a:ext cx="666296" cy="639192"/>
          </a:xfrm>
          <a:prstGeom prst="down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nsolas" panose="020B0609020204030204" pitchFamily="49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9744188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526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2343707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1624109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Insere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um par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/valor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4248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2760960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2032484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Recupera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o </a:t>
            </a:r>
            <a:r>
              <a:rPr lang="en-US" sz="2000" b="1" i="1" dirty="0">
                <a:solidFill>
                  <a:schemeClr val="bg1"/>
                </a:solidFill>
                <a:latin typeface="Candara" panose="020E0502030303020204" pitchFamily="34" charset="0"/>
              </a:rPr>
              <a:t>valor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passando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a </a:t>
            </a:r>
            <a:r>
              <a:rPr lang="en-US" sz="2000" b="1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8065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3133824"/>
            <a:ext cx="8704317" cy="1180724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Wave 9">
            <a:extLst>
              <a:ext uri="{FF2B5EF4-FFF2-40B4-BE49-F238E27FC236}">
                <a16:creationId xmlns:a16="http://schemas.microsoft.com/office/drawing/2014/main" id="{642D2079-3AF1-453A-B6A5-5F68B5BFBA7C}"/>
              </a:ext>
            </a:extLst>
          </p:cNvPr>
          <p:cNvSpPr/>
          <p:nvPr/>
        </p:nvSpPr>
        <p:spPr>
          <a:xfrm>
            <a:off x="8398276" y="2440855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Mesma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idéia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dos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correspondentes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em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Collections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7743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4341187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3586078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Insere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outro Map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completamente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04261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4722929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3967820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Verifica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se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uma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está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contida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no Map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4770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5131305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4402826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Retorna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um </a:t>
            </a:r>
            <a:r>
              <a:rPr lang="en-US" sz="2000" b="1" i="1" u="sng" dirty="0">
                <a:solidFill>
                  <a:schemeClr val="bg1"/>
                </a:solidFill>
                <a:latin typeface="Candara" panose="020E0502030303020204" pitchFamily="34" charset="0"/>
              </a:rPr>
              <a:t>Set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com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todas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as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chaves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97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380D9-1432-4D5A-A5A9-7A488404919F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C56373-6484-4D23-A85E-89AE6D8F73A5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DE2EC-4DE3-40E2-BB34-AEDFE94FEDEC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6ED70A-1624-459F-99CE-8FE59481E9E4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A99120-1AD6-4C3E-9DE8-CBC3496A999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93DF86-1661-41A4-BA80-62D96D4F8F1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784335-5112-4F26-8963-9EE2B8B01EA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Turtle">
            <a:extLst>
              <a:ext uri="{FF2B5EF4-FFF2-40B4-BE49-F238E27FC236}">
                <a16:creationId xmlns:a16="http://schemas.microsoft.com/office/drawing/2014/main" id="{8A8C678D-E0D1-4AD3-8193-27CA17FB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0191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5530806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4802326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Retorna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uma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b="1" i="1" u="sng" dirty="0">
                <a:solidFill>
                  <a:schemeClr val="bg1"/>
                </a:solidFill>
                <a:latin typeface="Candara" panose="020E0502030303020204" pitchFamily="34" charset="0"/>
              </a:rPr>
              <a:t>Collection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com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todos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os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valores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800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5948057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4829451"/>
            <a:ext cx="3648722" cy="117325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Retorna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um Set de </a:t>
            </a:r>
            <a:r>
              <a:rPr lang="en-US" sz="2000" b="1" i="1" u="sng" dirty="0">
                <a:solidFill>
                  <a:schemeClr val="bg1"/>
                </a:solidFill>
                <a:latin typeface="Candara" panose="020E0502030303020204" pitchFamily="34" charset="0"/>
              </a:rPr>
              <a:t>Entry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(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estrutura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representando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/Valor)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22615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28">
            <a:extLst>
              <a:ext uri="{FF2B5EF4-FFF2-40B4-BE49-F238E27FC236}">
                <a16:creationId xmlns:a16="http://schemas.microsoft.com/office/drawing/2014/main" id="{58DCA7EE-2668-49BA-9CCC-6876436926E4}"/>
              </a:ext>
            </a:extLst>
          </p:cNvPr>
          <p:cNvSpPr/>
          <p:nvPr/>
        </p:nvSpPr>
        <p:spPr>
          <a:xfrm>
            <a:off x="9053168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>
                <a:latin typeface="Consolas" panose="020B0609020204030204" pitchFamily="49" charset="0"/>
              </a:rPr>
              <a:t>Map</a:t>
            </a:r>
            <a:endParaRPr lang="pt-PT" i="1">
              <a:latin typeface="Consolas" panose="020B0609020204030204" pitchFamily="49" charset="0"/>
            </a:endParaRPr>
          </a:p>
        </p:txBody>
      </p:sp>
      <p:sp>
        <p:nvSpPr>
          <p:cNvPr id="5" name="Retângulo 29">
            <a:extLst>
              <a:ext uri="{FF2B5EF4-FFF2-40B4-BE49-F238E27FC236}">
                <a16:creationId xmlns:a16="http://schemas.microsoft.com/office/drawing/2014/main" id="{5911FA80-77C0-4D58-9B58-F4118836B53A}"/>
              </a:ext>
            </a:extLst>
          </p:cNvPr>
          <p:cNvSpPr/>
          <p:nvPr/>
        </p:nvSpPr>
        <p:spPr>
          <a:xfrm>
            <a:off x="8342048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HashMap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7" name="Retângulo 30">
            <a:extLst>
              <a:ext uri="{FF2B5EF4-FFF2-40B4-BE49-F238E27FC236}">
                <a16:creationId xmlns:a16="http://schemas.microsoft.com/office/drawing/2014/main" id="{4656E68D-CA37-4376-B6BA-21245253ADEE}"/>
              </a:ext>
            </a:extLst>
          </p:cNvPr>
          <p:cNvSpPr/>
          <p:nvPr/>
        </p:nvSpPr>
        <p:spPr>
          <a:xfrm>
            <a:off x="10252224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TreeMap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8" name="Conector de Seta Reta 3">
            <a:extLst>
              <a:ext uri="{FF2B5EF4-FFF2-40B4-BE49-F238E27FC236}">
                <a16:creationId xmlns:a16="http://schemas.microsoft.com/office/drawing/2014/main" id="{5212DDF5-32EA-457F-ADA7-52C9CE432F8C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9204797" y="2693177"/>
            <a:ext cx="2875799" cy="1019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3">
            <a:extLst>
              <a:ext uri="{FF2B5EF4-FFF2-40B4-BE49-F238E27FC236}">
                <a16:creationId xmlns:a16="http://schemas.microsoft.com/office/drawing/2014/main" id="{457CE5AF-C4DB-45E3-B5ED-D3596A9F9697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8249709" y="2757145"/>
            <a:ext cx="2875799" cy="8911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Up 1">
            <a:extLst>
              <a:ext uri="{FF2B5EF4-FFF2-40B4-BE49-F238E27FC236}">
                <a16:creationId xmlns:a16="http://schemas.microsoft.com/office/drawing/2014/main" id="{5079A50F-9218-4129-9264-FEB690C071E0}"/>
              </a:ext>
            </a:extLst>
          </p:cNvPr>
          <p:cNvSpPr/>
          <p:nvPr/>
        </p:nvSpPr>
        <p:spPr>
          <a:xfrm>
            <a:off x="8742645" y="5543195"/>
            <a:ext cx="998806" cy="900000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7134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</a:t>
            </a:r>
          </a:p>
        </p:txBody>
      </p:sp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pic>
        <p:nvPicPr>
          <p:cNvPr id="34" name="Graphic 33" descr="Rabbit">
            <a:extLst>
              <a:ext uri="{FF2B5EF4-FFF2-40B4-BE49-F238E27FC236}">
                <a16:creationId xmlns:a16="http://schemas.microsoft.com/office/drawing/2014/main" id="{AA6CC2DF-CC53-4106-81C4-259078CF2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8779" y="1694921"/>
            <a:ext cx="540000" cy="540000"/>
          </a:xfrm>
          <a:prstGeom prst="rect">
            <a:avLst/>
          </a:prstGeom>
        </p:spPr>
      </p:pic>
      <p:pic>
        <p:nvPicPr>
          <p:cNvPr id="36" name="Graphic 35" descr="Cat">
            <a:extLst>
              <a:ext uri="{FF2B5EF4-FFF2-40B4-BE49-F238E27FC236}">
                <a16:creationId xmlns:a16="http://schemas.microsoft.com/office/drawing/2014/main" id="{63FDC53A-C719-4B18-AB01-57E8E478E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8779" y="2207112"/>
            <a:ext cx="540000" cy="540000"/>
          </a:xfrm>
          <a:prstGeom prst="rect">
            <a:avLst/>
          </a:prstGeom>
        </p:spPr>
      </p:pic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353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b="1" u="sng" dirty="0">
                <a:solidFill>
                  <a:schemeClr val="accent5"/>
                </a:solidFill>
                <a:latin typeface="Consolas" panose="020B0609020204030204" pitchFamily="49" charset="0"/>
              </a:rPr>
              <a:t>HashMap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HashMap</a:t>
            </a:r>
          </a:p>
        </p:txBody>
      </p:sp>
    </p:spTree>
    <p:extLst>
      <p:ext uri="{BB962C8B-B14F-4D97-AF65-F5344CB8AC3E}">
        <p14:creationId xmlns:p14="http://schemas.microsoft.com/office/powerpoint/2010/main" val="9493034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HashMap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TARTATURA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DA8B11A-32A0-43E8-82E8-6DC2322BD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36137"/>
              </p:ext>
            </p:extLst>
          </p:nvPr>
        </p:nvGraphicFramePr>
        <p:xfrm>
          <a:off x="4872637" y="38294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4389" y="3844778"/>
            <a:ext cx="540000" cy="540000"/>
          </a:xfrm>
          <a:prstGeom prst="rect">
            <a:avLst/>
          </a:prstGeom>
        </p:spPr>
      </p:pic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sp>
        <p:nvSpPr>
          <p:cNvPr id="17" name="Título 2">
            <a:extLst>
              <a:ext uri="{FF2B5EF4-FFF2-40B4-BE49-F238E27FC236}">
                <a16:creationId xmlns:a16="http://schemas.microsoft.com/office/drawing/2014/main" id="{E4BD522C-67D9-4F7F-8387-B023A5D649B8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HashMap</a:t>
            </a:r>
          </a:p>
        </p:txBody>
      </p:sp>
    </p:spTree>
    <p:extLst>
      <p:ext uri="{BB962C8B-B14F-4D97-AF65-F5344CB8AC3E}">
        <p14:creationId xmlns:p14="http://schemas.microsoft.com/office/powerpoint/2010/main" val="301009213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HashMap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TARTATURA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COELHO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pic>
        <p:nvPicPr>
          <p:cNvPr id="34" name="Graphic 33" descr="Rabbit">
            <a:extLst>
              <a:ext uri="{FF2B5EF4-FFF2-40B4-BE49-F238E27FC236}">
                <a16:creationId xmlns:a16="http://schemas.microsoft.com/office/drawing/2014/main" id="{AA6CC2DF-CC53-4106-81C4-259078CF2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8779" y="1694921"/>
            <a:ext cx="540000" cy="540000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42BDC2D-2C3B-437B-A782-29240AAFE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8740"/>
              </p:ext>
            </p:extLst>
          </p:nvPr>
        </p:nvGraphicFramePr>
        <p:xfrm>
          <a:off x="4872637" y="38294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23" name="Graphic 22" descr="Turtle">
            <a:extLst>
              <a:ext uri="{FF2B5EF4-FFF2-40B4-BE49-F238E27FC236}">
                <a16:creationId xmlns:a16="http://schemas.microsoft.com/office/drawing/2014/main" id="{69870DBD-3045-4269-856B-7E2ABCF5B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4389" y="3844778"/>
            <a:ext cx="540000" cy="54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988EA99-31AF-434A-A586-E69C9A170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58357"/>
              </p:ext>
            </p:extLst>
          </p:nvPr>
        </p:nvGraphicFramePr>
        <p:xfrm>
          <a:off x="4581153" y="46502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COELHO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38" name="Graphic 37" descr="Rabbit">
            <a:extLst>
              <a:ext uri="{FF2B5EF4-FFF2-40B4-BE49-F238E27FC236}">
                <a16:creationId xmlns:a16="http://schemas.microsoft.com/office/drawing/2014/main" id="{EE7C3B54-8696-4BC4-BD5B-AD1D17717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7339" y="4650282"/>
            <a:ext cx="540000" cy="540000"/>
          </a:xfrm>
          <a:prstGeom prst="rect">
            <a:avLst/>
          </a:prstGeom>
        </p:spPr>
      </p:pic>
      <p:sp>
        <p:nvSpPr>
          <p:cNvPr id="39" name="Título 2">
            <a:extLst>
              <a:ext uri="{FF2B5EF4-FFF2-40B4-BE49-F238E27FC236}">
                <a16:creationId xmlns:a16="http://schemas.microsoft.com/office/drawing/2014/main" id="{6DFF771F-D939-4907-BAA1-3020CEA2ADBC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HashMap</a:t>
            </a:r>
          </a:p>
        </p:txBody>
      </p:sp>
    </p:spTree>
    <p:extLst>
      <p:ext uri="{BB962C8B-B14F-4D97-AF65-F5344CB8AC3E}">
        <p14:creationId xmlns:p14="http://schemas.microsoft.com/office/powerpoint/2010/main" val="349359950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HashMap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TARTATURA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COELHO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GATO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pic>
        <p:nvPicPr>
          <p:cNvPr id="34" name="Graphic 33" descr="Rabbit">
            <a:extLst>
              <a:ext uri="{FF2B5EF4-FFF2-40B4-BE49-F238E27FC236}">
                <a16:creationId xmlns:a16="http://schemas.microsoft.com/office/drawing/2014/main" id="{AA6CC2DF-CC53-4106-81C4-259078CF2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8779" y="1694921"/>
            <a:ext cx="540000" cy="540000"/>
          </a:xfrm>
          <a:prstGeom prst="rect">
            <a:avLst/>
          </a:prstGeom>
        </p:spPr>
      </p:pic>
      <p:pic>
        <p:nvPicPr>
          <p:cNvPr id="36" name="Graphic 35" descr="Cat">
            <a:extLst>
              <a:ext uri="{FF2B5EF4-FFF2-40B4-BE49-F238E27FC236}">
                <a16:creationId xmlns:a16="http://schemas.microsoft.com/office/drawing/2014/main" id="{63FDC53A-C719-4B18-AB01-57E8E478E4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8779" y="2207112"/>
            <a:ext cx="540000" cy="540000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48D2D3B-63DA-4D29-A47F-08233C7DF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78725"/>
              </p:ext>
            </p:extLst>
          </p:nvPr>
        </p:nvGraphicFramePr>
        <p:xfrm>
          <a:off x="4872637" y="38294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38" name="Graphic 37" descr="Turtle">
            <a:extLst>
              <a:ext uri="{FF2B5EF4-FFF2-40B4-BE49-F238E27FC236}">
                <a16:creationId xmlns:a16="http://schemas.microsoft.com/office/drawing/2014/main" id="{26AFE9EA-D507-4D9D-AF2C-F3DDBBAA1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4389" y="3844778"/>
            <a:ext cx="540000" cy="540000"/>
          </a:xfrm>
          <a:prstGeom prst="rect">
            <a:avLst/>
          </a:prstGeom>
        </p:spPr>
      </p:pic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25A061AB-0CFD-4501-ABBB-C8FD2E460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342328"/>
              </p:ext>
            </p:extLst>
          </p:nvPr>
        </p:nvGraphicFramePr>
        <p:xfrm>
          <a:off x="7757990" y="4349690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GATO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44" name="Graphic 43" descr="Cat">
            <a:extLst>
              <a:ext uri="{FF2B5EF4-FFF2-40B4-BE49-F238E27FC236}">
                <a16:creationId xmlns:a16="http://schemas.microsoft.com/office/drawing/2014/main" id="{F4FB4A1D-8BED-4072-A6C3-EED6EEAFDE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88309" y="4374435"/>
            <a:ext cx="540000" cy="540000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2400F0D-8398-4C23-BDD0-0EFD328EE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03501"/>
              </p:ext>
            </p:extLst>
          </p:nvPr>
        </p:nvGraphicFramePr>
        <p:xfrm>
          <a:off x="4581153" y="46502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COELHO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46" name="Graphic 45" descr="Rabbit">
            <a:extLst>
              <a:ext uri="{FF2B5EF4-FFF2-40B4-BE49-F238E27FC236}">
                <a16:creationId xmlns:a16="http://schemas.microsoft.com/office/drawing/2014/main" id="{A3955D8F-393F-4E2D-8D40-5FF7981DE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07339" y="4650282"/>
            <a:ext cx="540000" cy="540000"/>
          </a:xfrm>
          <a:prstGeom prst="rect">
            <a:avLst/>
          </a:prstGeom>
        </p:spPr>
      </p:pic>
      <p:sp>
        <p:nvSpPr>
          <p:cNvPr id="47" name="Double Wave 9">
            <a:extLst>
              <a:ext uri="{FF2B5EF4-FFF2-40B4-BE49-F238E27FC236}">
                <a16:creationId xmlns:a16="http://schemas.microsoft.com/office/drawing/2014/main" id="{69539E7F-DC2A-4C62-9F58-548BA63E4016}"/>
              </a:ext>
            </a:extLst>
          </p:cNvPr>
          <p:cNvSpPr/>
          <p:nvPr/>
        </p:nvSpPr>
        <p:spPr>
          <a:xfrm>
            <a:off x="7753129" y="2758924"/>
            <a:ext cx="4278317" cy="1127659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Candara" panose="020E0502030303020204" pitchFamily="34" charset="0"/>
              </a:rPr>
              <a:t>O </a:t>
            </a:r>
            <a:r>
              <a:rPr lang="en-US" sz="2000" b="1" i="1" dirty="0">
                <a:latin typeface="Candara" panose="020E0502030303020204" pitchFamily="34" charset="0"/>
              </a:rPr>
              <a:t>HashMap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tem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uma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organização</a:t>
            </a:r>
            <a:r>
              <a:rPr lang="en-US" sz="2000" i="1" dirty="0">
                <a:latin typeface="Candara" panose="020E0502030303020204" pitchFamily="34" charset="0"/>
              </a:rPr>
              <a:t> “</a:t>
            </a:r>
            <a:r>
              <a:rPr lang="en-US" sz="2000" i="1" dirty="0" err="1">
                <a:latin typeface="Candara" panose="020E0502030303020204" pitchFamily="34" charset="0"/>
              </a:rPr>
              <a:t>caótica</a:t>
            </a:r>
            <a:r>
              <a:rPr lang="en-US" sz="2000" i="1" dirty="0">
                <a:latin typeface="Candara" panose="020E0502030303020204" pitchFamily="34" charset="0"/>
              </a:rPr>
              <a:t>” </a:t>
            </a:r>
            <a:r>
              <a:rPr lang="en-US" sz="2000" i="1" dirty="0" err="1">
                <a:latin typeface="Candara" panose="020E0502030303020204" pitchFamily="34" charset="0"/>
              </a:rPr>
              <a:t>internamente</a:t>
            </a:r>
            <a:endParaRPr lang="en-US" sz="2000" b="1" i="1" u="sng" dirty="0">
              <a:latin typeface="Candara" panose="020E0502030303020204" pitchFamily="34" charset="0"/>
            </a:endParaRPr>
          </a:p>
        </p:txBody>
      </p:sp>
      <p:sp>
        <p:nvSpPr>
          <p:cNvPr id="48" name="Título 2">
            <a:extLst>
              <a:ext uri="{FF2B5EF4-FFF2-40B4-BE49-F238E27FC236}">
                <a16:creationId xmlns:a16="http://schemas.microsoft.com/office/drawing/2014/main" id="{68B25B02-0E6E-4F46-AE47-9F508951EFC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HashMap</a:t>
            </a:r>
          </a:p>
        </p:txBody>
      </p:sp>
    </p:spTree>
    <p:extLst>
      <p:ext uri="{BB962C8B-B14F-4D97-AF65-F5344CB8AC3E}">
        <p14:creationId xmlns:p14="http://schemas.microsoft.com/office/powerpoint/2010/main" val="2952514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DC6298D-2AB6-4A57-B87D-81F338EA6417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28">
            <a:extLst>
              <a:ext uri="{FF2B5EF4-FFF2-40B4-BE49-F238E27FC236}">
                <a16:creationId xmlns:a16="http://schemas.microsoft.com/office/drawing/2014/main" id="{1DA1CDD8-D3E8-443B-977B-43E009FBD823}"/>
              </a:ext>
            </a:extLst>
          </p:cNvPr>
          <p:cNvSpPr/>
          <p:nvPr/>
        </p:nvSpPr>
        <p:spPr>
          <a:xfrm>
            <a:off x="9053168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>
                <a:latin typeface="Consolas" panose="020B0609020204030204" pitchFamily="49" charset="0"/>
              </a:rPr>
              <a:t>Map</a:t>
            </a:r>
            <a:endParaRPr lang="pt-PT" i="1">
              <a:latin typeface="Consolas" panose="020B0609020204030204" pitchFamily="49" charset="0"/>
            </a:endParaRPr>
          </a:p>
        </p:txBody>
      </p:sp>
      <p:sp>
        <p:nvSpPr>
          <p:cNvPr id="7" name="Retângulo 29">
            <a:extLst>
              <a:ext uri="{FF2B5EF4-FFF2-40B4-BE49-F238E27FC236}">
                <a16:creationId xmlns:a16="http://schemas.microsoft.com/office/drawing/2014/main" id="{47FAC5D6-B135-48B0-B713-C7972FBE4DD6}"/>
              </a:ext>
            </a:extLst>
          </p:cNvPr>
          <p:cNvSpPr/>
          <p:nvPr/>
        </p:nvSpPr>
        <p:spPr>
          <a:xfrm>
            <a:off x="8342048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HashMap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8" name="Retângulo 30">
            <a:extLst>
              <a:ext uri="{FF2B5EF4-FFF2-40B4-BE49-F238E27FC236}">
                <a16:creationId xmlns:a16="http://schemas.microsoft.com/office/drawing/2014/main" id="{E2F503B2-4CA9-4DE9-B255-C5DF4177AFC1}"/>
              </a:ext>
            </a:extLst>
          </p:cNvPr>
          <p:cNvSpPr/>
          <p:nvPr/>
        </p:nvSpPr>
        <p:spPr>
          <a:xfrm>
            <a:off x="10252224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TreeMap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10" name="Conector de Seta Reta 3">
            <a:extLst>
              <a:ext uri="{FF2B5EF4-FFF2-40B4-BE49-F238E27FC236}">
                <a16:creationId xmlns:a16="http://schemas.microsoft.com/office/drawing/2014/main" id="{C907741D-E544-41C8-B8F4-113932D65212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rot="16200000" flipV="1">
            <a:off x="9204797" y="2693177"/>
            <a:ext cx="2875799" cy="1019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3">
            <a:extLst>
              <a:ext uri="{FF2B5EF4-FFF2-40B4-BE49-F238E27FC236}">
                <a16:creationId xmlns:a16="http://schemas.microsoft.com/office/drawing/2014/main" id="{2B4D5CA1-E87A-47D7-8C09-DB7E6493CD4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8249709" y="2757145"/>
            <a:ext cx="2875799" cy="8911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Up 11">
            <a:extLst>
              <a:ext uri="{FF2B5EF4-FFF2-40B4-BE49-F238E27FC236}">
                <a16:creationId xmlns:a16="http://schemas.microsoft.com/office/drawing/2014/main" id="{A54E0C8A-D578-4670-BDC1-077A665F722E}"/>
              </a:ext>
            </a:extLst>
          </p:cNvPr>
          <p:cNvSpPr/>
          <p:nvPr/>
        </p:nvSpPr>
        <p:spPr>
          <a:xfrm>
            <a:off x="10627714" y="5543195"/>
            <a:ext cx="998806" cy="900000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739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b="1" u="sng" dirty="0">
                <a:solidFill>
                  <a:schemeClr val="accent5"/>
                </a:solidFill>
                <a:latin typeface="Consolas" panose="020B0609020204030204" pitchFamily="49" charset="0"/>
              </a:rPr>
              <a:t>TreeMap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TARTATURA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COELHO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GATO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TreeMap</a:t>
            </a:r>
          </a:p>
        </p:txBody>
      </p:sp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pic>
        <p:nvPicPr>
          <p:cNvPr id="34" name="Graphic 33" descr="Rabbit">
            <a:extLst>
              <a:ext uri="{FF2B5EF4-FFF2-40B4-BE49-F238E27FC236}">
                <a16:creationId xmlns:a16="http://schemas.microsoft.com/office/drawing/2014/main" id="{AA6CC2DF-CC53-4106-81C4-259078CF2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8779" y="1694921"/>
            <a:ext cx="540000" cy="540000"/>
          </a:xfrm>
          <a:prstGeom prst="rect">
            <a:avLst/>
          </a:prstGeom>
        </p:spPr>
      </p:pic>
      <p:pic>
        <p:nvPicPr>
          <p:cNvPr id="36" name="Graphic 35" descr="Cat">
            <a:extLst>
              <a:ext uri="{FF2B5EF4-FFF2-40B4-BE49-F238E27FC236}">
                <a16:creationId xmlns:a16="http://schemas.microsoft.com/office/drawing/2014/main" id="{63FDC53A-C719-4B18-AB01-57E8E478E4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8779" y="2207112"/>
            <a:ext cx="540000" cy="540000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48D2D3B-63DA-4D29-A47F-08233C7DF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168026"/>
              </p:ext>
            </p:extLst>
          </p:nvPr>
        </p:nvGraphicFramePr>
        <p:xfrm>
          <a:off x="6336141" y="3780821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38" name="Graphic 37" descr="Turtle">
            <a:extLst>
              <a:ext uri="{FF2B5EF4-FFF2-40B4-BE49-F238E27FC236}">
                <a16:creationId xmlns:a16="http://schemas.microsoft.com/office/drawing/2014/main" id="{26AFE9EA-D507-4D9D-AF2C-F3DDBBAA1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7893" y="3796117"/>
            <a:ext cx="540000" cy="540000"/>
          </a:xfrm>
          <a:prstGeom prst="rect">
            <a:avLst/>
          </a:prstGeom>
        </p:spPr>
      </p:pic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25A061AB-0CFD-4501-ABBB-C8FD2E460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70791"/>
              </p:ext>
            </p:extLst>
          </p:nvPr>
        </p:nvGraphicFramePr>
        <p:xfrm>
          <a:off x="7695846" y="4914435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GATO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44" name="Graphic 43" descr="Cat">
            <a:extLst>
              <a:ext uri="{FF2B5EF4-FFF2-40B4-BE49-F238E27FC236}">
                <a16:creationId xmlns:a16="http://schemas.microsoft.com/office/drawing/2014/main" id="{F4FB4A1D-8BED-4072-A6C3-EED6EEAFDE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26165" y="4939180"/>
            <a:ext cx="540000" cy="540000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2400F0D-8398-4C23-BDD0-0EFD328EE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47206"/>
              </p:ext>
            </p:extLst>
          </p:nvPr>
        </p:nvGraphicFramePr>
        <p:xfrm>
          <a:off x="5036693" y="4914435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COELHO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46" name="Graphic 45" descr="Rabbit">
            <a:extLst>
              <a:ext uri="{FF2B5EF4-FFF2-40B4-BE49-F238E27FC236}">
                <a16:creationId xmlns:a16="http://schemas.microsoft.com/office/drawing/2014/main" id="{A3955D8F-393F-4E2D-8D40-5FF7981DE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2879" y="4914435"/>
            <a:ext cx="540000" cy="540000"/>
          </a:xfrm>
          <a:prstGeom prst="rect">
            <a:avLst/>
          </a:prstGeom>
        </p:spPr>
      </p:pic>
      <p:sp>
        <p:nvSpPr>
          <p:cNvPr id="47" name="Double Wave 9">
            <a:extLst>
              <a:ext uri="{FF2B5EF4-FFF2-40B4-BE49-F238E27FC236}">
                <a16:creationId xmlns:a16="http://schemas.microsoft.com/office/drawing/2014/main" id="{69539E7F-DC2A-4C62-9F58-548BA63E4016}"/>
              </a:ext>
            </a:extLst>
          </p:cNvPr>
          <p:cNvSpPr/>
          <p:nvPr/>
        </p:nvSpPr>
        <p:spPr>
          <a:xfrm>
            <a:off x="7554898" y="2470700"/>
            <a:ext cx="4512454" cy="1127659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err="1">
                <a:latin typeface="Candara" panose="020E0502030303020204" pitchFamily="34" charset="0"/>
              </a:rPr>
              <a:t>TreeMap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organiza</a:t>
            </a:r>
            <a:r>
              <a:rPr lang="en-US" sz="2000" i="1" dirty="0">
                <a:latin typeface="Candara" panose="020E0502030303020204" pitchFamily="34" charset="0"/>
              </a:rPr>
              <a:t>-se </a:t>
            </a:r>
            <a:r>
              <a:rPr lang="en-US" sz="2000" i="1" dirty="0" err="1">
                <a:latin typeface="Candara" panose="020E0502030303020204" pitchFamily="34" charset="0"/>
              </a:rPr>
              <a:t>como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uma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árvore</a:t>
            </a:r>
            <a:endParaRPr lang="en-US" sz="2000" b="1" i="1" u="sng" dirty="0">
              <a:latin typeface="Candara" panose="020E0502030303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81B7226-086B-490E-BD93-49B7FCA12FF1}"/>
              </a:ext>
            </a:extLst>
          </p:cNvPr>
          <p:cNvCxnSpPr>
            <a:cxnSpLocks/>
            <a:stCxn id="45" idx="0"/>
            <a:endCxn id="27" idx="2"/>
          </p:cNvCxnSpPr>
          <p:nvPr/>
        </p:nvCxnSpPr>
        <p:spPr>
          <a:xfrm flipV="1">
            <a:off x="6178130" y="4351413"/>
            <a:ext cx="1299448" cy="56302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EA64E2-383E-4221-B6D3-F01C13B9F6E7}"/>
              </a:ext>
            </a:extLst>
          </p:cNvPr>
          <p:cNvCxnSpPr>
            <a:cxnSpLocks/>
            <a:stCxn id="41" idx="0"/>
            <a:endCxn id="27" idx="2"/>
          </p:cNvCxnSpPr>
          <p:nvPr/>
        </p:nvCxnSpPr>
        <p:spPr>
          <a:xfrm flipH="1" flipV="1">
            <a:off x="7477578" y="4351413"/>
            <a:ext cx="1359705" cy="56302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275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EF946FEBE1DF4AA3A918D2CCD579DD" ma:contentTypeVersion="8" ma:contentTypeDescription="Create a new document." ma:contentTypeScope="" ma:versionID="2670fc44c26a366b06f8f179c2d744fd">
  <xsd:schema xmlns:xsd="http://www.w3.org/2001/XMLSchema" xmlns:xs="http://www.w3.org/2001/XMLSchema" xmlns:p="http://schemas.microsoft.com/office/2006/metadata/properties" xmlns:ns2="4d255587-a322-4fa2-a744-5d1f941c2fb6" targetNamespace="http://schemas.microsoft.com/office/2006/metadata/properties" ma:root="true" ma:fieldsID="82861a4095e7ee3db376554c9ac3e3db" ns2:_="">
    <xsd:import namespace="4d255587-a322-4fa2-a744-5d1f941c2f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55587-a322-4fa2-a744-5d1f941c2f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B72B22-8A0F-4914-9209-7F1B1E7E4E0E}"/>
</file>

<file path=customXml/itemProps2.xml><?xml version="1.0" encoding="utf-8"?>
<ds:datastoreItem xmlns:ds="http://schemas.openxmlformats.org/officeDocument/2006/customXml" ds:itemID="{4C8B8892-964B-4425-B06C-D1600B0082B1}"/>
</file>

<file path=customXml/itemProps3.xml><?xml version="1.0" encoding="utf-8"?>
<ds:datastoreItem xmlns:ds="http://schemas.openxmlformats.org/officeDocument/2006/customXml" ds:itemID="{6A5442DD-6331-4E3C-B61F-CA4DB1AB3578}"/>
</file>

<file path=docProps/app.xml><?xml version="1.0" encoding="utf-8"?>
<Properties xmlns="http://schemas.openxmlformats.org/officeDocument/2006/extended-properties" xmlns:vt="http://schemas.openxmlformats.org/officeDocument/2006/docPropsVTypes">
  <TotalTime>5439</TotalTime>
  <Words>3234</Words>
  <Application>Microsoft Office PowerPoint</Application>
  <PresentationFormat>Widescreen</PresentationFormat>
  <Paragraphs>942</Paragraphs>
  <Slides>119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119</vt:i4>
      </vt:variant>
    </vt:vector>
  </HeadingPairs>
  <TitlesOfParts>
    <vt:vector size="130" baseType="lpstr">
      <vt:lpstr>Arial</vt:lpstr>
      <vt:lpstr>Calibri</vt:lpstr>
      <vt:lpstr>Calibri Light</vt:lpstr>
      <vt:lpstr>Candara</vt:lpstr>
      <vt:lpstr>Consolas</vt:lpstr>
      <vt:lpstr>Montserrat</vt:lpstr>
      <vt:lpstr>Swis721 BT</vt:lpstr>
      <vt:lpstr>Swis721 Md BT</vt:lpstr>
      <vt:lpstr>Times New Roman</vt:lpstr>
      <vt:lpstr>Wingdings</vt:lpstr>
      <vt:lpstr>Tema do Office</vt:lpstr>
      <vt:lpstr>S203 [ADS] Arquitetura e Desenho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261</cp:revision>
  <dcterms:created xsi:type="dcterms:W3CDTF">2017-03-24T14:48:15Z</dcterms:created>
  <dcterms:modified xsi:type="dcterms:W3CDTF">2023-08-29T12:47:13Z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0x0101001FEF946FEBE1DF4AA3A918D2CCD579DD</vt:lpwstr>
  </property>
</Properties>
</file>