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02" r:id="rId2"/>
    <p:sldId id="648" r:id="rId3"/>
    <p:sldId id="435" r:id="rId4"/>
    <p:sldId id="647" r:id="rId5"/>
    <p:sldId id="441" r:id="rId6"/>
    <p:sldId id="641" r:id="rId7"/>
    <p:sldId id="642" r:id="rId8"/>
    <p:sldId id="640" r:id="rId9"/>
    <p:sldId id="643" r:id="rId10"/>
    <p:sldId id="644" r:id="rId11"/>
    <p:sldId id="646" r:id="rId12"/>
    <p:sldId id="616" r:id="rId13"/>
    <p:sldId id="43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00"/>
    <a:srgbClr val="C55A11"/>
    <a:srgbClr val="7030A0"/>
    <a:srgbClr val="00B0F0"/>
    <a:srgbClr val="2F5597"/>
    <a:srgbClr val="FFFF00"/>
    <a:srgbClr val="002060"/>
    <a:srgbClr val="4469B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533" autoAdjust="0"/>
  </p:normalViewPr>
  <p:slideViewPr>
    <p:cSldViewPr snapToGrid="0">
      <p:cViewPr varScale="1">
        <p:scale>
          <a:sx n="104" d="100"/>
          <a:sy n="104" d="100"/>
        </p:scale>
        <p:origin x="10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76F0E7-B09A-4608-A057-8A686B2AE65B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348164" name="Espaço Reservado para Anotações 2"/>
          <p:cNvSpPr>
            <a:spLocks noGrp="1"/>
          </p:cNvSpPr>
          <p:nvPr>
            <p:ph type="body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pt-BR" altLang="pt-BR" sz="1100" dirty="0"/>
          </a:p>
        </p:txBody>
      </p:sp>
    </p:spTree>
    <p:extLst>
      <p:ext uri="{BB962C8B-B14F-4D97-AF65-F5344CB8AC3E}">
        <p14:creationId xmlns:p14="http://schemas.microsoft.com/office/powerpoint/2010/main" val="191935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957067" y="510900"/>
            <a:ext cx="10277600" cy="1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67" y="6445700"/>
            <a:ext cx="6096000" cy="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3"/>
          <p:cNvSpPr/>
          <p:nvPr/>
        </p:nvSpPr>
        <p:spPr>
          <a:xfrm flipH="1">
            <a:off x="6096000" y="6445700"/>
            <a:ext cx="6096000" cy="41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162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EEF44-EFAE-4B24-8D33-E53DA1BD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07" y="562708"/>
            <a:ext cx="9001786" cy="1407971"/>
          </a:xfrm>
        </p:spPr>
        <p:txBody>
          <a:bodyPr>
            <a:noAutofit/>
          </a:bodyPr>
          <a:lstStyle/>
          <a:p>
            <a:pPr algn="ctr"/>
            <a:r>
              <a:rPr lang="en-US" sz="360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S203 [ADS] </a:t>
            </a:r>
            <a:br>
              <a:rPr lang="en-US" sz="3600" b="1" dirty="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</a:br>
            <a:r>
              <a:rPr lang="en-US" sz="4400" b="1" dirty="0" err="1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Arquitetura</a:t>
            </a:r>
            <a:r>
              <a:rPr lang="en-US" sz="4400" b="1" dirty="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 e </a:t>
            </a:r>
            <a:r>
              <a:rPr lang="en-US" sz="4400" b="1" dirty="0" err="1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Desenho</a:t>
            </a:r>
            <a:r>
              <a:rPr lang="en-US" sz="4400" b="1" dirty="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 de Software</a:t>
            </a:r>
            <a:endParaRPr lang="en-US" sz="3600" b="1" dirty="0">
              <a:solidFill>
                <a:srgbClr val="003399"/>
              </a:solidFill>
              <a:latin typeface="+mn-lt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92C365-A79D-43C5-BA63-26D0B9E77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53" y="2083801"/>
            <a:ext cx="7859294" cy="39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Breve Histórico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4D60B-A6C1-4B7E-AF0B-5DDE917B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86" y="939864"/>
            <a:ext cx="8316031" cy="522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2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Visão Geral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86EE7-7640-432A-A06D-C12CB42F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59" y="803664"/>
            <a:ext cx="10274482" cy="547200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3D158FF-6A01-49A3-9513-854B72570AA9}"/>
              </a:ext>
            </a:extLst>
          </p:cNvPr>
          <p:cNvSpPr/>
          <p:nvPr/>
        </p:nvSpPr>
        <p:spPr>
          <a:xfrm rot="2595575">
            <a:off x="1138707" y="2818949"/>
            <a:ext cx="720000" cy="540000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117AD4A-B0E7-4950-851C-303ACA04D7D8}"/>
              </a:ext>
            </a:extLst>
          </p:cNvPr>
          <p:cNvSpPr/>
          <p:nvPr/>
        </p:nvSpPr>
        <p:spPr>
          <a:xfrm rot="8544120">
            <a:off x="10857355" y="3789296"/>
            <a:ext cx="720000" cy="540000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431BB57-9F6D-4619-8B94-59FB7DA5DA5E}"/>
              </a:ext>
            </a:extLst>
          </p:cNvPr>
          <p:cNvSpPr/>
          <p:nvPr/>
        </p:nvSpPr>
        <p:spPr>
          <a:xfrm rot="8544120">
            <a:off x="10090047" y="2872315"/>
            <a:ext cx="720000" cy="540000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9D5537-B5A9-4665-B92E-1DA9C3C7F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1" y="3960"/>
            <a:ext cx="8290559" cy="68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8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42" y="953665"/>
            <a:ext cx="3626288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10EBFB-502D-49F3-B727-0B1B9FBADA30}"/>
              </a:ext>
            </a:extLst>
          </p:cNvPr>
          <p:cNvSpPr txBox="1"/>
          <p:nvPr/>
        </p:nvSpPr>
        <p:spPr>
          <a:xfrm>
            <a:off x="577049" y="5062194"/>
            <a:ext cx="475695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UML.intro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-&gt;ok</a:t>
            </a:r>
          </a:p>
        </p:txBody>
      </p:sp>
      <p:pic>
        <p:nvPicPr>
          <p:cNvPr id="5" name="Picture 2" descr="Montanha Condor Blanco">
            <a:extLst>
              <a:ext uri="{FF2B5EF4-FFF2-40B4-BE49-F238E27FC236}">
                <a16:creationId xmlns:a16="http://schemas.microsoft.com/office/drawing/2014/main" id="{D447887F-8B8C-4212-9E3A-ADF76B26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74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CD49A-5362-4B20-BCC6-D73D60C12C6A}"/>
              </a:ext>
            </a:extLst>
          </p:cNvPr>
          <p:cNvSpPr/>
          <p:nvPr/>
        </p:nvSpPr>
        <p:spPr>
          <a:xfrm>
            <a:off x="695999" y="1462551"/>
            <a:ext cx="11160000" cy="34200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 dirty="0">
                <a:solidFill>
                  <a:srgbClr val="003399"/>
                </a:solidFill>
                <a:latin typeface="Candara" panose="020E0502030303020204" pitchFamily="34" charset="0"/>
              </a:rPr>
              <a:t>UML</a:t>
            </a:r>
          </a:p>
          <a:p>
            <a:pPr algn="ctr"/>
            <a:r>
              <a:rPr lang="en-US" sz="6000" b="1" i="1" dirty="0" err="1">
                <a:solidFill>
                  <a:srgbClr val="00B0F0"/>
                </a:solidFill>
                <a:latin typeface="Candara" panose="020E0502030303020204" pitchFamily="34" charset="0"/>
              </a:rPr>
              <a:t>Introdução</a:t>
            </a:r>
            <a:endParaRPr lang="en-US" sz="7200" b="1" i="1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9B3226AE-9E02-46D1-8421-71DD2DBD29B3}"/>
              </a:ext>
            </a:extLst>
          </p:cNvPr>
          <p:cNvSpPr/>
          <p:nvPr/>
        </p:nvSpPr>
        <p:spPr>
          <a:xfrm>
            <a:off x="696000" y="742552"/>
            <a:ext cx="11160000" cy="72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solidFill>
                  <a:srgbClr val="003399"/>
                </a:solidFill>
                <a:latin typeface="Candara" panose="020E0502030303020204" pitchFamily="34" charset="0"/>
              </a:rPr>
              <a:t>Cap 03</a:t>
            </a:r>
            <a:endParaRPr lang="en-US" sz="4000" i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C36ED31B-8545-4398-88F9-A1AE8DA258ED}"/>
              </a:ext>
            </a:extLst>
          </p:cNvPr>
          <p:cNvSpPr/>
          <p:nvPr/>
        </p:nvSpPr>
        <p:spPr>
          <a:xfrm>
            <a:off x="696000" y="5094850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4299378A-E753-48B2-B88E-585AA133E644}"/>
              </a:ext>
            </a:extLst>
          </p:cNvPr>
          <p:cNvSpPr/>
          <p:nvPr/>
        </p:nvSpPr>
        <p:spPr>
          <a:xfrm>
            <a:off x="696000" y="5454850"/>
            <a:ext cx="36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A0C6FA95-3120-4067-B6F8-E692E5EC0782}"/>
              </a:ext>
            </a:extLst>
          </p:cNvPr>
          <p:cNvSpPr/>
          <p:nvPr/>
        </p:nvSpPr>
        <p:spPr>
          <a:xfrm>
            <a:off x="4459819" y="5109482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 / Semestre: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A7FB25CE-78F2-4521-AD5C-4041377B54BD}"/>
              </a:ext>
            </a:extLst>
          </p:cNvPr>
          <p:cNvSpPr/>
          <p:nvPr/>
        </p:nvSpPr>
        <p:spPr>
          <a:xfrm>
            <a:off x="4459819" y="5469482"/>
            <a:ext cx="216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/ 2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95F7D932-B80C-4FF3-8010-4E9DA339BDED}"/>
              </a:ext>
            </a:extLst>
          </p:cNvPr>
          <p:cNvSpPr/>
          <p:nvPr/>
        </p:nvSpPr>
        <p:spPr>
          <a:xfrm>
            <a:off x="6816000" y="5094850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 em: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05E4D96F-A2FF-434D-8886-F6E4395968C1}"/>
              </a:ext>
            </a:extLst>
          </p:cNvPr>
          <p:cNvSpPr/>
          <p:nvPr/>
        </p:nvSpPr>
        <p:spPr>
          <a:xfrm>
            <a:off x="6816000" y="5454850"/>
            <a:ext cx="504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04-set</a:t>
            </a:r>
            <a:endParaRPr lang="en-US" sz="32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B9B63A5B-2A2D-4DD3-9DA3-55681FE85852}"/>
              </a:ext>
            </a:extLst>
          </p:cNvPr>
          <p:cNvSpPr txBox="1">
            <a:spLocks/>
          </p:cNvSpPr>
          <p:nvPr/>
        </p:nvSpPr>
        <p:spPr>
          <a:xfrm>
            <a:off x="6816000" y="6549482"/>
            <a:ext cx="503999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_2023_09_04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7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651246" y="90866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Introdução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47BDF83-7840-4369-8097-61463A1577A6}"/>
              </a:ext>
            </a:extLst>
          </p:cNvPr>
          <p:cNvSpPr txBox="1">
            <a:spLocks/>
          </p:cNvSpPr>
          <p:nvPr/>
        </p:nvSpPr>
        <p:spPr>
          <a:xfrm>
            <a:off x="1651247" y="0"/>
            <a:ext cx="10540754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4F737336-24E3-4A11-9D6A-91378EBBA3B0}"/>
              </a:ext>
            </a:extLst>
          </p:cNvPr>
          <p:cNvSpPr/>
          <p:nvPr/>
        </p:nvSpPr>
        <p:spPr>
          <a:xfrm>
            <a:off x="1651246" y="187715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Diagrama de Casos de Uso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3DAA01A1-959D-43AF-82EE-799626619F63}"/>
              </a:ext>
            </a:extLst>
          </p:cNvPr>
          <p:cNvSpPr/>
          <p:nvPr/>
        </p:nvSpPr>
        <p:spPr>
          <a:xfrm>
            <a:off x="1651246" y="2845634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Diagrama de Classes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E67EA774-FB3B-4160-93D4-0A66E84FB41B}"/>
              </a:ext>
            </a:extLst>
          </p:cNvPr>
          <p:cNvSpPr/>
          <p:nvPr/>
        </p:nvSpPr>
        <p:spPr>
          <a:xfrm>
            <a:off x="1651246" y="3814118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Diagrama de Estados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651246" y="90866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Introdução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47BDF83-7840-4369-8097-61463A1577A6}"/>
              </a:ext>
            </a:extLst>
          </p:cNvPr>
          <p:cNvSpPr txBox="1">
            <a:spLocks/>
          </p:cNvSpPr>
          <p:nvPr/>
        </p:nvSpPr>
        <p:spPr>
          <a:xfrm>
            <a:off x="1651247" y="0"/>
            <a:ext cx="10540754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4F737336-24E3-4A11-9D6A-91378EBBA3B0}"/>
              </a:ext>
            </a:extLst>
          </p:cNvPr>
          <p:cNvSpPr/>
          <p:nvPr/>
        </p:nvSpPr>
        <p:spPr>
          <a:xfrm>
            <a:off x="1651246" y="187715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Diagrama de Casos de Uso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3DAA01A1-959D-43AF-82EE-799626619F63}"/>
              </a:ext>
            </a:extLst>
          </p:cNvPr>
          <p:cNvSpPr/>
          <p:nvPr/>
        </p:nvSpPr>
        <p:spPr>
          <a:xfrm>
            <a:off x="1651246" y="2845634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Diagrama de Classes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E67EA774-FB3B-4160-93D4-0A66E84FB41B}"/>
              </a:ext>
            </a:extLst>
          </p:cNvPr>
          <p:cNvSpPr/>
          <p:nvPr/>
        </p:nvSpPr>
        <p:spPr>
          <a:xfrm>
            <a:off x="1651246" y="3814118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Diagrama de Estados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4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UML - </a:t>
            </a: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Unified Modeling Language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ou Linguagem de Modelagem Unificada.</a:t>
            </a:r>
          </a:p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É uma linguagem visual para modelar sistemas Orientados a Objetos.</a:t>
            </a:r>
          </a:p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Ao longo do anos, tornou-se uma linguagem padrão.</a:t>
            </a:r>
          </a:p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Importante: a UML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não é uma linguagem de programação!</a:t>
            </a:r>
          </a:p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E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sim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 uma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linguagem de modelagem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10278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Utilizada para a visualização, a especificação, a construção e a documentação de sistemas de software.</a:t>
            </a:r>
          </a:p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Uma forma padronizada para a modelagem. </a:t>
            </a:r>
          </a:p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Abrange desde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sistemas de informação corporativos a 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até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sistemas complexos embarcados de tempo real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Muito expressiva, contempla grande parte das visões necessárias ao desenvolvimento.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9455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Também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não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é uma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metodologia de desenvolvimento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Portanto não irá ditar um fluxo ou processo.</a:t>
            </a:r>
          </a:p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Embora o RUP (</a:t>
            </a:r>
            <a:r>
              <a:rPr lang="pt-BR" sz="2400" i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Rational Unified Process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) tenha sido especificamente desenvolvido utilizando a UML. </a:t>
            </a:r>
          </a:p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Basicamente, permite que desenvolvedores visualizem seus trabalhos em diagramas padronizados.</a:t>
            </a:r>
          </a:p>
          <a:p>
            <a:pPr algn="just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Junto com uma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notação gráfica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, a UML também especifica significados, isto é,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semântica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 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83747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Especificar, documentar, estruturar a visualização lógica do desenvolvimento completo de um sistema de informação.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Ou seja, auxiliar os engenheiros de software a definir as características do software.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Tais como: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Requisitos;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Comportamento;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Estrutura lógica;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 dinâmica de seus processos.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Objetivos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0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Unificação de diversas notações anteriores.</a:t>
            </a:r>
          </a:p>
          <a:p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Mentores: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Booch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,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Rumbaugh</a:t>
            </a:r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e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Jacobson</a:t>
            </a:r>
          </a:p>
          <a:p>
            <a:pPr lvl="1"/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“Três Amigos”</a:t>
            </a:r>
          </a:p>
          <a:p>
            <a:pPr lvl="1"/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IBM Rational (www.rational.com)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Breve Histórico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99672-2431-48FB-858C-C013E1FF5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"/>
          <a:stretch/>
        </p:blipFill>
        <p:spPr>
          <a:xfrm>
            <a:off x="7122580" y="821744"/>
            <a:ext cx="4370017" cy="55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47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F946FEBE1DF4AA3A918D2CCD579DD" ma:contentTypeVersion="8" ma:contentTypeDescription="Create a new document." ma:contentTypeScope="" ma:versionID="2670fc44c26a366b06f8f179c2d744fd">
  <xsd:schema xmlns:xsd="http://www.w3.org/2001/XMLSchema" xmlns:xs="http://www.w3.org/2001/XMLSchema" xmlns:p="http://schemas.microsoft.com/office/2006/metadata/properties" xmlns:ns2="4d255587-a322-4fa2-a744-5d1f941c2fb6" targetNamespace="http://schemas.microsoft.com/office/2006/metadata/properties" ma:root="true" ma:fieldsID="82861a4095e7ee3db376554c9ac3e3db" ns2:_="">
    <xsd:import namespace="4d255587-a322-4fa2-a744-5d1f941c2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55587-a322-4fa2-a744-5d1f941c2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3A2272-59B6-4EC8-9AC2-CEF8CA71D230}"/>
</file>

<file path=customXml/itemProps2.xml><?xml version="1.0" encoding="utf-8"?>
<ds:datastoreItem xmlns:ds="http://schemas.openxmlformats.org/officeDocument/2006/customXml" ds:itemID="{58115097-3EBD-4693-86DA-C172A2F22805}"/>
</file>

<file path=customXml/itemProps3.xml><?xml version="1.0" encoding="utf-8"?>
<ds:datastoreItem xmlns:ds="http://schemas.openxmlformats.org/officeDocument/2006/customXml" ds:itemID="{37EC3919-ACD2-46FC-9457-994A3354738C}"/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312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Consolas</vt:lpstr>
      <vt:lpstr>Montserrat</vt:lpstr>
      <vt:lpstr>Swis721 BT</vt:lpstr>
      <vt:lpstr>Swis721 Md BT</vt:lpstr>
      <vt:lpstr>Times New Roman</vt:lpstr>
      <vt:lpstr>Tema do Office</vt:lpstr>
      <vt:lpstr>S203 [ADS]  Arquitetura e Desenho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242</cp:revision>
  <dcterms:created xsi:type="dcterms:W3CDTF">2017-03-24T14:48:15Z</dcterms:created>
  <dcterms:modified xsi:type="dcterms:W3CDTF">2023-09-04T22:18:08Z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0x0101001FEF946FEBE1DF4AA3A918D2CCD579DD</vt:lpwstr>
  </property>
</Properties>
</file>