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02" r:id="rId2"/>
    <p:sldId id="619" r:id="rId3"/>
    <p:sldId id="435" r:id="rId4"/>
    <p:sldId id="757" r:id="rId5"/>
    <p:sldId id="758" r:id="rId6"/>
    <p:sldId id="441" r:id="rId7"/>
    <p:sldId id="640" r:id="rId8"/>
    <p:sldId id="641" r:id="rId9"/>
    <p:sldId id="642" r:id="rId10"/>
    <p:sldId id="643" r:id="rId11"/>
    <p:sldId id="645" r:id="rId12"/>
    <p:sldId id="646" r:id="rId13"/>
    <p:sldId id="647" r:id="rId14"/>
    <p:sldId id="644" r:id="rId15"/>
    <p:sldId id="648" r:id="rId16"/>
    <p:sldId id="649" r:id="rId17"/>
    <p:sldId id="650" r:id="rId18"/>
    <p:sldId id="651" r:id="rId19"/>
    <p:sldId id="652" r:id="rId20"/>
    <p:sldId id="653" r:id="rId21"/>
    <p:sldId id="654" r:id="rId22"/>
    <p:sldId id="655" r:id="rId23"/>
    <p:sldId id="639" r:id="rId24"/>
    <p:sldId id="753" r:id="rId25"/>
    <p:sldId id="755" r:id="rId26"/>
    <p:sldId id="756" r:id="rId27"/>
    <p:sldId id="759" r:id="rId28"/>
    <p:sldId id="760" r:id="rId29"/>
    <p:sldId id="761" r:id="rId30"/>
    <p:sldId id="763" r:id="rId31"/>
    <p:sldId id="767" r:id="rId32"/>
    <p:sldId id="764" r:id="rId33"/>
    <p:sldId id="768" r:id="rId34"/>
    <p:sldId id="765" r:id="rId35"/>
    <p:sldId id="766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0FFFF"/>
    <a:srgbClr val="003BA3"/>
    <a:srgbClr val="FFFF00"/>
    <a:srgbClr val="003399"/>
    <a:srgbClr val="003300"/>
    <a:srgbClr val="C55A11"/>
    <a:srgbClr val="7030A0"/>
    <a:srgbClr val="00B0F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0058" autoAdjust="0"/>
  </p:normalViewPr>
  <p:slideViewPr>
    <p:cSldViewPr snapToGrid="0">
      <p:cViewPr varScale="1">
        <p:scale>
          <a:sx n="99" d="100"/>
          <a:sy n="99" d="100"/>
        </p:scale>
        <p:origin x="11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6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i="1" dirty="0"/>
              <a:t>O </a:t>
            </a:r>
            <a:r>
              <a:rPr lang="en-US" b="1" i="1" dirty="0" err="1"/>
              <a:t>relacionamento</a:t>
            </a:r>
            <a:r>
              <a:rPr lang="en-US" b="1" i="1" dirty="0"/>
              <a:t> de </a:t>
            </a:r>
            <a:r>
              <a:rPr lang="en-US" b="1" i="1" dirty="0" err="1"/>
              <a:t>comunicação</a:t>
            </a:r>
            <a:r>
              <a:rPr lang="en-US" i="1" dirty="0"/>
              <a:t> e</a:t>
            </a:r>
            <a:r>
              <a:rPr lang="pt-BR" i="1" dirty="0"/>
              <a:t>xiste somente entre </a:t>
            </a:r>
            <a:r>
              <a:rPr lang="en-US" i="1" dirty="0"/>
              <a:t>um </a:t>
            </a:r>
            <a:r>
              <a:rPr lang="en-US" i="1" dirty="0" err="1"/>
              <a:t>ator</a:t>
            </a:r>
            <a:r>
              <a:rPr lang="en-US" i="1" dirty="0"/>
              <a:t> e um </a:t>
            </a:r>
            <a:r>
              <a:rPr lang="pt-BR" i="1" dirty="0"/>
              <a:t>caso de uso.</a:t>
            </a:r>
          </a:p>
          <a:p>
            <a:pPr>
              <a:lnSpc>
                <a:spcPct val="80000"/>
              </a:lnSpc>
            </a:pPr>
            <a:r>
              <a:rPr lang="pt-BR" sz="1400" dirty="0"/>
              <a:t>Um relacionamento de comunicação é representado por um segmento de reta ligando ator e caso de uso.</a:t>
            </a:r>
          </a:p>
          <a:p>
            <a:pPr>
              <a:lnSpc>
                <a:spcPct val="80000"/>
              </a:lnSpc>
            </a:pPr>
            <a:endParaRPr lang="en-US" i="1" dirty="0"/>
          </a:p>
          <a:p>
            <a:pPr>
              <a:lnSpc>
                <a:spcPct val="80000"/>
              </a:lnSpc>
            </a:pPr>
            <a:r>
              <a:rPr lang="en-US" b="1" i="1" dirty="0" err="1"/>
              <a:t>Relacionamento</a:t>
            </a:r>
            <a:r>
              <a:rPr lang="en-US" b="1" i="1" dirty="0"/>
              <a:t> de </a:t>
            </a:r>
            <a:r>
              <a:rPr lang="en-US" b="1" i="1" dirty="0" err="1"/>
              <a:t>inclusão</a:t>
            </a:r>
            <a:r>
              <a:rPr lang="pt-BR" b="1" i="1" dirty="0"/>
              <a:t> </a:t>
            </a:r>
            <a:endParaRPr lang="en-US" b="1" i="1" dirty="0"/>
          </a:p>
          <a:p>
            <a:pPr>
              <a:lnSpc>
                <a:spcPct val="80000"/>
              </a:lnSpc>
            </a:pPr>
            <a:r>
              <a:rPr lang="pt-BR" i="1" dirty="0"/>
              <a:t>Analogia útil: rotina.</a:t>
            </a:r>
          </a:p>
          <a:p>
            <a:pPr lvl="1">
              <a:lnSpc>
                <a:spcPct val="80000"/>
              </a:lnSpc>
            </a:pPr>
            <a:r>
              <a:rPr lang="pt-BR" i="1" dirty="0"/>
              <a:t>Em uma linguagem de programação, instruções podem ser agrupadas em uma unidade lógica chamada rotina.</a:t>
            </a:r>
          </a:p>
          <a:p>
            <a:pPr lvl="1">
              <a:lnSpc>
                <a:spcPct val="80000"/>
              </a:lnSpc>
            </a:pPr>
            <a:r>
              <a:rPr lang="pt-BR" i="1" dirty="0"/>
              <a:t>Sempre que essas instruções devem ser executada, a rotina correspondente é chamada.</a:t>
            </a:r>
          </a:p>
          <a:p>
            <a:pPr>
              <a:lnSpc>
                <a:spcPct val="80000"/>
              </a:lnSpc>
            </a:pPr>
            <a:r>
              <a:rPr lang="pt-BR" i="1" dirty="0"/>
              <a:t>Quando dois ou mais casos de uso incluem uma seqüência de interações comum, esta seqüência comum pode ser descrita em um outro caso de uso.</a:t>
            </a:r>
            <a:r>
              <a:rPr lang="en-US" i="1" dirty="0"/>
              <a:t> </a:t>
            </a:r>
          </a:p>
          <a:p>
            <a:pPr>
              <a:lnSpc>
                <a:spcPct val="80000"/>
              </a:lnSpc>
            </a:pPr>
            <a:endParaRPr lang="en-US" i="1" dirty="0"/>
          </a:p>
          <a:p>
            <a:pPr>
              <a:lnSpc>
                <a:spcPct val="80000"/>
              </a:lnSpc>
            </a:pPr>
            <a:r>
              <a:rPr lang="en-US" i="1" dirty="0"/>
              <a:t>O </a:t>
            </a:r>
            <a:r>
              <a:rPr lang="en-US" dirty="0" err="1"/>
              <a:t>relacionamento</a:t>
            </a:r>
            <a:r>
              <a:rPr lang="en-US" dirty="0"/>
              <a:t> de </a:t>
            </a:r>
            <a:r>
              <a:rPr lang="en-US" dirty="0" err="1"/>
              <a:t>inclusão</a:t>
            </a:r>
            <a:r>
              <a:rPr lang="pt-BR" i="1" dirty="0"/>
              <a:t>:</a:t>
            </a:r>
          </a:p>
          <a:p>
            <a:pPr lvl="1">
              <a:lnSpc>
                <a:spcPct val="80000"/>
              </a:lnSpc>
            </a:pPr>
            <a:r>
              <a:rPr lang="pt-BR" i="1" dirty="0"/>
              <a:t>evita a descrição de uma mesma seqüência de interações mais de uma vez e</a:t>
            </a:r>
          </a:p>
          <a:p>
            <a:pPr lvl="1">
              <a:lnSpc>
                <a:spcPct val="80000"/>
              </a:lnSpc>
            </a:pPr>
            <a:r>
              <a:rPr lang="pt-BR" i="1" dirty="0"/>
              <a:t>torna a descrição dos casos de uso mais simples.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O </a:t>
            </a:r>
            <a:r>
              <a:rPr lang="en-US" b="1" dirty="0" err="1"/>
              <a:t>relacionamento</a:t>
            </a:r>
            <a:r>
              <a:rPr lang="en-US" b="1" dirty="0"/>
              <a:t> de </a:t>
            </a:r>
            <a:r>
              <a:rPr lang="en-US" b="1" dirty="0" err="1"/>
              <a:t>extensão</a:t>
            </a:r>
            <a:r>
              <a:rPr lang="en-US" dirty="0"/>
              <a:t> é u</a:t>
            </a:r>
            <a:r>
              <a:rPr lang="pt-BR" dirty="0"/>
              <a:t>tilizado para modelar situações onde diferentes seqüências de interações podem ser inseridas em um caso de uso.</a:t>
            </a:r>
          </a:p>
          <a:p>
            <a:pPr>
              <a:lnSpc>
                <a:spcPct val="80000"/>
              </a:lnSpc>
            </a:pPr>
            <a:r>
              <a:rPr lang="pt-BR" dirty="0"/>
              <a:t>Sejam A e B dois casos de uso.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Um relacionamento de extensão de A para B indica que um ou mais dos cenários de B </a:t>
            </a:r>
            <a:r>
              <a:rPr lang="pt-BR" i="1" dirty="0"/>
              <a:t>podem</a:t>
            </a:r>
            <a:r>
              <a:rPr lang="pt-BR" dirty="0"/>
              <a:t> incluir o comportamento especificado por A.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Neste caso, diz-se que B </a:t>
            </a:r>
            <a:r>
              <a:rPr lang="pt-BR" i="1" dirty="0"/>
              <a:t>estende</a:t>
            </a:r>
            <a:r>
              <a:rPr lang="pt-BR" dirty="0"/>
              <a:t> A.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O caso de uso A é chamado de </a:t>
            </a:r>
            <a:r>
              <a:rPr lang="pt-BR" i="1" dirty="0"/>
              <a:t>estendido</a:t>
            </a:r>
            <a:r>
              <a:rPr lang="pt-BR" dirty="0"/>
              <a:t> e o caso de uso B de </a:t>
            </a:r>
            <a:r>
              <a:rPr lang="pt-BR" i="1" dirty="0"/>
              <a:t>extensor</a:t>
            </a:r>
            <a:r>
              <a:rPr lang="pt-BR" dirty="0"/>
              <a:t>.</a:t>
            </a:r>
          </a:p>
          <a:p>
            <a:pPr>
              <a:lnSpc>
                <a:spcPct val="80000"/>
              </a:lnSpc>
            </a:pPr>
            <a:r>
              <a:rPr lang="pt-BR" dirty="0"/>
              <a:t>Cada uma das diferentes seqüências representa um comportamento </a:t>
            </a:r>
            <a:r>
              <a:rPr lang="pt-BR" i="1" dirty="0"/>
              <a:t>opcional</a:t>
            </a:r>
            <a:r>
              <a:rPr lang="pt-BR" dirty="0"/>
              <a:t>, que só ocorre sob certas condições ou cuja realização depende da escolha do ator.</a:t>
            </a:r>
          </a:p>
          <a:p>
            <a:pPr>
              <a:lnSpc>
                <a:spcPct val="80000"/>
              </a:lnSpc>
            </a:pPr>
            <a:r>
              <a:rPr lang="pt-BR" dirty="0"/>
              <a:t>Quando um ator opta por executar a seqüência de interações definida no extensor, este é executado.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Após a sua execução, o fluxo de interações volta ao caso de uso estendido, recomeçando logo após o ponto em que o extensor foi inserido.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O </a:t>
            </a:r>
            <a:r>
              <a:rPr lang="en-US" b="1" dirty="0"/>
              <a:t>r</a:t>
            </a:r>
            <a:r>
              <a:rPr lang="pt-BR" b="1" dirty="0"/>
              <a:t>elacionamento </a:t>
            </a:r>
            <a:r>
              <a:rPr lang="en-US" b="1" dirty="0"/>
              <a:t>de </a:t>
            </a:r>
            <a:r>
              <a:rPr lang="en-US" b="1" dirty="0" err="1"/>
              <a:t>generalização</a:t>
            </a:r>
            <a:r>
              <a:rPr lang="en-US" dirty="0"/>
              <a:t> é </a:t>
            </a:r>
            <a:r>
              <a:rPr lang="en-US" dirty="0" err="1"/>
              <a:t>aquele</a:t>
            </a:r>
            <a:r>
              <a:rPr lang="en-US" dirty="0"/>
              <a:t> </a:t>
            </a:r>
            <a:r>
              <a:rPr lang="pt-BR" dirty="0"/>
              <a:t>no qual o reuso é mais evidente.</a:t>
            </a:r>
          </a:p>
          <a:p>
            <a:pPr>
              <a:lnSpc>
                <a:spcPct val="80000"/>
              </a:lnSpc>
            </a:pPr>
            <a:r>
              <a:rPr lang="pt-BR" dirty="0"/>
              <a:t>Este relacionamento permite que um caso de uso (ou um ator) herde características de um caso de uso (ator) mais genérico.</a:t>
            </a:r>
          </a:p>
          <a:p>
            <a:pPr>
              <a:lnSpc>
                <a:spcPct val="80000"/>
              </a:lnSpc>
            </a:pPr>
            <a:r>
              <a:rPr lang="pt-BR" dirty="0"/>
              <a:t>O caso de uso (ator) herdeiro pode especializar o comportamento do caso de uso (ator) base.</a:t>
            </a:r>
          </a:p>
          <a:p>
            <a:pPr>
              <a:lnSpc>
                <a:spcPct val="80000"/>
              </a:lnSpc>
            </a:pPr>
            <a:r>
              <a:rPr lang="pt-BR" dirty="0"/>
              <a:t>Pode existir entre dois casos de uso ou entre dois atores.</a:t>
            </a:r>
          </a:p>
          <a:p>
            <a:pPr>
              <a:lnSpc>
                <a:spcPct val="90000"/>
              </a:lnSpc>
            </a:pPr>
            <a:r>
              <a:rPr lang="en-US" dirty="0"/>
              <a:t>O 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relacionamento</a:t>
            </a:r>
            <a:r>
              <a:rPr lang="en-US" dirty="0"/>
              <a:t> de</a:t>
            </a:r>
            <a:r>
              <a:rPr lang="pt-BR" dirty="0"/>
              <a:t> </a:t>
            </a:r>
            <a:r>
              <a:rPr lang="pt-BR" b="1" dirty="0"/>
              <a:t>generalização entre atores</a:t>
            </a:r>
            <a:r>
              <a:rPr lang="pt-BR" dirty="0"/>
              <a:t> significa que o herdeiro possui o mesmo comportamento que o ator do qual ele herda.</a:t>
            </a:r>
          </a:p>
          <a:p>
            <a:pPr>
              <a:lnSpc>
                <a:spcPct val="80000"/>
              </a:lnSpc>
            </a:pPr>
            <a:r>
              <a:rPr lang="pt-BR" dirty="0"/>
              <a:t>Além disso, o ator herdeiro pode participar em casos de uso em que o ator do qual ele herda não participa.</a:t>
            </a:r>
          </a:p>
          <a:p>
            <a:pPr>
              <a:lnSpc>
                <a:spcPct val="80000"/>
              </a:lnSpc>
            </a:pPr>
            <a:r>
              <a:rPr lang="pt-BR" dirty="0"/>
              <a:t>Na </a:t>
            </a:r>
            <a:r>
              <a:rPr lang="pt-BR" b="1" dirty="0"/>
              <a:t>generalização entre casos de uso</a:t>
            </a:r>
            <a:r>
              <a:rPr lang="pt-BR" dirty="0"/>
              <a:t>, sejam A e B dois casos de uso.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Quando B herda de A, as seqüências de comportamento de A valem também para B.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Quando for necessário, B pode redefinir as seqüências de comportamento de A.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Além disso, B participa em qualquer relacionamento no qual A participa.</a:t>
            </a:r>
          </a:p>
          <a:p>
            <a:pPr>
              <a:lnSpc>
                <a:spcPct val="80000"/>
              </a:lnSpc>
            </a:pPr>
            <a:r>
              <a:rPr lang="pt-BR" dirty="0"/>
              <a:t>Vantagem: comportamento do caso de uso original é reutilizado pelos casos de uso herdeiros.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Somente o comportamento que não faz sentido ou é diferente para um herdeiro precisa ser redefinido.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8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400" dirty="0"/>
              <a:t>A notação para um ator em um DCU é a figura de um boneco</a:t>
            </a:r>
          </a:p>
          <a:p>
            <a:pPr lvl="1">
              <a:lnSpc>
                <a:spcPct val="80000"/>
              </a:lnSpc>
            </a:pPr>
            <a:r>
              <a:rPr lang="pt-BR" sz="1400" dirty="0"/>
              <a:t>com o nome do ator definido abaixo desta figura.</a:t>
            </a:r>
          </a:p>
          <a:p>
            <a:pPr>
              <a:lnSpc>
                <a:spcPct val="80000"/>
              </a:lnSpc>
            </a:pPr>
            <a:r>
              <a:rPr lang="pt-BR" sz="1400" dirty="0"/>
              <a:t>Cada caso de uso é representado por uma elipse.</a:t>
            </a:r>
          </a:p>
          <a:p>
            <a:pPr lvl="1">
              <a:lnSpc>
                <a:spcPct val="80000"/>
              </a:lnSpc>
            </a:pPr>
            <a:r>
              <a:rPr lang="pt-BR" sz="1400" dirty="0"/>
              <a:t>O nome do caso de uso é posicionado abaixo ou dentro da elipse.</a:t>
            </a:r>
          </a:p>
          <a:p>
            <a:pPr>
              <a:lnSpc>
                <a:spcPct val="80000"/>
              </a:lnSpc>
            </a:pPr>
            <a:r>
              <a:rPr lang="pt-BR" sz="1400" dirty="0"/>
              <a:t>Pode-se também representar a fronteira do sistema em um diagrama de casos de uso.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041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i="1" dirty="0"/>
              <a:t>Neste e</a:t>
            </a:r>
            <a:r>
              <a:rPr lang="pt-BR" i="1" dirty="0"/>
              <a:t>xemplo</a:t>
            </a:r>
            <a:r>
              <a:rPr lang="en-US" i="1" dirty="0"/>
              <a:t>, c</a:t>
            </a:r>
            <a:r>
              <a:rPr lang="pt-BR" i="1" dirty="0"/>
              <a:t>onsidere um sistema de controle de transações bancárias. </a:t>
            </a:r>
            <a:endParaRPr lang="en-US" i="1" dirty="0"/>
          </a:p>
          <a:p>
            <a:pPr lvl="1">
              <a:lnSpc>
                <a:spcPct val="80000"/>
              </a:lnSpc>
            </a:pPr>
            <a:r>
              <a:rPr lang="pt-BR" i="1" dirty="0"/>
              <a:t>Alguns casos de uso deste sistema são </a:t>
            </a:r>
            <a:r>
              <a:rPr lang="pt-BR" b="1" i="1" dirty="0"/>
              <a:t>Obter Extrato</a:t>
            </a:r>
            <a:r>
              <a:rPr lang="pt-BR" i="1" dirty="0"/>
              <a:t>, </a:t>
            </a:r>
            <a:r>
              <a:rPr lang="pt-BR" b="1" i="1" dirty="0"/>
              <a:t>Realizar Saque</a:t>
            </a:r>
            <a:r>
              <a:rPr lang="pt-BR" i="1" dirty="0"/>
              <a:t> e </a:t>
            </a:r>
            <a:r>
              <a:rPr lang="pt-BR" b="1" i="1" dirty="0"/>
              <a:t>Realizar Transferência</a:t>
            </a:r>
            <a:r>
              <a:rPr lang="pt-BR" i="1" dirty="0"/>
              <a:t>.</a:t>
            </a:r>
          </a:p>
          <a:p>
            <a:pPr lvl="1">
              <a:lnSpc>
                <a:spcPct val="80000"/>
              </a:lnSpc>
            </a:pPr>
            <a:r>
              <a:rPr lang="pt-BR" i="1" dirty="0"/>
              <a:t>Há uma seqüência de interações em comum: a seqüência de interações para validar a senha do cliente.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8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Neste e</a:t>
            </a:r>
            <a:r>
              <a:rPr lang="pt-BR" dirty="0"/>
              <a:t>xemplo</a:t>
            </a:r>
            <a:r>
              <a:rPr lang="en-US" dirty="0"/>
              <a:t>,</a:t>
            </a:r>
            <a:r>
              <a:rPr lang="pt-BR" dirty="0"/>
              <a:t> considere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correspondente</a:t>
            </a:r>
            <a:r>
              <a:rPr lang="en-US" dirty="0"/>
              <a:t> a um </a:t>
            </a:r>
            <a:r>
              <a:rPr lang="pt-BR" dirty="0"/>
              <a:t>processador de textos. Considere que um dos casos de uso deste sistema seja </a:t>
            </a:r>
            <a:r>
              <a:rPr lang="pt-BR" b="1" dirty="0"/>
              <a:t>Editar Documento</a:t>
            </a:r>
            <a:r>
              <a:rPr lang="pt-BR" dirty="0"/>
              <a:t>.</a:t>
            </a:r>
          </a:p>
          <a:p>
            <a:pPr>
              <a:lnSpc>
                <a:spcPct val="80000"/>
              </a:lnSpc>
            </a:pPr>
            <a:r>
              <a:rPr lang="pt-BR" dirty="0"/>
              <a:t>No cenário típico deste caso de uso, o ator abre o documento, modifica-o, salva as modificações e fecha o documento.</a:t>
            </a:r>
          </a:p>
          <a:p>
            <a:pPr>
              <a:lnSpc>
                <a:spcPct val="80000"/>
              </a:lnSpc>
            </a:pPr>
            <a:r>
              <a:rPr lang="pt-BR" dirty="0"/>
              <a:t>Mas, em outro cenário, o ator pode desejar que o sistema faça uma verificação ortográfica no documento.</a:t>
            </a:r>
          </a:p>
          <a:p>
            <a:pPr>
              <a:lnSpc>
                <a:spcPct val="80000"/>
              </a:lnSpc>
            </a:pPr>
            <a:r>
              <a:rPr lang="pt-BR" dirty="0"/>
              <a:t>Em outro, o ele pode querer realizar a substituição de um fragmento de texto por outro.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18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Neste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pt-BR" dirty="0"/>
              <a:t>considere uma biblioteca na qual pode haver alunos e professores como usuários.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Ambos podem realizar empréstimos de títulos de livros e reservas de exemplares.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No entanto, somente o professor pode requisitar a compra de títulos de livros à biblioteca.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EEF44-EFAE-4B24-8D33-E53DA1B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07" y="562708"/>
            <a:ext cx="9001786" cy="1407971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S203 [ADS]</a:t>
            </a:r>
            <a:br>
              <a:rPr lang="en-US" sz="36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</a:br>
            <a:r>
              <a:rPr lang="en-US" sz="4400" b="1" dirty="0" err="1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Arquitetura</a:t>
            </a:r>
            <a:r>
              <a:rPr lang="en-US" sz="44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 e </a:t>
            </a:r>
            <a:r>
              <a:rPr lang="en-US" sz="4400" b="1" dirty="0" err="1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Desenho</a:t>
            </a:r>
            <a:r>
              <a:rPr lang="en-US" sz="44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 de Software</a:t>
            </a:r>
            <a:endParaRPr lang="en-US" sz="3600" b="1" dirty="0">
              <a:solidFill>
                <a:srgbClr val="003399"/>
              </a:solidFill>
              <a:latin typeface="+mn-lt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2C365-A79D-43C5-BA63-26D0B9E77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53" y="2083801"/>
            <a:ext cx="7859294" cy="39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Elemento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externo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que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interage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com o sistema.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“externo”: atores não fazem parte do sistema.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“interage”: um ator troca informações com o sistema.</a:t>
            </a:r>
          </a:p>
          <a:p>
            <a:pPr marL="571500" lvl="2" indent="0">
              <a:spcBef>
                <a:spcPts val="0"/>
              </a:spcBef>
              <a:buSzPts val="1800"/>
              <a:buNone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Casos de uso representam uma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sequência de interações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entre o sistema e o ator.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no sentido de troca de informações entre eles.</a:t>
            </a:r>
          </a:p>
          <a:p>
            <a:pPr marL="571500" lvl="2" indent="0">
              <a:spcBef>
                <a:spcPts val="0"/>
              </a:spcBef>
              <a:buSzPts val="1800"/>
              <a:buNone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Normalmente um agente externo inicia a sequência de interações com o sistema.</a:t>
            </a:r>
          </a:p>
        </p:txBody>
      </p:sp>
      <p:pic>
        <p:nvPicPr>
          <p:cNvPr id="4" name="Picture 4" descr="3">
            <a:extLst>
              <a:ext uri="{FF2B5EF4-FFF2-40B4-BE49-F238E27FC236}">
                <a16:creationId xmlns:a16="http://schemas.microsoft.com/office/drawing/2014/main" id="{A0EACEF3-275C-406B-A77B-B7F552E4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357064" y="3893422"/>
            <a:ext cx="2625615" cy="2471168"/>
          </a:xfrm>
          <a:prstGeom prst="rect">
            <a:avLst/>
          </a:prstGeom>
          <a:noFill/>
          <a:ln/>
        </p:spPr>
      </p:pic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FE60E2D0-5E7E-4528-87CF-6B213467ED70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Componente: </a:t>
            </a:r>
            <a:r>
              <a:rPr lang="pt-BR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Atores</a:t>
            </a:r>
            <a:endParaRPr lang="pt-PT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1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Categorias de atores: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Cargos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(Empregado, Cliente, Gerente, Almoxarife, Vendedor, ...)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Organizações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(Empresa Fornecedora, Agência de Impostos, ...)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Outros sistemas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(Sistema de Cobrança, Sistema de Estoque de Produtos, ...)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Equipamentos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(Impressora, Sensor, Scanner, ...)</a:t>
            </a:r>
          </a:p>
          <a:p>
            <a:pPr marL="914400" lvl="2" indent="-342900">
              <a:spcBef>
                <a:spcPts val="0"/>
              </a:spcBef>
              <a:buSzPts val="1800"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Essa categorização indica para nós que o conceito de ator depende do escopo do sistema.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1C69A0E-0E0C-47A8-AE2A-8AA33E2F5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184083"/>
              </p:ext>
            </p:extLst>
          </p:nvPr>
        </p:nvGraphicFramePr>
        <p:xfrm>
          <a:off x="5322092" y="4263992"/>
          <a:ext cx="2302471" cy="12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lip" r:id="rId3" imgW="1562040" imgH="927000" progId="">
                  <p:embed/>
                </p:oleObj>
              </mc:Choice>
              <mc:Fallback>
                <p:oleObj name="Clip" r:id="rId3" imgW="1562040" imgH="927000" progId="">
                  <p:embed/>
                  <p:pic>
                    <p:nvPicPr>
                      <p:cNvPr id="212173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092" y="4263992"/>
                        <a:ext cx="2302471" cy="120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580C15F-8294-4848-B5A2-AEB2C52B7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263108"/>
              </p:ext>
            </p:extLst>
          </p:nvPr>
        </p:nvGraphicFramePr>
        <p:xfrm>
          <a:off x="9262151" y="3782728"/>
          <a:ext cx="2124535" cy="162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Clip" r:id="rId5" imgW="1866600" imgH="1630080" progId="">
                  <p:embed/>
                </p:oleObj>
              </mc:Choice>
              <mc:Fallback>
                <p:oleObj name="Clip" r:id="rId5" imgW="1866600" imgH="1630080" progId="">
                  <p:embed/>
                  <p:pic>
                    <p:nvPicPr>
                      <p:cNvPr id="212173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2151" y="3782728"/>
                        <a:ext cx="2124535" cy="1629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687EBCE-E411-4E3F-8914-D652DDD2B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164744"/>
              </p:ext>
            </p:extLst>
          </p:nvPr>
        </p:nvGraphicFramePr>
        <p:xfrm>
          <a:off x="1274186" y="3875252"/>
          <a:ext cx="2410319" cy="174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Clip" r:id="rId7" imgW="1950840" imgH="1950840" progId="">
                  <p:embed/>
                </p:oleObj>
              </mc:Choice>
              <mc:Fallback>
                <p:oleObj name="Clip" r:id="rId7" imgW="1950840" imgH="1950840" progId="">
                  <p:embed/>
                  <p:pic>
                    <p:nvPicPr>
                      <p:cNvPr id="212173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86" y="3875252"/>
                        <a:ext cx="2410319" cy="1749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EB57A8FC-7CBA-4A05-BF31-699CF8648E97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Componente: </a:t>
            </a:r>
            <a:r>
              <a:rPr lang="pt-BR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Atores</a:t>
            </a:r>
            <a:endParaRPr lang="pt-PT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8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ator corresponde a um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papel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representado em relação ao sistema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 mesmo indivíduo pode ser o Cliente que compra mercadorias e o Vendedor que processa vendas.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Uma pessoa pode representar o papel de Funcionário de uma instituição bancária que realiza a manutenção de um caixa eletrônico, mas também pode ser o Cliente do banco que realiza o saque de uma quantia.</a:t>
            </a:r>
          </a:p>
          <a:p>
            <a:pPr marL="914400" lvl="2" indent="-342900">
              <a:spcBef>
                <a:spcPts val="0"/>
              </a:spcBef>
              <a:buSzPts val="1800"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 nome dado a um ator deve lembrar o seu papel, em vez de lembrar quem o representa.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e.g.: João Fernandes versus Fornecedor.</a:t>
            </a:r>
          </a:p>
        </p:txBody>
      </p:sp>
      <p:sp>
        <p:nvSpPr>
          <p:cNvPr id="4" name="Retângulo: Cantos Diagonais Arredondados 1">
            <a:extLst>
              <a:ext uri="{FF2B5EF4-FFF2-40B4-BE49-F238E27FC236}">
                <a16:creationId xmlns:a16="http://schemas.microsoft.com/office/drawing/2014/main" id="{9F8A9A3D-042C-4AB6-ABF6-5167A29C6EEA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Componente: </a:t>
            </a:r>
            <a:r>
              <a:rPr lang="pt-BR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Atores</a:t>
            </a:r>
            <a:endParaRPr lang="pt-PT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1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ator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representa um conjunto 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coerente de papéis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que os usuários de casos desempenham quando interagem com o sistema.</a:t>
            </a:r>
          </a:p>
          <a:p>
            <a:endParaRPr lang="pt-BR" sz="20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caso de uso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representa o que um ator quer que o sistema faça. </a:t>
            </a:r>
          </a:p>
          <a:p>
            <a:endParaRPr lang="pt-BR" sz="20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Atores servem para definir o ambiente do sistema.</a:t>
            </a:r>
          </a:p>
          <a:p>
            <a:endParaRPr lang="pt-BR" sz="20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Atores representam um papel exercido por uma pessoa ou por um sistema externo que interage com o sistema.</a:t>
            </a:r>
          </a:p>
          <a:p>
            <a:endParaRPr lang="pt-BR" sz="20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Se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comunicam enviando mensagens e/ou recebendo mensagens do sistema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conforme o caso de uso é executado.</a:t>
            </a:r>
          </a:p>
          <a:p>
            <a:endParaRPr lang="pt-BR" sz="20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Quando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definimos o que os atores fazem e o que os casos de uso fazem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delimitamos, de forma clara, o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escopo do sistema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Atores x Casos de Uso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Representa graficamente os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atores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casos de uso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relacionamentos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entre os elementos.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Tem o objetivo de ilustrar em um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nível alto de abstração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quais elementos externos interagem com que funcionalidades do sistema.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Uma espécie de “diagrama de contexto”.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Apresenta os elementos externos de um sistema e as maneiras segundo as quais eles as utilizam.</a:t>
            </a:r>
          </a:p>
          <a:p>
            <a:pPr marL="0" indent="0">
              <a:buNone/>
            </a:pPr>
            <a:endParaRPr lang="pt-BR" sz="36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Diagrama de Casos de Uso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3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Exemplo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5" descr="E:\paps2a\Figs-2a edicao\jpg\Figura_04_3.jpg">
            <a:extLst>
              <a:ext uri="{FF2B5EF4-FFF2-40B4-BE49-F238E27FC236}">
                <a16:creationId xmlns:a16="http://schemas.microsoft.com/office/drawing/2014/main" id="{74BDC50C-B7BA-43CB-B2A6-C49895FA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2880" y="1329529"/>
            <a:ext cx="9446240" cy="4962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99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Diagrama de Caso de Uso possui diversos elementos e os mais comuns são: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Ator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Caso de uso</a:t>
            </a:r>
          </a:p>
          <a:p>
            <a:pPr marL="571500" lvl="2" indent="0">
              <a:spcBef>
                <a:spcPts val="0"/>
              </a:spcBef>
              <a:buSzPts val="1800"/>
              <a:buNone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Além disso, a UML define diversos de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relacionamentos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entre esses elementos para serem usados no modelo de casos de uso: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Comunicação</a:t>
            </a: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Inclusão: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&lt;&lt;</a:t>
            </a: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include&gt;&gt;</a:t>
            </a: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Extensão: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&lt;&lt;</a:t>
            </a:r>
            <a:r>
              <a:rPr lang="pt-BR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extend</a:t>
            </a: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&gt;&gt;</a:t>
            </a: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Generalização</a:t>
            </a:r>
          </a:p>
          <a:p>
            <a:pPr marL="914400" lvl="2" indent="-342900">
              <a:spcBef>
                <a:spcPts val="0"/>
              </a:spcBef>
              <a:buSzPts val="1800"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914400" lvl="2" indent="-342900">
              <a:spcBef>
                <a:spcPts val="0"/>
              </a:spcBef>
              <a:buSzPts val="1800"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Para cada um desses elementos, a UML define uma notação gráfica e uma semântica específicas.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Compreendendo Diagrama de Caso de Uso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6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Ator, Caso de Uso, Comunicação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1" descr="E:\paps2a\Figs-2a edicao\jpg\Figura_04_2.jpg">
            <a:extLst>
              <a:ext uri="{FF2B5EF4-FFF2-40B4-BE49-F238E27FC236}">
                <a16:creationId xmlns:a16="http://schemas.microsoft.com/office/drawing/2014/main" id="{BEA497DD-4855-4CF7-9CE5-E2CFBE95D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722" y="1534884"/>
            <a:ext cx="7654556" cy="43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01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Montserrat"/>
              </a:rPr>
              <a:t>Exemplo: </a:t>
            </a:r>
          </a:p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  <a:cs typeface="Montserrat"/>
              <a:sym typeface="Montserrat"/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  <a:cs typeface="Montserrat"/>
              <a:sym typeface="Montserrat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  <a:cs typeface="Montserrat"/>
              <a:sym typeface="Montserrat"/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Montserrat"/>
                <a:sym typeface="Montserrat"/>
              </a:rPr>
              <a:t>Referência no texto do caso de uso </a:t>
            </a: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Montserrat"/>
                <a:sym typeface="Montserrat"/>
              </a:rPr>
              <a:t>inclusor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Montserrat"/>
                <a:sym typeface="Montserrat"/>
              </a:rPr>
              <a:t>: 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Montserrat"/>
                <a:sym typeface="Montserrat"/>
              </a:rPr>
              <a:t>Include(Fornecer Identificação) 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Inclusão </a:t>
            </a:r>
            <a:r>
              <a:rPr lang="pt-BR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&lt;&lt;include&gt;&gt;</a:t>
            </a:r>
            <a:endParaRPr lang="pt-PT" sz="32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7" descr="E:\paps2a\Figs-2a edicao\jpg\Figura_04_4.jpg">
            <a:extLst>
              <a:ext uri="{FF2B5EF4-FFF2-40B4-BE49-F238E27FC236}">
                <a16:creationId xmlns:a16="http://schemas.microsoft.com/office/drawing/2014/main" id="{CB515B7F-EDF8-4448-9BBA-CA50853CB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8515" y="923731"/>
            <a:ext cx="7186916" cy="4074303"/>
          </a:xfrm>
          <a:prstGeom prst="rect">
            <a:avLst/>
          </a:prstGeom>
          <a:noFill/>
        </p:spPr>
      </p:pic>
      <p:sp>
        <p:nvSpPr>
          <p:cNvPr id="2" name="Balão de Pensamento: Nuvem 1">
            <a:extLst>
              <a:ext uri="{FF2B5EF4-FFF2-40B4-BE49-F238E27FC236}">
                <a16:creationId xmlns:a16="http://schemas.microsoft.com/office/drawing/2014/main" id="{8EDDE5D6-4A36-42B8-B602-2D3A25ADFF04}"/>
              </a:ext>
            </a:extLst>
          </p:cNvPr>
          <p:cNvSpPr/>
          <p:nvPr/>
        </p:nvSpPr>
        <p:spPr>
          <a:xfrm>
            <a:off x="9383485" y="923732"/>
            <a:ext cx="2609593" cy="914694"/>
          </a:xfrm>
          <a:prstGeom prst="cloudCallout">
            <a:avLst>
              <a:gd name="adj1" fmla="val -49884"/>
              <a:gd name="adj2" fmla="val -70089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002060"/>
                </a:solidFill>
              </a:rPr>
              <a:t>Obrigatório</a:t>
            </a:r>
          </a:p>
        </p:txBody>
      </p:sp>
    </p:spTree>
    <p:extLst>
      <p:ext uri="{BB962C8B-B14F-4D97-AF65-F5344CB8AC3E}">
        <p14:creationId xmlns:p14="http://schemas.microsoft.com/office/powerpoint/2010/main" val="210473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Extensão: </a:t>
            </a:r>
            <a:r>
              <a:rPr lang="pt-BR" sz="3200" b="1" dirty="0">
                <a:solidFill>
                  <a:srgbClr val="FFC000"/>
                </a:solidFill>
                <a:latin typeface="Consolas" panose="020B0609020204030204" pitchFamily="49" charset="0"/>
              </a:rPr>
              <a:t>&lt;&lt;extend&gt;&gt;</a:t>
            </a:r>
            <a:endParaRPr lang="pt-PT" sz="32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6" descr="E:\paps2a\Figs-2a edicao\jpg\Figura_04_5.jpg">
            <a:extLst>
              <a:ext uri="{FF2B5EF4-FFF2-40B4-BE49-F238E27FC236}">
                <a16:creationId xmlns:a16="http://schemas.microsoft.com/office/drawing/2014/main" id="{DE3E8CCE-FFFD-4E85-B45C-FAC7E2D8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981201"/>
            <a:ext cx="7010400" cy="3267075"/>
          </a:xfrm>
          <a:prstGeom prst="rect">
            <a:avLst/>
          </a:prstGeom>
          <a:noFill/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929E977F-8EEF-481D-9B59-5ED1C96F0CCD}"/>
              </a:ext>
            </a:extLst>
          </p:cNvPr>
          <p:cNvSpPr/>
          <p:nvPr/>
        </p:nvSpPr>
        <p:spPr>
          <a:xfrm>
            <a:off x="9750392" y="923732"/>
            <a:ext cx="2242686" cy="914694"/>
          </a:xfrm>
          <a:prstGeom prst="cloudCallout">
            <a:avLst>
              <a:gd name="adj1" fmla="val -54309"/>
              <a:gd name="adj2" fmla="val -67985"/>
            </a:avLst>
          </a:prstGeom>
          <a:solidFill>
            <a:schemeClr val="accent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002060"/>
                </a:solidFill>
              </a:rPr>
              <a:t>Opcional</a:t>
            </a:r>
          </a:p>
        </p:txBody>
      </p:sp>
    </p:spTree>
    <p:extLst>
      <p:ext uri="{BB962C8B-B14F-4D97-AF65-F5344CB8AC3E}">
        <p14:creationId xmlns:p14="http://schemas.microsoft.com/office/powerpoint/2010/main" val="156875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2175405"/>
            <a:ext cx="11160000" cy="27217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B0F0"/>
                </a:solidFill>
                <a:latin typeface="Candara" panose="020E0502030303020204" pitchFamily="34" charset="0"/>
              </a:rPr>
              <a:t>Diagrama </a:t>
            </a:r>
            <a:r>
              <a:rPr lang="en-US" sz="6000" b="1" i="1" dirty="0">
                <a:solidFill>
                  <a:srgbClr val="00B0F0"/>
                </a:solidFill>
                <a:latin typeface="Candara" panose="020E0502030303020204" pitchFamily="34" charset="0"/>
              </a:rPr>
              <a:t>de </a:t>
            </a:r>
            <a:r>
              <a:rPr lang="en-US" sz="6000" b="1" i="1" dirty="0" err="1">
                <a:solidFill>
                  <a:srgbClr val="00B0F0"/>
                </a:solidFill>
                <a:latin typeface="Candara" panose="020E0502030303020204" pitchFamily="34" charset="0"/>
              </a:rPr>
              <a:t>Casos</a:t>
            </a:r>
            <a:r>
              <a:rPr lang="en-US" sz="6000" b="1" i="1" dirty="0">
                <a:solidFill>
                  <a:srgbClr val="00B0F0"/>
                </a:solidFill>
                <a:latin typeface="Candara" panose="020E0502030303020204" pitchFamily="34" charset="0"/>
              </a:rPr>
              <a:t> de </a:t>
            </a:r>
            <a:r>
              <a:rPr lang="en-US" sz="6000" b="1" i="1" dirty="0" err="1">
                <a:solidFill>
                  <a:srgbClr val="00B0F0"/>
                </a:solidFill>
                <a:latin typeface="Candara" panose="020E0502030303020204" pitchFamily="34" charset="0"/>
              </a:rPr>
              <a:t>Uso</a:t>
            </a:r>
            <a:endParaRPr lang="en-US" sz="7200" b="1" i="1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8A1D0194-6590-4930-A1BD-9E78A6F587DE}"/>
              </a:ext>
            </a:extLst>
          </p:cNvPr>
          <p:cNvSpPr/>
          <p:nvPr/>
        </p:nvSpPr>
        <p:spPr>
          <a:xfrm>
            <a:off x="696000" y="742552"/>
            <a:ext cx="11160000" cy="7346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chemeClr val="bg1"/>
                </a:solidFill>
                <a:latin typeface="Candara" panose="020E0502030303020204" pitchFamily="34" charset="0"/>
              </a:rPr>
              <a:t>Cap 03.2</a:t>
            </a:r>
            <a:endParaRPr lang="en-US" sz="4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2ECD9CA-F742-48D9-846E-07B282718B19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0390855-DF3F-4B1B-B8E1-3017AE37EC08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C6EEFD7-706E-4630-BFF3-F69C8204EA3E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A02B176-A447-4155-B445-25919EBB4582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D8F7A193-1737-4D57-BD75-FDAC782C22A7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4D7573B0-F360-40FD-A26A-6E7B2294414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04-set 11-set 15-set</a:t>
            </a: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663DE0F-4370-459B-AF10-6ACD4459203F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_2023_09_11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890E971D-49B2-457F-86F8-D63D5872C694}"/>
              </a:ext>
            </a:extLst>
          </p:cNvPr>
          <p:cNvSpPr/>
          <p:nvPr/>
        </p:nvSpPr>
        <p:spPr>
          <a:xfrm>
            <a:off x="695999" y="1477183"/>
            <a:ext cx="11160000" cy="6982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rgbClr val="002060"/>
                </a:solidFill>
                <a:latin typeface="Candara" panose="020E0502030303020204" pitchFamily="34" charset="0"/>
              </a:rPr>
              <a:t>UML</a:t>
            </a:r>
            <a:endParaRPr lang="en-US" sz="4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4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Generalização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5" descr="E:\paps2a\Figs-2a edicao\jpg\Figura_04_6.jpg">
            <a:extLst>
              <a:ext uri="{FF2B5EF4-FFF2-40B4-BE49-F238E27FC236}">
                <a16:creationId xmlns:a16="http://schemas.microsoft.com/office/drawing/2014/main" id="{A96673FA-E03C-4795-BFB0-4CABFEEB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409" y="1525556"/>
            <a:ext cx="11197325" cy="3806889"/>
          </a:xfrm>
          <a:prstGeom prst="rect">
            <a:avLst/>
          </a:prstGeom>
          <a:noFill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06A9B7-CB27-4DA6-A536-8A43EC4B37F3}"/>
              </a:ext>
            </a:extLst>
          </p:cNvPr>
          <p:cNvSpPr txBox="1"/>
          <p:nvPr/>
        </p:nvSpPr>
        <p:spPr>
          <a:xfrm>
            <a:off x="731520" y="5784783"/>
            <a:ext cx="469392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andara" panose="020E0502030303020204" pitchFamily="34" charset="0"/>
              </a:rPr>
              <a:t>Generalização de Atores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9BD039-5F71-482E-A3E4-FBA7206FF90C}"/>
              </a:ext>
            </a:extLst>
          </p:cNvPr>
          <p:cNvSpPr txBox="1"/>
          <p:nvPr/>
        </p:nvSpPr>
        <p:spPr>
          <a:xfrm>
            <a:off x="6237171" y="5784783"/>
            <a:ext cx="582656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andara" panose="020E0502030303020204" pitchFamily="34" charset="0"/>
              </a:rPr>
              <a:t>Generalização de Casos de Usos</a:t>
            </a:r>
          </a:p>
        </p:txBody>
      </p:sp>
    </p:spTree>
    <p:extLst>
      <p:ext uri="{BB962C8B-B14F-4D97-AF65-F5344CB8AC3E}">
        <p14:creationId xmlns:p14="http://schemas.microsoft.com/office/powerpoint/2010/main" val="3936330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Resumo das Notações 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2" descr="E:\paps2a\Figs-2a edicao\jpg\Figura_04_7.jpg">
            <a:extLst>
              <a:ext uri="{FF2B5EF4-FFF2-40B4-BE49-F238E27FC236}">
                <a16:creationId xmlns:a16="http://schemas.microsoft.com/office/drawing/2014/main" id="{1D3DBAB5-6493-453D-82A1-89060857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3625" y="1111223"/>
            <a:ext cx="5393094" cy="5088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676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4687503" y="5924936"/>
            <a:ext cx="4375534" cy="54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Sistema Pet Shop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Exemplo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FB3A2-C14C-45CC-AC3A-40FBE674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807868"/>
            <a:ext cx="59340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5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720000"/>
            <a:ext cx="1152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Analise o seguinte escopo:</a:t>
            </a:r>
          </a:p>
          <a:p>
            <a:pPr marL="0" indent="0">
              <a:buNone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Um sistema de controle de jornadas trabalhadas deve ser utilizado por um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empregado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 para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realizar o seu registro de horas trabalhadas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O sistema também permitir a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gerência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 uma forma de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obter as horas trabalhadas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 pelos seus empregados.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O empregado só deve conseguir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registrar suas horas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caso se identifique no sistema e a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gerência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 dever ser capaz de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gerar relatórios impressos das horas trabalhadas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Represente a descrição utilização um diagrama de Casos de Uso.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/>
              <a:t>Exercício</a:t>
            </a:r>
            <a:r>
              <a:rPr lang="en-US" sz="3200" b="1" dirty="0"/>
              <a:t> 1: </a:t>
            </a:r>
            <a:r>
              <a:rPr lang="en-US" sz="3200" b="1" dirty="0" err="1">
                <a:solidFill>
                  <a:srgbClr val="FFFF00"/>
                </a:solidFill>
              </a:rPr>
              <a:t>Controle</a:t>
            </a:r>
            <a:r>
              <a:rPr lang="en-US" sz="3200" b="1" dirty="0">
                <a:solidFill>
                  <a:srgbClr val="FFFF00"/>
                </a:solidFill>
              </a:rPr>
              <a:t> de Jornada de </a:t>
            </a:r>
            <a:r>
              <a:rPr lang="en-US" sz="3200" b="1" dirty="0" err="1">
                <a:solidFill>
                  <a:srgbClr val="FFFF00"/>
                </a:solidFill>
              </a:rPr>
              <a:t>Trabalho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83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720000"/>
            <a:ext cx="1152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lnSpc>
                <a:spcPct val="17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 </a:t>
            </a:r>
            <a:r>
              <a:rPr lang="pt-BR" dirty="0" err="1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Nubank</a:t>
            </a: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tem em seu </a:t>
            </a:r>
            <a:r>
              <a:rPr lang="pt-BR" i="1" dirty="0" err="1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road</a:t>
            </a: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i="1" dirty="0" err="1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map</a:t>
            </a: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 projetos criar sua primeira agência física na cidade de Santa Rita do Sapucaí. Vamos criar um diagrama de </a:t>
            </a: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Use Case </a:t>
            </a: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(ou </a:t>
            </a: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Casos de Uso</a:t>
            </a: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) para representar aos </a:t>
            </a:r>
            <a:r>
              <a:rPr lang="pt-BR" i="1" dirty="0" err="1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stakeholders</a:t>
            </a: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</a:t>
            </a: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um MVP - </a:t>
            </a:r>
            <a:r>
              <a:rPr lang="pt-BR" dirty="0" err="1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Minimum</a:t>
            </a: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dirty="0" err="1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Viable</a:t>
            </a: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dirty="0" err="1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Product</a:t>
            </a: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(ou Produto Mínimo Viável) de um caixa eletrônico.</a:t>
            </a:r>
          </a:p>
          <a:p>
            <a:pPr marL="114300" indent="0" algn="just">
              <a:lnSpc>
                <a:spcPct val="17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 sistema deve permitir ao cliente sacar dinheiro, realizar transferências e realizar depósitos. Além disso, o </a:t>
            </a: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administrador do sistema deve ser capaz de realizar todas as operações do cliente</a:t>
            </a: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e também, coletar logs e registrar um novo caixa eletrônico. O sistema atual do </a:t>
            </a:r>
            <a:r>
              <a:rPr lang="pt-BR" dirty="0" err="1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Nubank</a:t>
            </a: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também deve ter a possiblidade de realizar depósitos e cadastrar caixa eletrônico.</a:t>
            </a:r>
          </a:p>
          <a:p>
            <a:pPr marL="114300" indent="0" algn="just">
              <a:lnSpc>
                <a:spcPct val="17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Lembre-se de que toda funcionalidade deve exigir identificação do usuário e que ao realizar depósitos deve ser opcional a impressão do recibo.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/>
              <a:t>Exercício</a:t>
            </a:r>
            <a:r>
              <a:rPr lang="en-US" sz="3200" b="1" dirty="0"/>
              <a:t> 2: </a:t>
            </a:r>
            <a:r>
              <a:rPr lang="en-US" sz="3200" b="1" dirty="0" err="1">
                <a:solidFill>
                  <a:srgbClr val="FFFF00"/>
                </a:solidFill>
              </a:rPr>
              <a:t>Nubank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472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720000"/>
            <a:ext cx="1152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 clínica médica Saúde Perfeita precisa de um sistema de agendamento de consultas e exames. Numa primeira reunião com responsáveis pela clínica, foram levantados as seguintes informações:</a:t>
            </a:r>
          </a:p>
          <a:p>
            <a:pPr marL="114300" indent="0" algn="just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paciente entra em contato com a clínica para marcar consultas visando realizar um check-up anual com seu médico de preferência. A recepcionista procura data e hora disponível mais próxima na agenda do médico e marca as consultas. Posteriormente o paciente realiza a consulta, e nela o médico pode prescrever medicações e exames, caso necessário.</a:t>
            </a:r>
          </a:p>
          <a:p>
            <a:pPr marL="114300" indent="0" algn="just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pt-BR" sz="2400" dirty="0">
              <a:solidFill>
                <a:srgbClr val="002060"/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114300" indent="0" algn="just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Modele o diagrama de Casos de Uso segundo estas informações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/>
              <a:t>Exercício</a:t>
            </a:r>
            <a:r>
              <a:rPr lang="en-US" sz="3200" b="1" dirty="0"/>
              <a:t> 3: </a:t>
            </a:r>
            <a:r>
              <a:rPr lang="en-US" sz="3200" b="1" dirty="0" err="1">
                <a:solidFill>
                  <a:srgbClr val="FFFF00"/>
                </a:solidFill>
              </a:rPr>
              <a:t>Clínica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Médica</a:t>
            </a:r>
            <a:r>
              <a:rPr lang="en-US" sz="3200" b="1" dirty="0">
                <a:solidFill>
                  <a:srgbClr val="FFFF00"/>
                </a:solidFill>
              </a:rPr>
              <a:t> (</a:t>
            </a:r>
            <a:r>
              <a:rPr lang="en-US" sz="3200" b="1" dirty="0" err="1">
                <a:solidFill>
                  <a:srgbClr val="FFFF00"/>
                </a:solidFill>
              </a:rPr>
              <a:t>primeira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reunião</a:t>
            </a:r>
            <a:r>
              <a:rPr lang="en-US" sz="32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597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720000"/>
            <a:ext cx="1152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Na segunda reunião, foram coletadas mais informações que já organizadas segundo os atores e respectivas ações: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Paciente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:</a:t>
            </a:r>
          </a:p>
          <a:p>
            <a:pPr lvl="1" algn="just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Solicitar Consulta.</a:t>
            </a:r>
          </a:p>
          <a:p>
            <a:pPr lvl="1" algn="just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Solicitar Cancelamento de Consulta.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Secretária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:</a:t>
            </a:r>
          </a:p>
          <a:p>
            <a:pPr lvl="1" algn="just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Consultar Agenda.</a:t>
            </a:r>
          </a:p>
          <a:p>
            <a:pPr lvl="1" algn="just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Marcar Consulta.</a:t>
            </a:r>
          </a:p>
          <a:p>
            <a:pPr lvl="1" algn="just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Cancelar Consulta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Médico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:</a:t>
            </a:r>
          </a:p>
          <a:p>
            <a:pPr lvl="1" algn="just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Realizar Consulta.</a:t>
            </a:r>
          </a:p>
          <a:p>
            <a:pPr lvl="1" algn="just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Prescrever Medicação.</a:t>
            </a:r>
          </a:p>
          <a:p>
            <a:pPr lvl="1" algn="just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Solicitar Realização de exames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lvl="1" algn="just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0" indent="0" algn="just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Baseando-se nas duas reuniões, crie outro Diagrama de Casos de Usos mais refinado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/>
              <a:t>Exercício</a:t>
            </a:r>
            <a:r>
              <a:rPr lang="en-US" sz="3200" b="1" dirty="0"/>
              <a:t> 4: </a:t>
            </a:r>
            <a:r>
              <a:rPr lang="en-US" sz="3200" b="1" dirty="0" err="1">
                <a:solidFill>
                  <a:srgbClr val="FFFF00"/>
                </a:solidFill>
              </a:rPr>
              <a:t>Clínica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Médica</a:t>
            </a:r>
            <a:r>
              <a:rPr lang="en-US" sz="3200" b="1" dirty="0">
                <a:solidFill>
                  <a:srgbClr val="FFFF00"/>
                </a:solidFill>
              </a:rPr>
              <a:t> (</a:t>
            </a:r>
            <a:r>
              <a:rPr lang="en-US" sz="3200" b="1" dirty="0" err="1">
                <a:solidFill>
                  <a:srgbClr val="FFFF00"/>
                </a:solidFill>
              </a:rPr>
              <a:t>segunda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reunião</a:t>
            </a:r>
            <a:r>
              <a:rPr lang="en-US" sz="3200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6561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720000"/>
            <a:ext cx="11520000" cy="12243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Abrir o </a:t>
            </a:r>
            <a:r>
              <a:rPr lang="pt-BR" sz="2400" b="1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AstahUML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457200" indent="-342900"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Na pasta </a:t>
            </a:r>
            <a:r>
              <a:rPr lang="pt-BR" sz="2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workspace_astah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criar o projeto </a:t>
            </a:r>
            <a:r>
              <a:rPr lang="pt-BR" sz="2400" b="1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Lab_UML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Lab: </a:t>
            </a:r>
            <a:r>
              <a:rPr lang="en-US" sz="3200" b="1" dirty="0" err="1">
                <a:solidFill>
                  <a:srgbClr val="FFFF00"/>
                </a:solidFill>
              </a:rPr>
              <a:t>Criar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projeto</a:t>
            </a:r>
            <a:endParaRPr lang="en-US" sz="3200" b="1" dirty="0">
              <a:solidFill>
                <a:srgbClr val="FFFF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A0A4B8-B1A0-44E3-B757-791BD2E3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2269445"/>
            <a:ext cx="594443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02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607339" y="877477"/>
            <a:ext cx="5803087" cy="15900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1) Clique da direita no projeto </a:t>
            </a:r>
            <a:r>
              <a:rPr lang="pt-BR" sz="2400" b="1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Lab_UML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&gt; </a:t>
            </a:r>
            <a:r>
              <a:rPr lang="pt-BR" sz="2400" b="1" u="sng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Create</a:t>
            </a:r>
            <a:r>
              <a:rPr lang="pt-BR" sz="2400" b="1" u="sng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sz="2400" b="1" u="sng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Diagram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&gt; </a:t>
            </a:r>
            <a:r>
              <a:rPr lang="pt-BR" sz="2400" b="1" u="sng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UseCase</a:t>
            </a:r>
            <a:r>
              <a:rPr lang="pt-BR" sz="2400" b="1" u="sng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sz="2400" b="1" u="sng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Diagram</a:t>
            </a:r>
            <a:endParaRPr lang="pt-BR" sz="2400" b="1" u="sng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Lab: </a:t>
            </a:r>
            <a:r>
              <a:rPr lang="en-US" sz="3200" b="1" dirty="0" err="1">
                <a:solidFill>
                  <a:srgbClr val="FFFF00"/>
                </a:solidFill>
              </a:rPr>
              <a:t>Criar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Diagrama</a:t>
            </a:r>
            <a:r>
              <a:rPr lang="en-US" sz="3200" b="1" dirty="0">
                <a:solidFill>
                  <a:srgbClr val="FFFF00"/>
                </a:solidFill>
              </a:rPr>
              <a:t> Caso de </a:t>
            </a:r>
            <a:r>
              <a:rPr lang="en-US" sz="3200" b="1" dirty="0" err="1">
                <a:solidFill>
                  <a:srgbClr val="FFFF00"/>
                </a:solidFill>
              </a:rPr>
              <a:t>Uso</a:t>
            </a:r>
            <a:r>
              <a:rPr lang="en-US" sz="3200" b="1" dirty="0">
                <a:solidFill>
                  <a:srgbClr val="FFFF00"/>
                </a:solidFill>
              </a:rPr>
              <a:t> do </a:t>
            </a:r>
            <a:r>
              <a:rPr lang="en-US" sz="3200" b="1" dirty="0" err="1">
                <a:solidFill>
                  <a:srgbClr val="FFFF00"/>
                </a:solidFill>
              </a:rPr>
              <a:t>Exercício</a:t>
            </a:r>
            <a:r>
              <a:rPr lang="en-US" sz="3200" b="1" dirty="0">
                <a:solidFill>
                  <a:srgbClr val="FFFF00"/>
                </a:solidFill>
              </a:rPr>
              <a:t>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1E1AE2-D2F5-44D5-83F6-2CDF1427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29" y="877477"/>
            <a:ext cx="5400000" cy="30946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89D999D-8B7D-4313-ADA3-0E9D323D0905}"/>
              </a:ext>
            </a:extLst>
          </p:cNvPr>
          <p:cNvSpPr/>
          <p:nvPr/>
        </p:nvSpPr>
        <p:spPr>
          <a:xfrm>
            <a:off x="9615638" y="1673085"/>
            <a:ext cx="2502794" cy="269507"/>
          </a:xfrm>
          <a:prstGeom prst="roundRect">
            <a:avLst/>
          </a:prstGeom>
          <a:solidFill>
            <a:srgbClr val="203864">
              <a:alpha val="10196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1109E918-53D6-4E36-BB1C-F311D6164CBB}"/>
              </a:ext>
            </a:extLst>
          </p:cNvPr>
          <p:cNvSpPr txBox="1">
            <a:spLocks/>
          </p:cNvSpPr>
          <p:nvPr/>
        </p:nvSpPr>
        <p:spPr>
          <a:xfrm>
            <a:off x="607340" y="4488568"/>
            <a:ext cx="5437942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2) Renomear o diagrama para:</a:t>
            </a:r>
          </a:p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b="1" u="sng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UC: Ex1 - Controle Jornada de Trabalho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D82F8D-F093-402C-9E36-66BF772D7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720" y="4488568"/>
            <a:ext cx="5817709" cy="118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ubtítulo 1">
            <a:extLst>
              <a:ext uri="{FF2B5EF4-FFF2-40B4-BE49-F238E27FC236}">
                <a16:creationId xmlns:a16="http://schemas.microsoft.com/office/drawing/2014/main" id="{FAF6AB7F-E370-4B1E-AA59-FEE2C1527694}"/>
              </a:ext>
            </a:extLst>
          </p:cNvPr>
          <p:cNvSpPr txBox="1">
            <a:spLocks/>
          </p:cNvSpPr>
          <p:nvPr/>
        </p:nvSpPr>
        <p:spPr>
          <a:xfrm>
            <a:off x="1241659" y="5873002"/>
            <a:ext cx="1072277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2.1) Modelar como feito em sala</a:t>
            </a:r>
            <a:endParaRPr lang="pt-BR" sz="2400" b="1" u="sng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45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Lab: </a:t>
            </a:r>
            <a:r>
              <a:rPr lang="en-US" sz="3200" b="1" dirty="0" err="1">
                <a:solidFill>
                  <a:srgbClr val="FFFF00"/>
                </a:solidFill>
              </a:rPr>
              <a:t>Criar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Diagrama</a:t>
            </a:r>
            <a:r>
              <a:rPr lang="en-US" sz="3200" b="1" dirty="0">
                <a:solidFill>
                  <a:srgbClr val="FFFF00"/>
                </a:solidFill>
              </a:rPr>
              <a:t> Caso de </a:t>
            </a:r>
            <a:r>
              <a:rPr lang="en-US" sz="3200" b="1" dirty="0" err="1">
                <a:solidFill>
                  <a:srgbClr val="FFFF00"/>
                </a:solidFill>
              </a:rPr>
              <a:t>Uso</a:t>
            </a:r>
            <a:r>
              <a:rPr lang="en-US" sz="3200" b="1" dirty="0">
                <a:solidFill>
                  <a:srgbClr val="FFFF00"/>
                </a:solidFill>
              </a:rPr>
              <a:t> do </a:t>
            </a:r>
            <a:r>
              <a:rPr lang="en-US" sz="3200" b="1" dirty="0" err="1">
                <a:solidFill>
                  <a:srgbClr val="FFFF00"/>
                </a:solidFill>
              </a:rPr>
              <a:t>Exercício</a:t>
            </a:r>
            <a:r>
              <a:rPr lang="en-US" sz="3200" b="1" dirty="0">
                <a:solidFill>
                  <a:srgbClr val="FFFF00"/>
                </a:solidFill>
              </a:rPr>
              <a:t> 2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BA0EF4FE-E4B2-4F2E-8151-4F40AB97E54A}"/>
              </a:ext>
            </a:extLst>
          </p:cNvPr>
          <p:cNvSpPr txBox="1">
            <a:spLocks/>
          </p:cNvSpPr>
          <p:nvPr/>
        </p:nvSpPr>
        <p:spPr>
          <a:xfrm>
            <a:off x="607339" y="726947"/>
            <a:ext cx="11481498" cy="18526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3) Criar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outro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UseCase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Diagram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com o nome: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UC: Ex2 – </a:t>
            </a:r>
            <a:r>
              <a:rPr lang="pt-BR" sz="2400" b="1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Nubank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	3.1) Modelar como feito em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sala de aula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543F578B-8FC9-4282-945B-9E869FA40ECD}"/>
              </a:ext>
            </a:extLst>
          </p:cNvPr>
          <p:cNvSpPr txBox="1">
            <a:spLocks/>
          </p:cNvSpPr>
          <p:nvPr/>
        </p:nvSpPr>
        <p:spPr>
          <a:xfrm>
            <a:off x="607339" y="3590197"/>
            <a:ext cx="11481498" cy="7200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5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...</a:t>
            </a:r>
            <a:endParaRPr lang="pt-BR" sz="5400" b="1" u="sng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651246" y="9086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Introdução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651247" y="0"/>
            <a:ext cx="10540754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651246" y="187715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Diagrama de Casos de Uso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651246" y="284563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Classes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651246" y="3814118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Estados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Lab: </a:t>
            </a:r>
            <a:r>
              <a:rPr lang="en-US" sz="3200" b="1" dirty="0" err="1">
                <a:solidFill>
                  <a:srgbClr val="FFFF00"/>
                </a:solidFill>
              </a:rPr>
              <a:t>Criar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Diagrama</a:t>
            </a:r>
            <a:r>
              <a:rPr lang="en-US" sz="3200" b="1" dirty="0">
                <a:solidFill>
                  <a:srgbClr val="FFFF00"/>
                </a:solidFill>
              </a:rPr>
              <a:t> Caso de </a:t>
            </a:r>
            <a:r>
              <a:rPr lang="en-US" sz="3200" b="1" dirty="0" err="1">
                <a:solidFill>
                  <a:srgbClr val="FFFF00"/>
                </a:solidFill>
              </a:rPr>
              <a:t>Uso</a:t>
            </a:r>
            <a:r>
              <a:rPr lang="en-US" sz="3200" b="1" dirty="0">
                <a:solidFill>
                  <a:srgbClr val="FFFF00"/>
                </a:solidFill>
              </a:rPr>
              <a:t> do </a:t>
            </a:r>
            <a:r>
              <a:rPr lang="en-US" sz="3200" b="1" dirty="0" err="1">
                <a:solidFill>
                  <a:srgbClr val="FFFF00"/>
                </a:solidFill>
              </a:rPr>
              <a:t>Exercício</a:t>
            </a:r>
            <a:r>
              <a:rPr lang="en-US" sz="3200" b="1" dirty="0">
                <a:solidFill>
                  <a:srgbClr val="FFFF00"/>
                </a:solidFill>
              </a:rPr>
              <a:t> 3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BA0EF4FE-E4B2-4F2E-8151-4F40AB97E54A}"/>
              </a:ext>
            </a:extLst>
          </p:cNvPr>
          <p:cNvSpPr txBox="1">
            <a:spLocks/>
          </p:cNvSpPr>
          <p:nvPr/>
        </p:nvSpPr>
        <p:spPr>
          <a:xfrm>
            <a:off x="607339" y="726947"/>
            <a:ext cx="11481498" cy="18526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4) Criar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outro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UseCase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Diagram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com o nome: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UC: Ex3 – Clínica Médica (Reunião 1)</a:t>
            </a:r>
          </a:p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	4.1) Modelar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como em sala de aula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6C236434-D2F9-4F17-AC5A-D304112796E6}"/>
              </a:ext>
            </a:extLst>
          </p:cNvPr>
          <p:cNvSpPr txBox="1">
            <a:spLocks/>
          </p:cNvSpPr>
          <p:nvPr/>
        </p:nvSpPr>
        <p:spPr>
          <a:xfrm>
            <a:off x="607339" y="3590197"/>
            <a:ext cx="11481498" cy="7200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5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...</a:t>
            </a:r>
            <a:endParaRPr lang="pt-BR" sz="5400" b="1" u="sng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9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Lab: </a:t>
            </a:r>
            <a:r>
              <a:rPr lang="en-US" sz="3200" b="1" dirty="0" err="1">
                <a:solidFill>
                  <a:srgbClr val="FFFF00"/>
                </a:solidFill>
              </a:rPr>
              <a:t>Criar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Diagrama</a:t>
            </a:r>
            <a:r>
              <a:rPr lang="en-US" sz="3200" b="1" dirty="0">
                <a:solidFill>
                  <a:srgbClr val="FFFF00"/>
                </a:solidFill>
              </a:rPr>
              <a:t> Caso de </a:t>
            </a:r>
            <a:r>
              <a:rPr lang="en-US" sz="3200" b="1" dirty="0" err="1">
                <a:solidFill>
                  <a:srgbClr val="FFFF00"/>
                </a:solidFill>
              </a:rPr>
              <a:t>Uso</a:t>
            </a:r>
            <a:r>
              <a:rPr lang="en-US" sz="3200" b="1" dirty="0">
                <a:solidFill>
                  <a:srgbClr val="FFFF00"/>
                </a:solidFill>
              </a:rPr>
              <a:t> do </a:t>
            </a:r>
            <a:r>
              <a:rPr lang="en-US" sz="3200" b="1" dirty="0" err="1">
                <a:solidFill>
                  <a:srgbClr val="FFFF00"/>
                </a:solidFill>
              </a:rPr>
              <a:t>Exercício</a:t>
            </a:r>
            <a:r>
              <a:rPr lang="en-US" sz="3200" b="1" dirty="0">
                <a:solidFill>
                  <a:srgbClr val="FFFF00"/>
                </a:solidFill>
              </a:rPr>
              <a:t> 4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BA0EF4FE-E4B2-4F2E-8151-4F40AB97E54A}"/>
              </a:ext>
            </a:extLst>
          </p:cNvPr>
          <p:cNvSpPr txBox="1">
            <a:spLocks/>
          </p:cNvSpPr>
          <p:nvPr/>
        </p:nvSpPr>
        <p:spPr>
          <a:xfrm>
            <a:off x="607339" y="877477"/>
            <a:ext cx="11481498" cy="17020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5) Criar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outro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UseCase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Diagram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com o nome: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UC: Ex4 – Clínica Médica (Reunião 2)</a:t>
            </a:r>
          </a:p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	5.1) Modelar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como em sala de aula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F329B42-D7DB-451B-BA3F-EB4E655F5396}"/>
              </a:ext>
            </a:extLst>
          </p:cNvPr>
          <p:cNvSpPr txBox="1">
            <a:spLocks/>
          </p:cNvSpPr>
          <p:nvPr/>
        </p:nvSpPr>
        <p:spPr>
          <a:xfrm>
            <a:off x="607339" y="3590197"/>
            <a:ext cx="11481498" cy="7200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5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...</a:t>
            </a:r>
            <a:endParaRPr lang="pt-BR" sz="5400" b="1" u="sng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49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Lab</a:t>
            </a:r>
            <a:r>
              <a:rPr lang="en-US" sz="3200" b="1"/>
              <a:t>: </a:t>
            </a:r>
            <a:r>
              <a:rPr lang="en-US" sz="3200" b="1">
                <a:solidFill>
                  <a:srgbClr val="FFFF00"/>
                </a:solidFill>
              </a:rPr>
              <a:t>Organizando</a:t>
            </a:r>
            <a:endParaRPr lang="en-US" sz="3200" b="1" dirty="0">
              <a:solidFill>
                <a:srgbClr val="FFFF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091D57-6631-4E60-93C6-A95DCC5D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2371"/>
            <a:ext cx="4331523" cy="2174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ítulo 1">
            <a:extLst>
              <a:ext uri="{FF2B5EF4-FFF2-40B4-BE49-F238E27FC236}">
                <a16:creationId xmlns:a16="http://schemas.microsoft.com/office/drawing/2014/main" id="{E7DA4321-F587-4D36-8D11-CF6B17BDAAF1}"/>
              </a:ext>
            </a:extLst>
          </p:cNvPr>
          <p:cNvSpPr txBox="1">
            <a:spLocks/>
          </p:cNvSpPr>
          <p:nvPr/>
        </p:nvSpPr>
        <p:spPr>
          <a:xfrm>
            <a:off x="4831882" y="3429001"/>
            <a:ext cx="725695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8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a) Clique </a:t>
            </a:r>
            <a:r>
              <a:rPr lang="pt-BR" sz="18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da direita no projeto </a:t>
            </a:r>
            <a:r>
              <a:rPr lang="pt-BR" sz="1800" b="1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Lab_UML</a:t>
            </a:r>
            <a:r>
              <a:rPr lang="pt-BR" sz="18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&gt; </a:t>
            </a:r>
            <a:r>
              <a:rPr lang="pt-BR" sz="1800" b="1" u="sng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Create</a:t>
            </a:r>
            <a:r>
              <a:rPr lang="pt-BR" sz="1800" b="1" u="sng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Model</a:t>
            </a:r>
            <a:r>
              <a:rPr lang="pt-BR" sz="18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&gt; </a:t>
            </a:r>
            <a:r>
              <a:rPr lang="pt-BR" sz="1800" b="1" u="sng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Subsystem</a:t>
            </a:r>
            <a:endParaRPr lang="pt-BR" sz="1800" b="1" u="sng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10" name="Rolagem: Vertical 9">
            <a:extLst>
              <a:ext uri="{FF2B5EF4-FFF2-40B4-BE49-F238E27FC236}">
                <a16:creationId xmlns:a16="http://schemas.microsoft.com/office/drawing/2014/main" id="{BB90623F-CBE4-4349-A909-4E581ABC436D}"/>
              </a:ext>
            </a:extLst>
          </p:cNvPr>
          <p:cNvSpPr/>
          <p:nvPr/>
        </p:nvSpPr>
        <p:spPr>
          <a:xfrm>
            <a:off x="717555" y="942371"/>
            <a:ext cx="4889634" cy="2174124"/>
          </a:xfrm>
          <a:prstGeom prst="verticalScroll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Vamos nosso projeto em </a:t>
            </a:r>
            <a:r>
              <a:rPr lang="pt-BR" sz="2400" b="1" i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Subsystems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E89CED3-D9AC-4ACC-9E62-0AC3754B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74" y="3429000"/>
            <a:ext cx="3848354" cy="2745215"/>
          </a:xfrm>
          <a:prstGeom prst="rect">
            <a:avLst/>
          </a:prstGeom>
        </p:spPr>
      </p:pic>
      <p:sp>
        <p:nvSpPr>
          <p:cNvPr id="13" name="Subtítulo 1">
            <a:extLst>
              <a:ext uri="{FF2B5EF4-FFF2-40B4-BE49-F238E27FC236}">
                <a16:creationId xmlns:a16="http://schemas.microsoft.com/office/drawing/2014/main" id="{568BD6BD-A23F-483A-892B-49721F4109FC}"/>
              </a:ext>
            </a:extLst>
          </p:cNvPr>
          <p:cNvSpPr txBox="1">
            <a:spLocks/>
          </p:cNvSpPr>
          <p:nvPr/>
        </p:nvSpPr>
        <p:spPr>
          <a:xfrm>
            <a:off x="5313145" y="4312921"/>
            <a:ext cx="6775691" cy="18612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Clínica Médica</a:t>
            </a:r>
          </a:p>
          <a:p>
            <a:pPr marL="400050" indent="-285750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b="1" u="sng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Controle Jornada de Trabalho</a:t>
            </a:r>
          </a:p>
          <a:p>
            <a:pPr marL="400050" indent="-285750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b="1" u="sng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Nubank</a:t>
            </a:r>
            <a:endParaRPr lang="pt-BR" sz="2000" b="1" u="sng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63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Lab</a:t>
            </a:r>
            <a:r>
              <a:rPr lang="en-US" sz="3200" b="1"/>
              <a:t>: </a:t>
            </a:r>
            <a:r>
              <a:rPr lang="en-US" sz="3200" b="1">
                <a:solidFill>
                  <a:srgbClr val="FFFF00"/>
                </a:solidFill>
              </a:rPr>
              <a:t>Organizando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E7DA4321-F587-4D36-8D11-CF6B17BDAAF1}"/>
              </a:ext>
            </a:extLst>
          </p:cNvPr>
          <p:cNvSpPr txBox="1">
            <a:spLocks/>
          </p:cNvSpPr>
          <p:nvPr/>
        </p:nvSpPr>
        <p:spPr>
          <a:xfrm>
            <a:off x="798890" y="1138188"/>
            <a:ext cx="634305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8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b) Arrastar os elementos para o respectivo </a:t>
            </a:r>
            <a:r>
              <a:rPr lang="pt-BR" sz="1800" b="1" i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Subsystem</a:t>
            </a:r>
            <a:endParaRPr lang="pt-BR" sz="1800" b="1" i="1" u="sng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68116F-49D1-4333-AEF8-42CA1325B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898" y="123363"/>
            <a:ext cx="3048425" cy="6611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F65F9C6-A09C-4733-A83C-A42EB9D40B1C}"/>
              </a:ext>
            </a:extLst>
          </p:cNvPr>
          <p:cNvSpPr/>
          <p:nvPr/>
        </p:nvSpPr>
        <p:spPr>
          <a:xfrm>
            <a:off x="7440226" y="1328286"/>
            <a:ext cx="606392" cy="39463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731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B84E656-F702-4A08-9CCF-FF0783A1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1" y="3960"/>
            <a:ext cx="8290559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6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enhuma descrição de foto disponível.">
            <a:extLst>
              <a:ext uri="{FF2B5EF4-FFF2-40B4-BE49-F238E27FC236}">
                <a16:creationId xmlns:a16="http://schemas.microsoft.com/office/drawing/2014/main" id="{1BE132F0-D29E-493B-ADD5-64477463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500" y="729000"/>
            <a:ext cx="8640000" cy="55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198EBBE6-2C42-4F7E-9344-2DD5464B2AA3}"/>
              </a:ext>
            </a:extLst>
          </p:cNvPr>
          <p:cNvSpPr txBox="1"/>
          <p:nvPr/>
        </p:nvSpPr>
        <p:spPr>
          <a:xfrm>
            <a:off x="2038500" y="5530505"/>
            <a:ext cx="828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uml.use_case.done()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3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Processo de Engenharia de Software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7B77A-1821-44FA-B688-1C41B0C07B61}"/>
              </a:ext>
            </a:extLst>
          </p:cNvPr>
          <p:cNvSpPr/>
          <p:nvPr/>
        </p:nvSpPr>
        <p:spPr>
          <a:xfrm>
            <a:off x="696000" y="4216940"/>
            <a:ext cx="3960000" cy="144000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Negócio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56E2C-1FE1-4884-A534-34193D838394}"/>
              </a:ext>
            </a:extLst>
          </p:cNvPr>
          <p:cNvSpPr/>
          <p:nvPr/>
        </p:nvSpPr>
        <p:spPr>
          <a:xfrm>
            <a:off x="7536000" y="4216940"/>
            <a:ext cx="3960000" cy="144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Software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1E1D6F2-09DA-40A7-AA3C-23B403362B08}"/>
              </a:ext>
            </a:extLst>
          </p:cNvPr>
          <p:cNvSpPr/>
          <p:nvPr/>
        </p:nvSpPr>
        <p:spPr>
          <a:xfrm>
            <a:off x="3936000" y="1974715"/>
            <a:ext cx="4320000" cy="2160000"/>
          </a:xfrm>
          <a:prstGeom prst="triangle">
            <a:avLst/>
          </a:prstGeom>
          <a:noFill/>
          <a:ln w="762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UML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486A467-5406-4DF3-A5BE-8D0BF02C6731}"/>
              </a:ext>
            </a:extLst>
          </p:cNvPr>
          <p:cNvSpPr/>
          <p:nvPr/>
        </p:nvSpPr>
        <p:spPr>
          <a:xfrm flipV="1">
            <a:off x="5016000" y="3054715"/>
            <a:ext cx="2160000" cy="1080000"/>
          </a:xfrm>
          <a:prstGeom prst="triangle">
            <a:avLst/>
          </a:prstGeom>
          <a:noFill/>
          <a:ln w="762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48E70-39DC-46FB-A510-433B262D1281}"/>
              </a:ext>
            </a:extLst>
          </p:cNvPr>
          <p:cNvSpPr/>
          <p:nvPr/>
        </p:nvSpPr>
        <p:spPr>
          <a:xfrm>
            <a:off x="696000" y="5656940"/>
            <a:ext cx="3960000" cy="7146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Abstrato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22909-7B9A-484F-BA36-9E0F78B2611D}"/>
              </a:ext>
            </a:extLst>
          </p:cNvPr>
          <p:cNvSpPr/>
          <p:nvPr/>
        </p:nvSpPr>
        <p:spPr>
          <a:xfrm>
            <a:off x="7536000" y="5656939"/>
            <a:ext cx="3960000" cy="7146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u="none" strike="noStrike" kern="0" cap="none" spc="0" normalizeH="0" baseline="0" noProof="0" dirty="0" err="1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Concreto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672A1B4-E00A-423B-A936-AF0FBB9B1665}"/>
              </a:ext>
            </a:extLst>
          </p:cNvPr>
          <p:cNvSpPr/>
          <p:nvPr/>
        </p:nvSpPr>
        <p:spPr>
          <a:xfrm>
            <a:off x="7508605" y="2007567"/>
            <a:ext cx="1556424" cy="419628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 cmpd="sng" algn="ctr">
            <a:solidFill>
              <a:srgbClr val="4A8CFF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3BA3">
                  <a:lumMod val="60000"/>
                  <a:lumOff val="4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32C87B1-C177-4C13-8812-E878A87247E6}"/>
              </a:ext>
            </a:extLst>
          </p:cNvPr>
          <p:cNvSpPr/>
          <p:nvPr/>
        </p:nvSpPr>
        <p:spPr>
          <a:xfrm>
            <a:off x="9103558" y="2007567"/>
            <a:ext cx="1556424" cy="419628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 cmpd="sng" algn="ctr">
            <a:solidFill>
              <a:srgbClr val="4A8CFF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3BA3">
                  <a:lumMod val="60000"/>
                  <a:lumOff val="4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B7CF47A-CAD5-472B-A9B4-B04F22BF2523}"/>
              </a:ext>
            </a:extLst>
          </p:cNvPr>
          <p:cNvSpPr/>
          <p:nvPr/>
        </p:nvSpPr>
        <p:spPr>
          <a:xfrm>
            <a:off x="5913652" y="2007567"/>
            <a:ext cx="1556424" cy="419628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 cmpd="sng" algn="ctr">
            <a:solidFill>
              <a:srgbClr val="4A8CFF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3BA3">
                  <a:lumMod val="60000"/>
                  <a:lumOff val="4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2B550D-B3A8-48D2-8A40-6F63417D1DF1}"/>
              </a:ext>
            </a:extLst>
          </p:cNvPr>
          <p:cNvCxnSpPr>
            <a:cxnSpLocks/>
          </p:cNvCxnSpPr>
          <p:nvPr/>
        </p:nvCxnSpPr>
        <p:spPr>
          <a:xfrm flipV="1">
            <a:off x="2529189" y="928991"/>
            <a:ext cx="0" cy="5330758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5148CD-101E-4573-BF02-1EB4A3CAEDCD}"/>
              </a:ext>
            </a:extLst>
          </p:cNvPr>
          <p:cNvCxnSpPr>
            <a:cxnSpLocks/>
          </p:cNvCxnSpPr>
          <p:nvPr/>
        </p:nvCxnSpPr>
        <p:spPr>
          <a:xfrm>
            <a:off x="2529189" y="6254886"/>
            <a:ext cx="9084640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D7BF64-BBD8-4701-941E-9BE75DF7FEA2}"/>
              </a:ext>
            </a:extLst>
          </p:cNvPr>
          <p:cNvSpPr/>
          <p:nvPr/>
        </p:nvSpPr>
        <p:spPr>
          <a:xfrm>
            <a:off x="700185" y="1164457"/>
            <a:ext cx="1800000" cy="453197"/>
          </a:xfrm>
          <a:prstGeom prst="roundRect">
            <a:avLst>
              <a:gd name="adj" fmla="val 872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Abstração</a:t>
            </a: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E4C37-1518-4A90-9EF6-E4EABD7FC629}"/>
              </a:ext>
            </a:extLst>
          </p:cNvPr>
          <p:cNvSpPr/>
          <p:nvPr/>
        </p:nvSpPr>
        <p:spPr>
          <a:xfrm>
            <a:off x="8248851" y="6305923"/>
            <a:ext cx="3307404" cy="453197"/>
          </a:xfrm>
          <a:prstGeom prst="roundRect">
            <a:avLst>
              <a:gd name="adj" fmla="val 872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Tempo de </a:t>
            </a:r>
            <a:r>
              <a:rPr kumimoji="0" lang="en-US" sz="2000" b="1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projeto</a:t>
            </a: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062205-DE76-42C8-8023-9397151898D9}"/>
              </a:ext>
            </a:extLst>
          </p:cNvPr>
          <p:cNvSpPr/>
          <p:nvPr/>
        </p:nvSpPr>
        <p:spPr>
          <a:xfrm>
            <a:off x="700185" y="5736456"/>
            <a:ext cx="1800000" cy="453197"/>
          </a:xfrm>
          <a:prstGeom prst="roundRect">
            <a:avLst>
              <a:gd name="adj" fmla="val 872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 err="1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Concreto</a:t>
            </a: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rgbClr val="003BA3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29961-AE05-4457-A5C7-CD63B3C22417}"/>
              </a:ext>
            </a:extLst>
          </p:cNvPr>
          <p:cNvSpPr/>
          <p:nvPr/>
        </p:nvSpPr>
        <p:spPr>
          <a:xfrm>
            <a:off x="2685217" y="1284191"/>
            <a:ext cx="1594953" cy="4925722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rgbClr val="FFFFFF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Casos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 de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Uso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C8F92F-C730-48BC-9D9B-E0FF9528D38E}"/>
              </a:ext>
            </a:extLst>
          </p:cNvPr>
          <p:cNvSpPr/>
          <p:nvPr/>
        </p:nvSpPr>
        <p:spPr>
          <a:xfrm>
            <a:off x="4318699" y="2013630"/>
            <a:ext cx="1556424" cy="419628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 cmpd="sng" algn="ctr">
            <a:solidFill>
              <a:srgbClr val="4A8CFF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3BA3">
                  <a:lumMod val="60000"/>
                  <a:lumOff val="4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262167F-4779-44C9-90E2-6E9429CC7C93}"/>
              </a:ext>
            </a:extLst>
          </p:cNvPr>
          <p:cNvSpPr/>
          <p:nvPr/>
        </p:nvSpPr>
        <p:spPr>
          <a:xfrm flipV="1">
            <a:off x="2723735" y="1233153"/>
            <a:ext cx="8375514" cy="472016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DA8D7-CAF5-4217-A0F7-55B91D26619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2723735" y="1233153"/>
            <a:ext cx="8327260" cy="4689970"/>
          </a:xfrm>
          <a:prstGeom prst="straightConnector1">
            <a:avLst/>
          </a:prstGeom>
          <a:noFill/>
          <a:ln w="101600" cap="rnd" cmpd="sng" algn="ctr">
            <a:solidFill>
              <a:srgbClr val="003BA3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" name="Retângulo: Cantos Diagonais Arredondados 1">
            <a:extLst>
              <a:ext uri="{FF2B5EF4-FFF2-40B4-BE49-F238E27FC236}">
                <a16:creationId xmlns:a16="http://schemas.microsoft.com/office/drawing/2014/main" id="{A0C50540-86DA-488E-8887-A55C6A6A1EB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Nível de Abstração x Tempos de Projeto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Casos de uso é uma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representação das funcionalidades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dos elementos externos e que interagem com o sistema.</a:t>
            </a:r>
          </a:p>
          <a:p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Esse modelo representa os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requisitos funcionais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do sistema.</a:t>
            </a:r>
          </a:p>
          <a:p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Também direciona diversas das atividades posteriores do ciclo de vida do sistema de software.</a:t>
            </a:r>
          </a:p>
          <a:p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Além disso, força os desenvolvedores a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moldar o sistema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 acordo com as necessidades do usuário.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Introdução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Equipe de clientes (validação):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Aprovam o que o sistema deverá fazer;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Entendem o que o sistema deverá fazer;</a:t>
            </a: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Equipe de desenvolvimento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: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Ponto de partida para refinar requisitos de software.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Podem seguir um desenvolvimento dirigido a casos de uso.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Designer (projetista): encontrar classes.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Testadores: usam como base para casos de teste. 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Utilidade dos Casos de Uso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1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Composto de duas partes: </a:t>
            </a:r>
          </a:p>
          <a:p>
            <a:pPr lvl="1"/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uma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textual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;</a:t>
            </a:r>
          </a:p>
          <a:p>
            <a:pPr lvl="1"/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 outra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gráfica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;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 diagrama da UML utilizado na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modelagem gráfica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é o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Diagrama de Casos de Uso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marL="457200" lvl="1" indent="-342900">
              <a:spcBef>
                <a:spcPts val="0"/>
              </a:spcBef>
              <a:buSzPts val="1800"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Este diagrama permite dar uma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visão global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 de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alto nível do sistema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marL="914400" lvl="2" indent="-342900">
              <a:spcBef>
                <a:spcPts val="0"/>
              </a:spcBef>
              <a:buSzPts val="1800"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914400" lvl="2" indent="-342900">
              <a:spcBef>
                <a:spcPts val="0"/>
              </a:spcBef>
              <a:buSzPts val="1800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É também chamado de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diagrama de contexto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Componentes: </a:t>
            </a:r>
          </a:p>
          <a:p>
            <a:pPr lvl="1"/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Casos de uso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;</a:t>
            </a:r>
          </a:p>
          <a:p>
            <a:pPr lvl="1"/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Atores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;</a:t>
            </a:r>
          </a:p>
          <a:p>
            <a:pPr lvl="1"/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Relacionamentos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entre os elementos anteriores.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Composição dos Casos de Uso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5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59999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caso de uso é a especificação de uma sequência de interações entre um sistema e os agentes externos.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Define parte da funcionalidade de um sistema,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sem revelar a estrutura e o comportamento internos deste sistema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modelo de casos de uso típico é formado de vários casos de uso.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Cada caso de uso é definido através da descrição textual das interações que ocorrem entre o(s) elemento(s) externo(s) e o sistema.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Há várias “dimensões de estilo” para descrição de casos de uso: Grau de abstração; Formato; Grau de detalhamento.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Componente: </a:t>
            </a:r>
            <a:r>
              <a:rPr lang="pt-BR" sz="3200" b="1" dirty="0">
                <a:solidFill>
                  <a:srgbClr val="00FFFF"/>
                </a:solidFill>
                <a:latin typeface="Candara" panose="020E0502030303020204" pitchFamily="34" charset="0"/>
              </a:rPr>
              <a:t>Casos de Uso</a:t>
            </a:r>
            <a:endParaRPr lang="pt-PT" sz="3200" b="1" dirty="0">
              <a:solidFill>
                <a:srgbClr val="00FFFF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58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792826-F4DB-4CEC-8F77-C82FBD645D54}"/>
</file>

<file path=customXml/itemProps2.xml><?xml version="1.0" encoding="utf-8"?>
<ds:datastoreItem xmlns:ds="http://schemas.openxmlformats.org/officeDocument/2006/customXml" ds:itemID="{BD2BBA97-E8C9-4E1F-B490-E092EBB2A44C}"/>
</file>

<file path=customXml/itemProps3.xml><?xml version="1.0" encoding="utf-8"?>
<ds:datastoreItem xmlns:ds="http://schemas.openxmlformats.org/officeDocument/2006/customXml" ds:itemID="{2EDE9C75-613F-47CC-9BA9-6E2EB5ED2644}"/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2336</Words>
  <Application>Microsoft Office PowerPoint</Application>
  <PresentationFormat>Widescreen</PresentationFormat>
  <Paragraphs>266</Paragraphs>
  <Slides>35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Times New Roman</vt:lpstr>
      <vt:lpstr>Tema do Office</vt:lpstr>
      <vt:lpstr>Clip</vt:lpstr>
      <vt:lpstr>S203 [ADS] Arquitetura e Desenho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265</cp:revision>
  <dcterms:created xsi:type="dcterms:W3CDTF">2017-03-24T14:48:15Z</dcterms:created>
  <dcterms:modified xsi:type="dcterms:W3CDTF">2023-09-15T22:29:26Z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