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02" r:id="rId2"/>
    <p:sldId id="687" r:id="rId3"/>
    <p:sldId id="435" r:id="rId4"/>
    <p:sldId id="441" r:id="rId5"/>
    <p:sldId id="677" r:id="rId6"/>
    <p:sldId id="676" r:id="rId7"/>
    <p:sldId id="640" r:id="rId8"/>
    <p:sldId id="641" r:id="rId9"/>
    <p:sldId id="685" r:id="rId10"/>
    <p:sldId id="684" r:id="rId11"/>
    <p:sldId id="643" r:id="rId12"/>
    <p:sldId id="646" r:id="rId13"/>
    <p:sldId id="650" r:id="rId14"/>
    <p:sldId id="651" r:id="rId15"/>
    <p:sldId id="639" r:id="rId16"/>
    <p:sldId id="656" r:id="rId17"/>
    <p:sldId id="652" r:id="rId18"/>
    <p:sldId id="653" r:id="rId19"/>
    <p:sldId id="654" r:id="rId20"/>
    <p:sldId id="647" r:id="rId21"/>
    <p:sldId id="648" r:id="rId22"/>
    <p:sldId id="649" r:id="rId23"/>
    <p:sldId id="644" r:id="rId24"/>
    <p:sldId id="645" r:id="rId25"/>
    <p:sldId id="657" r:id="rId26"/>
    <p:sldId id="642" r:id="rId27"/>
    <p:sldId id="671" r:id="rId28"/>
    <p:sldId id="658" r:id="rId29"/>
    <p:sldId id="659" r:id="rId30"/>
    <p:sldId id="661" r:id="rId31"/>
    <p:sldId id="672" r:id="rId32"/>
    <p:sldId id="678" r:id="rId33"/>
    <p:sldId id="679" r:id="rId34"/>
    <p:sldId id="662" r:id="rId35"/>
    <p:sldId id="663" r:id="rId36"/>
    <p:sldId id="680" r:id="rId37"/>
    <p:sldId id="660" r:id="rId38"/>
    <p:sldId id="686" r:id="rId39"/>
    <p:sldId id="664" r:id="rId40"/>
    <p:sldId id="665" r:id="rId41"/>
    <p:sldId id="666" r:id="rId42"/>
    <p:sldId id="682" r:id="rId43"/>
    <p:sldId id="683" r:id="rId44"/>
    <p:sldId id="655" r:id="rId45"/>
    <p:sldId id="767" r:id="rId46"/>
    <p:sldId id="674" r:id="rId47"/>
    <p:sldId id="675" r:id="rId48"/>
    <p:sldId id="681" r:id="rId49"/>
    <p:sldId id="765" r:id="rId50"/>
    <p:sldId id="766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3399"/>
    <a:srgbClr val="C55A11"/>
    <a:srgbClr val="7030A0"/>
    <a:srgbClr val="00B0F0"/>
    <a:srgbClr val="2F5597"/>
    <a:srgbClr val="FFFF00"/>
    <a:srgbClr val="002060"/>
    <a:srgbClr val="4469B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1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2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30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 </a:t>
            </a:r>
            <a:r>
              <a:rPr lang="en-US" b="1" i="1" dirty="0" err="1"/>
              <a:t>modelo</a:t>
            </a:r>
            <a:r>
              <a:rPr lang="en-US" b="1" i="1" dirty="0"/>
              <a:t> de classes de </a:t>
            </a:r>
            <a:r>
              <a:rPr lang="en-US" b="1" i="1" dirty="0" err="1"/>
              <a:t>domínio</a:t>
            </a:r>
            <a:r>
              <a:rPr lang="en-US" dirty="0"/>
              <a:t> r</a:t>
            </a:r>
            <a:r>
              <a:rPr lang="pt-BR" dirty="0"/>
              <a:t>epresenta termos do domínio do negócio.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o</a:t>
            </a:r>
            <a:r>
              <a:rPr lang="pt-BR" dirty="0"/>
              <a:t>bjetivo: descrever o </a:t>
            </a:r>
            <a:r>
              <a:rPr lang="pt-BR" i="1" dirty="0"/>
              <a:t>problema</a:t>
            </a:r>
            <a:r>
              <a:rPr lang="pt-BR" dirty="0"/>
              <a:t> representado pelo sistema a ser desenvolvido, sem considerar características da </a:t>
            </a:r>
            <a:r>
              <a:rPr lang="pt-BR" i="1" dirty="0"/>
              <a:t>solução</a:t>
            </a:r>
            <a:r>
              <a:rPr lang="pt-BR" dirty="0"/>
              <a:t> a ser utilizada.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97B2-42CC-422A-BD0E-F26526CE07A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8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‹nº›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EEF44-EFAE-4B24-8D33-E53DA1BD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107" y="562708"/>
            <a:ext cx="9001786" cy="1407971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S203 [ADS]</a:t>
            </a:r>
            <a:br>
              <a:rPr lang="en-US" sz="36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</a:b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Arquitetura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e </a:t>
            </a:r>
            <a:r>
              <a:rPr lang="en-US" sz="4400" b="1" dirty="0" err="1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Desenho</a:t>
            </a:r>
            <a:r>
              <a:rPr lang="en-US" sz="4400" b="1" dirty="0">
                <a:solidFill>
                  <a:srgbClr val="003399"/>
                </a:solidFill>
                <a:latin typeface="+mn-lt"/>
                <a:ea typeface="Segoe UI Emoji" panose="020B0502040204020203" pitchFamily="34" charset="0"/>
                <a:cs typeface="Arial" panose="020B0604020202020204" pitchFamily="34" charset="0"/>
              </a:rPr>
              <a:t> de Software</a:t>
            </a:r>
            <a:endParaRPr lang="en-US" sz="3600" b="1" dirty="0">
              <a:solidFill>
                <a:srgbClr val="003399"/>
              </a:solidFill>
              <a:latin typeface="+mn-lt"/>
              <a:ea typeface="Segoe UI Emoj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92C365-A79D-43C5-BA63-26D0B9E77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53" y="2083801"/>
            <a:ext cx="7859294" cy="39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9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Modelos de Análise: Foco no Problema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A4B19-B476-4689-ABAA-973C3E08F4B2}"/>
              </a:ext>
            </a:extLst>
          </p:cNvPr>
          <p:cNvSpPr txBox="1">
            <a:spLocks noChangeArrowheads="1"/>
          </p:cNvSpPr>
          <p:nvPr/>
        </p:nvSpPr>
        <p:spPr>
          <a:xfrm>
            <a:off x="415600" y="886392"/>
            <a:ext cx="11360800" cy="10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ts val="1800"/>
              <a:buFont typeface="Montserrat"/>
              <a:buChar char="●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sym typeface="Montserrat"/>
              </a:rPr>
              <a:t>O modelo de análise </a:t>
            </a: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sym typeface="Montserrat"/>
              </a:rPr>
              <a:t>não representa detalhes </a:t>
            </a: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sym typeface="Montserrat"/>
              </a:rPr>
              <a:t>da solução do problema.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ts val="1800"/>
              <a:buFont typeface="Montserrat"/>
              <a:buChar char="●"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Emoji" panose="020B0502040204020203" pitchFamily="34" charset="0"/>
                <a:ea typeface="Segoe UI Emoji" panose="020B0502040204020203" pitchFamily="34" charset="0"/>
                <a:sym typeface="Montserrat"/>
              </a:rPr>
              <a:t>Embora este sirva de ponto de partida para uma posterior definição das classes de software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187565-BDAF-4349-81D3-267FBD64B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98040"/>
            <a:ext cx="1143000" cy="376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Venda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87E5D96-A4B9-4031-B362-2D588FEF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469313"/>
            <a:ext cx="1143000" cy="65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data</a:t>
            </a:r>
            <a:b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</a:b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hora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C5CD62C-015F-496C-9F0A-AAF2B95C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799" y="4980884"/>
            <a:ext cx="2971798" cy="650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-data:Date</a:t>
            </a:r>
            <a:b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</a:b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-hora:Time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79DBE566-6AF6-4BCC-A8C1-E9BA5C10D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799" y="5634474"/>
            <a:ext cx="29717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+getTotal():Currency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3EC4401-9DB2-48CA-B89A-8A6FA175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03043"/>
            <a:ext cx="1447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Pagamento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5FBFCD9-682B-4174-A774-7590B825A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74721"/>
            <a:ext cx="1447800" cy="376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quantia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2A3712F9-8C77-4031-B418-BEDD7ADE9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631440"/>
            <a:ext cx="3733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63AFB8B6-5512-461B-91A6-DA48D52B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3144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pt-BR" kern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  <a:sym typeface="Arial"/>
              </a:rPr>
              <a:t>1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5EFA7350-DF9F-447D-9A49-BD4091DF7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63144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pt-BR" kern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  <a:sym typeface="Arial"/>
              </a:rPr>
              <a:t>1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5A370575-9743-495E-9C1E-E60712EC0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631441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pt-BR" kern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  <a:sym typeface="Arial"/>
              </a:rPr>
              <a:t>Pago-por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B4662E7-1EE2-4B31-BE72-2B52A2A7E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7670"/>
            <a:ext cx="2971800" cy="376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Pagamento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FA922EEF-8271-4866-BA67-84977572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07587"/>
            <a:ext cx="29718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-quantia: Currency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-parcela: Integer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 pitchFamily="34" charset="0"/>
              <a:sym typeface="Arial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B7B6F61-68EE-4260-AF65-B5FF799F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867130"/>
            <a:ext cx="2971800" cy="376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+getValor(): Currency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BFF97FD0-1EEE-414B-9702-FB2475A4A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61992"/>
            <a:ext cx="228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778416F8-3C23-4361-8A7B-B6BEE6746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323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pt-BR" kern="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  <a:sym typeface="Arial"/>
              </a:rPr>
              <a:t>*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19C6C5A2-0C5D-4E2F-8DEA-426430FEB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1323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</a:pPr>
            <a:r>
              <a:rPr lang="pt-BR" kern="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  <a:sym typeface="Arial"/>
              </a:rPr>
              <a:t>1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86957BF3-6EC5-4EA7-96A5-73DB6D882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" y="3886204"/>
            <a:ext cx="111600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8AEFACAA-6F62-44CC-A7A0-DC896CCC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5208440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pt-BR" sz="2400" b="1" kern="0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  <a:sym typeface="Arial"/>
              </a:rPr>
              <a:t>Projeto</a:t>
            </a:r>
            <a:endParaRPr lang="pt-BR" sz="2400" kern="0" dirty="0">
              <a:solidFill>
                <a:schemeClr val="accent5">
                  <a:lumMod val="75000"/>
                </a:schemeClr>
              </a:solidFill>
              <a:latin typeface="Candara" panose="020E0502030303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3F507B9-525F-49D4-8AFA-627FD2E6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" y="2581434"/>
            <a:ext cx="13716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pt-BR" sz="2400" b="1" kern="0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  <a:cs typeface="Arial" pitchFamily="34" charset="0"/>
                <a:sym typeface="Arial"/>
              </a:rPr>
              <a:t>Análise</a:t>
            </a:r>
            <a:endParaRPr lang="pt-BR" sz="2400" kern="0" dirty="0">
              <a:solidFill>
                <a:schemeClr val="accent2">
                  <a:lumMod val="75000"/>
                </a:schemeClr>
              </a:solidFill>
              <a:latin typeface="Candara" panose="020E0502030303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15E2BDEA-4677-4B9F-AF06-EFAC043B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880" y="3717942"/>
            <a:ext cx="7200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pt-BR" b="1" kern="0" dirty="0">
                <a:latin typeface="Candara" panose="020E0502030303020204" pitchFamily="34" charset="0"/>
                <a:cs typeface="Arial" pitchFamily="34" charset="0"/>
                <a:sym typeface="Arial"/>
              </a:rPr>
              <a:t>x</a:t>
            </a:r>
            <a:endParaRPr lang="pt-BR" kern="0" dirty="0">
              <a:latin typeface="Candara" panose="020E0502030303020204" pitchFamily="34" charset="0"/>
              <a:cs typeface="Arial" pitchFamily="34" charset="0"/>
              <a:sym typeface="Arial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3308854-64C6-48C8-8722-C84094849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799" y="4601932"/>
            <a:ext cx="2971798" cy="376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  <a:sym typeface="Arial"/>
              </a:rPr>
              <a:t>Venda</a:t>
            </a:r>
          </a:p>
        </p:txBody>
      </p:sp>
    </p:spTree>
    <p:extLst>
      <p:ext uri="{BB962C8B-B14F-4D97-AF65-F5344CB8AC3E}">
        <p14:creationId xmlns:p14="http://schemas.microsoft.com/office/powerpoint/2010/main" val="1478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244045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400" dirty="0">
                <a:latin typeface="Candara" panose="020E0502030303020204" pitchFamily="34" charset="0"/>
              </a:rPr>
              <a:t>Uma classe descreve esses objetos através de </a:t>
            </a:r>
            <a:r>
              <a:rPr lang="pt-BR" sz="2400" b="1" i="1" dirty="0">
                <a:latin typeface="Candara" panose="020E0502030303020204" pitchFamily="34" charset="0"/>
              </a:rPr>
              <a:t>atributos</a:t>
            </a:r>
            <a:r>
              <a:rPr lang="pt-BR" sz="2400" dirty="0">
                <a:latin typeface="Candara" panose="020E0502030303020204" pitchFamily="34" charset="0"/>
              </a:rPr>
              <a:t> e </a:t>
            </a:r>
            <a:r>
              <a:rPr lang="pt-BR" sz="2400" b="1" i="1" dirty="0">
                <a:latin typeface="Candara" panose="020E0502030303020204" pitchFamily="34" charset="0"/>
              </a:rPr>
              <a:t>operações</a:t>
            </a:r>
            <a:r>
              <a:rPr lang="pt-BR" sz="2400" dirty="0">
                <a:latin typeface="Candara" panose="020E0502030303020204" pitchFamily="34" charset="0"/>
              </a:rPr>
              <a:t>.</a:t>
            </a:r>
          </a:p>
          <a:p>
            <a:pPr marL="742950" lvl="1" indent="-285750"/>
            <a:r>
              <a:rPr lang="pt-BR" sz="2000" dirty="0">
                <a:latin typeface="Candara" panose="020E0502030303020204" pitchFamily="34" charset="0"/>
              </a:rPr>
              <a:t>Atributos correspondem às informações que um objeto armazena.</a:t>
            </a:r>
          </a:p>
          <a:p>
            <a:pPr marL="742950" lvl="1" indent="-285750"/>
            <a:r>
              <a:rPr lang="pt-BR" sz="2000" dirty="0">
                <a:latin typeface="Candara" panose="020E0502030303020204" pitchFamily="34" charset="0"/>
              </a:rPr>
              <a:t>Operações correspondem às ações que um objeto sabe realizar.</a:t>
            </a:r>
          </a:p>
          <a:p>
            <a:pPr marL="742950" lvl="1" indent="-285750"/>
            <a:endParaRPr lang="pt-BR" sz="2000" dirty="0">
              <a:latin typeface="Candara" panose="020E0502030303020204" pitchFamily="34" charset="0"/>
            </a:endParaRPr>
          </a:p>
          <a:p>
            <a:pPr marL="342900" indent="-342900"/>
            <a:r>
              <a:rPr lang="pt-BR" sz="2400" dirty="0">
                <a:latin typeface="Candara" panose="020E0502030303020204" pitchFamily="34" charset="0"/>
              </a:rPr>
              <a:t>Notação na UML: “</a:t>
            </a:r>
            <a:r>
              <a:rPr lang="pt-BR" sz="2400" b="1" dirty="0">
                <a:latin typeface="Candara" panose="020E0502030303020204" pitchFamily="34" charset="0"/>
              </a:rPr>
              <a:t>caixa</a:t>
            </a:r>
            <a:r>
              <a:rPr lang="pt-BR" sz="2400" dirty="0">
                <a:latin typeface="Candara" panose="020E0502030303020204" pitchFamily="34" charset="0"/>
              </a:rPr>
              <a:t>” com no máximo três compartimentos exibidos. </a:t>
            </a:r>
          </a:p>
          <a:p>
            <a:pPr marL="742950" lvl="1" indent="-285750"/>
            <a:r>
              <a:rPr lang="pt-BR" sz="2000" dirty="0">
                <a:latin typeface="Candara" panose="020E0502030303020204" pitchFamily="34" charset="0"/>
              </a:rPr>
              <a:t>Detalhamento utilizado depende do estágio de desenvolvimento e do nível de abstração desejado.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Classes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5" descr="E:\paps2a\Figs-2a edicao\jpg\Figura_05_1.jpg">
            <a:extLst>
              <a:ext uri="{FF2B5EF4-FFF2-40B4-BE49-F238E27FC236}">
                <a16:creationId xmlns:a16="http://schemas.microsoft.com/office/drawing/2014/main" id="{96A6B442-181D-4BA7-ADEE-9C299D2A3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6000" y="4078117"/>
            <a:ext cx="9720000" cy="121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72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Exemplo: classe ContaBancaria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Content Placeholder 3" descr="Figura_05_2">
            <a:extLst>
              <a:ext uri="{FF2B5EF4-FFF2-40B4-BE49-F238E27FC236}">
                <a16:creationId xmlns:a16="http://schemas.microsoft.com/office/drawing/2014/main" id="{FD25DA3E-9172-48E3-BFA0-4A1F984DE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96000" y="2541588"/>
            <a:ext cx="10800000" cy="2713739"/>
          </a:xfrm>
          <a:noFill/>
        </p:spPr>
      </p:pic>
    </p:spTree>
    <p:extLst>
      <p:ext uri="{BB962C8B-B14F-4D97-AF65-F5344CB8AC3E}">
        <p14:creationId xmlns:p14="http://schemas.microsoft.com/office/powerpoint/2010/main" val="60704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1"/>
            <a:ext cx="11520000" cy="3035254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As classes são representadas por um retângulo dividido em três compartimento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800" b="1" dirty="0" err="1">
                <a:solidFill>
                  <a:srgbClr val="00206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Parte</a:t>
            </a:r>
            <a:r>
              <a:rPr lang="en-US" sz="1800" b="1" dirty="0">
                <a:solidFill>
                  <a:srgbClr val="00206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superior: 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compartimento de </a:t>
            </a:r>
            <a:r>
              <a:rPr lang="pt-BR" sz="1800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nome</a:t>
            </a:r>
            <a:r>
              <a:rPr lang="pt-BR" sz="1800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que conterá apenas o nome da classe modelada;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800" b="1" dirty="0" err="1">
                <a:solidFill>
                  <a:srgbClr val="7030A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Parte</a:t>
            </a:r>
            <a:r>
              <a:rPr lang="en-US" sz="1800" b="1" dirty="0">
                <a:solidFill>
                  <a:srgbClr val="7030A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do </a:t>
            </a:r>
            <a:r>
              <a:rPr lang="en-US" sz="1800" b="1" dirty="0" err="1">
                <a:solidFill>
                  <a:srgbClr val="7030A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meio</a:t>
            </a:r>
            <a:r>
              <a:rPr lang="en-US" sz="1800" b="1" dirty="0">
                <a:solidFill>
                  <a:srgbClr val="7030A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: </a:t>
            </a:r>
            <a:r>
              <a:rPr lang="pt-BR" sz="1800" dirty="0">
                <a:solidFill>
                  <a:srgbClr val="7030A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de </a:t>
            </a:r>
            <a:r>
              <a:rPr lang="pt-BR" sz="1800" b="1" dirty="0">
                <a:solidFill>
                  <a:srgbClr val="7030A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atributos</a:t>
            </a:r>
            <a:r>
              <a:rPr lang="pt-BR" sz="1800" dirty="0">
                <a:solidFill>
                  <a:srgbClr val="7030A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que possuirá a relação de atributos que a classe possui em sua estrutura interna;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800" b="1" dirty="0" err="1">
                <a:solidFill>
                  <a:srgbClr val="C0000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Parte</a:t>
            </a:r>
            <a:r>
              <a:rPr lang="en-US" sz="1800" b="1" dirty="0">
                <a:solidFill>
                  <a:srgbClr val="C00000"/>
                </a:solidFill>
                <a:latin typeface="Candara" panose="020E0502030303020204" pitchFamily="34" charset="0"/>
                <a:cs typeface="Segoe UI" panose="020B0502040204020203" pitchFamily="34" charset="0"/>
              </a:rPr>
              <a:t> inferior: </a:t>
            </a:r>
            <a:r>
              <a:rPr lang="pt-BR" sz="1800" dirty="0">
                <a:solidFill>
                  <a:srgbClr val="C0000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 o compartimento de </a:t>
            </a:r>
            <a:r>
              <a:rPr lang="pt-BR" sz="1800" b="1" dirty="0">
                <a:solidFill>
                  <a:srgbClr val="C0000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operações</a:t>
            </a:r>
            <a:r>
              <a:rPr lang="pt-BR" sz="1800" dirty="0">
                <a:solidFill>
                  <a:srgbClr val="C0000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, que serão o métodos de manipulação de dados e de comunicação de uma classe com outras do sistema;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Símbolo e Notação UML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E3F4A-CF8A-426F-9E0C-E60D6272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002" y="4238954"/>
            <a:ext cx="3352674" cy="181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6A553-7C90-4E08-9EF2-0A718187121D}"/>
              </a:ext>
            </a:extLst>
          </p:cNvPr>
          <p:cNvSpPr txBox="1"/>
          <p:nvPr/>
        </p:nvSpPr>
        <p:spPr>
          <a:xfrm>
            <a:off x="3555887" y="442515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Nome da </a:t>
            </a:r>
            <a:r>
              <a:rPr lang="en-US" dirty="0" err="1">
                <a:solidFill>
                  <a:srgbClr val="002060"/>
                </a:solidFill>
              </a:rPr>
              <a:t>Classe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0734A1-75F8-48C3-854B-26589462BE49}"/>
              </a:ext>
            </a:extLst>
          </p:cNvPr>
          <p:cNvCxnSpPr/>
          <p:nvPr/>
        </p:nvCxnSpPr>
        <p:spPr>
          <a:xfrm>
            <a:off x="5267894" y="4585882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C85060-C7C7-42AC-A947-381CF8F728C1}"/>
              </a:ext>
            </a:extLst>
          </p:cNvPr>
          <p:cNvSpPr txBox="1"/>
          <p:nvPr/>
        </p:nvSpPr>
        <p:spPr>
          <a:xfrm>
            <a:off x="4179520" y="5002021"/>
            <a:ext cx="10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>
                <a:solidFill>
                  <a:srgbClr val="7030A0"/>
                </a:solidFill>
              </a:rPr>
              <a:t>Atributos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5A3E8-3552-491A-B462-C6EEC685A6A1}"/>
              </a:ext>
            </a:extLst>
          </p:cNvPr>
          <p:cNvCxnSpPr>
            <a:cxnSpLocks/>
          </p:cNvCxnSpPr>
          <p:nvPr/>
        </p:nvCxnSpPr>
        <p:spPr>
          <a:xfrm>
            <a:off x="5267894" y="5186687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CF0B5E-A638-46E4-A751-99126569CE57}"/>
              </a:ext>
            </a:extLst>
          </p:cNvPr>
          <p:cNvSpPr txBox="1"/>
          <p:nvPr/>
        </p:nvSpPr>
        <p:spPr>
          <a:xfrm>
            <a:off x="4205359" y="5611246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>
                <a:solidFill>
                  <a:srgbClr val="C00000"/>
                </a:solidFill>
              </a:rPr>
              <a:t>Métodos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A3EFF0-DDF4-45AB-9DBA-83A70E49338D}"/>
              </a:ext>
            </a:extLst>
          </p:cNvPr>
          <p:cNvCxnSpPr/>
          <p:nvPr/>
        </p:nvCxnSpPr>
        <p:spPr>
          <a:xfrm>
            <a:off x="5267894" y="5832229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Arial"/>
                <a:sym typeface="Arial"/>
              </a:rPr>
              <a:t>Todas as classes têm diferentes níveis de acesso, dependendo do modificador de acesso (visibilidade). 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Arial"/>
                <a:sym typeface="Arial"/>
              </a:rPr>
              <a:t>Veja os níveis de acesso com seus símbolos correspondentes:</a:t>
            </a:r>
          </a:p>
          <a:p>
            <a:pPr marL="457200" lvl="2" indent="0" algn="just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b="1" kern="0" dirty="0">
                <a:solidFill>
                  <a:srgbClr val="4A8CFF">
                    <a:lumMod val="75000"/>
                  </a:srgb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Arial"/>
                <a:sym typeface="Arial"/>
              </a:rPr>
              <a:t>Público (+)</a:t>
            </a:r>
          </a:p>
          <a:p>
            <a:pPr marL="457200" lvl="2" indent="0" algn="just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b="1" kern="0" dirty="0">
                <a:solidFill>
                  <a:srgbClr val="FF000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Arial"/>
                <a:sym typeface="Arial"/>
              </a:rPr>
              <a:t>Privado (-)</a:t>
            </a:r>
          </a:p>
          <a:p>
            <a:pPr marL="457200" lvl="2" indent="0" algn="just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kern="0" dirty="0">
                <a:solidFill>
                  <a:srgbClr val="C0000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Arial"/>
                <a:sym typeface="Arial"/>
              </a:rPr>
              <a:t>Protegido (#)    </a:t>
            </a:r>
          </a:p>
          <a:p>
            <a:pPr marL="457200" lvl="2" indent="0" algn="just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kern="0" dirty="0">
                <a:solidFill>
                  <a:srgbClr val="0070C0"/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Arial"/>
                <a:sym typeface="Arial"/>
              </a:rPr>
              <a:t>Pacote (~)</a:t>
            </a:r>
          </a:p>
          <a:p>
            <a:pPr marL="457200" lvl="2" indent="0" algn="just">
              <a:lnSpc>
                <a:spcPct val="150000"/>
              </a:lnSpc>
              <a:spcBef>
                <a:spcPts val="600"/>
              </a:spcBef>
              <a:buClr>
                <a:srgbClr val="000000">
                  <a:lumMod val="65000"/>
                  <a:lumOff val="35000"/>
                </a:srgbClr>
              </a:buClr>
            </a:pPr>
            <a:r>
              <a:rPr lang="pt-BR" sz="2400" kern="0" dirty="0">
                <a:solidFill>
                  <a:srgbClr val="4A8CFF">
                    <a:lumMod val="75000"/>
                  </a:srgbClr>
                </a:solidFill>
                <a:latin typeface="Consolas" panose="020B0609020204030204" pitchFamily="49" charset="0"/>
                <a:ea typeface="Segoe UI Emoji" panose="020B0502040204020203" pitchFamily="34" charset="0"/>
                <a:cs typeface="Arial"/>
                <a:sym typeface="Arial"/>
              </a:rPr>
              <a:t>Estático (sublinhado)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Modificadores de Acesso de Membro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3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400" dirty="0">
                <a:solidFill>
                  <a:srgbClr val="0033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Como ficaria um Diagrama de Classes para o seguinte escopo? Tente criar um Diagrama de Classes de análises.</a:t>
            </a:r>
          </a:p>
          <a:p>
            <a:pPr marL="114300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pt-BR" sz="2400" b="1" i="1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114300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Obs.: 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você pode criar seu diagrama a mão livre ou utilizando a ferramenta </a:t>
            </a:r>
            <a:r>
              <a:rPr lang="pt-BR" sz="1800" b="1" dirty="0">
                <a:solidFill>
                  <a:schemeClr val="bg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UML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Diagrama</a:t>
            </a:r>
            <a:r>
              <a:rPr lang="en-US" sz="3200" b="1" dirty="0"/>
              <a:t> de Classes – SISTEMA DE BIBLIOTECA</a:t>
            </a: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959" y="6947"/>
            <a:ext cx="720000" cy="720000"/>
          </a:xfrm>
          <a:prstGeom prst="rect">
            <a:avLst/>
          </a:prstGeom>
        </p:spPr>
      </p:pic>
      <p:pic>
        <p:nvPicPr>
          <p:cNvPr id="8" name="Picture 7" descr="E:\paps2a\Figs-2a edicao\jpg\Figura_04_3.jpg">
            <a:extLst>
              <a:ext uri="{FF2B5EF4-FFF2-40B4-BE49-F238E27FC236}">
                <a16:creationId xmlns:a16="http://schemas.microsoft.com/office/drawing/2014/main" id="{11273D2A-8C3A-4551-8E8C-4AE2D508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023" y="2567939"/>
            <a:ext cx="6795642" cy="3570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98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Utilize o diagrama de Casos de Uso criado na aula anterior, para relembrar o escopo do </a:t>
            </a:r>
            <a:r>
              <a:rPr lang="pt-BR" sz="2000" dirty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sistema de caixa eletrônico do Nubank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marL="114300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Baseando no entendimento dos casos de uso, tente criar um Diagrama de Classes de análises deste escopo, sem se preocupar com muitos detalhes de implementação, como: atributos, operações e as possíveis relações.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Diagrama</a:t>
            </a:r>
            <a:r>
              <a:rPr lang="en-US" sz="3200" b="1" dirty="0"/>
              <a:t> de Classes - NUBANK</a:t>
            </a: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9959" y="6947"/>
            <a:ext cx="7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AC282-465F-490C-A333-02A73569A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345" y="2316387"/>
            <a:ext cx="558131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9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4438840" y="799899"/>
            <a:ext cx="7652406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 classes costumam possuir relacionamentos entre si, como o intuito de compartilhar informações.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 para colaborarem umas com as outras, para permitir executar os diversos processos do sistema.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Relacionamentos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3D7EE-C00B-4E92-96AC-AE929B5AE5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074" y="1894641"/>
            <a:ext cx="5760000" cy="35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84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Uma associação representa que duas classes possuem uma ligação </a:t>
            </a:r>
            <a:r>
              <a:rPr lang="pt-BR" sz="2000" i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(link)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entre elas.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Significando por exemplo que elas "conhecem uma a outra", "estão conectadas com", "para cada X existe um Y" e assim por diante.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Chamada neste caso, de 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associação binária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Mas é totalmente válido que uma classe esteja vinculada a si mesma.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Conhecido como 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associação unária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Ou uma associação compartilhada por várias classes, o que é conhecido como 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associação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ternária</a:t>
            </a: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ou </a:t>
            </a:r>
            <a:r>
              <a:rPr lang="pt-BR" sz="2000" b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N-ária.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Sendo um tipo mais raro e complexo.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Classes e associações são muito poderosas quando modeladas em sistemas complexos.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Associação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1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25188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 tipo mais comum de associação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apenas uma conexão entre duas classes.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representada por uma linha sólida entre duas classes. A associação possui um nome (junto à linha que representa a associação), normalmente um verbo, mas substantivos também são permitidos.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Pode-se também colocar uma seta no final da associação indicando que esta só pode ser usada para o lado onde a seta aponta. Mas associações também podem possuir dois nomes, significando um nome para cada sentido da associação</a:t>
            </a:r>
          </a:p>
          <a:p>
            <a:pPr marL="0" indent="0">
              <a:buNone/>
            </a:pPr>
            <a:endParaRPr lang="pt-BR" sz="16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Associação Binária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08AE9-94D9-42D1-81B4-B93F13A8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343" y="4177538"/>
            <a:ext cx="7420130" cy="2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CD49A-5362-4B20-BCC6-D73D60C12C6A}"/>
              </a:ext>
            </a:extLst>
          </p:cNvPr>
          <p:cNvSpPr/>
          <p:nvPr/>
        </p:nvSpPr>
        <p:spPr>
          <a:xfrm>
            <a:off x="695999" y="2175405"/>
            <a:ext cx="11160000" cy="2721777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1">
                <a:solidFill>
                  <a:srgbClr val="00B0F0"/>
                </a:solidFill>
                <a:latin typeface="Candara" panose="020E0502030303020204" pitchFamily="34" charset="0"/>
              </a:rPr>
              <a:t>Diagrama de Classes</a:t>
            </a:r>
            <a:endParaRPr lang="en-US" sz="7200" b="1" i="1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8A1D0194-6590-4930-A1BD-9E78A6F587DE}"/>
              </a:ext>
            </a:extLst>
          </p:cNvPr>
          <p:cNvSpPr/>
          <p:nvPr/>
        </p:nvSpPr>
        <p:spPr>
          <a:xfrm>
            <a:off x="696000" y="742552"/>
            <a:ext cx="11160000" cy="7346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>
                <a:solidFill>
                  <a:schemeClr val="bg1"/>
                </a:solidFill>
                <a:latin typeface="Candara" panose="020E0502030303020204" pitchFamily="34" charset="0"/>
              </a:rPr>
              <a:t>Cap 03.3</a:t>
            </a:r>
            <a:endParaRPr lang="en-US" sz="40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92ECD9CA-F742-48D9-846E-07B282718B19}"/>
              </a:ext>
            </a:extLst>
          </p:cNvPr>
          <p:cNvSpPr/>
          <p:nvPr/>
        </p:nvSpPr>
        <p:spPr>
          <a:xfrm>
            <a:off x="696000" y="5094850"/>
            <a:ext cx="360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Professor:</a:t>
            </a: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80390855-DF3F-4B1B-B8E1-3017AE37EC08}"/>
              </a:ext>
            </a:extLst>
          </p:cNvPr>
          <p:cNvSpPr/>
          <p:nvPr/>
        </p:nvSpPr>
        <p:spPr>
          <a:xfrm>
            <a:off x="696000" y="5454850"/>
            <a:ext cx="360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0C6EEFD7-706E-4630-BFF3-F69C8204EA3E}"/>
              </a:ext>
            </a:extLst>
          </p:cNvPr>
          <p:cNvSpPr/>
          <p:nvPr/>
        </p:nvSpPr>
        <p:spPr>
          <a:xfrm>
            <a:off x="4459819" y="5109482"/>
            <a:ext cx="216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Ano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 /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Semestre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:</a:t>
            </a: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AA02B176-A447-4155-B445-25919EBB4582}"/>
              </a:ext>
            </a:extLst>
          </p:cNvPr>
          <p:cNvSpPr/>
          <p:nvPr/>
        </p:nvSpPr>
        <p:spPr>
          <a:xfrm>
            <a:off x="4459819" y="5469482"/>
            <a:ext cx="216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2023 / 2</a:t>
            </a:r>
            <a:endParaRPr lang="en-US" sz="36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tângulo: Cantos Superiores Arredondados 17">
            <a:extLst>
              <a:ext uri="{FF2B5EF4-FFF2-40B4-BE49-F238E27FC236}">
                <a16:creationId xmlns:a16="http://schemas.microsoft.com/office/drawing/2014/main" id="{D8F7A193-1737-4D57-BD75-FDAC782C22A7}"/>
              </a:ext>
            </a:extLst>
          </p:cNvPr>
          <p:cNvSpPr/>
          <p:nvPr/>
        </p:nvSpPr>
        <p:spPr>
          <a:xfrm>
            <a:off x="6816000" y="5094850"/>
            <a:ext cx="5040000" cy="36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Ministrada em: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4D7573B0-F360-40FD-A26A-6E7B22944141}"/>
              </a:ext>
            </a:extLst>
          </p:cNvPr>
          <p:cNvSpPr/>
          <p:nvPr/>
        </p:nvSpPr>
        <p:spPr>
          <a:xfrm>
            <a:off x="6816000" y="5454850"/>
            <a:ext cx="5040000" cy="108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12-set 15-set 18-set</a:t>
            </a:r>
            <a:endParaRPr lang="en-US" sz="320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id="{6663DE0F-4370-459B-AF10-6ACD4459203F}"/>
              </a:ext>
            </a:extLst>
          </p:cNvPr>
          <p:cNvSpPr txBox="1">
            <a:spLocks/>
          </p:cNvSpPr>
          <p:nvPr/>
        </p:nvSpPr>
        <p:spPr>
          <a:xfrm>
            <a:off x="6816000" y="6549482"/>
            <a:ext cx="5039999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pt-BR" sz="110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_2023_09_18</a:t>
            </a:r>
            <a:endParaRPr lang="pt-BR" sz="11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890E971D-49B2-457F-86F8-D63D5872C694}"/>
              </a:ext>
            </a:extLst>
          </p:cNvPr>
          <p:cNvSpPr/>
          <p:nvPr/>
        </p:nvSpPr>
        <p:spPr>
          <a:xfrm>
            <a:off x="695999" y="1477183"/>
            <a:ext cx="11160000" cy="69822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>
                <a:solidFill>
                  <a:srgbClr val="002060"/>
                </a:solidFill>
                <a:latin typeface="Candara" panose="020E0502030303020204" pitchFamily="34" charset="0"/>
              </a:rPr>
              <a:t>UML</a:t>
            </a:r>
            <a:endParaRPr lang="en-US" sz="4000" b="1" i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80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Associação -&gt; Navegabilidade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FADAF-E611-4840-96AE-5E77F8DF3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50" r="9760" b="24497"/>
          <a:stretch/>
        </p:blipFill>
        <p:spPr>
          <a:xfrm>
            <a:off x="696000" y="3020291"/>
            <a:ext cx="10800000" cy="18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Para expressar a multiplicidade entre os relacionamentos, um intervalo indica quantos objetos estão relacionados no link.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Se não for descrito nenhuma multiplicidade, então é considerado o padrão de um para um (1..1 ou apenas 1).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Associação -&gt; Multiplicidade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3FD86-08E4-428C-9A39-42F7F438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767" y="1883119"/>
            <a:ext cx="4870466" cy="29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possível conectar uma classe a ela mesma através de uma associação e que ainda representa semanticamente a conexão entre dois objetos, mas os objetos conectados são da mesma classe.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Uma associação deste tipo é chamada de 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associação recursiva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 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Associação Unária ou Recursiva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E1747-A8A3-4FEC-B0A1-97671AC4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87" y="2752166"/>
            <a:ext cx="4962226" cy="30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Mais de duas classes podem ser associadas entre si, a associação ternária associa três classes.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Ela é mostrada como um grade losango (diamante) e ainda suporta uma associação de classe ligada a ela,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Traçando, então, uma linha tracejada a partir do losango para a classe onde seria feita a associação ternária.</a:t>
            </a:r>
          </a:p>
          <a:p>
            <a:pPr marL="0" indent="0">
              <a:buNone/>
            </a:pPr>
            <a:endParaRPr lang="pt-BR" sz="1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Associação Ternária ou N-ária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4B7F1-16CD-43BE-883A-E42B0F50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28" y="3532691"/>
            <a:ext cx="7087344" cy="27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agregação é um caso particular da associação. 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agregação indica que uma das classes do relacionamento é uma parte, ou está contida em outra classe.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Este tipo de associação tenta demonstrar uma relação Todo/Parte entre os objetos associados.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Objetos-parte não podem ser destruídos por um objeto diferente do objeto-todo.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As palavras chaves usadas para identificar uma agregação são: 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"consiste em", "contém", "é parte de"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Tipo: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“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Classe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Departamento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possui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um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ou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mais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0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Instrutores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”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pt-BR" sz="20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Agregação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81DB7-E3CD-4246-B173-90D9E18C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7" y="5047003"/>
            <a:ext cx="7699863" cy="16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 símbolo da agregação difere do de associação por conter um losango (ou diamante) na extremidade da classe que contém os objetos-todo.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Agregação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3DF9-A081-4293-8E09-E18E3C32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06" y="1740459"/>
            <a:ext cx="7638680" cy="39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Constitui uma variação da agregação, onde uma classe que </a:t>
            </a:r>
            <a:r>
              <a:rPr lang="pt-BR" sz="2000" b="1" dirty="0">
                <a:latin typeface="Candara" panose="020E0502030303020204" pitchFamily="34" charset="0"/>
                <a:ea typeface="Segoe UI Emoji" panose="020B0502040204020203" pitchFamily="34" charset="0"/>
              </a:rPr>
              <a:t>está contida na outra "vive" e constitui a outra.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Uma associação de composição tenta representar um vínculo mais forte entre os objetos-todo e os objetos-parte.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Procurando demonstrar que os objetos-parte tem de pertencer exclusivamente a um único objeto-todo com que se relacionam.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Em uma composição, um mesmo objeto-parte não pode associar-se a mais de um objeto-todo.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Se o objeto-todo for destruído, as classes da agregação de composição serão destruídas juntamente já que as mesmas fazem parte do objeto-todo.</a:t>
            </a:r>
          </a:p>
          <a:p>
            <a:pPr marL="0" indent="0">
              <a:buNone/>
            </a:pPr>
            <a:endParaRPr lang="pt-BR" sz="2000" dirty="0"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Composição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8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O símbolo da composição difere-se do de agregação por utilizar um losango (ou diamante) preenchido. 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Composição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A1433-B7B9-41F5-B196-B64105FF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83" y="2151339"/>
            <a:ext cx="6199633" cy="40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As diferenças entre a agregação e composição não são bem definidas. A seguir, as diferenças mais marcantes entre elas.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Destruição de objetos:</a:t>
            </a:r>
          </a:p>
          <a:p>
            <a:pPr marL="914400" lvl="2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Na agregação, a destruição de um objeto todo não implica necessariamente na destruição do objeto parte.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Pertinência:</a:t>
            </a:r>
          </a:p>
          <a:p>
            <a:pPr marL="914400" lvl="2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Na composição, os objetos parte pertencem a um único todo. </a:t>
            </a:r>
          </a:p>
          <a:p>
            <a:pPr marL="1371600" lvl="4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Por essa razão, a composição é também denominada agregação não-compartilhada. </a:t>
            </a:r>
          </a:p>
          <a:p>
            <a:pPr marL="914400" lvl="2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E</a:t>
            </a:r>
            <a:r>
              <a:rPr lang="pt-BR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m uma agregação, pode ser que um mesmo objeto participe como componente de vários outros objetos. </a:t>
            </a:r>
          </a:p>
          <a:p>
            <a:pPr marL="1371600" lvl="4" indent="-34290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Por essa razão, a agregação é também denominada agregação compartilhada.</a:t>
            </a:r>
          </a:p>
          <a:p>
            <a:pPr marL="0" indent="0">
              <a:buNone/>
            </a:pPr>
            <a:endParaRPr lang="pt-BR" sz="2400" dirty="0"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Agregações e Composições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4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Exemplos: Agregações e Composições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4" descr="E:\paps2a\Figs-2a edicao\jpg\Figura_05_17.jpg">
            <a:extLst>
              <a:ext uri="{FF2B5EF4-FFF2-40B4-BE49-F238E27FC236}">
                <a16:creationId xmlns:a16="http://schemas.microsoft.com/office/drawing/2014/main" id="{7E5F6B45-DC67-4290-B823-80900DAE3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167" y="4333543"/>
            <a:ext cx="8663433" cy="87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E:\paps2a\Figs-2a edicao\jpg\Figura_05_18.jpg">
            <a:extLst>
              <a:ext uri="{FF2B5EF4-FFF2-40B4-BE49-F238E27FC236}">
                <a16:creationId xmlns:a16="http://schemas.microsoft.com/office/drawing/2014/main" id="{0C6B318B-2B1E-4AAF-BE85-73DF3DAB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075" y="1139503"/>
            <a:ext cx="4000500" cy="2754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E:\paps2a\Figs-2a edicao\jpg\Figura_05_19.jpg">
            <a:extLst>
              <a:ext uri="{FF2B5EF4-FFF2-40B4-BE49-F238E27FC236}">
                <a16:creationId xmlns:a16="http://schemas.microsoft.com/office/drawing/2014/main" id="{1F2CF0AA-948A-41C6-97B9-95D22320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8278" y="1322587"/>
            <a:ext cx="3407322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E:\paps2a\Figs-2a edicao\jpg\Figura_05_20.jpg">
            <a:extLst>
              <a:ext uri="{FF2B5EF4-FFF2-40B4-BE49-F238E27FC236}">
                <a16:creationId xmlns:a16="http://schemas.microsoft.com/office/drawing/2014/main" id="{5DDEE218-C3D1-40CE-AEDC-43D936D7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2725" y="5763347"/>
            <a:ext cx="6954704" cy="6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9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Diagonais Arredondados 1">
            <a:extLst>
              <a:ext uri="{FF2B5EF4-FFF2-40B4-BE49-F238E27FC236}">
                <a16:creationId xmlns:a16="http://schemas.microsoft.com/office/drawing/2014/main" id="{C67555D6-908F-4B7E-BDB9-CF28E101D78F}"/>
              </a:ext>
            </a:extLst>
          </p:cNvPr>
          <p:cNvSpPr/>
          <p:nvPr/>
        </p:nvSpPr>
        <p:spPr>
          <a:xfrm>
            <a:off x="1651246" y="908666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Introdução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47BDF83-7840-4369-8097-61463A1577A6}"/>
              </a:ext>
            </a:extLst>
          </p:cNvPr>
          <p:cNvSpPr txBox="1">
            <a:spLocks/>
          </p:cNvSpPr>
          <p:nvPr/>
        </p:nvSpPr>
        <p:spPr>
          <a:xfrm>
            <a:off x="1651247" y="0"/>
            <a:ext cx="10540754" cy="577049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Agenda</a:t>
            </a:r>
          </a:p>
        </p:txBody>
      </p:sp>
      <p:sp>
        <p:nvSpPr>
          <p:cNvPr id="5" name="Retângulo: Cantos Diagonais Arredondados 1">
            <a:extLst>
              <a:ext uri="{FF2B5EF4-FFF2-40B4-BE49-F238E27FC236}">
                <a16:creationId xmlns:a16="http://schemas.microsoft.com/office/drawing/2014/main" id="{4F737336-24E3-4A11-9D6A-91378EBBA3B0}"/>
              </a:ext>
            </a:extLst>
          </p:cNvPr>
          <p:cNvSpPr/>
          <p:nvPr/>
        </p:nvSpPr>
        <p:spPr>
          <a:xfrm>
            <a:off x="1651246" y="187715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Casos de Uso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tângulo: Cantos Diagonais Arredondados 1">
            <a:extLst>
              <a:ext uri="{FF2B5EF4-FFF2-40B4-BE49-F238E27FC236}">
                <a16:creationId xmlns:a16="http://schemas.microsoft.com/office/drawing/2014/main" id="{3DAA01A1-959D-43AF-82EE-799626619F63}"/>
              </a:ext>
            </a:extLst>
          </p:cNvPr>
          <p:cNvSpPr/>
          <p:nvPr/>
        </p:nvSpPr>
        <p:spPr>
          <a:xfrm>
            <a:off x="1651246" y="2845634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Classes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E67EA774-FB3B-4160-93D4-0A66E84FB41B}"/>
              </a:ext>
            </a:extLst>
          </p:cNvPr>
          <p:cNvSpPr/>
          <p:nvPr/>
        </p:nvSpPr>
        <p:spPr>
          <a:xfrm>
            <a:off x="1651246" y="3814118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rgbClr val="003399"/>
                </a:solidFill>
                <a:latin typeface="Candara" panose="020E0502030303020204" pitchFamily="34" charset="0"/>
              </a:rPr>
              <a:t>Diagrama de Estados</a:t>
            </a:r>
            <a:endParaRPr lang="pt-PT" sz="32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02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É o processo de um secundário, ou </a:t>
            </a:r>
            <a:r>
              <a:rPr lang="pt-BR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subclasse</a:t>
            </a: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, assumindo a funcionalidade de um primário, ou </a:t>
            </a:r>
            <a:r>
              <a:rPr lang="pt-BR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superclasse</a:t>
            </a: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Também permite demonstrar a ocorrência de métodos polimórficos nas classes especializadas do sistema.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generalização ocorre quando existem duas ou mais classes com características muito semelhantes.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Assim a subclasse herda todos os atributos e métodos da superclasse.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Métodos redeclarados com o mesmo nome nas classes especializadas indicam que estes se comportam de forma diferente, indicando que devem ter implementação diferente.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Generalização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2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generalização representa </a:t>
            </a:r>
            <a:r>
              <a:rPr lang="pt-BR" sz="2400" b="1" dirty="0">
                <a:solidFill>
                  <a:srgbClr val="00206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herança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</a:p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simbolizada por uma </a:t>
            </a:r>
            <a:r>
              <a:rPr lang="pt-BR" sz="2400" b="1" dirty="0">
                <a:solidFill>
                  <a:srgbClr val="7030A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linha sólida com uma ponta de seta fechada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apontando para a superclasse.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Generalização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C6624-B2BA-426F-891D-27C9FEC2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65" y="2500500"/>
            <a:ext cx="6858001" cy="35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Generalização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EE1D2-2AC5-4E4D-BA1E-07481BF8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90" y="816376"/>
            <a:ext cx="5916420" cy="288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3341072-7A82-4D26-A477-3D9532892237}"/>
              </a:ext>
            </a:extLst>
          </p:cNvPr>
          <p:cNvSpPr/>
          <p:nvPr/>
        </p:nvSpPr>
        <p:spPr>
          <a:xfrm rot="2295224">
            <a:off x="5078410" y="1230268"/>
            <a:ext cx="638783" cy="1853063"/>
          </a:xfrm>
          <a:prstGeom prst="ellipse">
            <a:avLst/>
          </a:prstGeom>
          <a:solidFill>
            <a:srgbClr val="003BA3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A3F497-640B-45D7-9D49-8A72A1F69C92}"/>
              </a:ext>
            </a:extLst>
          </p:cNvPr>
          <p:cNvSpPr/>
          <p:nvPr/>
        </p:nvSpPr>
        <p:spPr>
          <a:xfrm rot="19351621">
            <a:off x="6551215" y="1234582"/>
            <a:ext cx="638783" cy="1853063"/>
          </a:xfrm>
          <a:prstGeom prst="ellipse">
            <a:avLst/>
          </a:prstGeom>
          <a:solidFill>
            <a:srgbClr val="003BA3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F8D6284-3F34-470E-9A99-94C5C063DE6E}"/>
              </a:ext>
            </a:extLst>
          </p:cNvPr>
          <p:cNvSpPr txBox="1">
            <a:spLocks/>
          </p:cNvSpPr>
          <p:nvPr/>
        </p:nvSpPr>
        <p:spPr>
          <a:xfrm>
            <a:off x="839412" y="4199019"/>
            <a:ext cx="11008752" cy="2239882"/>
          </a:xfrm>
          <a:prstGeom prst="rect">
            <a:avLst/>
          </a:prstGeom>
          <a:solidFill>
            <a:srgbClr val="E5EBF6"/>
          </a:solidFill>
          <a:ln>
            <a:solidFill>
              <a:srgbClr val="00297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ctr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3200" b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Generalização ~ Herança</a:t>
            </a:r>
          </a:p>
          <a:p>
            <a:pPr marL="114300" indent="0" algn="ctr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32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Sub-classe </a:t>
            </a:r>
            <a:r>
              <a:rPr lang="pt-BR" sz="3200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herda da</a:t>
            </a:r>
            <a:r>
              <a:rPr lang="pt-BR" sz="3200" b="1" i="1" dirty="0">
                <a:solidFill>
                  <a:schemeClr val="accent5">
                    <a:lumMod val="7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Super-classe</a:t>
            </a:r>
          </a:p>
        </p:txBody>
      </p:sp>
    </p:spTree>
    <p:extLst>
      <p:ext uri="{BB962C8B-B14F-4D97-AF65-F5344CB8AC3E}">
        <p14:creationId xmlns:p14="http://schemas.microsoft.com/office/powerpoint/2010/main" val="262416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Generalização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90036-5433-4793-88D9-31BF0CEB2D2C}"/>
              </a:ext>
            </a:extLst>
          </p:cNvPr>
          <p:cNvSpPr/>
          <p:nvPr/>
        </p:nvSpPr>
        <p:spPr>
          <a:xfrm>
            <a:off x="0" y="3429000"/>
            <a:ext cx="540000" cy="3429000"/>
          </a:xfrm>
          <a:prstGeom prst="rect">
            <a:avLst/>
          </a:prstGeom>
          <a:solidFill>
            <a:srgbClr val="003BA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1A62B3A9-70B7-439D-AFAD-1E1ABD861439}"/>
              </a:ext>
            </a:extLst>
          </p:cNvPr>
          <p:cNvSpPr txBox="1">
            <a:spLocks/>
          </p:cNvSpPr>
          <p:nvPr/>
        </p:nvSpPr>
        <p:spPr>
          <a:xfrm>
            <a:off x="7195774" y="4490103"/>
            <a:ext cx="3407375" cy="1948798"/>
          </a:xfrm>
          <a:prstGeom prst="rect">
            <a:avLst/>
          </a:prstGeom>
          <a:solidFill>
            <a:srgbClr val="E5EBF6"/>
          </a:solidFill>
          <a:ln>
            <a:solidFill>
              <a:srgbClr val="00297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ctr">
              <a:lnSpc>
                <a:spcPct val="200000"/>
              </a:lnSpc>
              <a:buClr>
                <a:srgbClr val="000000">
                  <a:lumMod val="65000"/>
                  <a:lumOff val="35000"/>
                </a:srgbClr>
              </a:buClr>
              <a:buFont typeface="Montserrat"/>
              <a:buNone/>
            </a:pPr>
            <a:r>
              <a:rPr lang="pt-BR" sz="2000" b="1" kern="0" dirty="0">
                <a:solidFill>
                  <a:srgbClr val="003BA3">
                    <a:lumMod val="75000"/>
                  </a:srgb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Podemos usar diferentes estilos de linhas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A4E59-03B5-47CA-B2A8-00BF5535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73" y="3918900"/>
            <a:ext cx="5200000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3C96C2-8678-45BE-AE1B-E119C8DCD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46" y="909000"/>
            <a:ext cx="5185853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78E0F4-2F0B-44CC-BCB8-3A511A8E7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39" y="909000"/>
            <a:ext cx="5176868" cy="25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0E162AA1-E024-4C18-AF64-24977368240A}"/>
              </a:ext>
            </a:extLst>
          </p:cNvPr>
          <p:cNvSpPr/>
          <p:nvPr/>
        </p:nvSpPr>
        <p:spPr>
          <a:xfrm flipV="1">
            <a:off x="7811102" y="3611805"/>
            <a:ext cx="418290" cy="614189"/>
          </a:xfrm>
          <a:prstGeom prst="downArrow">
            <a:avLst/>
          </a:prstGeom>
          <a:solidFill>
            <a:srgbClr val="4A8CFF"/>
          </a:solidFill>
          <a:ln w="25400" cap="flat" cmpd="sng" algn="ctr">
            <a:solidFill>
              <a:srgbClr val="4A8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20C00973-389C-4F5B-8754-8222C23D8125}"/>
              </a:ext>
            </a:extLst>
          </p:cNvPr>
          <p:cNvSpPr/>
          <p:nvPr/>
        </p:nvSpPr>
        <p:spPr>
          <a:xfrm rot="16200000" flipV="1">
            <a:off x="6455378" y="4871805"/>
            <a:ext cx="418290" cy="614189"/>
          </a:xfrm>
          <a:prstGeom prst="downArrow">
            <a:avLst/>
          </a:prstGeom>
          <a:solidFill>
            <a:srgbClr val="4A8CFF"/>
          </a:solidFill>
          <a:ln w="25400" cap="flat" cmpd="sng" algn="ctr">
            <a:solidFill>
              <a:srgbClr val="4A8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62DFF51-EBD9-4C2D-A923-73DA4AEA339F}"/>
              </a:ext>
            </a:extLst>
          </p:cNvPr>
          <p:cNvSpPr/>
          <p:nvPr/>
        </p:nvSpPr>
        <p:spPr>
          <a:xfrm rot="18420000" flipV="1">
            <a:off x="6624495" y="3737859"/>
            <a:ext cx="418290" cy="614189"/>
          </a:xfrm>
          <a:prstGeom prst="downArrow">
            <a:avLst/>
          </a:prstGeom>
          <a:solidFill>
            <a:srgbClr val="4A8CFF"/>
          </a:solidFill>
          <a:ln w="25400" cap="flat" cmpd="sng" algn="ctr">
            <a:solidFill>
              <a:srgbClr val="4A8C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61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Exemplos: Generalização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3B317-6E08-4F32-BFEE-D814F9E2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02" y="1344689"/>
            <a:ext cx="898988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22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realização representada a </a:t>
            </a:r>
            <a:r>
              <a:rPr lang="pt-BR" b="1" dirty="0">
                <a:solidFill>
                  <a:schemeClr val="accent5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implementação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de uma interface por uma classe concerta. 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simbolizada por uma </a:t>
            </a:r>
            <a:r>
              <a:rPr lang="pt-BR" b="1" dirty="0">
                <a:solidFill>
                  <a:srgbClr val="7030A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linha tracejada com uma ponta de seta fechada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apontando para a superclasse.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Realização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E80B4-D048-42CA-AE34-28DD1825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89" y="2804219"/>
            <a:ext cx="729882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6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Realização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858DA-B243-47C3-B440-3BB7C2DA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89" y="1010930"/>
            <a:ext cx="7298822" cy="28800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B7C6E1-E01D-4490-A4B7-87BD135CC95D}"/>
              </a:ext>
            </a:extLst>
          </p:cNvPr>
          <p:cNvSpPr/>
          <p:nvPr/>
        </p:nvSpPr>
        <p:spPr>
          <a:xfrm>
            <a:off x="3424136" y="1848258"/>
            <a:ext cx="2422187" cy="1008000"/>
          </a:xfrm>
          <a:prstGeom prst="roundRect">
            <a:avLst/>
          </a:prstGeom>
          <a:solidFill>
            <a:srgbClr val="003BA3">
              <a:alpha val="10196"/>
            </a:srgbClr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CD4F5-32B9-4590-A793-9E8780D6075F}"/>
              </a:ext>
            </a:extLst>
          </p:cNvPr>
          <p:cNvSpPr/>
          <p:nvPr/>
        </p:nvSpPr>
        <p:spPr>
          <a:xfrm>
            <a:off x="6271103" y="1857986"/>
            <a:ext cx="2542158" cy="1008000"/>
          </a:xfrm>
          <a:prstGeom prst="roundRect">
            <a:avLst/>
          </a:prstGeom>
          <a:solidFill>
            <a:srgbClr val="003BA3">
              <a:alpha val="10196"/>
            </a:srgbClr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12D8AC-8657-4E1A-98A4-A3C18E6E2139}"/>
              </a:ext>
            </a:extLst>
          </p:cNvPr>
          <p:cNvSpPr/>
          <p:nvPr/>
        </p:nvSpPr>
        <p:spPr>
          <a:xfrm>
            <a:off x="5846323" y="1848258"/>
            <a:ext cx="424780" cy="1008000"/>
          </a:xfrm>
          <a:prstGeom prst="roundRect">
            <a:avLst/>
          </a:prstGeom>
          <a:solidFill>
            <a:srgbClr val="003BA3">
              <a:alpha val="10196"/>
            </a:srgbClr>
          </a:solidFill>
          <a:ln w="254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3C809DA-05F2-49E4-98C3-0E2EE61D8EA0}"/>
              </a:ext>
            </a:extLst>
          </p:cNvPr>
          <p:cNvSpPr txBox="1">
            <a:spLocks/>
          </p:cNvSpPr>
          <p:nvPr/>
        </p:nvSpPr>
        <p:spPr>
          <a:xfrm>
            <a:off x="839412" y="4199019"/>
            <a:ext cx="11008752" cy="2239882"/>
          </a:xfrm>
          <a:prstGeom prst="rect">
            <a:avLst/>
          </a:prstGeom>
          <a:solidFill>
            <a:srgbClr val="E5EBF6"/>
          </a:solidFill>
          <a:ln>
            <a:solidFill>
              <a:srgbClr val="00297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ctr">
              <a:lnSpc>
                <a:spcPct val="200000"/>
              </a:lnSpc>
              <a:buClr>
                <a:srgbClr val="000000">
                  <a:lumMod val="65000"/>
                  <a:lumOff val="35000"/>
                </a:srgbClr>
              </a:buClr>
              <a:buFont typeface="Montserrat"/>
              <a:buNone/>
            </a:pPr>
            <a:r>
              <a:rPr lang="pt-BR" sz="3200" b="1" kern="0" dirty="0">
                <a:solidFill>
                  <a:srgbClr val="4A8CFF">
                    <a:lumMod val="75000"/>
                  </a:srgb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Realização ~ Implementação</a:t>
            </a:r>
          </a:p>
          <a:p>
            <a:pPr marL="114300" indent="0" algn="ctr">
              <a:lnSpc>
                <a:spcPct val="200000"/>
              </a:lnSpc>
              <a:buClr>
                <a:srgbClr val="000000">
                  <a:lumMod val="65000"/>
                  <a:lumOff val="35000"/>
                </a:srgbClr>
              </a:buClr>
              <a:buFont typeface="Montserrat"/>
              <a:buNone/>
            </a:pPr>
            <a:r>
              <a:rPr lang="pt-BR" sz="3200" b="1" i="1" kern="0" dirty="0">
                <a:solidFill>
                  <a:srgbClr val="4A8CFF">
                    <a:lumMod val="75000"/>
                  </a:srgb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Classe </a:t>
            </a:r>
            <a:r>
              <a:rPr lang="pt-BR" sz="3200" i="1" kern="0" dirty="0">
                <a:solidFill>
                  <a:srgbClr val="4A8CFF">
                    <a:lumMod val="75000"/>
                  </a:srgb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implementa uma </a:t>
            </a:r>
            <a:r>
              <a:rPr lang="pt-BR" sz="3200" b="1" i="1" kern="0" dirty="0">
                <a:solidFill>
                  <a:srgbClr val="4A8CFF">
                    <a:lumMod val="75000"/>
                  </a:srgb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967770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Tipo menos comum de relacionamento.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Neste relacionamento, </a:t>
            </a: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ninguém guarda a referência para o outro lado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 Geralmente,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dentro de método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cria-se a instância da outra parte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, 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Segoe UI Emoji" panose="020B0502040204020203" pitchFamily="34" charset="0"/>
                <a:ea typeface="Segoe UI Emoji" panose="020B0502040204020203" pitchFamily="34" charset="0"/>
              </a:rPr>
              <a:t>invoca operações e o método é finalizado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Uma relação de dependência é simbolizada por uma </a:t>
            </a:r>
            <a:r>
              <a:rPr lang="pt-BR" sz="2000" b="1" dirty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linha tracejada com uma seta no final de</a:t>
            </a:r>
            <a:br>
              <a:rPr lang="pt-BR" sz="2000" b="1" dirty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pt-BR" sz="2000" b="1" dirty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um dos lados do relacionamento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pt-BR" sz="20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Dependência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46C49AA-6ED3-4C55-A09A-4232B0379E61}"/>
              </a:ext>
            </a:extLst>
          </p:cNvPr>
          <p:cNvSpPr/>
          <p:nvPr/>
        </p:nvSpPr>
        <p:spPr>
          <a:xfrm>
            <a:off x="5348176" y="3454852"/>
            <a:ext cx="3734864" cy="10207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err="1">
                <a:solidFill>
                  <a:schemeClr val="tx1"/>
                </a:solidFill>
                <a:latin typeface="Candara" panose="020E0502030303020204" pitchFamily="34" charset="0"/>
              </a:rPr>
              <a:t>CarrinhoDeCompra</a:t>
            </a:r>
            <a:r>
              <a:rPr lang="pt-BR" sz="2000" dirty="0">
                <a:solidFill>
                  <a:schemeClr val="tx1"/>
                </a:solidFill>
                <a:latin typeface="Candara" panose="020E0502030303020204" pitchFamily="34" charset="0"/>
              </a:rPr>
              <a:t> NÃO guarda  instância de </a:t>
            </a:r>
            <a:r>
              <a:rPr lang="pt-BR" sz="2000" b="1" dirty="0">
                <a:solidFill>
                  <a:schemeClr val="tx1"/>
                </a:solidFill>
                <a:latin typeface="Candara" panose="020E0502030303020204" pitchFamily="34" charset="0"/>
              </a:rPr>
              <a:t>Calculadora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0C2A4C6-75A1-4051-9227-67805CE7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4401568"/>
            <a:ext cx="11193437" cy="161947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23D929A-181B-46FC-B969-221B0EA86BB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3987212" y="3965215"/>
            <a:ext cx="1360965" cy="119157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415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492112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Em código Java, seria assim: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Dependência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CBC6545-903A-420E-AD1F-E8CE059D5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40" y="1440000"/>
            <a:ext cx="5599631" cy="208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A7F9751-4BC3-43E7-89F8-430F6819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41" y="1440000"/>
            <a:ext cx="5881476" cy="208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C9FE9A5-D889-4A70-8F8B-75FDF615B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63" y="3798524"/>
            <a:ext cx="11193437" cy="1619476"/>
          </a:xfrm>
          <a:prstGeom prst="rect">
            <a:avLst/>
          </a:prstGeom>
        </p:spPr>
      </p:pic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CAAC737-2485-461B-ADF1-A6C585CED7C6}"/>
              </a:ext>
            </a:extLst>
          </p:cNvPr>
          <p:cNvCxnSpPr/>
          <p:nvPr/>
        </p:nvCxnSpPr>
        <p:spPr>
          <a:xfrm>
            <a:off x="398269" y="2796361"/>
            <a:ext cx="81870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lagem: Vertical 20">
            <a:extLst>
              <a:ext uri="{FF2B5EF4-FFF2-40B4-BE49-F238E27FC236}">
                <a16:creationId xmlns:a16="http://schemas.microsoft.com/office/drawing/2014/main" id="{F3944B0A-5284-4C14-BF08-28405D0A2343}"/>
              </a:ext>
            </a:extLst>
          </p:cNvPr>
          <p:cNvSpPr/>
          <p:nvPr/>
        </p:nvSpPr>
        <p:spPr>
          <a:xfrm>
            <a:off x="3849607" y="5625737"/>
            <a:ext cx="4684793" cy="836023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i="1" dirty="0">
                <a:latin typeface="Candara" panose="020E0502030303020204" pitchFamily="34" charset="0"/>
              </a:rPr>
              <a:t>Relacionamento “uma noite de verão”</a:t>
            </a:r>
          </a:p>
        </p:txBody>
      </p:sp>
    </p:spTree>
    <p:extLst>
      <p:ext uri="{BB962C8B-B14F-4D97-AF65-F5344CB8AC3E}">
        <p14:creationId xmlns:p14="http://schemas.microsoft.com/office/powerpoint/2010/main" val="374887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uma classe que está ligada a uma associação,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vez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de estar ligada a outras classes.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É normalmente necessária quando duas ou mais classes estão associadas, e é necessário manter informações sobre esta associação.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Uma classe associativa pode estar ligada a associações de qualquer tipo de conectividade.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Classes Associativa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04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Processo de Engenharia de Software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7B77A-1821-44FA-B688-1C41B0C07B61}"/>
              </a:ext>
            </a:extLst>
          </p:cNvPr>
          <p:cNvSpPr/>
          <p:nvPr/>
        </p:nvSpPr>
        <p:spPr>
          <a:xfrm>
            <a:off x="696000" y="4216940"/>
            <a:ext cx="3960000" cy="144000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Negócio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56E2C-1FE1-4884-A534-34193D838394}"/>
              </a:ext>
            </a:extLst>
          </p:cNvPr>
          <p:cNvSpPr/>
          <p:nvPr/>
        </p:nvSpPr>
        <p:spPr>
          <a:xfrm>
            <a:off x="7536000" y="4216940"/>
            <a:ext cx="3960000" cy="1440000"/>
          </a:xfrm>
          <a:prstGeom prst="rect">
            <a:avLst/>
          </a:prstGeom>
          <a:solidFill>
            <a:srgbClr val="003BA3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Software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1E1D6F2-09DA-40A7-AA3C-23B403362B08}"/>
              </a:ext>
            </a:extLst>
          </p:cNvPr>
          <p:cNvSpPr/>
          <p:nvPr/>
        </p:nvSpPr>
        <p:spPr>
          <a:xfrm>
            <a:off x="3936000" y="1974715"/>
            <a:ext cx="4320000" cy="2160000"/>
          </a:xfrm>
          <a:prstGeom prst="triangle">
            <a:avLst/>
          </a:prstGeom>
          <a:noFill/>
          <a:ln w="762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UML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486A467-5406-4DF3-A5BE-8D0BF02C6731}"/>
              </a:ext>
            </a:extLst>
          </p:cNvPr>
          <p:cNvSpPr/>
          <p:nvPr/>
        </p:nvSpPr>
        <p:spPr>
          <a:xfrm flipV="1">
            <a:off x="5016000" y="3054715"/>
            <a:ext cx="2160000" cy="1080000"/>
          </a:xfrm>
          <a:prstGeom prst="triangle">
            <a:avLst/>
          </a:prstGeom>
          <a:noFill/>
          <a:ln w="76200" cap="flat" cmpd="sng" algn="ctr">
            <a:solidFill>
              <a:srgbClr val="003BA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8E70-39DC-46FB-A510-433B262D1281}"/>
              </a:ext>
            </a:extLst>
          </p:cNvPr>
          <p:cNvSpPr/>
          <p:nvPr/>
        </p:nvSpPr>
        <p:spPr>
          <a:xfrm>
            <a:off x="696000" y="5656940"/>
            <a:ext cx="3960000" cy="7146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Abstrato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422909-7B9A-484F-BA36-9E0F78B2611D}"/>
              </a:ext>
            </a:extLst>
          </p:cNvPr>
          <p:cNvSpPr/>
          <p:nvPr/>
        </p:nvSpPr>
        <p:spPr>
          <a:xfrm>
            <a:off x="7536000" y="5656939"/>
            <a:ext cx="3960000" cy="7146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3BA3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Concreto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785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Notação é semelhante à utilizada para classes ordinárias. A diferença é que esta classe é ligada a uma associação por uma linha tracejada.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Exemplo: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p</a:t>
            </a:r>
            <a:r>
              <a:rPr lang="pt-BR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ara cada par de objetos [pessoa, empresa], há duas informações associadas: salário e data de contratação.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Notação para Classes Associativas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E0FF4-90F1-4F1C-BC7D-E6CE7274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55" y="3106632"/>
            <a:ext cx="8475381" cy="32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1654325" y="1048475"/>
            <a:ext cx="6255682" cy="900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Associação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Resumo: Notação de Relacionamentos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FF662DE8-9F78-487D-9386-E55311C69E6E}"/>
              </a:ext>
            </a:extLst>
          </p:cNvPr>
          <p:cNvSpPr txBox="1">
            <a:spLocks/>
          </p:cNvSpPr>
          <p:nvPr/>
        </p:nvSpPr>
        <p:spPr>
          <a:xfrm>
            <a:off x="1654325" y="2183780"/>
            <a:ext cx="6255682" cy="900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Agregação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CDDFBBCB-CF8B-4674-BC1D-46E6239E1041}"/>
              </a:ext>
            </a:extLst>
          </p:cNvPr>
          <p:cNvSpPr txBox="1">
            <a:spLocks/>
          </p:cNvSpPr>
          <p:nvPr/>
        </p:nvSpPr>
        <p:spPr>
          <a:xfrm>
            <a:off x="1654325" y="3319085"/>
            <a:ext cx="6255682" cy="900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Composição</a:t>
            </a: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AECAEAEB-6016-4D8A-8330-0DC84FA0BF19}"/>
              </a:ext>
            </a:extLst>
          </p:cNvPr>
          <p:cNvSpPr txBox="1">
            <a:spLocks/>
          </p:cNvSpPr>
          <p:nvPr/>
        </p:nvSpPr>
        <p:spPr>
          <a:xfrm>
            <a:off x="1654325" y="4454390"/>
            <a:ext cx="6255682" cy="900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Herança</a:t>
            </a: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16FD8B6F-C25A-483E-A4C9-9EC59674C98E}"/>
              </a:ext>
            </a:extLst>
          </p:cNvPr>
          <p:cNvSpPr txBox="1">
            <a:spLocks/>
          </p:cNvSpPr>
          <p:nvPr/>
        </p:nvSpPr>
        <p:spPr>
          <a:xfrm>
            <a:off x="1654325" y="5589695"/>
            <a:ext cx="6255682" cy="9000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rPr>
              <a:t>Dependência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BFFBE-5B6D-4B6C-AE8F-03A0C36C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79" y="1236501"/>
            <a:ext cx="2819794" cy="52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C58F7-1EE7-4D3A-8FC4-18B3D38E3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79" y="4609074"/>
            <a:ext cx="3038899" cy="59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0645D-8753-466C-9C48-935EAA0AD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79" y="2352754"/>
            <a:ext cx="2953162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737354-764E-4B90-BBCF-1B396C650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479" y="3549980"/>
            <a:ext cx="2972215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A5FC4F-2983-4EF5-8FDA-CAD369F05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479" y="5801537"/>
            <a:ext cx="303889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8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Estereótipos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32DB6CA-1EB8-4837-850D-DD9A8ACB60FE}"/>
              </a:ext>
            </a:extLst>
          </p:cNvPr>
          <p:cNvSpPr txBox="1">
            <a:spLocks/>
          </p:cNvSpPr>
          <p:nvPr/>
        </p:nvSpPr>
        <p:spPr>
          <a:xfrm>
            <a:off x="839412" y="1001951"/>
            <a:ext cx="11008752" cy="1517514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ts val="1800"/>
              <a:buFont typeface="Montserrat"/>
              <a:buChar char="●"/>
              <a:tabLst/>
              <a:defRPr/>
            </a:pP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Anotação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 para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adicionar informação 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ao elemento em modelagem (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highlight>
                  <a:srgbClr val="00FFFF"/>
                </a:highlight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meta-dado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)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ts val="1800"/>
              <a:buFont typeface="Montserrat"/>
              <a:buChar char="●"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Delimitado por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Segoe UI Emoji" panose="020B0502040204020203" pitchFamily="34" charset="0"/>
                <a:sym typeface="Montserrat"/>
              </a:rPr>
              <a:t>&lt;&lt; &gt;&gt;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80455E-E427-4AC6-904D-132877D22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417" y="2676420"/>
            <a:ext cx="5933166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87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Estereótipos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9DBF3E7-48FA-4916-A9D3-1005CF8A7A5D}"/>
              </a:ext>
            </a:extLst>
          </p:cNvPr>
          <p:cNvSpPr txBox="1">
            <a:spLocks/>
          </p:cNvSpPr>
          <p:nvPr/>
        </p:nvSpPr>
        <p:spPr>
          <a:xfrm>
            <a:off x="839412" y="1001951"/>
            <a:ext cx="11008752" cy="1517514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ts val="1800"/>
              <a:buFont typeface="Montserrat"/>
              <a:buChar char="●"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Elemento pode ter vários estereótipos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65000"/>
                  <a:lumOff val="35000"/>
                </a:srgbClr>
              </a:buClr>
              <a:buSzPts val="1800"/>
              <a:buFont typeface="Montserrat"/>
              <a:buChar char="●"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Pode ser aplicado em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classes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, em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métodos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, em </a:t>
            </a:r>
            <a:r>
              <a:rPr kumimoji="0" lang="pt-BR" sz="2400" b="1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associações</a:t>
            </a: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Segoe UI Emoji" panose="020B0502040204020203" pitchFamily="34" charset="0"/>
                <a:sym typeface="Montserrat"/>
              </a:rPr>
              <a:t>, etc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2EA65-FC14-48F7-9641-73A94E3B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15" y="2705040"/>
            <a:ext cx="5406499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C0F04C-CA99-4124-A010-5A0A9092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04" y="2705040"/>
            <a:ext cx="3394676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ED04B-5082-492A-BBCB-ED053EEFB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42" y="4802092"/>
            <a:ext cx="67550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19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876000" y="2529000"/>
            <a:ext cx="10440000" cy="18000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6">
              <a:lumMod val="50000"/>
            </a:schemeClr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latin typeface="Candara" panose="020E0502030303020204" pitchFamily="34" charset="0"/>
              </a:rPr>
              <a:t>Exercícios</a:t>
            </a:r>
            <a:endParaRPr lang="en-US" sz="4000" b="1" dirty="0">
              <a:latin typeface="Candara" panose="020E0502030303020204" pitchFamily="34" charset="0"/>
            </a:endParaRP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000" y="729000"/>
            <a:ext cx="1800000" cy="1800000"/>
          </a:xfrm>
          <a:prstGeom prst="rect">
            <a:avLst/>
          </a:prstGeom>
        </p:spPr>
      </p:pic>
      <p:sp>
        <p:nvSpPr>
          <p:cNvPr id="12" name="Diamond 11">
            <a:extLst>
              <a:ext uri="{FF2B5EF4-FFF2-40B4-BE49-F238E27FC236}">
                <a16:creationId xmlns:a16="http://schemas.microsoft.com/office/drawing/2014/main" id="{6C3E2D69-8611-4599-AF6F-10966D13A4F9}"/>
              </a:ext>
            </a:extLst>
          </p:cNvPr>
          <p:cNvSpPr/>
          <p:nvPr/>
        </p:nvSpPr>
        <p:spPr>
          <a:xfrm>
            <a:off x="568837" y="6376632"/>
            <a:ext cx="216000" cy="216000"/>
          </a:xfrm>
          <a:prstGeom prst="diamond">
            <a:avLst/>
          </a:prstGeom>
          <a:solidFill>
            <a:srgbClr val="003300"/>
          </a:solidFill>
          <a:ln w="19050" cap="rnd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B5118E2C-5959-4414-ADB5-9F003A78711E}"/>
              </a:ext>
            </a:extLst>
          </p:cNvPr>
          <p:cNvSpPr/>
          <p:nvPr/>
        </p:nvSpPr>
        <p:spPr>
          <a:xfrm>
            <a:off x="784837" y="6376632"/>
            <a:ext cx="216000" cy="216000"/>
          </a:xfrm>
          <a:prstGeom prst="diamond">
            <a:avLst/>
          </a:prstGeom>
          <a:solidFill>
            <a:schemeClr val="bg1"/>
          </a:solidFill>
          <a:ln w="19050" cap="rnd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63B8C6D-0A5E-4162-917A-64F58F08C409}"/>
              </a:ext>
            </a:extLst>
          </p:cNvPr>
          <p:cNvSpPr/>
          <p:nvPr/>
        </p:nvSpPr>
        <p:spPr>
          <a:xfrm>
            <a:off x="1000837" y="6376632"/>
            <a:ext cx="216000" cy="216000"/>
          </a:xfrm>
          <a:prstGeom prst="diamond">
            <a:avLst/>
          </a:prstGeom>
          <a:solidFill>
            <a:schemeClr val="bg1"/>
          </a:solidFill>
          <a:ln w="19050" cap="rnd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B6D64F5-4D54-4B2D-9690-EA8B8C24D374}"/>
              </a:ext>
            </a:extLst>
          </p:cNvPr>
          <p:cNvSpPr/>
          <p:nvPr/>
        </p:nvSpPr>
        <p:spPr>
          <a:xfrm>
            <a:off x="1216837" y="6371573"/>
            <a:ext cx="216000" cy="216000"/>
          </a:xfrm>
          <a:prstGeom prst="diamond">
            <a:avLst/>
          </a:prstGeom>
          <a:solidFill>
            <a:schemeClr val="bg1"/>
          </a:solidFill>
          <a:ln w="19050" cap="rnd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79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2116248"/>
            <a:ext cx="11520000" cy="436375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2000">
                <a:latin typeface="Candara" panose="020E0502030303020204" pitchFamily="34" charset="0"/>
                <a:ea typeface="Segoe UI Emoji" panose="020B0502040204020203" pitchFamily="34" charset="0"/>
              </a:rPr>
              <a:t>Desenvolva </a:t>
            </a: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um Diagrama de Classes para um sistema de curso EAD, equivalente ao módulo de matrícula, de acordo com o seguintes fatos: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Um curso pode ter muitas turmas, no entanto, uma turma se relaciona exclusivamente com um único curso.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Uma turma pode ter diversos alunos matriculados, no entanto uma matrícula refere-se exclusivamente a uma determinada turma. Cada turma deve ter um número mínimo de matrículas para iniciar o curso.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latin typeface="Candara" panose="020E0502030303020204" pitchFamily="34" charset="0"/>
                <a:ea typeface="Segoe UI Emoji" panose="020B0502040204020203" pitchFamily="34" charset="0"/>
              </a:rPr>
              <a:t>Um aluno pode realizar muitas matrículas, mas cada matrícula refere-se exclusivamente a uma turma específica e a um único aluno.</a:t>
            </a:r>
          </a:p>
          <a:p>
            <a:pPr marL="0" indent="0">
              <a:buNone/>
            </a:pPr>
            <a:endParaRPr lang="pt-BR" sz="2000" dirty="0">
              <a:latin typeface="Candara" panose="020E0502030303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latin typeface="Candara" panose="020E0502030303020204" pitchFamily="34" charset="0"/>
              </a:rPr>
              <a:t>Diagrama</a:t>
            </a:r>
            <a:r>
              <a:rPr lang="en-US" sz="3200" b="1" dirty="0">
                <a:latin typeface="Candara" panose="020E0502030303020204" pitchFamily="34" charset="0"/>
              </a:rPr>
              <a:t> </a:t>
            </a:r>
            <a:r>
              <a:rPr lang="en-US" sz="3200" b="1">
                <a:latin typeface="Candara" panose="020E0502030303020204" pitchFamily="34" charset="0"/>
              </a:rPr>
              <a:t>de Classes: EAD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13" name="Graphic 12" descr="Gymnast Rings">
            <a:extLst>
              <a:ext uri="{FF2B5EF4-FFF2-40B4-BE49-F238E27FC236}">
                <a16:creationId xmlns:a16="http://schemas.microsoft.com/office/drawing/2014/main" id="{1522AA6C-60BA-420F-BF17-E41DAD9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9831" y="6947"/>
            <a:ext cx="720000" cy="720000"/>
          </a:xfrm>
          <a:prstGeom prst="rect">
            <a:avLst/>
          </a:prstGeom>
        </p:spPr>
      </p:pic>
      <p:sp>
        <p:nvSpPr>
          <p:cNvPr id="9" name="Subtítulo 1">
            <a:extLst>
              <a:ext uri="{FF2B5EF4-FFF2-40B4-BE49-F238E27FC236}">
                <a16:creationId xmlns:a16="http://schemas.microsoft.com/office/drawing/2014/main" id="{18159422-86CF-4AE3-BD06-30CAB3C28ED7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Numa folha de papel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Gráfico 3" descr="Documento com preenchimento sólido">
            <a:extLst>
              <a:ext uri="{FF2B5EF4-FFF2-40B4-BE49-F238E27FC236}">
                <a16:creationId xmlns:a16="http://schemas.microsoft.com/office/drawing/2014/main" id="{33C40624-97E4-4548-9C89-A69FB5368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527" y="726948"/>
            <a:ext cx="720000" cy="720000"/>
          </a:xfrm>
          <a:prstGeom prst="rect">
            <a:avLst/>
          </a:prstGeom>
        </p:spPr>
      </p:pic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26221B38-6ED6-4FF9-B231-81A4B3F326A0}"/>
              </a:ext>
            </a:extLst>
          </p:cNvPr>
          <p:cNvSpPr/>
          <p:nvPr/>
        </p:nvSpPr>
        <p:spPr>
          <a:xfrm>
            <a:off x="568837" y="1576248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ndara" panose="020E0502030303020204" pitchFamily="34" charset="0"/>
              </a:rPr>
              <a:t>1) Curso EAD</a:t>
            </a:r>
          </a:p>
        </p:txBody>
      </p:sp>
    </p:spTree>
    <p:extLst>
      <p:ext uri="{BB962C8B-B14F-4D97-AF65-F5344CB8AC3E}">
        <p14:creationId xmlns:p14="http://schemas.microsoft.com/office/powerpoint/2010/main" val="3489479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2116248"/>
            <a:ext cx="11520000" cy="436375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a) Usando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a UML (diagrama de classe), modele uma classe que modele um objeto Pirâmide em conformidade com o paradigma orientado a objeto. A classe deverá ter os seguintes atributos privados: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b="1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base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e </a:t>
            </a:r>
            <a:r>
              <a:rPr lang="pt-BR" sz="1800" b="1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altura</a:t>
            </a:r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;</a:t>
            </a:r>
          </a:p>
          <a:p>
            <a:pPr marL="13970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Nota: Ambos atributos serão double</a:t>
            </a:r>
          </a:p>
          <a:p>
            <a:pPr marL="13970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E a seguinte funcionalidade pública:</a:t>
            </a:r>
          </a:p>
          <a:p>
            <a:pPr marL="882650" lvl="1" indent="-28575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800" u="sng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exibirVolume()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com tipo de retorno double</a:t>
            </a:r>
          </a:p>
          <a:p>
            <a:pPr marL="596900" lvl="1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pt-BR" sz="1800" dirty="0">
              <a:solidFill>
                <a:schemeClr val="accent5"/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marL="13970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b)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Codifique esta classe num linguagem OO de sua preferência, inclusive com o cálculo da </a:t>
            </a: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funcionalidade pública</a:t>
            </a:r>
            <a:endParaRPr lang="pt-BR" sz="1800" dirty="0"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latin typeface="Candara" panose="020E0502030303020204" pitchFamily="34" charset="0"/>
              </a:rPr>
              <a:t>Diagrama</a:t>
            </a:r>
            <a:r>
              <a:rPr lang="en-US" sz="3200" b="1" dirty="0">
                <a:latin typeface="Candara" panose="020E0502030303020204" pitchFamily="34" charset="0"/>
              </a:rPr>
              <a:t> de Classes: </a:t>
            </a:r>
            <a:r>
              <a:rPr lang="en-US" sz="3200" b="1" dirty="0" err="1">
                <a:latin typeface="Candara" panose="020E0502030303020204" pitchFamily="34" charset="0"/>
              </a:rPr>
              <a:t>Pirâmide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9" name="Graphic 12" descr="Gymnast Rings">
            <a:extLst>
              <a:ext uri="{FF2B5EF4-FFF2-40B4-BE49-F238E27FC236}">
                <a16:creationId xmlns:a16="http://schemas.microsoft.com/office/drawing/2014/main" id="{A3682403-9B6D-481D-B5A1-84BC39EB4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9831" y="6947"/>
            <a:ext cx="720000" cy="720000"/>
          </a:xfrm>
          <a:prstGeom prst="rect">
            <a:avLst/>
          </a:prstGeom>
        </p:spPr>
      </p:pic>
      <p:sp>
        <p:nvSpPr>
          <p:cNvPr id="13" name="Subtítulo 1">
            <a:extLst>
              <a:ext uri="{FF2B5EF4-FFF2-40B4-BE49-F238E27FC236}">
                <a16:creationId xmlns:a16="http://schemas.microsoft.com/office/drawing/2014/main" id="{6319E171-AC90-4C3B-9345-0E76B9F229B6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Numa folha de papel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3EB1E158-DE2C-4DE3-9D58-F8E3C1932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2527" y="726948"/>
            <a:ext cx="720000" cy="720000"/>
          </a:xfrm>
          <a:prstGeom prst="rect">
            <a:avLst/>
          </a:prstGeom>
        </p:spPr>
      </p:pic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22CADBBC-393D-477B-A7EE-D88086BDB9E2}"/>
              </a:ext>
            </a:extLst>
          </p:cNvPr>
          <p:cNvSpPr/>
          <p:nvPr/>
        </p:nvSpPr>
        <p:spPr>
          <a:xfrm>
            <a:off x="568837" y="1576248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ndara" panose="020E0502030303020204" pitchFamily="34" charset="0"/>
              </a:rPr>
              <a:t>2) Pirâmide</a:t>
            </a:r>
          </a:p>
        </p:txBody>
      </p:sp>
    </p:spTree>
    <p:extLst>
      <p:ext uri="{BB962C8B-B14F-4D97-AF65-F5344CB8AC3E}">
        <p14:creationId xmlns:p14="http://schemas.microsoft.com/office/powerpoint/2010/main" val="3536643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2116248"/>
            <a:ext cx="11520000" cy="436375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Utilizando a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ferramenta UML, 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crie o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diagrama 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de classes </a:t>
            </a:r>
            <a:r>
              <a:rPr lang="pt-BR" sz="1600" b="1" u="sng">
                <a:latin typeface="Candara" panose="020E0502030303020204" pitchFamily="34" charset="0"/>
                <a:ea typeface="Segoe UI Emoji" panose="020B0502040204020203" pitchFamily="34" charset="0"/>
              </a:rPr>
              <a:t>CL: Nubank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conforme a descrição a 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seguir: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Dando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sequência ao exemplo de caixa eletrônico do Banco Nubank, iniciado em </a:t>
            </a:r>
            <a:r>
              <a:rPr lang="pt-BR" sz="1600" i="1" dirty="0">
                <a:latin typeface="Candara" panose="020E0502030303020204" pitchFamily="34" charset="0"/>
                <a:ea typeface="Segoe UI Emoji" panose="020B0502040204020203" pitchFamily="34" charset="0"/>
              </a:rPr>
              <a:t>Casos de Uso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, crie um diagrama de classes parcial. Modele classes responsáveis pela representação e pelos dados dos atores </a:t>
            </a:r>
            <a:r>
              <a:rPr lang="pt-BR" sz="1600" b="1" i="1" dirty="0">
                <a:latin typeface="Candara" panose="020E0502030303020204" pitchFamily="34" charset="0"/>
                <a:ea typeface="Segoe UI Emoji" panose="020B0502040204020203" pitchFamily="34" charset="0"/>
              </a:rPr>
              <a:t>Cliente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 e </a:t>
            </a:r>
            <a:r>
              <a:rPr lang="pt-BR" sz="1600" b="1" i="1" dirty="0">
                <a:latin typeface="Candara" panose="020E0502030303020204" pitchFamily="34" charset="0"/>
                <a:ea typeface="Segoe UI Emoji" panose="020B0502040204020203" pitchFamily="34" charset="0"/>
              </a:rPr>
              <a:t>Administrador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. Considere que estes atores, na visão de classes são usuários especializados do sistema, que herdam diretamente da uma representação abstrata de 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usuário.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Também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modele uma classe para controlar as operações do caixa eletrônico, como </a:t>
            </a:r>
            <a:r>
              <a:rPr lang="pt-BR" sz="1600" b="1" i="1" dirty="0">
                <a:latin typeface="Candara" panose="020E0502030303020204" pitchFamily="34" charset="0"/>
                <a:ea typeface="Segoe UI Emoji" panose="020B0502040204020203" pitchFamily="34" charset="0"/>
              </a:rPr>
              <a:t>Realizar Saque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1600" b="1" i="1" dirty="0">
                <a:latin typeface="Candara" panose="020E0502030303020204" pitchFamily="34" charset="0"/>
                <a:ea typeface="Segoe UI Emoji" panose="020B0502040204020203" pitchFamily="34" charset="0"/>
              </a:rPr>
              <a:t>Realizar Transferência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e </a:t>
            </a:r>
            <a:r>
              <a:rPr lang="pt-BR" sz="1600" b="1" i="1" dirty="0">
                <a:latin typeface="Candara" panose="020E0502030303020204" pitchFamily="34" charset="0"/>
                <a:ea typeface="Segoe UI Emoji" panose="020B0502040204020203" pitchFamily="34" charset="0"/>
              </a:rPr>
              <a:t>Realizar </a:t>
            </a:r>
            <a:r>
              <a:rPr lang="pt-BR" sz="1600" b="1" i="1">
                <a:latin typeface="Candara" panose="020E0502030303020204" pitchFamily="34" charset="0"/>
                <a:ea typeface="Segoe UI Emoji" panose="020B0502040204020203" pitchFamily="34" charset="0"/>
              </a:rPr>
              <a:t>Depósito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Represente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em seu diagrama a associação binária entre as classes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Cliente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 e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Administrador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com a classe que realizar as operações do caixa </a:t>
            </a: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eletrônico.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600">
                <a:latin typeface="Candara" panose="020E0502030303020204" pitchFamily="34" charset="0"/>
                <a:ea typeface="Segoe UI Emoji" panose="020B0502040204020203" pitchFamily="34" charset="0"/>
              </a:rPr>
              <a:t>Forneça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detalhes as classes de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Usuário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Cliente 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e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Administrador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, como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identificador único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nome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, </a:t>
            </a:r>
            <a:r>
              <a:rPr lang="pt-BR" sz="1600" b="1" dirty="0">
                <a:latin typeface="Candara" panose="020E0502030303020204" pitchFamily="34" charset="0"/>
                <a:ea typeface="Segoe UI Emoji" panose="020B0502040204020203" pitchFamily="34" charset="0"/>
              </a:rPr>
              <a:t>data de cadastro</a:t>
            </a:r>
            <a:r>
              <a:rPr lang="pt-BR" sz="1600" dirty="0">
                <a:latin typeface="Candara" panose="020E0502030303020204" pitchFamily="34" charset="0"/>
                <a:ea typeface="Segoe UI Emoji" panose="020B0502040204020203" pitchFamily="34" charset="0"/>
              </a:rPr>
              <a:t>. Também represente os níveis de acesso.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latin typeface="Candara" panose="020E0502030303020204" pitchFamily="34" charset="0"/>
              </a:rPr>
              <a:t>Diagrama</a:t>
            </a:r>
            <a:r>
              <a:rPr lang="en-US" sz="3200" b="1" dirty="0">
                <a:latin typeface="Candara" panose="020E0502030303020204" pitchFamily="34" charset="0"/>
              </a:rPr>
              <a:t> de Classes: </a:t>
            </a:r>
            <a:r>
              <a:rPr lang="en-US" sz="3200" b="1" dirty="0" err="1">
                <a:latin typeface="Candara" panose="020E0502030303020204" pitchFamily="34" charset="0"/>
              </a:rPr>
              <a:t>Nubank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9" name="Graphic 12" descr="Gymnast Rings">
            <a:extLst>
              <a:ext uri="{FF2B5EF4-FFF2-40B4-BE49-F238E27FC236}">
                <a16:creationId xmlns:a16="http://schemas.microsoft.com/office/drawing/2014/main" id="{2E8AE13B-3538-4760-9021-E58299CB1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9831" y="6947"/>
            <a:ext cx="720000" cy="720000"/>
          </a:xfrm>
          <a:prstGeom prst="rect">
            <a:avLst/>
          </a:prstGeom>
        </p:spPr>
      </p:pic>
      <p:sp>
        <p:nvSpPr>
          <p:cNvPr id="10" name="Subtítulo 1">
            <a:extLst>
              <a:ext uri="{FF2B5EF4-FFF2-40B4-BE49-F238E27FC236}">
                <a16:creationId xmlns:a16="http://schemas.microsoft.com/office/drawing/2014/main" id="{F0560440-7A92-4C69-9962-ED460782146C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Com ferramenta UML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A8A623AF-4BDA-42F9-B5DF-C7CBA003CE28}"/>
              </a:ext>
            </a:extLst>
          </p:cNvPr>
          <p:cNvSpPr/>
          <p:nvPr/>
        </p:nvSpPr>
        <p:spPr>
          <a:xfrm>
            <a:off x="568837" y="1576248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ndara" panose="020E0502030303020204" pitchFamily="34" charset="0"/>
              </a:rPr>
              <a:t>3) Nubank</a:t>
            </a:r>
          </a:p>
        </p:txBody>
      </p:sp>
      <p:pic>
        <p:nvPicPr>
          <p:cNvPr id="1028" name="Picture 4" descr="Astah (@astah_en) / X">
            <a:extLst>
              <a:ext uri="{FF2B5EF4-FFF2-40B4-BE49-F238E27FC236}">
                <a16:creationId xmlns:a16="http://schemas.microsoft.com/office/drawing/2014/main" id="{AA043E2F-A8F5-4E6E-9855-766132C8E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76294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65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568837" y="2116248"/>
            <a:ext cx="11520000" cy="4363752"/>
          </a:xfrm>
          <a:prstGeom prst="rect">
            <a:avLst/>
          </a:prstGeom>
          <a:solidFill>
            <a:schemeClr val="bg1"/>
          </a:solidFill>
          <a:ln w="28575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Você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foi contratato para desenvolver uma integração entre sistemas </a:t>
            </a: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usando API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REST. Trata-se de um sistema de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Estoque de Produtos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 já existente e esta integração consiste na contrução de uma classe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CONTROLLER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para prover informações sobre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produtos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. Um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produto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tem o atributo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id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 (do </a:t>
            </a: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tipo Long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), uma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descrição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 (do tipo String),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preço de </a:t>
            </a:r>
            <a:r>
              <a:rPr lang="pt-BR" sz="1800" b="1">
                <a:latin typeface="Candara" panose="020E0502030303020204" pitchFamily="34" charset="0"/>
                <a:ea typeface="Segoe UI Emoji" panose="020B0502040204020203" pitchFamily="34" charset="0"/>
              </a:rPr>
              <a:t>compra</a:t>
            </a: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 (Double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) e um atributo referente à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margem de </a:t>
            </a:r>
            <a:r>
              <a:rPr lang="pt-BR" sz="1800" b="1">
                <a:latin typeface="Candara" panose="020E0502030303020204" pitchFamily="34" charset="0"/>
                <a:ea typeface="Segoe UI Emoji" panose="020B0502040204020203" pitchFamily="34" charset="0"/>
              </a:rPr>
              <a:t>lucro</a:t>
            </a: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 (Double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). O preço de venda é calculado dinamicamente atraves de um método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getCalculoPrecoDeVenda()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 que retorna a multiplicação entre preço de compra e a margem de lucro.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Esta classe controller para produtos terá um método de consulta (que retornará uma lista de produtos) cujo argumento é o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fragmento de descrição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. Este metodo de consulta delegará para o metódo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pesquisarProdutoPeloFragDescricao(...)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 na classe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ProdutoServico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, que por sua vez faz parte da camada arquitetural </a:t>
            </a:r>
            <a:r>
              <a:rPr lang="pt-BR" sz="1800" b="1" dirty="0">
                <a:latin typeface="Candara" panose="020E0502030303020204" pitchFamily="34" charset="0"/>
                <a:ea typeface="Segoe UI Emoji" panose="020B0502040204020203" pitchFamily="34" charset="0"/>
              </a:rPr>
              <a:t>SERVICE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Crie o Diagrama de Classe </a:t>
            </a:r>
            <a:r>
              <a:rPr lang="pt-BR" sz="1800" b="1" u="sng">
                <a:latin typeface="Candara" panose="020E0502030303020204" pitchFamily="34" charset="0"/>
                <a:ea typeface="Segoe UI Emoji" panose="020B0502040204020203" pitchFamily="34" charset="0"/>
              </a:rPr>
              <a:t>CL: Estoque de Produtos</a:t>
            </a:r>
            <a:r>
              <a:rPr lang="pt-BR" sz="1800">
                <a:latin typeface="Candara" panose="020E0502030303020204" pitchFamily="34" charset="0"/>
                <a:ea typeface="Segoe UI Emoji" panose="020B0502040204020203" pitchFamily="34" charset="0"/>
              </a:rPr>
              <a:t> e modele </a:t>
            </a:r>
            <a:r>
              <a:rPr lang="pt-BR" sz="1800" dirty="0">
                <a:latin typeface="Candara" panose="020E0502030303020204" pitchFamily="34" charset="0"/>
                <a:ea typeface="Segoe UI Emoji" panose="020B0502040204020203" pitchFamily="34" charset="0"/>
              </a:rPr>
              <a:t>as classe, inter-relacionando-as e também estereotipando-as.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0806F0A-9D04-4620-9591-9826A34B4921}"/>
              </a:ext>
            </a:extLst>
          </p:cNvPr>
          <p:cNvSpPr/>
          <p:nvPr/>
        </p:nvSpPr>
        <p:spPr>
          <a:xfrm>
            <a:off x="1648837" y="6947"/>
            <a:ext cx="10440000" cy="720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03300"/>
          </a:solidFill>
          <a:ln w="19050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latin typeface="Candara" panose="020E0502030303020204" pitchFamily="34" charset="0"/>
              </a:rPr>
              <a:t>Diagrama</a:t>
            </a:r>
            <a:r>
              <a:rPr lang="en-US" sz="3200" b="1" dirty="0">
                <a:latin typeface="Candara" panose="020E0502030303020204" pitchFamily="34" charset="0"/>
              </a:rPr>
              <a:t> de Classes: </a:t>
            </a:r>
            <a:r>
              <a:rPr lang="en-US" sz="3200" b="1" dirty="0" err="1">
                <a:latin typeface="Candara" panose="020E0502030303020204" pitchFamily="34" charset="0"/>
              </a:rPr>
              <a:t>Estoque</a:t>
            </a:r>
            <a:r>
              <a:rPr lang="en-US" sz="3200" b="1" dirty="0">
                <a:latin typeface="Candara" panose="020E0502030303020204" pitchFamily="34" charset="0"/>
              </a:rPr>
              <a:t> de </a:t>
            </a:r>
            <a:r>
              <a:rPr lang="en-US" sz="3200" b="1" dirty="0" err="1">
                <a:latin typeface="Candara" panose="020E0502030303020204" pitchFamily="34" charset="0"/>
              </a:rPr>
              <a:t>Produtos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9" name="Graphic 12" descr="Gymnast Rings">
            <a:extLst>
              <a:ext uri="{FF2B5EF4-FFF2-40B4-BE49-F238E27FC236}">
                <a16:creationId xmlns:a16="http://schemas.microsoft.com/office/drawing/2014/main" id="{09079A01-B23D-405C-9008-864597C5F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9831" y="6947"/>
            <a:ext cx="720000" cy="720000"/>
          </a:xfrm>
          <a:prstGeom prst="rect">
            <a:avLst/>
          </a:prstGeom>
        </p:spPr>
      </p:pic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827403F-7FC1-43BC-96F8-A9FACEB95F1D}"/>
              </a:ext>
            </a:extLst>
          </p:cNvPr>
          <p:cNvSpPr/>
          <p:nvPr/>
        </p:nvSpPr>
        <p:spPr>
          <a:xfrm>
            <a:off x="568837" y="1576248"/>
            <a:ext cx="1152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latin typeface="Candara" panose="020E0502030303020204" pitchFamily="34" charset="0"/>
              </a:rPr>
              <a:t>4) Estoque de Produtos</a:t>
            </a:r>
          </a:p>
        </p:txBody>
      </p:sp>
      <p:sp>
        <p:nvSpPr>
          <p:cNvPr id="15" name="Subtítulo 1">
            <a:extLst>
              <a:ext uri="{FF2B5EF4-FFF2-40B4-BE49-F238E27FC236}">
                <a16:creationId xmlns:a16="http://schemas.microsoft.com/office/drawing/2014/main" id="{CFBEA426-9674-41B8-80F9-84FE03D8E9D9}"/>
              </a:ext>
            </a:extLst>
          </p:cNvPr>
          <p:cNvSpPr txBox="1">
            <a:spLocks/>
          </p:cNvSpPr>
          <p:nvPr/>
        </p:nvSpPr>
        <p:spPr>
          <a:xfrm>
            <a:off x="568837" y="726948"/>
            <a:ext cx="115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>
                <a:solidFill>
                  <a:srgbClr val="003300"/>
                </a:solidFill>
                <a:latin typeface="Candara" panose="020E0502030303020204" pitchFamily="34" charset="0"/>
              </a:rPr>
              <a:t>Com ferramenta UML</a:t>
            </a:r>
            <a:endParaRPr lang="pt-BR" sz="1800" b="1" dirty="0">
              <a:solidFill>
                <a:srgbClr val="003300"/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Picture 4" descr="Astah (@astah_en) / X">
            <a:extLst>
              <a:ext uri="{FF2B5EF4-FFF2-40B4-BE49-F238E27FC236}">
                <a16:creationId xmlns:a16="http://schemas.microsoft.com/office/drawing/2014/main" id="{55702D24-8710-4359-BFB0-87F9F50A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92" y="762948"/>
            <a:ext cx="64800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65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84E656-F702-4A08-9CCF-FF0783A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1" y="3960"/>
            <a:ext cx="8290559" cy="68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2B550D-B3A8-48D2-8A40-6F63417D1DF1}"/>
              </a:ext>
            </a:extLst>
          </p:cNvPr>
          <p:cNvCxnSpPr>
            <a:cxnSpLocks/>
          </p:cNvCxnSpPr>
          <p:nvPr/>
        </p:nvCxnSpPr>
        <p:spPr>
          <a:xfrm flipV="1">
            <a:off x="2529189" y="928991"/>
            <a:ext cx="0" cy="5330758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5148CD-101E-4573-BF02-1EB4A3CAEDCD}"/>
              </a:ext>
            </a:extLst>
          </p:cNvPr>
          <p:cNvCxnSpPr>
            <a:cxnSpLocks/>
          </p:cNvCxnSpPr>
          <p:nvPr/>
        </p:nvCxnSpPr>
        <p:spPr>
          <a:xfrm>
            <a:off x="2529189" y="6254886"/>
            <a:ext cx="9084640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50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7BF64-BBD8-4701-941E-9BE75DF7FEA2}"/>
              </a:ext>
            </a:extLst>
          </p:cNvPr>
          <p:cNvSpPr/>
          <p:nvPr/>
        </p:nvSpPr>
        <p:spPr>
          <a:xfrm>
            <a:off x="680935" y="1164457"/>
            <a:ext cx="1800000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Abstração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AE4C37-1518-4A90-9EF6-E4EABD7FC629}"/>
              </a:ext>
            </a:extLst>
          </p:cNvPr>
          <p:cNvSpPr/>
          <p:nvPr/>
        </p:nvSpPr>
        <p:spPr>
          <a:xfrm>
            <a:off x="8822987" y="6305923"/>
            <a:ext cx="2714017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Diagramas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 UML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062205-DE76-42C8-8023-9397151898D9}"/>
              </a:ext>
            </a:extLst>
          </p:cNvPr>
          <p:cNvSpPr/>
          <p:nvPr/>
        </p:nvSpPr>
        <p:spPr>
          <a:xfrm>
            <a:off x="680935" y="5736456"/>
            <a:ext cx="1800000" cy="453197"/>
          </a:xfrm>
          <a:prstGeom prst="roundRect">
            <a:avLst>
              <a:gd name="adj" fmla="val 872"/>
            </a:avLst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3BA3">
                    <a:lumMod val="75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Concreto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003BA3">
                  <a:lumMod val="75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29961-AE05-4457-A5C7-CD63B3C22417}"/>
              </a:ext>
            </a:extLst>
          </p:cNvPr>
          <p:cNvSpPr/>
          <p:nvPr/>
        </p:nvSpPr>
        <p:spPr>
          <a:xfrm>
            <a:off x="2723746" y="1284191"/>
            <a:ext cx="1556424" cy="4925722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Casos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 de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Uso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8F92F-C730-48BC-9D9B-E0FF9528D38E}"/>
              </a:ext>
            </a:extLst>
          </p:cNvPr>
          <p:cNvSpPr/>
          <p:nvPr/>
        </p:nvSpPr>
        <p:spPr>
          <a:xfrm>
            <a:off x="4318699" y="2013630"/>
            <a:ext cx="1556424" cy="419628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 cap="flat" cmpd="sng" algn="ctr">
            <a:solidFill>
              <a:srgbClr val="4A8CFF">
                <a:lumMod val="50000"/>
              </a:srgb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  <a:sym typeface="Arial"/>
              </a:rPr>
              <a:t>Classes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262167F-4779-44C9-90E2-6E9429CC7C93}"/>
              </a:ext>
            </a:extLst>
          </p:cNvPr>
          <p:cNvSpPr/>
          <p:nvPr/>
        </p:nvSpPr>
        <p:spPr>
          <a:xfrm flipV="1">
            <a:off x="2723735" y="1233154"/>
            <a:ext cx="8375514" cy="472016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DA8D7-CAF5-4217-A0F7-55B91D266192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flipH="1" flipV="1">
            <a:off x="2723735" y="1233154"/>
            <a:ext cx="8375514" cy="4720165"/>
          </a:xfrm>
          <a:prstGeom prst="straightConnector1">
            <a:avLst/>
          </a:prstGeom>
          <a:noFill/>
          <a:ln w="76200" cap="rnd" cmpd="sng" algn="ctr">
            <a:solidFill>
              <a:srgbClr val="003BA3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7574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nhuma descrição de foto disponível.">
            <a:extLst>
              <a:ext uri="{FF2B5EF4-FFF2-40B4-BE49-F238E27FC236}">
                <a16:creationId xmlns:a16="http://schemas.microsoft.com/office/drawing/2014/main" id="{1BE132F0-D29E-493B-ADD5-64477463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00" y="729000"/>
            <a:ext cx="8640000" cy="55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6C1DDF8-2543-4715-9125-C1F0893AFB85}"/>
              </a:ext>
            </a:extLst>
          </p:cNvPr>
          <p:cNvSpPr txBox="1"/>
          <p:nvPr/>
        </p:nvSpPr>
        <p:spPr>
          <a:xfrm>
            <a:off x="2074923" y="5523748"/>
            <a:ext cx="819248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UML(cl -&gt;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cl.ok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1703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É com certeza </a:t>
            </a:r>
            <a:r>
              <a:rPr lang="pt-BR" sz="2400" b="1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diagrama UML mais importante e mais utilizado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Seu principal enfoque está em permitir a visualização das classes que formarão o sistema.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 seus respectivos métodos e atributos.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Como também, demonstrar como as classes se relacionam, complementam e transmitem informações entre si.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Apresenta uma 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visão estática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 como as classes estão organizadas.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Preocupando-se em como definir a 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estrutura lógica das mesmas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.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Diagrama de Classes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7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 objetivo da modelagem de classes de análise é prover respostas para as seguintes perguntas:</a:t>
            </a:r>
          </a:p>
          <a:p>
            <a:pPr marL="914400" lvl="2" indent="-342900" algn="just">
              <a:lnSpc>
                <a:spcPct val="15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Por definição um sistema OO é composto de objetos... em um nível alto de abstração, que objetos constituem o sistema em questão?</a:t>
            </a:r>
          </a:p>
          <a:p>
            <a:pPr marL="914400" lvl="2" indent="-342900" algn="just">
              <a:lnSpc>
                <a:spcPct val="20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Quais são as classes candidatas?</a:t>
            </a:r>
          </a:p>
          <a:p>
            <a:pPr marL="914400" lvl="2" indent="-342900" algn="just">
              <a:lnSpc>
                <a:spcPct val="20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Como as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classes do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sistema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estão relacionadas entre si?</a:t>
            </a:r>
          </a:p>
          <a:p>
            <a:pPr marL="914400" lvl="2" indent="-342900" algn="just">
              <a:lnSpc>
                <a:spcPct val="20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ts val="1800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Quais são as responsabilidades de cada classe?</a:t>
            </a: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Objetivo da Modelagem de Classes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6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32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Use diagramas de classes UML para: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Ilustrar modelos de dados para sistemas de informação.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Entender melhor a visão geral dos esquemas de uma aplicação.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Expressar visualmente as necessidades específicas de um sistema e divulgar essas informações por toda a empresa.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Criar gráficos detalhados que destacam qualquer código específico necessário para ser programado e implementado na estrutura descrita.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Fornecer uma descrição independente de implementação de tipos utilizados em um sistema e passados posteriormente entre seus componentes.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Benefícios do Diagrama de Classes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5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ítulo 1">
            <a:extLst>
              <a:ext uri="{FF2B5EF4-FFF2-40B4-BE49-F238E27FC236}">
                <a16:creationId xmlns:a16="http://schemas.microsoft.com/office/drawing/2014/main" id="{6EEE7EF5-CAAA-4C67-92AE-29F4F962517C}"/>
              </a:ext>
            </a:extLst>
          </p:cNvPr>
          <p:cNvSpPr txBox="1">
            <a:spLocks/>
          </p:cNvSpPr>
          <p:nvPr/>
        </p:nvSpPr>
        <p:spPr>
          <a:xfrm>
            <a:off x="571246" y="720000"/>
            <a:ext cx="11520000" cy="57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339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Representa termos do </a:t>
            </a:r>
            <a:r>
              <a:rPr lang="pt-BR" sz="2400" b="1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domínio do negócio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:</a:t>
            </a:r>
          </a:p>
          <a:p>
            <a:pPr lvl="1"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ideias, coisas e conceitos no mundo real.</a:t>
            </a:r>
          </a:p>
          <a:p>
            <a:pPr marL="596900" lvl="1" indent="0" algn="just">
              <a:buClr>
                <a:schemeClr val="tx1">
                  <a:lumMod val="65000"/>
                  <a:lumOff val="35000"/>
                </a:schemeClr>
              </a:buClr>
              <a:buNone/>
            </a:pP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Objetivo: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 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descrever o problema representado pelo sistema a ser desenvolvido, sem considerar características da solução a ser utilizada.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É um </a:t>
            </a:r>
            <a:r>
              <a:rPr lang="pt-BR" sz="2400" dirty="0">
                <a:solidFill>
                  <a:schemeClr val="accent5"/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dicionário “visual” de conceitos e informações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relevantes ao sistema sendo desenvolvido.</a:t>
            </a: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Duas etapas:</a:t>
            </a:r>
          </a:p>
          <a:p>
            <a:pPr lvl="1"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modelo conceitual (modelo de domínio).</a:t>
            </a:r>
          </a:p>
          <a:p>
            <a:pPr lvl="1"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modelo da aplicação.</a:t>
            </a:r>
          </a:p>
          <a:p>
            <a:pPr lvl="1" algn="just">
              <a:buClr>
                <a:schemeClr val="tx1">
                  <a:lumMod val="65000"/>
                  <a:lumOff val="35000"/>
                </a:schemeClr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  <a:p>
            <a:pPr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Elementos de notação do diagrama de classes normalmente usados na construção do modelo de análise:</a:t>
            </a:r>
          </a:p>
          <a:p>
            <a:pPr lvl="1" algn="just">
              <a:buClr>
                <a:schemeClr val="tx1">
                  <a:lumMod val="65000"/>
                  <a:lumOff val="35000"/>
                </a:schemeClr>
              </a:buClr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Segoe UI Emoji" panose="020B0502040204020203" pitchFamily="34" charset="0"/>
              </a:rPr>
              <a:t>classes e atributos; associações, composições e agregações (com seus adornos); classes de associação; generalizações (herança).</a:t>
            </a:r>
          </a:p>
          <a:p>
            <a:pPr algn="just">
              <a:lnSpc>
                <a:spcPct val="200000"/>
              </a:lnSpc>
              <a:buClr>
                <a:schemeClr val="tx1">
                  <a:lumMod val="65000"/>
                  <a:lumOff val="35000"/>
                </a:schemeClr>
              </a:buClr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" name="Retângulo: Cantos Diagonais Arredondados 1">
            <a:extLst>
              <a:ext uri="{FF2B5EF4-FFF2-40B4-BE49-F238E27FC236}">
                <a16:creationId xmlns:a16="http://schemas.microsoft.com/office/drawing/2014/main" id="{AFB16C47-4DBD-445F-A4D9-0080A1101991}"/>
              </a:ext>
            </a:extLst>
          </p:cNvPr>
          <p:cNvSpPr/>
          <p:nvPr/>
        </p:nvSpPr>
        <p:spPr>
          <a:xfrm>
            <a:off x="1651246" y="0"/>
            <a:ext cx="10440000" cy="72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399"/>
          </a:solidFill>
          <a:ln w="19050">
            <a:solidFill>
              <a:srgbClr val="00339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b="1" dirty="0">
                <a:solidFill>
                  <a:schemeClr val="bg1"/>
                </a:solidFill>
                <a:latin typeface="Candara" panose="020E0502030303020204" pitchFamily="34" charset="0"/>
              </a:rPr>
              <a:t>Modelo de Classes de Análise</a:t>
            </a:r>
            <a:endParaRPr lang="pt-PT" sz="3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60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F946FEBE1DF4AA3A918D2CCD579DD" ma:contentTypeVersion="8" ma:contentTypeDescription="Create a new document." ma:contentTypeScope="" ma:versionID="2670fc44c26a366b06f8f179c2d744fd">
  <xsd:schema xmlns:xsd="http://www.w3.org/2001/XMLSchema" xmlns:xs="http://www.w3.org/2001/XMLSchema" xmlns:p="http://schemas.microsoft.com/office/2006/metadata/properties" xmlns:ns2="4d255587-a322-4fa2-a744-5d1f941c2fb6" targetNamespace="http://schemas.microsoft.com/office/2006/metadata/properties" ma:root="true" ma:fieldsID="82861a4095e7ee3db376554c9ac3e3db" ns2:_="">
    <xsd:import namespace="4d255587-a322-4fa2-a744-5d1f941c2f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55587-a322-4fa2-a744-5d1f941c2f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2B6123-B030-4BA1-A3F2-8488F55E8E14}"/>
</file>

<file path=customXml/itemProps2.xml><?xml version="1.0" encoding="utf-8"?>
<ds:datastoreItem xmlns:ds="http://schemas.openxmlformats.org/officeDocument/2006/customXml" ds:itemID="{67C5B7D0-E472-48EA-90AA-9530DC878664}"/>
</file>

<file path=customXml/itemProps3.xml><?xml version="1.0" encoding="utf-8"?>
<ds:datastoreItem xmlns:ds="http://schemas.openxmlformats.org/officeDocument/2006/customXml" ds:itemID="{FDB168A8-40F1-4AA3-9C51-C721B3F2C9C3}"/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2526</Words>
  <Application>Microsoft Office PowerPoint</Application>
  <PresentationFormat>Widescreen</PresentationFormat>
  <Paragraphs>258</Paragraphs>
  <Slides>50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Candara</vt:lpstr>
      <vt:lpstr>Consolas</vt:lpstr>
      <vt:lpstr>Montserrat</vt:lpstr>
      <vt:lpstr>Segoe UI Emoji</vt:lpstr>
      <vt:lpstr>Swis721 BT</vt:lpstr>
      <vt:lpstr>Swis721 Md BT</vt:lpstr>
      <vt:lpstr>Times New Roman</vt:lpstr>
      <vt:lpstr>Wingdings</vt:lpstr>
      <vt:lpstr>Tema do Office</vt:lpstr>
      <vt:lpstr>S203 [ADS] Arquitetura e Desenho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259</cp:revision>
  <dcterms:created xsi:type="dcterms:W3CDTF">2017-03-24T14:48:15Z</dcterms:created>
  <dcterms:modified xsi:type="dcterms:W3CDTF">2023-09-18T22:33:49Z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0x0101001FEF946FEBE1DF4AA3A918D2CCD579DD</vt:lpwstr>
  </property>
</Properties>
</file>