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02" r:id="rId2"/>
    <p:sldId id="687" r:id="rId3"/>
    <p:sldId id="435" r:id="rId4"/>
    <p:sldId id="767" r:id="rId5"/>
    <p:sldId id="677" r:id="rId6"/>
    <p:sldId id="441" r:id="rId7"/>
    <p:sldId id="640" r:id="rId8"/>
    <p:sldId id="641" r:id="rId9"/>
    <p:sldId id="642" r:id="rId10"/>
    <p:sldId id="643" r:id="rId11"/>
    <p:sldId id="644" r:id="rId12"/>
    <p:sldId id="645" r:id="rId13"/>
    <p:sldId id="646" r:id="rId14"/>
    <p:sldId id="647" r:id="rId15"/>
    <p:sldId id="648" r:id="rId16"/>
    <p:sldId id="639" r:id="rId17"/>
    <p:sldId id="649" r:id="rId18"/>
    <p:sldId id="768" r:id="rId19"/>
    <p:sldId id="769" r:id="rId20"/>
    <p:sldId id="616" r:id="rId21"/>
    <p:sldId id="765" r:id="rId22"/>
    <p:sldId id="766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300"/>
    <a:srgbClr val="C55A11"/>
    <a:srgbClr val="7030A0"/>
    <a:srgbClr val="00B0F0"/>
    <a:srgbClr val="2F5597"/>
    <a:srgbClr val="FFFF00"/>
    <a:srgbClr val="002060"/>
    <a:srgbClr val="4469B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533" autoAdjust="0"/>
  </p:normalViewPr>
  <p:slideViewPr>
    <p:cSldViewPr snapToGrid="0">
      <p:cViewPr varScale="1">
        <p:scale>
          <a:sx n="104" d="100"/>
          <a:sy n="104" d="100"/>
        </p:scale>
        <p:origin x="10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EEF44-EFAE-4B24-8D33-E53DA1BD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07" y="562708"/>
            <a:ext cx="9001786" cy="1407971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S203 [ADS]</a:t>
            </a:r>
            <a:br>
              <a:rPr lang="en-US" sz="3600" b="1" dirty="0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</a:br>
            <a:r>
              <a:rPr lang="en-US" sz="4400" b="1" dirty="0" err="1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Arquitetura</a:t>
            </a:r>
            <a:r>
              <a:rPr lang="en-US" sz="4400" b="1" dirty="0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 e </a:t>
            </a:r>
            <a:r>
              <a:rPr lang="en-US" sz="4400" b="1" dirty="0" err="1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Desenho</a:t>
            </a:r>
            <a:r>
              <a:rPr lang="en-US" sz="4400" b="1" dirty="0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 de Software</a:t>
            </a:r>
            <a:endParaRPr lang="en-US" sz="3600" b="1" dirty="0">
              <a:solidFill>
                <a:srgbClr val="003399"/>
              </a:solidFill>
              <a:latin typeface="+mn-lt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92C365-A79D-43C5-BA63-26D0B9E77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53" y="2083801"/>
            <a:ext cx="7859294" cy="39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Uma máquina de estados é qualquer dispositivo que </a:t>
            </a:r>
            <a:r>
              <a:rPr lang="pt-BR" sz="1800" b="1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armazena o status de um objeto </a:t>
            </a: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em um determinado momento e pode mudar de status ou causar outras ações baseado na entrada que recebe.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Estados indicam as diferentes combinações de informações que um objeto pode conter, e não como ele se comporta.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Para entender os diferentes estados de um objeto, você pode visualizar todos os possíveis estados e mostrar como um objeto chega a determinado estado.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 isso pode ser feito com um Diagrama de Estados UML.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180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Portanto</a:t>
            </a: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, este diagrama é utilizado para </a:t>
            </a:r>
            <a:r>
              <a:rPr lang="pt-BR" sz="1800" b="1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acompanhar os estados por que passa uma instância de uma classe</a:t>
            </a:r>
            <a:r>
              <a:rPr lang="pt-BR" sz="1800" b="1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pt-BR" sz="18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O que é  um Diagrama de Estados?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Os diagramas de estados são desenhados </a:t>
            </a:r>
            <a:r>
              <a:rPr lang="pt-BR" sz="1800" b="1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por classe</a:t>
            </a: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Desvantagem: dificuldade na visualização do estado do sistema como um todo.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Essa desvantagem é parcialmente compensada pelos diagramas de interação.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Nem todas as classes de um sistema precisam de um Diagrama de Classes.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b="1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Somente classes que exibem um comportamento dinâmico relevante.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Objetos cujo histórico precisa ser rastreado pelo sistema são típicos para se construir um diagrama de estados. </a:t>
            </a:r>
          </a:p>
          <a:p>
            <a:pPr marL="0" indent="0">
              <a:buNone/>
            </a:pPr>
            <a:endParaRPr lang="pt-BR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Um Diagrama de Estado para uma Classe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6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 </a:t>
            </a:r>
            <a:r>
              <a:rPr lang="pt-BR" sz="2000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Estado representa a situação em que um objeto se encontra</a:t>
            </a: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, em um determinado momento durante o período em que este participa de um processo.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 objeto pode passar por diversos estados dentro de um mesmo processo..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 estado pode demonstrar: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b="1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 espera pela ocorrência de um evento.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b="1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 reação a um estímulo.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b="1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 execução de alguma atividade.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b="1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 satisfação de alguma condição</a:t>
            </a:r>
            <a:r>
              <a:rPr lang="pt-BR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pt-BR" sz="36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O Estado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26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Identifique os estados relevantes para a classe.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Identifique os eventos relevantes. Para cada evento, identifique qual a transição que ele ocasiona.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Para cada estado: identifique as transições possíveis quando um evento ocorre.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Para cada estado, identifique os eventos internos e ações correspondentes.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Para cada transição, verifique se há fatores que influenciam no seu disparo. (definição de condições de guarda  e ações).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Para cada condição de guarda e para cada ação, identifique os atributos e ligações que estão envolvidos.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Defina o estado inicial e os eventuais estados finais.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Faça a modelagem conforme as notação UML para o Diagrama de Estados.</a:t>
            </a:r>
            <a:endParaRPr lang="pt-BR" sz="2000" dirty="0">
              <a:solidFill>
                <a:srgbClr val="002060"/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 marL="0" indent="0">
              <a:buNone/>
            </a:pPr>
            <a:endParaRPr lang="pt-BR" sz="18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Procedimento para Construção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1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 Diagrama de Estados começa com um círculo escuro, que indica o estado inicial, e termina com um círculo contornado.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 Estado é representado por um retângulo com as pontas arredondadas, podendo apresentar uma ou duas divisões.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Sendo a primeira armazena a descrição do Estado e a segunda as possíveis ações ou atividades, executadas pelo objeto quando em um Estado.</a:t>
            </a:r>
          </a:p>
          <a:p>
            <a:pPr marL="0" indent="0">
              <a:buNone/>
            </a:pPr>
            <a:endParaRPr lang="pt-BR" sz="20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Símbolos e Notação UML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EA39F-D6CD-46C3-9063-76BD429F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47" y="3850133"/>
            <a:ext cx="6849983" cy="22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Analise abaixo o Diagrama de Estado de um lâmpada que evolui os Estados</a:t>
            </a: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b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Segoe UI Emoji" panose="020B0502040204020203" pitchFamily="34" charset="0"/>
                <a:ea typeface="Segoe UI Emoji" panose="020B0502040204020203" pitchFamily="34" charset="0"/>
              </a:rPr>
              <a:t>Acesa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e </a:t>
            </a:r>
            <a:r>
              <a:rPr lang="pt-BR" sz="2000" b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Segoe UI Emoji" panose="020B0502040204020203" pitchFamily="34" charset="0"/>
                <a:ea typeface="Segoe UI Emoji" panose="020B0502040204020203" pitchFamily="34" charset="0"/>
              </a:rPr>
              <a:t>Apagada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,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conforme se liga e desliga um 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interruptor.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b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Segoe UI Emoji" panose="020B0502040204020203" pitchFamily="34" charset="0"/>
                <a:ea typeface="Segoe UI Emoji" panose="020B0502040204020203" pitchFamily="34" charset="0"/>
              </a:rPr>
              <a:t>Queimada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, sempre que o filamente é rompido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Confira mais um exemplo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C3F8E-F8C2-455E-8F60-8687C21BB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98" y="1902599"/>
            <a:ext cx="6457496" cy="41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0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68837" y="1446948"/>
            <a:ext cx="11520000" cy="5033052"/>
          </a:xfrm>
          <a:prstGeom prst="rect">
            <a:avLst/>
          </a:prstGeom>
          <a:solidFill>
            <a:schemeClr val="bg1"/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1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)Fazer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 Diagrama de Estado para a situação: Uma Máquina de Lavar.</a:t>
            </a:r>
          </a:p>
          <a:p>
            <a:pPr marL="114300" indent="0" algn="just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Depois da passagem de um determinado período de tempo, a máquina de lavar termina o seu programa de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lavagem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, e inicia o de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secagem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  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Diagrama</a:t>
            </a:r>
            <a:r>
              <a:rPr lang="en-US" sz="3200" b="1" dirty="0"/>
              <a:t> de Estado</a:t>
            </a:r>
          </a:p>
        </p:txBody>
      </p:sp>
      <p:pic>
        <p:nvPicPr>
          <p:cNvPr id="13" name="Graphic 12" descr="Gymnast Rings">
            <a:extLst>
              <a:ext uri="{FF2B5EF4-FFF2-40B4-BE49-F238E27FC236}">
                <a16:creationId xmlns:a16="http://schemas.microsoft.com/office/drawing/2014/main" id="{1522AA6C-60BA-420F-BF17-E41DAD9D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959" y="6947"/>
            <a:ext cx="720000" cy="720000"/>
          </a:xfrm>
          <a:prstGeom prst="rect">
            <a:avLst/>
          </a:prstGeom>
        </p:spPr>
      </p:pic>
      <p:sp>
        <p:nvSpPr>
          <p:cNvPr id="7" name="Subtítulo 1">
            <a:extLst>
              <a:ext uri="{FF2B5EF4-FFF2-40B4-BE49-F238E27FC236}">
                <a16:creationId xmlns:a16="http://schemas.microsoft.com/office/drawing/2014/main" id="{1B29BC92-D360-4FC9-8DDD-B05C60ABF374}"/>
              </a:ext>
            </a:extLst>
          </p:cNvPr>
          <p:cNvSpPr txBox="1">
            <a:spLocks/>
          </p:cNvSpPr>
          <p:nvPr/>
        </p:nvSpPr>
        <p:spPr>
          <a:xfrm>
            <a:off x="568837" y="726948"/>
            <a:ext cx="115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b="1">
                <a:solidFill>
                  <a:srgbClr val="003300"/>
                </a:solidFill>
                <a:latin typeface="Candara" panose="020E0502030303020204" pitchFamily="34" charset="0"/>
              </a:rPr>
              <a:t>Numa folha de papel</a:t>
            </a:r>
            <a:endParaRPr lang="pt-BR" sz="1800" b="1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Gráfico 7" descr="Documento com preenchimento sólido">
            <a:extLst>
              <a:ext uri="{FF2B5EF4-FFF2-40B4-BE49-F238E27FC236}">
                <a16:creationId xmlns:a16="http://schemas.microsoft.com/office/drawing/2014/main" id="{970D51CF-3FDB-460F-8AB0-007175F63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2527" y="72694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83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68837" y="1446948"/>
            <a:ext cx="11520000" cy="5033052"/>
          </a:xfrm>
          <a:prstGeom prst="rect">
            <a:avLst/>
          </a:prstGeom>
          <a:solidFill>
            <a:schemeClr val="bg1"/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2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)Faça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 Diagrama 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de Estado: Ciclo de vida de componentes no framework Spring: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 marL="114300" indent="0" algn="just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 Spring é um framework famoso no mundo Java e uma das suas funções é gerenciar o ciclo de vida de seus componentes.</a:t>
            </a:r>
          </a:p>
          <a:p>
            <a:pPr marL="114300" indent="0" algn="just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Todo componente gerenciado pelo Spring possui um estado inicial onde ele não existe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</a:t>
            </a: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(não foi instanciado na memória). </a:t>
            </a:r>
          </a:p>
          <a:p>
            <a:pPr marL="114300" indent="0" algn="just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Por diversos motivações, o Spring decide criar (instanciar) este componente e o coloca no estado 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Pronto</a:t>
            </a: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 Sempre que algum método desta componente é invocado, o componente continuará no mesmo estado.</a:t>
            </a:r>
          </a:p>
          <a:p>
            <a:pPr marL="114300" indent="0" algn="just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Quando o Spring decide encerrar o componente, este é colocado no estado </a:t>
            </a:r>
            <a:r>
              <a:rPr lang="pt-BR" sz="24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Destruído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Diagrama</a:t>
            </a:r>
            <a:r>
              <a:rPr lang="en-US" sz="3200" b="1" dirty="0"/>
              <a:t> de Estado</a:t>
            </a:r>
          </a:p>
        </p:txBody>
      </p:sp>
      <p:pic>
        <p:nvPicPr>
          <p:cNvPr id="13" name="Graphic 12" descr="Gymnast Rings">
            <a:extLst>
              <a:ext uri="{FF2B5EF4-FFF2-40B4-BE49-F238E27FC236}">
                <a16:creationId xmlns:a16="http://schemas.microsoft.com/office/drawing/2014/main" id="{1522AA6C-60BA-420F-BF17-E41DAD9D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959" y="6947"/>
            <a:ext cx="720000" cy="720000"/>
          </a:xfrm>
          <a:prstGeom prst="rect">
            <a:avLst/>
          </a:prstGeom>
        </p:spPr>
      </p:pic>
      <p:sp>
        <p:nvSpPr>
          <p:cNvPr id="7" name="Subtítulo 1">
            <a:extLst>
              <a:ext uri="{FF2B5EF4-FFF2-40B4-BE49-F238E27FC236}">
                <a16:creationId xmlns:a16="http://schemas.microsoft.com/office/drawing/2014/main" id="{4006C921-A527-4BE8-827A-89ED8D2F25A1}"/>
              </a:ext>
            </a:extLst>
          </p:cNvPr>
          <p:cNvSpPr txBox="1">
            <a:spLocks/>
          </p:cNvSpPr>
          <p:nvPr/>
        </p:nvSpPr>
        <p:spPr>
          <a:xfrm>
            <a:off x="568837" y="726948"/>
            <a:ext cx="115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b="1">
                <a:solidFill>
                  <a:srgbClr val="003300"/>
                </a:solidFill>
                <a:latin typeface="Candara" panose="020E0502030303020204" pitchFamily="34" charset="0"/>
              </a:rPr>
              <a:t>Numa folha de papel</a:t>
            </a:r>
            <a:endParaRPr lang="pt-BR" sz="1800" b="1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Gráfico 7" descr="Documento com preenchimento sólido">
            <a:extLst>
              <a:ext uri="{FF2B5EF4-FFF2-40B4-BE49-F238E27FC236}">
                <a16:creationId xmlns:a16="http://schemas.microsoft.com/office/drawing/2014/main" id="{820A2E2C-C82C-40AC-892A-9A994084A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2527" y="72694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5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68837" y="1446948"/>
            <a:ext cx="11520000" cy="5033052"/>
          </a:xfrm>
          <a:prstGeom prst="rect">
            <a:avLst/>
          </a:prstGeom>
          <a:solidFill>
            <a:schemeClr val="bg1"/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3) Crie o Diagrama de Estado </a:t>
            </a:r>
            <a:r>
              <a:rPr lang="pt-BR" sz="2400" b="1" u="sng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ES: Máquina de Lavar</a:t>
            </a: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e modele conforme o fez no papel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Diagrama</a:t>
            </a:r>
            <a:r>
              <a:rPr lang="en-US" sz="3200" b="1" dirty="0"/>
              <a:t> de Estado</a:t>
            </a:r>
          </a:p>
        </p:txBody>
      </p:sp>
      <p:pic>
        <p:nvPicPr>
          <p:cNvPr id="13" name="Graphic 12" descr="Gymnast Rings">
            <a:extLst>
              <a:ext uri="{FF2B5EF4-FFF2-40B4-BE49-F238E27FC236}">
                <a16:creationId xmlns:a16="http://schemas.microsoft.com/office/drawing/2014/main" id="{1522AA6C-60BA-420F-BF17-E41DAD9D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959" y="6947"/>
            <a:ext cx="720000" cy="720000"/>
          </a:xfrm>
          <a:prstGeom prst="rect">
            <a:avLst/>
          </a:prstGeom>
        </p:spPr>
      </p:pic>
      <p:sp>
        <p:nvSpPr>
          <p:cNvPr id="9" name="Subtítulo 1">
            <a:extLst>
              <a:ext uri="{FF2B5EF4-FFF2-40B4-BE49-F238E27FC236}">
                <a16:creationId xmlns:a16="http://schemas.microsoft.com/office/drawing/2014/main" id="{DA9E72FB-B324-4893-94BF-BD52AF1FDFA8}"/>
              </a:ext>
            </a:extLst>
          </p:cNvPr>
          <p:cNvSpPr txBox="1">
            <a:spLocks/>
          </p:cNvSpPr>
          <p:nvPr/>
        </p:nvSpPr>
        <p:spPr>
          <a:xfrm>
            <a:off x="568837" y="726948"/>
            <a:ext cx="115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b="1">
                <a:solidFill>
                  <a:srgbClr val="003300"/>
                </a:solidFill>
                <a:latin typeface="Candara" panose="020E0502030303020204" pitchFamily="34" charset="0"/>
              </a:rPr>
              <a:t>Com AstahUML</a:t>
            </a:r>
            <a:endParaRPr lang="pt-BR" sz="1800" b="1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Picture 4" descr="Astah (@astah_en) / X">
            <a:extLst>
              <a:ext uri="{FF2B5EF4-FFF2-40B4-BE49-F238E27FC236}">
                <a16:creationId xmlns:a16="http://schemas.microsoft.com/office/drawing/2014/main" id="{B05CB923-E827-4900-A861-5CDBE663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92" y="762948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58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68837" y="1446948"/>
            <a:ext cx="11520000" cy="5033052"/>
          </a:xfrm>
          <a:prstGeom prst="rect">
            <a:avLst/>
          </a:prstGeom>
          <a:solidFill>
            <a:schemeClr val="bg1"/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4) Crie o Diagrama de Estado </a:t>
            </a:r>
            <a:r>
              <a:rPr lang="pt-BR" sz="2400" b="1" u="sng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ES: Ciclo de Vida Componentes Spring</a:t>
            </a:r>
            <a:r>
              <a:rPr lang="pt-BR" sz="24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e modele conforme modelou no papel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Diagrama</a:t>
            </a:r>
            <a:r>
              <a:rPr lang="en-US" sz="3200" b="1" dirty="0"/>
              <a:t> de Estado</a:t>
            </a:r>
          </a:p>
        </p:txBody>
      </p:sp>
      <p:pic>
        <p:nvPicPr>
          <p:cNvPr id="13" name="Graphic 12" descr="Gymnast Rings">
            <a:extLst>
              <a:ext uri="{FF2B5EF4-FFF2-40B4-BE49-F238E27FC236}">
                <a16:creationId xmlns:a16="http://schemas.microsoft.com/office/drawing/2014/main" id="{1522AA6C-60BA-420F-BF17-E41DAD9D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959" y="6947"/>
            <a:ext cx="720000" cy="720000"/>
          </a:xfrm>
          <a:prstGeom prst="rect">
            <a:avLst/>
          </a:prstGeom>
        </p:spPr>
      </p:pic>
      <p:sp>
        <p:nvSpPr>
          <p:cNvPr id="9" name="Subtítulo 1">
            <a:extLst>
              <a:ext uri="{FF2B5EF4-FFF2-40B4-BE49-F238E27FC236}">
                <a16:creationId xmlns:a16="http://schemas.microsoft.com/office/drawing/2014/main" id="{DA9E72FB-B324-4893-94BF-BD52AF1FDFA8}"/>
              </a:ext>
            </a:extLst>
          </p:cNvPr>
          <p:cNvSpPr txBox="1">
            <a:spLocks/>
          </p:cNvSpPr>
          <p:nvPr/>
        </p:nvSpPr>
        <p:spPr>
          <a:xfrm>
            <a:off x="568837" y="726948"/>
            <a:ext cx="115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b="1">
                <a:solidFill>
                  <a:srgbClr val="003300"/>
                </a:solidFill>
                <a:latin typeface="Candara" panose="020E0502030303020204" pitchFamily="34" charset="0"/>
              </a:rPr>
              <a:t>Com AstahUML</a:t>
            </a:r>
            <a:endParaRPr lang="pt-BR" sz="1800" b="1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Picture 4" descr="Astah (@astah_en) / X">
            <a:extLst>
              <a:ext uri="{FF2B5EF4-FFF2-40B4-BE49-F238E27FC236}">
                <a16:creationId xmlns:a16="http://schemas.microsoft.com/office/drawing/2014/main" id="{B05CB923-E827-4900-A861-5CDBE663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92" y="762948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35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CD49A-5362-4B20-BCC6-D73D60C12C6A}"/>
              </a:ext>
            </a:extLst>
          </p:cNvPr>
          <p:cNvSpPr/>
          <p:nvPr/>
        </p:nvSpPr>
        <p:spPr>
          <a:xfrm>
            <a:off x="695999" y="2175405"/>
            <a:ext cx="11160000" cy="272177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>
                <a:solidFill>
                  <a:srgbClr val="00B0F0"/>
                </a:solidFill>
                <a:latin typeface="Candara" panose="020E0502030303020204" pitchFamily="34" charset="0"/>
              </a:rPr>
              <a:t>Diagrama de Estados</a:t>
            </a:r>
            <a:endParaRPr lang="en-US" sz="7200" b="1" i="1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8A1D0194-6590-4930-A1BD-9E78A6F587DE}"/>
              </a:ext>
            </a:extLst>
          </p:cNvPr>
          <p:cNvSpPr/>
          <p:nvPr/>
        </p:nvSpPr>
        <p:spPr>
          <a:xfrm>
            <a:off x="696000" y="742552"/>
            <a:ext cx="11160000" cy="7346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solidFill>
                  <a:schemeClr val="bg1"/>
                </a:solidFill>
                <a:latin typeface="Candara" panose="020E0502030303020204" pitchFamily="34" charset="0"/>
              </a:rPr>
              <a:t>Cap 03.4</a:t>
            </a:r>
            <a:endParaRPr lang="en-US" sz="4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92ECD9CA-F742-48D9-846E-07B282718B19}"/>
              </a:ext>
            </a:extLst>
          </p:cNvPr>
          <p:cNvSpPr/>
          <p:nvPr/>
        </p:nvSpPr>
        <p:spPr>
          <a:xfrm>
            <a:off x="696000" y="5094850"/>
            <a:ext cx="36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80390855-DF3F-4B1B-B8E1-3017AE37EC08}"/>
              </a:ext>
            </a:extLst>
          </p:cNvPr>
          <p:cNvSpPr/>
          <p:nvPr/>
        </p:nvSpPr>
        <p:spPr>
          <a:xfrm>
            <a:off x="696000" y="5454850"/>
            <a:ext cx="360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0C6EEFD7-706E-4630-BFF3-F69C8204EA3E}"/>
              </a:ext>
            </a:extLst>
          </p:cNvPr>
          <p:cNvSpPr/>
          <p:nvPr/>
        </p:nvSpPr>
        <p:spPr>
          <a:xfrm>
            <a:off x="4459819" y="5109482"/>
            <a:ext cx="2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Ano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Semestre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AA02B176-A447-4155-B445-25919EBB4582}"/>
              </a:ext>
            </a:extLst>
          </p:cNvPr>
          <p:cNvSpPr/>
          <p:nvPr/>
        </p:nvSpPr>
        <p:spPr>
          <a:xfrm>
            <a:off x="4459819" y="5469482"/>
            <a:ext cx="216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2023 / 2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D8F7A193-1737-4D57-BD75-FDAC782C22A7}"/>
              </a:ext>
            </a:extLst>
          </p:cNvPr>
          <p:cNvSpPr/>
          <p:nvPr/>
        </p:nvSpPr>
        <p:spPr>
          <a:xfrm>
            <a:off x="6816000" y="5094850"/>
            <a:ext cx="50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Ministrada em: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4D7573B0-F360-40FD-A26A-6E7B22944141}"/>
              </a:ext>
            </a:extLst>
          </p:cNvPr>
          <p:cNvSpPr/>
          <p:nvPr/>
        </p:nvSpPr>
        <p:spPr>
          <a:xfrm>
            <a:off x="6816000" y="5454850"/>
            <a:ext cx="504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25-set</a:t>
            </a:r>
            <a:endParaRPr lang="en-US" sz="32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id="{6663DE0F-4370-459B-AF10-6ACD4459203F}"/>
              </a:ext>
            </a:extLst>
          </p:cNvPr>
          <p:cNvSpPr txBox="1">
            <a:spLocks/>
          </p:cNvSpPr>
          <p:nvPr/>
        </p:nvSpPr>
        <p:spPr>
          <a:xfrm>
            <a:off x="6816000" y="6549482"/>
            <a:ext cx="503999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_2023_09_25</a:t>
            </a:r>
            <a:endParaRPr lang="pt-BR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890E971D-49B2-457F-86F8-D63D5872C694}"/>
              </a:ext>
            </a:extLst>
          </p:cNvPr>
          <p:cNvSpPr/>
          <p:nvPr/>
        </p:nvSpPr>
        <p:spPr>
          <a:xfrm>
            <a:off x="695999" y="1477183"/>
            <a:ext cx="11160000" cy="69822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rgbClr val="002060"/>
                </a:solidFill>
                <a:latin typeface="Candara" panose="020E0502030303020204" pitchFamily="34" charset="0"/>
              </a:rPr>
              <a:t>UML</a:t>
            </a:r>
            <a:endParaRPr lang="en-US" sz="4000" b="1" i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8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B9FD7882-F3E7-4F4D-9CD0-08671EAB9B4F}"/>
              </a:ext>
            </a:extLst>
          </p:cNvPr>
          <p:cNvSpPr txBox="1">
            <a:spLocks/>
          </p:cNvSpPr>
          <p:nvPr/>
        </p:nvSpPr>
        <p:spPr>
          <a:xfrm>
            <a:off x="571246" y="1989000"/>
            <a:ext cx="1152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400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Veremos mais sobre o conceito de </a:t>
            </a:r>
            <a:r>
              <a:rPr lang="pt-BR" sz="4000" b="1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Estados</a:t>
            </a:r>
            <a:r>
              <a:rPr lang="pt-BR" sz="400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no capítulo de </a:t>
            </a:r>
            <a:r>
              <a:rPr lang="pt-BR" sz="4000" b="1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Design Patterns</a:t>
            </a:r>
            <a:endParaRPr lang="pt-BR" sz="40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89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B84E656-F702-4A08-9CCF-FF0783A1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1" y="3960"/>
            <a:ext cx="8290559" cy="68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6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enhuma descrição de foto disponível.">
            <a:extLst>
              <a:ext uri="{FF2B5EF4-FFF2-40B4-BE49-F238E27FC236}">
                <a16:creationId xmlns:a16="http://schemas.microsoft.com/office/drawing/2014/main" id="{1BE132F0-D29E-493B-ADD5-644774637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500" y="729000"/>
            <a:ext cx="8640000" cy="550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56C1DDF8-2543-4715-9125-C1F0893AFB85}"/>
              </a:ext>
            </a:extLst>
          </p:cNvPr>
          <p:cNvSpPr txBox="1"/>
          <p:nvPr/>
        </p:nvSpPr>
        <p:spPr>
          <a:xfrm>
            <a:off x="2074923" y="5523748"/>
            <a:ext cx="819248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UML.estado.ok();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3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651246" y="908666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Introdução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47BDF83-7840-4369-8097-61463A1577A6}"/>
              </a:ext>
            </a:extLst>
          </p:cNvPr>
          <p:cNvSpPr txBox="1">
            <a:spLocks/>
          </p:cNvSpPr>
          <p:nvPr/>
        </p:nvSpPr>
        <p:spPr>
          <a:xfrm>
            <a:off x="1651247" y="0"/>
            <a:ext cx="10540754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4F737336-24E3-4A11-9D6A-91378EBBA3B0}"/>
              </a:ext>
            </a:extLst>
          </p:cNvPr>
          <p:cNvSpPr/>
          <p:nvPr/>
        </p:nvSpPr>
        <p:spPr>
          <a:xfrm>
            <a:off x="1651246" y="187715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Diagrama de Casos de Uso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3DAA01A1-959D-43AF-82EE-799626619F63}"/>
              </a:ext>
            </a:extLst>
          </p:cNvPr>
          <p:cNvSpPr/>
          <p:nvPr/>
        </p:nvSpPr>
        <p:spPr>
          <a:xfrm>
            <a:off x="1651246" y="2845634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Diagrama de Classes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E67EA774-FB3B-4160-93D4-0A66E84FB41B}"/>
              </a:ext>
            </a:extLst>
          </p:cNvPr>
          <p:cNvSpPr/>
          <p:nvPr/>
        </p:nvSpPr>
        <p:spPr>
          <a:xfrm>
            <a:off x="1651246" y="3814118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Diagrama de Estados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Processo de Engenharia de Software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7B77A-1821-44FA-B688-1C41B0C07B61}"/>
              </a:ext>
            </a:extLst>
          </p:cNvPr>
          <p:cNvSpPr/>
          <p:nvPr/>
        </p:nvSpPr>
        <p:spPr>
          <a:xfrm>
            <a:off x="696000" y="4216940"/>
            <a:ext cx="3960000" cy="144000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Negócio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56E2C-1FE1-4884-A534-34193D838394}"/>
              </a:ext>
            </a:extLst>
          </p:cNvPr>
          <p:cNvSpPr/>
          <p:nvPr/>
        </p:nvSpPr>
        <p:spPr>
          <a:xfrm>
            <a:off x="7536000" y="4216940"/>
            <a:ext cx="3960000" cy="144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Software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1E1D6F2-09DA-40A7-AA3C-23B403362B08}"/>
              </a:ext>
            </a:extLst>
          </p:cNvPr>
          <p:cNvSpPr/>
          <p:nvPr/>
        </p:nvSpPr>
        <p:spPr>
          <a:xfrm>
            <a:off x="3936000" y="1974715"/>
            <a:ext cx="4320000" cy="2160000"/>
          </a:xfrm>
          <a:prstGeom prst="triangle">
            <a:avLst/>
          </a:prstGeom>
          <a:noFill/>
          <a:ln w="762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UML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486A467-5406-4DF3-A5BE-8D0BF02C6731}"/>
              </a:ext>
            </a:extLst>
          </p:cNvPr>
          <p:cNvSpPr/>
          <p:nvPr/>
        </p:nvSpPr>
        <p:spPr>
          <a:xfrm flipV="1">
            <a:off x="5016000" y="3054715"/>
            <a:ext cx="2160000" cy="1080000"/>
          </a:xfrm>
          <a:prstGeom prst="triangle">
            <a:avLst/>
          </a:prstGeom>
          <a:noFill/>
          <a:ln w="762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48E70-39DC-46FB-A510-433B262D1281}"/>
              </a:ext>
            </a:extLst>
          </p:cNvPr>
          <p:cNvSpPr/>
          <p:nvPr/>
        </p:nvSpPr>
        <p:spPr>
          <a:xfrm>
            <a:off x="696000" y="5656940"/>
            <a:ext cx="3960000" cy="71467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Abstrato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422909-7B9A-484F-BA36-9E0F78B2611D}"/>
              </a:ext>
            </a:extLst>
          </p:cNvPr>
          <p:cNvSpPr/>
          <p:nvPr/>
        </p:nvSpPr>
        <p:spPr>
          <a:xfrm>
            <a:off x="7536000" y="5656939"/>
            <a:ext cx="3960000" cy="71467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3BA3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Concreto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003BA3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67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BF63CABF-AD7D-425A-9CAE-EAEF264F28DC}"/>
              </a:ext>
            </a:extLst>
          </p:cNvPr>
          <p:cNvSpPr/>
          <p:nvPr/>
        </p:nvSpPr>
        <p:spPr>
          <a:xfrm>
            <a:off x="5913652" y="3029529"/>
            <a:ext cx="1556424" cy="318038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4A8CFF">
                <a:lumMod val="50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Máquina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kern="0">
                <a:solidFill>
                  <a:schemeClr val="bg1"/>
                </a:solidFill>
                <a:latin typeface="Candara" panose="020E0502030303020204" pitchFamily="34" charset="0"/>
                <a:sym typeface="Arial"/>
              </a:rPr>
              <a:t>de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Estados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2B550D-B3A8-48D2-8A40-6F63417D1DF1}"/>
              </a:ext>
            </a:extLst>
          </p:cNvPr>
          <p:cNvCxnSpPr>
            <a:cxnSpLocks/>
          </p:cNvCxnSpPr>
          <p:nvPr/>
        </p:nvCxnSpPr>
        <p:spPr>
          <a:xfrm flipV="1">
            <a:off x="2529189" y="928991"/>
            <a:ext cx="0" cy="5330758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5148CD-101E-4573-BF02-1EB4A3CAEDCD}"/>
              </a:ext>
            </a:extLst>
          </p:cNvPr>
          <p:cNvCxnSpPr>
            <a:cxnSpLocks/>
          </p:cNvCxnSpPr>
          <p:nvPr/>
        </p:nvCxnSpPr>
        <p:spPr>
          <a:xfrm>
            <a:off x="2529189" y="6254886"/>
            <a:ext cx="9084640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D7BF64-BBD8-4701-941E-9BE75DF7FEA2}"/>
              </a:ext>
            </a:extLst>
          </p:cNvPr>
          <p:cNvSpPr/>
          <p:nvPr/>
        </p:nvSpPr>
        <p:spPr>
          <a:xfrm>
            <a:off x="680935" y="1164457"/>
            <a:ext cx="1800000" cy="453197"/>
          </a:xfrm>
          <a:prstGeom prst="roundRect">
            <a:avLst>
              <a:gd name="adj" fmla="val 872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Abstração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E4C37-1518-4A90-9EF6-E4EABD7FC629}"/>
              </a:ext>
            </a:extLst>
          </p:cNvPr>
          <p:cNvSpPr/>
          <p:nvPr/>
        </p:nvSpPr>
        <p:spPr>
          <a:xfrm>
            <a:off x="8822987" y="6305923"/>
            <a:ext cx="2714017" cy="453197"/>
          </a:xfrm>
          <a:prstGeom prst="roundRect">
            <a:avLst>
              <a:gd name="adj" fmla="val 872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Diagramas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 UML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062205-DE76-42C8-8023-9397151898D9}"/>
              </a:ext>
            </a:extLst>
          </p:cNvPr>
          <p:cNvSpPr/>
          <p:nvPr/>
        </p:nvSpPr>
        <p:spPr>
          <a:xfrm>
            <a:off x="680935" y="5736456"/>
            <a:ext cx="1800000" cy="453197"/>
          </a:xfrm>
          <a:prstGeom prst="roundRect">
            <a:avLst>
              <a:gd name="adj" fmla="val 872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Concreto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003BA3">
                  <a:lumMod val="75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029961-AE05-4457-A5C7-CD63B3C22417}"/>
              </a:ext>
            </a:extLst>
          </p:cNvPr>
          <p:cNvSpPr/>
          <p:nvPr/>
        </p:nvSpPr>
        <p:spPr>
          <a:xfrm>
            <a:off x="2723746" y="1284191"/>
            <a:ext cx="1556424" cy="492572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Casos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 de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Uso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C8F92F-C730-48BC-9D9B-E0FF9528D38E}"/>
              </a:ext>
            </a:extLst>
          </p:cNvPr>
          <p:cNvSpPr/>
          <p:nvPr/>
        </p:nvSpPr>
        <p:spPr>
          <a:xfrm>
            <a:off x="4318699" y="2013630"/>
            <a:ext cx="1556424" cy="41962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4A8CFF">
                <a:lumMod val="50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Classes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262167F-4779-44C9-90E2-6E9429CC7C93}"/>
              </a:ext>
            </a:extLst>
          </p:cNvPr>
          <p:cNvSpPr/>
          <p:nvPr/>
        </p:nvSpPr>
        <p:spPr>
          <a:xfrm flipV="1">
            <a:off x="2723735" y="1233154"/>
            <a:ext cx="8375514" cy="472016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DA8D7-CAF5-4217-A0F7-55B91D266192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 flipH="1" flipV="1">
            <a:off x="2723735" y="1233154"/>
            <a:ext cx="8375514" cy="4720165"/>
          </a:xfrm>
          <a:prstGeom prst="straightConnector1">
            <a:avLst/>
          </a:prstGeom>
          <a:noFill/>
          <a:ln w="76200" cap="rnd" cmpd="sng" algn="ctr">
            <a:solidFill>
              <a:srgbClr val="003BA3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757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BDFB06-8716-45A3-A489-61118D18C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09" y="1449000"/>
            <a:ext cx="820858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8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061964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Objetos do mundo real se encontram em </a:t>
            </a:r>
            <a:r>
              <a:rPr lang="pt-BR" sz="2000" b="1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estados</a:t>
            </a:r>
            <a:r>
              <a:rPr lang="pt-BR" sz="2000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 particulares </a:t>
            </a: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 cada momento.</a:t>
            </a:r>
          </a:p>
          <a:p>
            <a:pPr marL="914400" lvl="2" indent="-34290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pt-BR" sz="14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uma jarra está </a:t>
            </a:r>
            <a:r>
              <a:rPr lang="pt-BR" sz="1400" u="sng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cheia</a:t>
            </a:r>
            <a:r>
              <a:rPr lang="pt-BR" sz="14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de líquido</a:t>
            </a:r>
          </a:p>
          <a:p>
            <a:pPr marL="914400" lvl="2" indent="-34290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pt-BR" sz="14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uma pessoa está </a:t>
            </a:r>
            <a:r>
              <a:rPr lang="pt-BR" sz="1400" u="sng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cansada</a:t>
            </a:r>
            <a:r>
              <a:rPr lang="pt-BR" sz="14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Da mesma forma, cada objeto participante de um sistema de software orientado a objetos se encontra em um estado particular.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 objeto muda de estado quando acontece algum </a:t>
            </a:r>
            <a:r>
              <a:rPr lang="pt-BR" sz="2000" b="1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evento</a:t>
            </a:r>
            <a:r>
              <a:rPr lang="pt-BR" sz="2000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 interno ou externo ao sistema</a:t>
            </a: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Durante a transição de um estado para outro, um objeto realiza determinadas ações dentro do sistema.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Quando um objeto transita de um estado para outro, </a:t>
            </a:r>
            <a:r>
              <a:rPr lang="pt-BR" sz="2000" dirty="0">
                <a:solidFill>
                  <a:srgbClr val="002060"/>
                </a:solidFill>
                <a:highlight>
                  <a:srgbClr val="FFFF00"/>
                </a:highlight>
                <a:latin typeface="Candara" panose="020E0502030303020204" pitchFamily="34" charset="0"/>
                <a:ea typeface="Segoe UI Emoji" panose="020B0502040204020203" pitchFamily="34" charset="0"/>
              </a:rPr>
              <a:t>significa que o sistema no qual ele está inserido também está mudando de estado</a:t>
            </a:r>
            <a:r>
              <a:rPr lang="pt-BR" sz="200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 </a:t>
            </a:r>
            <a:endParaRPr lang="pt-BR" sz="2000" dirty="0">
              <a:solidFill>
                <a:srgbClr val="002060"/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Introdução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92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O que é um Diagrama de Estados?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 descr="E:\paps2a\Figs-2a edicao\jpg\Figura_04_3.jpg">
            <a:extLst>
              <a:ext uri="{FF2B5EF4-FFF2-40B4-BE49-F238E27FC236}">
                <a16:creationId xmlns:a16="http://schemas.microsoft.com/office/drawing/2014/main" id="{2551CD52-3FFA-4E0E-B509-2D8E26B85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044" y="1003794"/>
            <a:ext cx="6795642" cy="357006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B4A174-273D-4E3F-9705-5B379929E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246" y="3753482"/>
            <a:ext cx="4876800" cy="249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Através da análise das transições entre estados dos objetos de um sistema de software, podem-se prever todas as possíveis operações realizadas, em função de eventos que possam ocorrer.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O diagrama da UML que é utilizado para realizar esta análise é o Diagrama de Estado.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 UML tem um conjunto rico de notações para desenhar um Diagrama de Estado:</a:t>
            </a:r>
          </a:p>
          <a:p>
            <a:pPr lvl="1" indent="-34290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pt-BR" sz="1400" dirty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Estados;</a:t>
            </a:r>
          </a:p>
          <a:p>
            <a:pPr lvl="1" indent="-34290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pt-BR" sz="1400" dirty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Transições;</a:t>
            </a:r>
          </a:p>
          <a:p>
            <a:pPr lvl="1" indent="-34290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pt-BR" sz="1400" dirty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Evento;</a:t>
            </a:r>
          </a:p>
          <a:p>
            <a:pPr lvl="1" indent="-34290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pt-BR" sz="1400" dirty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Ação;</a:t>
            </a:r>
          </a:p>
          <a:p>
            <a:pPr lvl="1" indent="-34290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pt-BR" sz="1400" dirty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Atividade;</a:t>
            </a:r>
          </a:p>
          <a:p>
            <a:pPr lvl="1" indent="-34290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pt-BR" sz="1400" dirty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Transições internas;</a:t>
            </a:r>
          </a:p>
          <a:p>
            <a:pPr marL="0" indent="0">
              <a:buNone/>
            </a:pPr>
            <a:endParaRPr lang="pt-BR" sz="20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Diagrama de Estado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6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F946FEBE1DF4AA3A918D2CCD579DD" ma:contentTypeVersion="8" ma:contentTypeDescription="Create a new document." ma:contentTypeScope="" ma:versionID="2670fc44c26a366b06f8f179c2d744fd">
  <xsd:schema xmlns:xsd="http://www.w3.org/2001/XMLSchema" xmlns:xs="http://www.w3.org/2001/XMLSchema" xmlns:p="http://schemas.microsoft.com/office/2006/metadata/properties" xmlns:ns2="4d255587-a322-4fa2-a744-5d1f941c2fb6" targetNamespace="http://schemas.microsoft.com/office/2006/metadata/properties" ma:root="true" ma:fieldsID="82861a4095e7ee3db376554c9ac3e3db" ns2:_="">
    <xsd:import namespace="4d255587-a322-4fa2-a744-5d1f941c2f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55587-a322-4fa2-a744-5d1f941c2f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EC2422-FF8A-40E9-BB44-47E14A32616B}"/>
</file>

<file path=customXml/itemProps2.xml><?xml version="1.0" encoding="utf-8"?>
<ds:datastoreItem xmlns:ds="http://schemas.openxmlformats.org/officeDocument/2006/customXml" ds:itemID="{9569ACAB-6F12-4746-BAE3-A89A1DAE7542}"/>
</file>

<file path=customXml/itemProps3.xml><?xml version="1.0" encoding="utf-8"?>
<ds:datastoreItem xmlns:ds="http://schemas.openxmlformats.org/officeDocument/2006/customXml" ds:itemID="{8FF7A60B-CE73-4DE5-B2FA-C1C38A951F91}"/>
</file>

<file path=docProps/app.xml><?xml version="1.0" encoding="utf-8"?>
<Properties xmlns="http://schemas.openxmlformats.org/officeDocument/2006/extended-properties" xmlns:vt="http://schemas.openxmlformats.org/officeDocument/2006/docPropsVTypes">
  <TotalTime>5446</TotalTime>
  <Words>993</Words>
  <Application>Microsoft Office PowerPoint</Application>
  <PresentationFormat>Widescreen</PresentationFormat>
  <Paragraphs>106</Paragraphs>
  <Slides>22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Candara</vt:lpstr>
      <vt:lpstr>Consolas</vt:lpstr>
      <vt:lpstr>Segoe UI Emoji</vt:lpstr>
      <vt:lpstr>Swis721 BT</vt:lpstr>
      <vt:lpstr>Swis721 Md BT</vt:lpstr>
      <vt:lpstr>Times New Roman</vt:lpstr>
      <vt:lpstr>Wingdings</vt:lpstr>
      <vt:lpstr>Tema do Office</vt:lpstr>
      <vt:lpstr>S203 [ADS] Arquitetura e Desenho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248</cp:revision>
  <dcterms:created xsi:type="dcterms:W3CDTF">2017-03-24T14:48:15Z</dcterms:created>
  <dcterms:modified xsi:type="dcterms:W3CDTF">2023-09-25T22:15:17Z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0x0101001FEF946FEBE1DF4AA3A918D2CCD579DD</vt:lpwstr>
  </property>
</Properties>
</file>