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571" r:id="rId3"/>
    <p:sldId id="687" r:id="rId4"/>
    <p:sldId id="1344" r:id="rId5"/>
    <p:sldId id="1346" r:id="rId6"/>
    <p:sldId id="1404" r:id="rId7"/>
    <p:sldId id="1403" r:id="rId8"/>
    <p:sldId id="1400" r:id="rId9"/>
    <p:sldId id="1348" r:id="rId10"/>
    <p:sldId id="1405" r:id="rId11"/>
    <p:sldId id="1402" r:id="rId12"/>
    <p:sldId id="1406" r:id="rId13"/>
    <p:sldId id="140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CCECFF"/>
    <a:srgbClr val="0000CC"/>
    <a:srgbClr val="006600"/>
    <a:srgbClr val="FFFFCC"/>
    <a:srgbClr val="663300"/>
    <a:srgbClr val="9900CC"/>
    <a:srgbClr val="0F53B5"/>
    <a:srgbClr val="04152D"/>
    <a:srgbClr val="3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533" autoAdjust="0"/>
  </p:normalViewPr>
  <p:slideViewPr>
    <p:cSldViewPr snapToGrid="0">
      <p:cViewPr varScale="1">
        <p:scale>
          <a:sx n="104" d="100"/>
          <a:sy n="104" d="100"/>
        </p:scale>
        <p:origin x="98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customXml" Target="../customXml/item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291233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291033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291133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922567" y="34288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3544167" y="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88385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50967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5283200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950967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283200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10027600" y="2734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5"/>
          <p:cNvSpPr/>
          <p:nvPr/>
        </p:nvSpPr>
        <p:spPr>
          <a:xfrm>
            <a:off x="8406000" y="0"/>
            <a:ext cx="1621600" cy="273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0926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542033" y="1787200"/>
            <a:ext cx="56428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542033" y="2794800"/>
            <a:ext cx="5642800" cy="2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solidFill>
                  <a:schemeClr val="accent2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7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7"/>
          <p:cNvSpPr/>
          <p:nvPr/>
        </p:nvSpPr>
        <p:spPr>
          <a:xfrm>
            <a:off x="10601767" y="34290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85010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950967" y="725433"/>
            <a:ext cx="56864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67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5281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3080467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957067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080467" y="2478500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8310733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6248533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8367733" y="2478504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3080467" y="3825036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957067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3080467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8367533" y="3825033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6248533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8367733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4"/>
          <p:cNvSpPr/>
          <p:nvPr/>
        </p:nvSpPr>
        <p:spPr>
          <a:xfrm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64958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465067" y="50336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465067" y="40684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465067" y="30874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465067" y="21222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7221600" y="1346800"/>
            <a:ext cx="1621600" cy="20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8843200" y="3428800"/>
            <a:ext cx="1621600" cy="34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5573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10508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10508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45882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45882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81256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81256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7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07272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2504367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2504367" y="2325793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7135329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7135324" y="2325709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2504367" y="3864197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2504367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7135233" y="3864208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7135233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812012" y="2372624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812100" y="4563200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424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23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95179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9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957067" y="1674367"/>
            <a:ext cx="6175600" cy="4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58613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1001300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1001300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4678116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4678116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8288133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8288133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50946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9492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9492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39786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39786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70080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70080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9492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9492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39786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39786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70080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70080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26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703695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145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9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950967" y="4647567"/>
            <a:ext cx="52748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8948800" y="3428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27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192392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1_Table of conten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565203" y="5166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565200" y="1070028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697343" y="872151"/>
            <a:ext cx="2318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4567019" y="163238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4567012" y="2185145"/>
            <a:ext cx="2635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697343" y="1985051"/>
            <a:ext cx="2153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4570665" y="27481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4570663" y="3300263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697343" y="30979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8802172" y="2195027"/>
            <a:ext cx="38844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4570665" y="386388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4570663" y="4415379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697343" y="42108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4570665" y="49796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4570663" y="5530496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697343" y="53237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08290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90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710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‹nº›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5386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>
            <a:extLst>
              <a:ext uri="{FF2B5EF4-FFF2-40B4-BE49-F238E27FC236}">
                <a16:creationId xmlns:a16="http://schemas.microsoft.com/office/drawing/2014/main" id="{AF06BC9E-D665-44BA-98B8-2FC3E370CB78}"/>
              </a:ext>
            </a:extLst>
          </p:cNvPr>
          <p:cNvSpPr txBox="1">
            <a:spLocks/>
          </p:cNvSpPr>
          <p:nvPr/>
        </p:nvSpPr>
        <p:spPr>
          <a:xfrm>
            <a:off x="696001" y="747659"/>
            <a:ext cx="11159999" cy="1290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solidFill>
                  <a:srgbClr val="003399"/>
                </a:solidFill>
                <a:latin typeface="Candara" panose="020E0502030303020204" pitchFamily="34" charset="0"/>
              </a:rPr>
              <a:t>S203 [ADS]</a:t>
            </a:r>
          </a:p>
          <a:p>
            <a:pPr algn="ctr"/>
            <a:r>
              <a:rPr lang="pt-BR" sz="5400" b="1" i="1" dirty="0">
                <a:solidFill>
                  <a:srgbClr val="00B0F0"/>
                </a:solidFill>
                <a:latin typeface="Candara" panose="020E0502030303020204" pitchFamily="34" charset="0"/>
              </a:rPr>
              <a:t>Arquitetura e Desenho de Software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4C00C9-D959-47F7-8A85-07217972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2083801"/>
            <a:ext cx="9000000" cy="452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2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solidFill>
                  <a:srgbClr val="002060"/>
                </a:solidFill>
                <a:latin typeface="Candara" panose="020E0502030303020204" pitchFamily="34" charset="0"/>
              </a:rPr>
              <a:t>Agenda</a:t>
            </a:r>
            <a:endParaRPr lang="en-US" sz="32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B011A3A3-B2D9-4C9C-80CD-19837639CC19}"/>
              </a:ext>
            </a:extLst>
          </p:cNvPr>
          <p:cNvSpPr/>
          <p:nvPr/>
        </p:nvSpPr>
        <p:spPr>
          <a:xfrm>
            <a:off x="1621555" y="825097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E60A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b="1" dirty="0">
                <a:latin typeface="Candara" panose="020E0502030303020204" pitchFamily="34" charset="0"/>
                <a:cs typeface="Calibri" panose="020F0502020204030204" pitchFamily="34" charset="0"/>
              </a:rPr>
              <a:t>Singleton</a:t>
            </a:r>
          </a:p>
        </p:txBody>
      </p:sp>
      <p:sp>
        <p:nvSpPr>
          <p:cNvPr id="4" name="Rectangle: Diagonal Corners Rounded 12">
            <a:extLst>
              <a:ext uri="{FF2B5EF4-FFF2-40B4-BE49-F238E27FC236}">
                <a16:creationId xmlns:a16="http://schemas.microsoft.com/office/drawing/2014/main" id="{F9D91D61-BFB1-48E5-92CC-D1EE8077BFBD}"/>
              </a:ext>
            </a:extLst>
          </p:cNvPr>
          <p:cNvSpPr/>
          <p:nvPr/>
        </p:nvSpPr>
        <p:spPr>
          <a:xfrm>
            <a:off x="1621555" y="2037049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E60A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b="1" dirty="0">
                <a:latin typeface="Candara" panose="020E0502030303020204" pitchFamily="34" charset="0"/>
                <a:cs typeface="Calibri" panose="020F0502020204030204" pitchFamily="34" charset="0"/>
              </a:rPr>
              <a:t>Builder</a:t>
            </a:r>
          </a:p>
        </p:txBody>
      </p:sp>
      <p:sp>
        <p:nvSpPr>
          <p:cNvPr id="6" name="Rectangle: Diagonal Corners Rounded 13">
            <a:extLst>
              <a:ext uri="{FF2B5EF4-FFF2-40B4-BE49-F238E27FC236}">
                <a16:creationId xmlns:a16="http://schemas.microsoft.com/office/drawing/2014/main" id="{58C9038E-2F51-458E-8911-8A50EBACDF49}"/>
              </a:ext>
            </a:extLst>
          </p:cNvPr>
          <p:cNvSpPr/>
          <p:nvPr/>
        </p:nvSpPr>
        <p:spPr>
          <a:xfrm>
            <a:off x="1621555" y="3249001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E60A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b="1" dirty="0">
                <a:latin typeface="Candara" panose="020E0502030303020204" pitchFamily="34" charset="0"/>
                <a:cs typeface="Calibri" panose="020F0502020204030204" pitchFamily="34" charset="0"/>
              </a:rPr>
              <a:t>Strategy</a:t>
            </a:r>
          </a:p>
        </p:txBody>
      </p:sp>
      <p:sp>
        <p:nvSpPr>
          <p:cNvPr id="7" name="Rectangle: Diagonal Corners Rounded 15">
            <a:extLst>
              <a:ext uri="{FF2B5EF4-FFF2-40B4-BE49-F238E27FC236}">
                <a16:creationId xmlns:a16="http://schemas.microsoft.com/office/drawing/2014/main" id="{9C4A3766-AC11-43B8-9FEA-7BEE0FE45680}"/>
              </a:ext>
            </a:extLst>
          </p:cNvPr>
          <p:cNvSpPr/>
          <p:nvPr/>
        </p:nvSpPr>
        <p:spPr>
          <a:xfrm>
            <a:off x="1621555" y="4460953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E60A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b="1" dirty="0">
                <a:latin typeface="Candara" panose="020E0502030303020204" pitchFamily="34" charset="0"/>
                <a:cs typeface="Calibri" panose="020F0502020204030204" pitchFamily="34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46428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295E4AA-CEFC-4648-A004-86A5BAE43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1" y="3960"/>
            <a:ext cx="8290559" cy="683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97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Nenhuma descrição de foto disponível.">
            <a:extLst>
              <a:ext uri="{FF2B5EF4-FFF2-40B4-BE49-F238E27FC236}">
                <a16:creationId xmlns:a16="http://schemas.microsoft.com/office/drawing/2014/main" id="{0F69D3F8-C45F-42F5-85D2-11EB73B45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293" y="563418"/>
            <a:ext cx="9277415" cy="591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D1BABCF2-5487-47D4-9284-A16A82AF8AF3}"/>
              </a:ext>
            </a:extLst>
          </p:cNvPr>
          <p:cNvSpPr txBox="1"/>
          <p:nvPr/>
        </p:nvSpPr>
        <p:spPr>
          <a:xfrm>
            <a:off x="6619709" y="5574582"/>
            <a:ext cx="3960000" cy="720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i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intro.ok</a:t>
            </a:r>
            <a:endParaRPr lang="en-US" sz="28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68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ECD49A-5362-4B20-BCC6-D73D60C12C6A}"/>
              </a:ext>
            </a:extLst>
          </p:cNvPr>
          <p:cNvSpPr/>
          <p:nvPr/>
        </p:nvSpPr>
        <p:spPr>
          <a:xfrm>
            <a:off x="695999" y="2175405"/>
            <a:ext cx="11160000" cy="2721777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i="1">
                <a:solidFill>
                  <a:srgbClr val="00B0F0"/>
                </a:solidFill>
                <a:latin typeface="Candara" panose="020E0502030303020204" pitchFamily="34" charset="0"/>
              </a:rPr>
              <a:t>Introdução</a:t>
            </a:r>
            <a:endParaRPr lang="en-US" sz="7200" b="1" i="1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8A1D0194-6590-4930-A1BD-9E78A6F587DE}"/>
              </a:ext>
            </a:extLst>
          </p:cNvPr>
          <p:cNvSpPr/>
          <p:nvPr/>
        </p:nvSpPr>
        <p:spPr>
          <a:xfrm>
            <a:off x="696000" y="742552"/>
            <a:ext cx="11160000" cy="7346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solidFill>
                  <a:schemeClr val="bg1"/>
                </a:solidFill>
                <a:latin typeface="Candara" panose="020E0502030303020204" pitchFamily="34" charset="0"/>
              </a:rPr>
              <a:t>Cap 04.1</a:t>
            </a:r>
            <a:endParaRPr lang="en-US" sz="4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92ECD9CA-F742-48D9-846E-07B282718B19}"/>
              </a:ext>
            </a:extLst>
          </p:cNvPr>
          <p:cNvSpPr/>
          <p:nvPr/>
        </p:nvSpPr>
        <p:spPr>
          <a:xfrm>
            <a:off x="696000" y="5094850"/>
            <a:ext cx="360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Professor:</a:t>
            </a: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80390855-DF3F-4B1B-B8E1-3017AE37EC08}"/>
              </a:ext>
            </a:extLst>
          </p:cNvPr>
          <p:cNvSpPr/>
          <p:nvPr/>
        </p:nvSpPr>
        <p:spPr>
          <a:xfrm>
            <a:off x="696000" y="5454850"/>
            <a:ext cx="360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Vitor Figueiredo</a:t>
            </a:r>
            <a:endParaRPr lang="en-US" sz="36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0C6EEFD7-706E-4630-BFF3-F69C8204EA3E}"/>
              </a:ext>
            </a:extLst>
          </p:cNvPr>
          <p:cNvSpPr/>
          <p:nvPr/>
        </p:nvSpPr>
        <p:spPr>
          <a:xfrm>
            <a:off x="4459819" y="5109482"/>
            <a:ext cx="216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Ano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/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Semestre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AA02B176-A447-4155-B445-25919EBB4582}"/>
              </a:ext>
            </a:extLst>
          </p:cNvPr>
          <p:cNvSpPr/>
          <p:nvPr/>
        </p:nvSpPr>
        <p:spPr>
          <a:xfrm>
            <a:off x="4459819" y="5469482"/>
            <a:ext cx="216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2023 / 2</a:t>
            </a:r>
            <a:endParaRPr lang="en-US" sz="36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" name="Retângulo: Cantos Superiores Arredondados 17">
            <a:extLst>
              <a:ext uri="{FF2B5EF4-FFF2-40B4-BE49-F238E27FC236}">
                <a16:creationId xmlns:a16="http://schemas.microsoft.com/office/drawing/2014/main" id="{D8F7A193-1737-4D57-BD75-FDAC782C22A7}"/>
              </a:ext>
            </a:extLst>
          </p:cNvPr>
          <p:cNvSpPr/>
          <p:nvPr/>
        </p:nvSpPr>
        <p:spPr>
          <a:xfrm>
            <a:off x="6816000" y="5094850"/>
            <a:ext cx="504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Ministrada em: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4D7573B0-F360-40FD-A26A-6E7B22944141}"/>
              </a:ext>
            </a:extLst>
          </p:cNvPr>
          <p:cNvSpPr/>
          <p:nvPr/>
        </p:nvSpPr>
        <p:spPr>
          <a:xfrm>
            <a:off x="6816000" y="5454850"/>
            <a:ext cx="504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02-out</a:t>
            </a:r>
            <a:endParaRPr lang="en-US" sz="32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" name="Título 2">
            <a:extLst>
              <a:ext uri="{FF2B5EF4-FFF2-40B4-BE49-F238E27FC236}">
                <a16:creationId xmlns:a16="http://schemas.microsoft.com/office/drawing/2014/main" id="{6663DE0F-4370-459B-AF10-6ACD4459203F}"/>
              </a:ext>
            </a:extLst>
          </p:cNvPr>
          <p:cNvSpPr txBox="1">
            <a:spLocks/>
          </p:cNvSpPr>
          <p:nvPr/>
        </p:nvSpPr>
        <p:spPr>
          <a:xfrm>
            <a:off x="6816000" y="6549482"/>
            <a:ext cx="503999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pt-BR" sz="11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_2023_10_02</a:t>
            </a:r>
            <a:endParaRPr lang="pt-BR" sz="11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890E971D-49B2-457F-86F8-D63D5872C694}"/>
              </a:ext>
            </a:extLst>
          </p:cNvPr>
          <p:cNvSpPr/>
          <p:nvPr/>
        </p:nvSpPr>
        <p:spPr>
          <a:xfrm>
            <a:off x="695999" y="1477183"/>
            <a:ext cx="11160000" cy="69822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>
                <a:solidFill>
                  <a:srgbClr val="002060"/>
                </a:solidFill>
                <a:latin typeface="Candara" panose="020E0502030303020204" pitchFamily="34" charset="0"/>
              </a:rPr>
              <a:t>Design Patterns</a:t>
            </a:r>
            <a:endParaRPr lang="en-US" sz="4000" b="1" i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68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Diagonal Corners Rounded 4">
            <a:extLst>
              <a:ext uri="{FF2B5EF4-FFF2-40B4-BE49-F238E27FC236}">
                <a16:creationId xmlns:a16="http://schemas.microsoft.com/office/drawing/2014/main" id="{7F9704EF-F7F9-484C-AF30-F45E1C5AECEA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latin typeface="Candara" panose="020E0502030303020204" pitchFamily="34" charset="0"/>
              </a:rPr>
              <a:t>O que são Design Patterns?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16" name="Rectangle: Rounded Corners 10">
            <a:extLst>
              <a:ext uri="{FF2B5EF4-FFF2-40B4-BE49-F238E27FC236}">
                <a16:creationId xmlns:a16="http://schemas.microsoft.com/office/drawing/2014/main" id="{B38527AD-D00A-410D-A778-DD9D17679966}"/>
              </a:ext>
            </a:extLst>
          </p:cNvPr>
          <p:cNvSpPr/>
          <p:nvPr/>
        </p:nvSpPr>
        <p:spPr>
          <a:xfrm>
            <a:off x="646545" y="720000"/>
            <a:ext cx="11369489" cy="58650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1E60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São </a:t>
            </a:r>
            <a:r>
              <a:rPr lang="en-US" sz="2800" b="1" i="1" dirty="0" err="1">
                <a:solidFill>
                  <a:srgbClr val="1E60AD"/>
                </a:solidFill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soluções</a:t>
            </a:r>
            <a:r>
              <a:rPr lang="en-US" sz="2800" b="1" i="1" dirty="0">
                <a:solidFill>
                  <a:srgbClr val="1E60AD"/>
                </a:solidFill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dirty="0" err="1">
                <a:solidFill>
                  <a:srgbClr val="1E60AD"/>
                </a:solidFill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típicas</a:t>
            </a:r>
            <a:r>
              <a:rPr lang="en-US" sz="2800" b="1" i="1" dirty="0">
                <a:solidFill>
                  <a:srgbClr val="1E60AD"/>
                </a:solidFill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 para </a:t>
            </a:r>
            <a:r>
              <a:rPr lang="en-US" sz="2800" b="1" i="1" dirty="0" err="1">
                <a:solidFill>
                  <a:srgbClr val="1E60AD"/>
                </a:solidFill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problemas</a:t>
            </a:r>
            <a:r>
              <a:rPr lang="en-US" sz="2800" b="1" i="1" dirty="0">
                <a:solidFill>
                  <a:srgbClr val="1E60AD"/>
                </a:solidFill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dirty="0" err="1">
                <a:solidFill>
                  <a:srgbClr val="1E60AD"/>
                </a:solidFill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comuns</a:t>
            </a:r>
            <a:r>
              <a:rPr lang="en-US" sz="2800" i="1" dirty="0">
                <a:solidFill>
                  <a:srgbClr val="1E60AD"/>
                </a:solidFill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 </a:t>
            </a:r>
            <a:r>
              <a:rPr lang="en-US" sz="2800" i="1" dirty="0" err="1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projeto</a:t>
            </a:r>
            <a:r>
              <a:rPr lang="en-US" sz="2800" i="1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de software.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O </a:t>
            </a:r>
            <a:r>
              <a:rPr lang="en-US" sz="2800" i="1" dirty="0" err="1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padrão</a:t>
            </a:r>
            <a:r>
              <a:rPr lang="en-US" sz="2800" i="1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NÃO</a:t>
            </a:r>
            <a:r>
              <a:rPr lang="en-US" sz="2800" i="1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é um </a:t>
            </a:r>
            <a:r>
              <a:rPr lang="en-US" sz="2800" i="1" dirty="0" err="1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pedaço</a:t>
            </a:r>
            <a:r>
              <a:rPr lang="en-US" sz="2800" i="1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de </a:t>
            </a:r>
            <a:r>
              <a:rPr lang="en-US" sz="2800" i="1" dirty="0" err="1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código</a:t>
            </a:r>
            <a:r>
              <a:rPr lang="en-US" sz="2800" i="1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que </a:t>
            </a:r>
            <a:r>
              <a:rPr lang="en-US" sz="2800" i="1" dirty="0" err="1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copiaríamos</a:t>
            </a:r>
            <a:r>
              <a:rPr lang="en-US" sz="2800" i="1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para dentro de </a:t>
            </a:r>
            <a:r>
              <a:rPr lang="en-US" sz="2800" i="1" dirty="0" err="1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nosso</a:t>
            </a:r>
            <a:r>
              <a:rPr lang="en-US" sz="2800" i="1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código</a:t>
            </a:r>
            <a:r>
              <a:rPr lang="en-US" sz="2800" i="1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mas um </a:t>
            </a:r>
            <a:r>
              <a:rPr lang="en-US" sz="2800" b="1" i="1" dirty="0" err="1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conceito</a:t>
            </a:r>
            <a:r>
              <a:rPr lang="en-US" sz="2800" b="1" i="1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dirty="0" err="1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geral</a:t>
            </a:r>
            <a:r>
              <a:rPr lang="en-US" sz="2800" b="1" i="1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para resolver um </a:t>
            </a:r>
            <a:r>
              <a:rPr lang="en-US" sz="2800" i="1" dirty="0" err="1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problema</a:t>
            </a:r>
            <a:r>
              <a:rPr lang="en-US" sz="2800" i="1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em</a:t>
            </a:r>
            <a:r>
              <a:rPr lang="en-US" sz="2800" i="1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particular.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 err="1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Vamos</a:t>
            </a:r>
            <a:r>
              <a:rPr lang="en-US" sz="2800" i="1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catalogar</a:t>
            </a:r>
            <a:r>
              <a:rPr lang="en-US" sz="2800" i="1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cada</a:t>
            </a:r>
            <a:r>
              <a:rPr lang="en-US" sz="2800" i="1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padrão</a:t>
            </a:r>
            <a:r>
              <a:rPr lang="en-US" sz="2800" i="1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descrevendo</a:t>
            </a:r>
            <a:r>
              <a:rPr lang="en-US" sz="2800" i="1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4 </a:t>
            </a:r>
            <a:r>
              <a:rPr lang="en-US" sz="2800" i="1" dirty="0" err="1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itens</a:t>
            </a:r>
            <a:r>
              <a:rPr lang="en-US" sz="2800" i="1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7" name="Subtítulo 1">
            <a:extLst>
              <a:ext uri="{FF2B5EF4-FFF2-40B4-BE49-F238E27FC236}">
                <a16:creationId xmlns:a16="http://schemas.microsoft.com/office/drawing/2014/main" id="{3B140581-8093-477C-AD25-BAB6CBFF8F5C}"/>
              </a:ext>
            </a:extLst>
          </p:cNvPr>
          <p:cNvSpPr txBox="1">
            <a:spLocks/>
          </p:cNvSpPr>
          <p:nvPr/>
        </p:nvSpPr>
        <p:spPr>
          <a:xfrm>
            <a:off x="1552576" y="3843287"/>
            <a:ext cx="9677400" cy="540000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</a:p>
        </p:txBody>
      </p:sp>
      <p:sp>
        <p:nvSpPr>
          <p:cNvPr id="32" name="Subtítulo 1">
            <a:extLst>
              <a:ext uri="{FF2B5EF4-FFF2-40B4-BE49-F238E27FC236}">
                <a16:creationId xmlns:a16="http://schemas.microsoft.com/office/drawing/2014/main" id="{EC4A1054-750B-495A-9260-04B4D8225E99}"/>
              </a:ext>
            </a:extLst>
          </p:cNvPr>
          <p:cNvSpPr txBox="1">
            <a:spLocks/>
          </p:cNvSpPr>
          <p:nvPr/>
        </p:nvSpPr>
        <p:spPr>
          <a:xfrm>
            <a:off x="1552576" y="4549517"/>
            <a:ext cx="9677400" cy="5400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</a:t>
            </a:r>
            <a:r>
              <a:rPr lang="en-US" b="1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ção</a:t>
            </a:r>
            <a:endParaRPr lang="pt-BR" b="1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Subtítulo 1">
            <a:extLst>
              <a:ext uri="{FF2B5EF4-FFF2-40B4-BE49-F238E27FC236}">
                <a16:creationId xmlns:a16="http://schemas.microsoft.com/office/drawing/2014/main" id="{696E3290-C2D3-4F5B-82EA-6A91290B1EDA}"/>
              </a:ext>
            </a:extLst>
          </p:cNvPr>
          <p:cNvSpPr txBox="1">
            <a:spLocks/>
          </p:cNvSpPr>
          <p:nvPr/>
        </p:nvSpPr>
        <p:spPr>
          <a:xfrm>
            <a:off x="1552575" y="5255747"/>
            <a:ext cx="9677400" cy="5400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</a:t>
            </a:r>
            <a:endParaRPr lang="pt-BR" sz="3600" b="1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Subtítulo 1">
            <a:extLst>
              <a:ext uri="{FF2B5EF4-FFF2-40B4-BE49-F238E27FC236}">
                <a16:creationId xmlns:a16="http://schemas.microsoft.com/office/drawing/2014/main" id="{A0D43D3F-A987-472C-9771-6F626FAA18DE}"/>
              </a:ext>
            </a:extLst>
          </p:cNvPr>
          <p:cNvSpPr txBox="1">
            <a:spLocks/>
          </p:cNvSpPr>
          <p:nvPr/>
        </p:nvSpPr>
        <p:spPr>
          <a:xfrm>
            <a:off x="1552572" y="5961978"/>
            <a:ext cx="9677400" cy="540000"/>
          </a:xfrm>
          <a:prstGeom prst="rect">
            <a:avLst/>
          </a:prstGeom>
          <a:solidFill>
            <a:srgbClr val="003300"/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Exercícios</a:t>
            </a:r>
            <a:endParaRPr lang="pt-BR" sz="3600" b="1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" name="Graphic 14" descr="Sad face with solid fill">
            <a:extLst>
              <a:ext uri="{FF2B5EF4-FFF2-40B4-BE49-F238E27FC236}">
                <a16:creationId xmlns:a16="http://schemas.microsoft.com/office/drawing/2014/main" id="{3BB33DBB-0A17-4F9C-A606-5657DF11A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833" y="3843287"/>
            <a:ext cx="540000" cy="540000"/>
          </a:xfrm>
          <a:prstGeom prst="rect">
            <a:avLst/>
          </a:prstGeom>
        </p:spPr>
      </p:pic>
      <p:pic>
        <p:nvPicPr>
          <p:cNvPr id="36" name="Graphic 17" descr="Smiling face with solid fill">
            <a:extLst>
              <a:ext uri="{FF2B5EF4-FFF2-40B4-BE49-F238E27FC236}">
                <a16:creationId xmlns:a16="http://schemas.microsoft.com/office/drawing/2014/main" id="{543D8D73-A1D2-43DB-B709-7507F50A1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17835" y="4558329"/>
            <a:ext cx="540000" cy="540000"/>
          </a:xfrm>
          <a:prstGeom prst="rect">
            <a:avLst/>
          </a:prstGeom>
        </p:spPr>
      </p:pic>
      <p:pic>
        <p:nvPicPr>
          <p:cNvPr id="37" name="Graphic 21" descr="Ribbon">
            <a:extLst>
              <a:ext uri="{FF2B5EF4-FFF2-40B4-BE49-F238E27FC236}">
                <a16:creationId xmlns:a16="http://schemas.microsoft.com/office/drawing/2014/main" id="{6BE21679-7964-425F-BE80-4EA54D36C2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7833" y="5255270"/>
            <a:ext cx="540000" cy="540000"/>
          </a:xfrm>
          <a:prstGeom prst="rect">
            <a:avLst/>
          </a:prstGeom>
        </p:spPr>
      </p:pic>
      <p:pic>
        <p:nvPicPr>
          <p:cNvPr id="38" name="Graphic 23" descr="Body builder">
            <a:extLst>
              <a:ext uri="{FF2B5EF4-FFF2-40B4-BE49-F238E27FC236}">
                <a16:creationId xmlns:a16="http://schemas.microsoft.com/office/drawing/2014/main" id="{A04BC5B6-9BD1-44D6-AC97-2007D1F274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17833" y="5948685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2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latin typeface="Candara" panose="020E0502030303020204" pitchFamily="34" charset="0"/>
              </a:rPr>
              <a:t>Histórico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7" name="Rectangle: Rounded Corners 10">
            <a:extLst>
              <a:ext uri="{FF2B5EF4-FFF2-40B4-BE49-F238E27FC236}">
                <a16:creationId xmlns:a16="http://schemas.microsoft.com/office/drawing/2014/main" id="{5925A482-DE94-4C5D-BABC-EEA01B618EDD}"/>
              </a:ext>
            </a:extLst>
          </p:cNvPr>
          <p:cNvSpPr/>
          <p:nvPr/>
        </p:nvSpPr>
        <p:spPr>
          <a:xfrm>
            <a:off x="5153891" y="808566"/>
            <a:ext cx="6862143" cy="5776531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E60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conceito de padrões de projeto veio da arquitetura urbana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E60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idéia de catalogar padrões para software foi executado no livro </a:t>
            </a:r>
            <a:r>
              <a:rPr lang="en-US" sz="2800" b="1" i="1">
                <a:solidFill>
                  <a:srgbClr val="1E60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Padrões de Projeto – Soluções Reutilizáveis de Software Orientado a Objeto</a:t>
            </a:r>
            <a:r>
              <a:rPr lang="en-US" sz="2800">
                <a:solidFill>
                  <a:srgbClr val="1E60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em 1995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E60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livro descreve 23 padrões classificados em 3 categorias: </a:t>
            </a:r>
            <a:r>
              <a:rPr lang="en-US" sz="2800" b="1" i="1">
                <a:solidFill>
                  <a:srgbClr val="1E60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criacionais</a:t>
            </a:r>
            <a:r>
              <a:rPr lang="en-US" sz="2800">
                <a:solidFill>
                  <a:srgbClr val="1E60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i="1">
                <a:solidFill>
                  <a:srgbClr val="1E60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estuturais </a:t>
            </a:r>
            <a:r>
              <a:rPr lang="en-US" sz="2800">
                <a:solidFill>
                  <a:srgbClr val="1E60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en-US" sz="2800" i="1">
                <a:solidFill>
                  <a:srgbClr val="1E60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comportamentais</a:t>
            </a:r>
            <a:endParaRPr lang="en-US" sz="2800" i="1" dirty="0">
              <a:solidFill>
                <a:srgbClr val="1E60A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4" descr="Padrões de Projetos: Soluções Reutilizáveis de Software Orientados a  Objetos | Amazon.com.br">
            <a:extLst>
              <a:ext uri="{FF2B5EF4-FFF2-40B4-BE49-F238E27FC236}">
                <a16:creationId xmlns:a16="http://schemas.microsoft.com/office/drawing/2014/main" id="{AC7D32C3-A93D-482B-98E4-B2C3087DA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34" y="808566"/>
            <a:ext cx="4066162" cy="5797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86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Padrões de Projeto </a:t>
            </a:r>
            <a:r>
              <a:rPr lang="en-US" sz="3200" b="1">
                <a:latin typeface="Candara" panose="020E0502030303020204" pitchFamily="34" charset="0"/>
              </a:rPr>
              <a:t>CRIACIONAIS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766B13F5-14D6-4F11-9B4C-05DF3BF67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232" y="776483"/>
            <a:ext cx="3781953" cy="239110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FD2943A-76F4-4F0D-BE47-77565F595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31" y="776483"/>
            <a:ext cx="3820058" cy="2362530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CDA6851-9D61-4D98-883B-C6C4E4B7E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09" y="3512893"/>
            <a:ext cx="3801005" cy="2381582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7148B70-75E7-451E-A3BF-A348CFFCC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823" y="3512893"/>
            <a:ext cx="3772426" cy="2143424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985D14BC-CF88-4D0C-A501-A3E1D3326C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409" y="776483"/>
            <a:ext cx="3791479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9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Padrões de Projeto </a:t>
            </a:r>
            <a:r>
              <a:rPr lang="en-US" sz="3200" b="1">
                <a:latin typeface="Candara" panose="020E0502030303020204" pitchFamily="34" charset="0"/>
              </a:rPr>
              <a:t>ESTRUTURAIS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FC9D1ACA-D1CE-41C7-8FED-3E9235C20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07" y="766582"/>
            <a:ext cx="3781953" cy="258163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E5BC03C-6DDE-47AE-B2AC-7A0D808C6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460" y="766582"/>
            <a:ext cx="3791479" cy="2591162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D18641B-2D3B-487E-9B57-0D25999F5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939" y="766582"/>
            <a:ext cx="3781953" cy="2581635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BB9E2784-9F14-4309-90CB-3BB30781B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3374981"/>
            <a:ext cx="3801005" cy="2353003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C57C64BF-4EBA-48B9-B3B3-3DE021D6D2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7459" y="3374981"/>
            <a:ext cx="3791479" cy="236253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4F13AAFA-683C-4059-B6BF-0B5B897159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8938" y="3374981"/>
            <a:ext cx="3781953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8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Padrões de Projeto </a:t>
            </a:r>
            <a:r>
              <a:rPr lang="en-US" sz="3200" b="1">
                <a:latin typeface="Candara" panose="020E0502030303020204" pitchFamily="34" charset="0"/>
              </a:rPr>
              <a:t>COMPORTAMENTAIS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4471C107-8C11-443A-B148-4DFDA4277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10" y="788453"/>
            <a:ext cx="3781953" cy="2810267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D88A2CD-B971-41F5-A75C-3506D9DB9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563" y="788452"/>
            <a:ext cx="3762900" cy="2810267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B10D5368-C434-48E3-8FE0-DDEB6080C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463" y="783688"/>
            <a:ext cx="3801005" cy="2819794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41FE8805-6CE2-4B70-BA67-313F845E8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10" y="3598719"/>
            <a:ext cx="3781953" cy="2353003"/>
          </a:xfrm>
          <a:prstGeom prst="rect">
            <a:avLst/>
          </a:prstGeom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0BF56135-4AD7-4D71-93B5-7B7363216A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6037" y="3598718"/>
            <a:ext cx="3772426" cy="2353003"/>
          </a:xfrm>
          <a:prstGeom prst="rect">
            <a:avLst/>
          </a:prstGeom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B2C15832-CBDA-45D8-BBA4-5A06FB53AE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6568" y="3598718"/>
            <a:ext cx="3762900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4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6" y="692727"/>
            <a:ext cx="11493731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1.Abrir </a:t>
            </a: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o </a:t>
            </a:r>
            <a:r>
              <a:rPr lang="pt-BR" sz="2400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AstahUML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Retângulo: Cantos Diagonais Recortados 1">
            <a:extLst>
              <a:ext uri="{FF2B5EF4-FFF2-40B4-BE49-F238E27FC236}">
                <a16:creationId xmlns:a16="http://schemas.microsoft.com/office/drawing/2014/main" id="{0AD41511-E828-4EF9-A11A-36BA7371672F}"/>
              </a:ext>
            </a:extLst>
          </p:cNvPr>
          <p:cNvSpPr/>
          <p:nvPr/>
        </p:nvSpPr>
        <p:spPr>
          <a:xfrm>
            <a:off x="1621555" y="0"/>
            <a:ext cx="10440000" cy="576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>
                <a:latin typeface="Candara" panose="020E0502030303020204" pitchFamily="34" charset="0"/>
              </a:rPr>
              <a:t>Exercício</a:t>
            </a:r>
            <a:r>
              <a:rPr lang="pt-BR" sz="2800">
                <a:latin typeface="Candara" panose="020E0502030303020204" pitchFamily="34" charset="0"/>
              </a:rPr>
              <a:t>: </a:t>
            </a:r>
            <a:r>
              <a:rPr lang="pt-BR" sz="2800" b="1">
                <a:latin typeface="Candara" panose="020E0502030303020204" pitchFamily="34" charset="0"/>
              </a:rPr>
              <a:t>Preparando o AstahUML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0907A9E5-232C-41EF-9D81-B14D6112509D}"/>
              </a:ext>
            </a:extLst>
          </p:cNvPr>
          <p:cNvSpPr txBox="1">
            <a:spLocks/>
          </p:cNvSpPr>
          <p:nvPr/>
        </p:nvSpPr>
        <p:spPr>
          <a:xfrm>
            <a:off x="568166" y="1349454"/>
            <a:ext cx="11493731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2.Em workspace_astah, criar o projeto (template Java 8): </a:t>
            </a:r>
            <a:r>
              <a:rPr lang="pt-BR" sz="2400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DesignPatterns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7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6" y="692727"/>
            <a:ext cx="11493731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1.Abrir </a:t>
            </a: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o </a:t>
            </a:r>
            <a:r>
              <a:rPr lang="pt-BR" sz="2400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Eclipse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Retângulo: Cantos Diagonais Recortados 1">
            <a:extLst>
              <a:ext uri="{FF2B5EF4-FFF2-40B4-BE49-F238E27FC236}">
                <a16:creationId xmlns:a16="http://schemas.microsoft.com/office/drawing/2014/main" id="{0AD41511-E828-4EF9-A11A-36BA7371672F}"/>
              </a:ext>
            </a:extLst>
          </p:cNvPr>
          <p:cNvSpPr/>
          <p:nvPr/>
        </p:nvSpPr>
        <p:spPr>
          <a:xfrm>
            <a:off x="1621555" y="0"/>
            <a:ext cx="10440000" cy="576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>
                <a:latin typeface="Candara" panose="020E0502030303020204" pitchFamily="34" charset="0"/>
              </a:rPr>
              <a:t>Exercício</a:t>
            </a:r>
            <a:r>
              <a:rPr lang="pt-BR" sz="2800">
                <a:latin typeface="Candara" panose="020E0502030303020204" pitchFamily="34" charset="0"/>
              </a:rPr>
              <a:t>: </a:t>
            </a:r>
            <a:r>
              <a:rPr lang="pt-BR" sz="2800" b="1">
                <a:latin typeface="Candara" panose="020E0502030303020204" pitchFamily="34" charset="0"/>
              </a:rPr>
              <a:t>Preparando o Eclipse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0907A9E5-232C-41EF-9D81-B14D6112509D}"/>
              </a:ext>
            </a:extLst>
          </p:cNvPr>
          <p:cNvSpPr txBox="1">
            <a:spLocks/>
          </p:cNvSpPr>
          <p:nvPr/>
        </p:nvSpPr>
        <p:spPr>
          <a:xfrm>
            <a:off x="568166" y="1349454"/>
            <a:ext cx="11493731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2.Em </a:t>
            </a:r>
            <a:r>
              <a:rPr lang="pt-BR" sz="2400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workspace_eclipse</a:t>
            </a: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, criar 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o projeto Java</a:t>
            </a: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: </a:t>
            </a:r>
            <a:r>
              <a:rPr lang="pt-BR" sz="2400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DesignPatterns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125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EF946FEBE1DF4AA3A918D2CCD579DD" ma:contentTypeVersion="8" ma:contentTypeDescription="Create a new document." ma:contentTypeScope="" ma:versionID="2670fc44c26a366b06f8f179c2d744fd">
  <xsd:schema xmlns:xsd="http://www.w3.org/2001/XMLSchema" xmlns:xs="http://www.w3.org/2001/XMLSchema" xmlns:p="http://schemas.microsoft.com/office/2006/metadata/properties" xmlns:ns2="4d255587-a322-4fa2-a744-5d1f941c2fb6" targetNamespace="http://schemas.microsoft.com/office/2006/metadata/properties" ma:root="true" ma:fieldsID="82861a4095e7ee3db376554c9ac3e3db" ns2:_="">
    <xsd:import namespace="4d255587-a322-4fa2-a744-5d1f941c2f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55587-a322-4fa2-a744-5d1f941c2f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2B4E09-B5F1-4CE6-ACE7-5DFC48B511C4}"/>
</file>

<file path=customXml/itemProps2.xml><?xml version="1.0" encoding="utf-8"?>
<ds:datastoreItem xmlns:ds="http://schemas.openxmlformats.org/officeDocument/2006/customXml" ds:itemID="{0DA30ED7-A05C-4FDE-A2AF-E7D6D413C49E}"/>
</file>

<file path=customXml/itemProps3.xml><?xml version="1.0" encoding="utf-8"?>
<ds:datastoreItem xmlns:ds="http://schemas.openxmlformats.org/officeDocument/2006/customXml" ds:itemID="{26DFBC86-B522-4D45-91B3-46BA7EF89BA2}"/>
</file>

<file path=docProps/app.xml><?xml version="1.0" encoding="utf-8"?>
<Properties xmlns="http://schemas.openxmlformats.org/officeDocument/2006/extended-properties" xmlns:vt="http://schemas.openxmlformats.org/officeDocument/2006/docPropsVTypes">
  <TotalTime>10524</TotalTime>
  <Words>209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26" baseType="lpstr">
      <vt:lpstr>Arial</vt:lpstr>
      <vt:lpstr>Calibri</vt:lpstr>
      <vt:lpstr>Calibri Light</vt:lpstr>
      <vt:lpstr>Candara</vt:lpstr>
      <vt:lpstr>Consolas</vt:lpstr>
      <vt:lpstr>Fira Sans Extra Condensed</vt:lpstr>
      <vt:lpstr>Inter</vt:lpstr>
      <vt:lpstr>Montserrat</vt:lpstr>
      <vt:lpstr>Quicksand</vt:lpstr>
      <vt:lpstr>Swis721 BT</vt:lpstr>
      <vt:lpstr>Swis721 Md BT</vt:lpstr>
      <vt:lpstr>Times New Roman</vt:lpstr>
      <vt:lpstr>Tema do Office</vt:lpstr>
      <vt:lpstr>Management Consulting Toolkit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422</cp:revision>
  <dcterms:created xsi:type="dcterms:W3CDTF">2017-03-24T14:48:15Z</dcterms:created>
  <dcterms:modified xsi:type="dcterms:W3CDTF">2023-10-02T22:10:25Z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0x0101001FEF946FEBE1DF4AA3A918D2CCD579DD</vt:lpwstr>
  </property>
</Properties>
</file>