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571" r:id="rId3"/>
    <p:sldId id="687" r:id="rId4"/>
    <p:sldId id="1402" r:id="rId5"/>
    <p:sldId id="1418" r:id="rId6"/>
    <p:sldId id="1344" r:id="rId7"/>
    <p:sldId id="1346" r:id="rId8"/>
    <p:sldId id="1407" r:id="rId9"/>
    <p:sldId id="1408" r:id="rId10"/>
    <p:sldId id="1409" r:id="rId11"/>
    <p:sldId id="1410" r:id="rId12"/>
    <p:sldId id="1411" r:id="rId13"/>
    <p:sldId id="1348" r:id="rId14"/>
    <p:sldId id="1415" r:id="rId15"/>
    <p:sldId id="1414" r:id="rId16"/>
    <p:sldId id="1416" r:id="rId17"/>
    <p:sldId id="1417" r:id="rId18"/>
    <p:sldId id="1413" r:id="rId19"/>
    <p:sldId id="616" r:id="rId20"/>
    <p:sldId id="262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0AD"/>
    <a:srgbClr val="003399"/>
    <a:srgbClr val="CCECFF"/>
    <a:srgbClr val="0000CC"/>
    <a:srgbClr val="006600"/>
    <a:srgbClr val="FFFFCC"/>
    <a:srgbClr val="663300"/>
    <a:srgbClr val="9900CC"/>
    <a:srgbClr val="0F53B5"/>
    <a:srgbClr val="0415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533" autoAdjust="0"/>
  </p:normalViewPr>
  <p:slideViewPr>
    <p:cSldViewPr snapToGrid="0">
      <p:cViewPr varScale="1">
        <p:scale>
          <a:sx n="104" d="100"/>
          <a:sy n="104" d="100"/>
        </p:scale>
        <p:origin x="98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291233" y="2969400"/>
            <a:ext cx="595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267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291033" y="4060500"/>
            <a:ext cx="59500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291133" y="1683100"/>
            <a:ext cx="5950000" cy="1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922567" y="3428800"/>
            <a:ext cx="1621600" cy="212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3544167" y="0"/>
            <a:ext cx="16216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88385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50967" y="512064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950967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5283200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950967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283200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10027600" y="2734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5"/>
          <p:cNvSpPr/>
          <p:nvPr/>
        </p:nvSpPr>
        <p:spPr>
          <a:xfrm>
            <a:off x="8406000" y="0"/>
            <a:ext cx="1621600" cy="273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09267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542033" y="1787200"/>
            <a:ext cx="56428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542033" y="2794800"/>
            <a:ext cx="5642800" cy="2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>
                <a:solidFill>
                  <a:schemeClr val="accent2"/>
                </a:solidFill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7"/>
          <p:cNvSpPr/>
          <p:nvPr/>
        </p:nvSpPr>
        <p:spPr>
          <a:xfrm>
            <a:off x="8976167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7"/>
          <p:cNvSpPr/>
          <p:nvPr/>
        </p:nvSpPr>
        <p:spPr>
          <a:xfrm>
            <a:off x="10601767" y="34290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85010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950967" y="725433"/>
            <a:ext cx="56864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067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5281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3080467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957067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080467" y="2478500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8310733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6248533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8367733" y="2478504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3080467" y="3825036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957067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3080467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8367533" y="3825033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6248533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8367733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14"/>
          <p:cNvSpPr/>
          <p:nvPr/>
        </p:nvSpPr>
        <p:spPr>
          <a:xfrm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64958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1465067" y="50336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1465067" y="40684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1465067" y="30874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1465067" y="21222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 rot="10800000" flipH="1">
            <a:off x="7221600" y="1346800"/>
            <a:ext cx="1621600" cy="208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16"/>
          <p:cNvSpPr/>
          <p:nvPr/>
        </p:nvSpPr>
        <p:spPr>
          <a:xfrm rot="10800000" flipH="1">
            <a:off x="8843200" y="3428800"/>
            <a:ext cx="1621600" cy="34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5573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10508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10508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45882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45882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81256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81256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17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07272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2504367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2504367" y="2325793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7135329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7135324" y="2325709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2504367" y="3864197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2504367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7135233" y="3864208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7135233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 rot="-5400803">
            <a:off x="812012" y="2372624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 rot="-5400000">
            <a:off x="812100" y="4563200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424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1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23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95179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9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957067" y="1674367"/>
            <a:ext cx="6175600" cy="4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586139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 hasCustomPrompt="1"/>
          </p:nvPr>
        </p:nvSpPr>
        <p:spPr>
          <a:xfrm>
            <a:off x="1001300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1001300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 hasCustomPrompt="1"/>
          </p:nvPr>
        </p:nvSpPr>
        <p:spPr>
          <a:xfrm>
            <a:off x="4678116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3"/>
          </p:nvPr>
        </p:nvSpPr>
        <p:spPr>
          <a:xfrm>
            <a:off x="4678116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4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 idx="5" hasCustomPrompt="1"/>
          </p:nvPr>
        </p:nvSpPr>
        <p:spPr>
          <a:xfrm>
            <a:off x="8288133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6"/>
          </p:nvPr>
        </p:nvSpPr>
        <p:spPr>
          <a:xfrm>
            <a:off x="8288133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" name="Google Shape;154;p25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5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50946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9492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2"/>
          </p:nvPr>
        </p:nvSpPr>
        <p:spPr>
          <a:xfrm>
            <a:off x="9492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3"/>
          </p:nvPr>
        </p:nvSpPr>
        <p:spPr>
          <a:xfrm>
            <a:off x="39786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4"/>
          </p:nvPr>
        </p:nvSpPr>
        <p:spPr>
          <a:xfrm>
            <a:off x="39786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5"/>
          </p:nvPr>
        </p:nvSpPr>
        <p:spPr>
          <a:xfrm>
            <a:off x="70080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6"/>
          </p:nvPr>
        </p:nvSpPr>
        <p:spPr>
          <a:xfrm>
            <a:off x="70080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7"/>
          </p:nvPr>
        </p:nvSpPr>
        <p:spPr>
          <a:xfrm>
            <a:off x="9492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8"/>
          </p:nvPr>
        </p:nvSpPr>
        <p:spPr>
          <a:xfrm>
            <a:off x="9492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9"/>
          </p:nvPr>
        </p:nvSpPr>
        <p:spPr>
          <a:xfrm>
            <a:off x="39786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3"/>
          </p:nvPr>
        </p:nvSpPr>
        <p:spPr>
          <a:xfrm>
            <a:off x="39786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14"/>
          </p:nvPr>
        </p:nvSpPr>
        <p:spPr>
          <a:xfrm>
            <a:off x="70080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15"/>
          </p:nvPr>
        </p:nvSpPr>
        <p:spPr>
          <a:xfrm>
            <a:off x="70080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26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703695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1452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9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950967" y="4647567"/>
            <a:ext cx="52748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8948800" y="3428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27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192392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1_Table of content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565203" y="5166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565200" y="1070028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697343" y="872151"/>
            <a:ext cx="2318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4567019" y="163238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4567012" y="2185145"/>
            <a:ext cx="2635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697343" y="1985051"/>
            <a:ext cx="2153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4570665" y="27481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4570663" y="3300263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697343" y="30979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8802172" y="2195027"/>
            <a:ext cx="38844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4570665" y="386388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4570663" y="4415379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697343" y="42108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4570665" y="49796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4570663" y="5530496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697343" y="53237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608290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90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710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‹nº›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25386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>
            <a:extLst>
              <a:ext uri="{FF2B5EF4-FFF2-40B4-BE49-F238E27FC236}">
                <a16:creationId xmlns:a16="http://schemas.microsoft.com/office/drawing/2014/main" id="{AF06BC9E-D665-44BA-98B8-2FC3E370CB78}"/>
              </a:ext>
            </a:extLst>
          </p:cNvPr>
          <p:cNvSpPr txBox="1">
            <a:spLocks/>
          </p:cNvSpPr>
          <p:nvPr/>
        </p:nvSpPr>
        <p:spPr>
          <a:xfrm>
            <a:off x="696001" y="747659"/>
            <a:ext cx="11159999" cy="1290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>
                <a:solidFill>
                  <a:srgbClr val="003399"/>
                </a:solidFill>
                <a:latin typeface="Candara" panose="020E0502030303020204" pitchFamily="34" charset="0"/>
              </a:rPr>
              <a:t>S203 [ADS]</a:t>
            </a:r>
          </a:p>
          <a:p>
            <a:pPr algn="ctr"/>
            <a:r>
              <a:rPr lang="pt-BR" sz="5400" b="1" i="1" dirty="0">
                <a:solidFill>
                  <a:srgbClr val="00B0F0"/>
                </a:solidFill>
                <a:latin typeface="Candara" panose="020E0502030303020204" pitchFamily="34" charset="0"/>
              </a:rPr>
              <a:t>Arquitetura e Desenho de Software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B4C00C9-D959-47F7-8A85-072179723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2083801"/>
            <a:ext cx="9000000" cy="452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21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>
                <a:latin typeface="Candara" panose="020E0502030303020204" pitchFamily="34" charset="0"/>
              </a:rPr>
              <a:t>Singleton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3" name="Subtítulo 1">
            <a:extLst>
              <a:ext uri="{FF2B5EF4-FFF2-40B4-BE49-F238E27FC236}">
                <a16:creationId xmlns:a16="http://schemas.microsoft.com/office/drawing/2014/main" id="{964F8FB1-5BA0-4EE3-8426-10B73085F7CC}"/>
              </a:ext>
            </a:extLst>
          </p:cNvPr>
          <p:cNvSpPr txBox="1">
            <a:spLocks/>
          </p:cNvSpPr>
          <p:nvPr/>
        </p:nvSpPr>
        <p:spPr>
          <a:xfrm>
            <a:off x="856032" y="1398348"/>
            <a:ext cx="11160000" cy="522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66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Database: </a:t>
            </a:r>
            <a:endParaRPr lang="pt-BR" sz="2400" dirty="0">
              <a:solidFill>
                <a:srgbClr val="660066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Em Java: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C3808AE5-489B-414C-A7C9-F71A4CDB3A18}"/>
              </a:ext>
            </a:extLst>
          </p:cNvPr>
          <p:cNvSpPr txBox="1">
            <a:spLocks/>
          </p:cNvSpPr>
          <p:nvPr/>
        </p:nvSpPr>
        <p:spPr>
          <a:xfrm>
            <a:off x="856032" y="858348"/>
            <a:ext cx="11160000" cy="5400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Exemplo</a:t>
            </a:r>
            <a:endParaRPr lang="pt-BR" sz="3600" b="1" i="1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raphic 11" descr="Ribbon">
            <a:extLst>
              <a:ext uri="{FF2B5EF4-FFF2-40B4-BE49-F238E27FC236}">
                <a16:creationId xmlns:a16="http://schemas.microsoft.com/office/drawing/2014/main" id="{CCFC3D36-E44B-4AD0-A378-88FA02D56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7833" y="858348"/>
            <a:ext cx="540000" cy="540000"/>
          </a:xfrm>
          <a:prstGeom prst="rect">
            <a:avLst/>
          </a:prstGeom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68CBD61F-CC38-4875-A600-3EA5C0408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488" y="1488348"/>
            <a:ext cx="6586194" cy="504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Arrow: Pentagon 13">
            <a:extLst>
              <a:ext uri="{FF2B5EF4-FFF2-40B4-BE49-F238E27FC236}">
                <a16:creationId xmlns:a16="http://schemas.microsoft.com/office/drawing/2014/main" id="{96D932FB-EA4A-4090-95F5-7A9AF4B7711A}"/>
              </a:ext>
            </a:extLst>
          </p:cNvPr>
          <p:cNvSpPr/>
          <p:nvPr/>
        </p:nvSpPr>
        <p:spPr>
          <a:xfrm flipH="1">
            <a:off x="7639456" y="2332495"/>
            <a:ext cx="1634247" cy="360000"/>
          </a:xfrm>
          <a:prstGeom prst="homePlate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cache</a:t>
            </a:r>
          </a:p>
        </p:txBody>
      </p:sp>
      <p:sp>
        <p:nvSpPr>
          <p:cNvPr id="9" name="Arrow: Pentagon 14">
            <a:extLst>
              <a:ext uri="{FF2B5EF4-FFF2-40B4-BE49-F238E27FC236}">
                <a16:creationId xmlns:a16="http://schemas.microsoft.com/office/drawing/2014/main" id="{11EF0B22-0BAD-46D2-83BE-1BF91DDA6585}"/>
              </a:ext>
            </a:extLst>
          </p:cNvPr>
          <p:cNvSpPr/>
          <p:nvPr/>
        </p:nvSpPr>
        <p:spPr>
          <a:xfrm flipH="1">
            <a:off x="8456579" y="3989298"/>
            <a:ext cx="2801971" cy="1000479"/>
          </a:xfrm>
          <a:prstGeom prst="homePlate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Método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de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criação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público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e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estático</a:t>
            </a:r>
            <a:endParaRPr lang="en-US" sz="2000" i="1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Arrow: Pentagon 15">
            <a:extLst>
              <a:ext uri="{FF2B5EF4-FFF2-40B4-BE49-F238E27FC236}">
                <a16:creationId xmlns:a16="http://schemas.microsoft.com/office/drawing/2014/main" id="{0A5E3C95-BC77-4AF7-B0DD-5AA2F8DE54B6}"/>
              </a:ext>
            </a:extLst>
          </p:cNvPr>
          <p:cNvSpPr/>
          <p:nvPr/>
        </p:nvSpPr>
        <p:spPr>
          <a:xfrm>
            <a:off x="704675" y="3150000"/>
            <a:ext cx="2520000" cy="360000"/>
          </a:xfrm>
          <a:prstGeom prst="homePlate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Construtor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privado</a:t>
            </a:r>
          </a:p>
        </p:txBody>
      </p:sp>
    </p:spTree>
    <p:extLst>
      <p:ext uri="{BB962C8B-B14F-4D97-AF65-F5344CB8AC3E}">
        <p14:creationId xmlns:p14="http://schemas.microsoft.com/office/powerpoint/2010/main" val="911915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>
                <a:latin typeface="Candara" panose="020E0502030303020204" pitchFamily="34" charset="0"/>
              </a:rPr>
              <a:t>Singleton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3" name="Subtítulo 1">
            <a:extLst>
              <a:ext uri="{FF2B5EF4-FFF2-40B4-BE49-F238E27FC236}">
                <a16:creationId xmlns:a16="http://schemas.microsoft.com/office/drawing/2014/main" id="{F99943D0-D3C1-4DE0-9DFB-1A5265879929}"/>
              </a:ext>
            </a:extLst>
          </p:cNvPr>
          <p:cNvSpPr txBox="1">
            <a:spLocks/>
          </p:cNvSpPr>
          <p:nvPr/>
        </p:nvSpPr>
        <p:spPr>
          <a:xfrm>
            <a:off x="856032" y="1398348"/>
            <a:ext cx="11160000" cy="522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66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Database: </a:t>
            </a:r>
            <a:endParaRPr lang="pt-BR" sz="2400" dirty="0">
              <a:solidFill>
                <a:srgbClr val="660066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Teste unitário: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54F5F1AF-AEB1-45F0-8AA8-BAAF183BAE06}"/>
              </a:ext>
            </a:extLst>
          </p:cNvPr>
          <p:cNvSpPr txBox="1">
            <a:spLocks/>
          </p:cNvSpPr>
          <p:nvPr/>
        </p:nvSpPr>
        <p:spPr>
          <a:xfrm>
            <a:off x="856032" y="858348"/>
            <a:ext cx="11160000" cy="5400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Exemplo</a:t>
            </a:r>
            <a:endParaRPr lang="pt-BR" sz="3600" b="1" i="1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raphic 11" descr="Ribbon">
            <a:extLst>
              <a:ext uri="{FF2B5EF4-FFF2-40B4-BE49-F238E27FC236}">
                <a16:creationId xmlns:a16="http://schemas.microsoft.com/office/drawing/2014/main" id="{CA8A8C50-64CB-4E2D-B69B-BB5642456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7833" y="858348"/>
            <a:ext cx="540000" cy="54000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D84220B-C1DC-4668-B43E-502EA3A18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141" y="1488348"/>
            <a:ext cx="8454193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3740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Diagonais Recortados 1">
            <a:extLst>
              <a:ext uri="{FF2B5EF4-FFF2-40B4-BE49-F238E27FC236}">
                <a16:creationId xmlns:a16="http://schemas.microsoft.com/office/drawing/2014/main" id="{0AD41511-E828-4EF9-A11A-36BA7371672F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>
                <a:latin typeface="Candara" panose="020E0502030303020204" pitchFamily="34" charset="0"/>
              </a:rPr>
              <a:t>Exercício</a:t>
            </a:r>
            <a:r>
              <a:rPr lang="pt-BR" sz="2800">
                <a:latin typeface="Candara" panose="020E0502030303020204" pitchFamily="34" charset="0"/>
              </a:rPr>
              <a:t>: </a:t>
            </a:r>
            <a:r>
              <a:rPr lang="pt-BR" sz="2800" b="1">
                <a:latin typeface="Candara" panose="020E0502030303020204" pitchFamily="34" charset="0"/>
              </a:rPr>
              <a:t>Sub-system Singleton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14" name="Subtítulo 1">
            <a:extLst>
              <a:ext uri="{FF2B5EF4-FFF2-40B4-BE49-F238E27FC236}">
                <a16:creationId xmlns:a16="http://schemas.microsoft.com/office/drawing/2014/main" id="{5442BE36-4E82-440C-A2B2-F88B85437785}"/>
              </a:ext>
            </a:extLst>
          </p:cNvPr>
          <p:cNvSpPr txBox="1">
            <a:spLocks/>
          </p:cNvSpPr>
          <p:nvPr/>
        </p:nvSpPr>
        <p:spPr>
          <a:xfrm>
            <a:off x="612434" y="720000"/>
            <a:ext cx="11449121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a)No projeto do AstahUML, criar o sub-system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Singleton</a:t>
            </a:r>
            <a:endParaRPr lang="pt-BR" b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173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Diagonais Recortados 1">
            <a:extLst>
              <a:ext uri="{FF2B5EF4-FFF2-40B4-BE49-F238E27FC236}">
                <a16:creationId xmlns:a16="http://schemas.microsoft.com/office/drawing/2014/main" id="{0AD41511-E828-4EF9-A11A-36BA7371672F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>
                <a:latin typeface="Candara" panose="020E0502030303020204" pitchFamily="34" charset="0"/>
              </a:rPr>
              <a:t>Exercício</a:t>
            </a:r>
            <a:r>
              <a:rPr lang="pt-BR" sz="2800">
                <a:latin typeface="Candara" panose="020E0502030303020204" pitchFamily="34" charset="0"/>
              </a:rPr>
              <a:t>: </a:t>
            </a:r>
            <a:r>
              <a:rPr lang="pt-BR" sz="2800" b="1">
                <a:latin typeface="Candara" panose="020E0502030303020204" pitchFamily="34" charset="0"/>
              </a:rPr>
              <a:t>LogManager: UML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14" name="Subtítulo 1">
            <a:extLst>
              <a:ext uri="{FF2B5EF4-FFF2-40B4-BE49-F238E27FC236}">
                <a16:creationId xmlns:a16="http://schemas.microsoft.com/office/drawing/2014/main" id="{5442BE36-4E82-440C-A2B2-F88B85437785}"/>
              </a:ext>
            </a:extLst>
          </p:cNvPr>
          <p:cNvSpPr txBox="1">
            <a:spLocks/>
          </p:cNvSpPr>
          <p:nvPr/>
        </p:nvSpPr>
        <p:spPr>
          <a:xfrm>
            <a:off x="612434" y="720000"/>
            <a:ext cx="11449121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b) </a:t>
            </a:r>
            <a:r>
              <a:rPr lang="pt-BR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Em uma biblioteca de </a:t>
            </a:r>
            <a:r>
              <a:rPr lang="pt-BR" i="1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log</a:t>
            </a:r>
            <a:r>
              <a:rPr lang="pt-BR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, existe a classe </a:t>
            </a:r>
            <a:r>
              <a:rPr lang="pt-BR" b="1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LogManager</a:t>
            </a:r>
            <a:r>
              <a:rPr lang="pt-BR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, 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cuja responsabilidade </a:t>
            </a:r>
            <a:r>
              <a:rPr lang="pt-BR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é escrever mensagens de log. Os métodos desta classe são: 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+ </a:t>
            </a:r>
            <a:r>
              <a:rPr lang="pt-BR" u="sng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error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(msg: String):void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+ </a:t>
            </a:r>
            <a:r>
              <a:rPr lang="pt-BR" u="sng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info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(msg: String):void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+ </a:t>
            </a:r>
            <a:r>
              <a:rPr lang="pt-BR" u="sng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warn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(msg: String):void</a:t>
            </a:r>
          </a:p>
          <a:p>
            <a:pPr marL="0" indent="0">
              <a:buNone/>
            </a:pPr>
            <a:endParaRPr lang="pt-BR" dirty="0">
              <a:solidFill>
                <a:srgbClr val="00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Usando o AstahUML, </a:t>
            </a:r>
            <a:r>
              <a:rPr lang="pt-BR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modele 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esta classe:</a:t>
            </a:r>
            <a:endParaRPr lang="pt-BR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">
            <a:extLst>
              <a:ext uri="{FF2B5EF4-FFF2-40B4-BE49-F238E27FC236}">
                <a16:creationId xmlns:a16="http://schemas.microsoft.com/office/drawing/2014/main" id="{D82D0FCD-B85B-422F-BF52-A4649188D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468" y="3741760"/>
            <a:ext cx="4860000" cy="265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67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Diagonais Recortados 1">
            <a:extLst>
              <a:ext uri="{FF2B5EF4-FFF2-40B4-BE49-F238E27FC236}">
                <a16:creationId xmlns:a16="http://schemas.microsoft.com/office/drawing/2014/main" id="{0AD41511-E828-4EF9-A11A-36BA7371672F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>
                <a:latin typeface="Candara" panose="020E0502030303020204" pitchFamily="34" charset="0"/>
              </a:rPr>
              <a:t>Exercício</a:t>
            </a:r>
            <a:r>
              <a:rPr lang="pt-BR" sz="2800">
                <a:latin typeface="Candara" panose="020E0502030303020204" pitchFamily="34" charset="0"/>
              </a:rPr>
              <a:t>: </a:t>
            </a:r>
            <a:r>
              <a:rPr lang="pt-BR" sz="2800" b="1">
                <a:latin typeface="Candara" panose="020E0502030303020204" pitchFamily="34" charset="0"/>
              </a:rPr>
              <a:t>LogManager: UML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8DF22571-5161-4245-A066-549ACDEF0C63}"/>
              </a:ext>
            </a:extLst>
          </p:cNvPr>
          <p:cNvSpPr txBox="1">
            <a:spLocks/>
          </p:cNvSpPr>
          <p:nvPr/>
        </p:nvSpPr>
        <p:spPr>
          <a:xfrm>
            <a:off x="628073" y="720001"/>
            <a:ext cx="11433482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c) </a:t>
            </a:r>
            <a:r>
              <a:rPr lang="pt-BR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Durante simulação de desempenho, verificou-se que perdeu-se o controle do número de instância em memória, já que vários componentes usam. Precisamos então restriguir o número de instância em memória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Em UML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, refatore a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LogManager 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para seguir o padrão como </a:t>
            </a:r>
            <a:r>
              <a:rPr lang="pt-BR" b="1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Singleton</a:t>
            </a:r>
          </a:p>
        </p:txBody>
      </p:sp>
    </p:spTree>
    <p:extLst>
      <p:ext uri="{BB962C8B-B14F-4D97-AF65-F5344CB8AC3E}">
        <p14:creationId xmlns:p14="http://schemas.microsoft.com/office/powerpoint/2010/main" val="3874224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Diagonais Recortados 1">
            <a:extLst>
              <a:ext uri="{FF2B5EF4-FFF2-40B4-BE49-F238E27FC236}">
                <a16:creationId xmlns:a16="http://schemas.microsoft.com/office/drawing/2014/main" id="{0AD41511-E828-4EF9-A11A-36BA7371672F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>
                <a:latin typeface="Candara" panose="020E0502030303020204" pitchFamily="34" charset="0"/>
              </a:rPr>
              <a:t>Exercício</a:t>
            </a:r>
            <a:r>
              <a:rPr lang="pt-BR" sz="2800">
                <a:latin typeface="Candara" panose="020E0502030303020204" pitchFamily="34" charset="0"/>
              </a:rPr>
              <a:t>: </a:t>
            </a:r>
            <a:r>
              <a:rPr lang="pt-BR" sz="2800" b="1">
                <a:latin typeface="Candara" panose="020E0502030303020204" pitchFamily="34" charset="0"/>
              </a:rPr>
              <a:t>LogManager: Java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8DF22571-5161-4245-A066-549ACDEF0C63}"/>
              </a:ext>
            </a:extLst>
          </p:cNvPr>
          <p:cNvSpPr txBox="1">
            <a:spLocks/>
          </p:cNvSpPr>
          <p:nvPr/>
        </p:nvSpPr>
        <p:spPr>
          <a:xfrm>
            <a:off x="628073" y="720001"/>
            <a:ext cx="11433482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d) Em Java (no Eclipse), no pacote </a:t>
            </a:r>
            <a:r>
              <a:rPr lang="pt-BR" u="sng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singleton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, codar a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LogManager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:</a:t>
            </a:r>
            <a:endParaRPr lang="pt-BR" b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F3501B4-5E75-4E13-97C7-4B20EDCF04B3}"/>
              </a:ext>
            </a:extLst>
          </p:cNvPr>
          <p:cNvSpPr/>
          <p:nvPr/>
        </p:nvSpPr>
        <p:spPr>
          <a:xfrm>
            <a:off x="1136073" y="1237672"/>
            <a:ext cx="8349672" cy="5357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singleton;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pt-BR" sz="18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LogManager </a:t>
            </a:r>
            <a:r>
              <a:rPr lang="pt-BR" sz="1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8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pt-BR" sz="1800" b="1">
              <a:solidFill>
                <a:srgbClr val="7F0055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private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LogManager </a:t>
            </a:r>
            <a:r>
              <a:rPr lang="pt-BR" sz="1800" i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pt-BR" sz="1800" b="1">
              <a:solidFill>
                <a:srgbClr val="7F0055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private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LogManager</a:t>
            </a:r>
            <a:r>
              <a:rPr lang="pt-BR" sz="1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8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pt-BR" sz="18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public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LogManager getInstance</a:t>
            </a:r>
            <a:r>
              <a:rPr lang="pt-BR" sz="1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8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i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pt-BR" sz="18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t-BR" sz="1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8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i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  instance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LogManager</a:t>
            </a:r>
            <a:r>
              <a:rPr lang="pt-BR" sz="1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endParaRPr lang="pt-BR" sz="18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i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pt-BR" sz="18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 //</a:t>
            </a:r>
            <a:r>
              <a:rPr lang="pt-BR" sz="1800" u="sng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demais</a:t>
            </a:r>
            <a:r>
              <a:rPr lang="pt-BR" sz="180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u="sng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métodos</a:t>
            </a:r>
            <a:endParaRPr lang="pt-BR" sz="18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105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Diagonais Recortados 1">
            <a:extLst>
              <a:ext uri="{FF2B5EF4-FFF2-40B4-BE49-F238E27FC236}">
                <a16:creationId xmlns:a16="http://schemas.microsoft.com/office/drawing/2014/main" id="{0AD41511-E828-4EF9-A11A-36BA7371672F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>
                <a:latin typeface="Candara" panose="020E0502030303020204" pitchFamily="34" charset="0"/>
              </a:rPr>
              <a:t>Exercício</a:t>
            </a:r>
            <a:r>
              <a:rPr lang="pt-BR" sz="2800">
                <a:latin typeface="Candara" panose="020E0502030303020204" pitchFamily="34" charset="0"/>
              </a:rPr>
              <a:t>: </a:t>
            </a:r>
            <a:r>
              <a:rPr lang="pt-BR" sz="2800" b="1">
                <a:latin typeface="Candara" panose="020E0502030303020204" pitchFamily="34" charset="0"/>
              </a:rPr>
              <a:t>LogManager: Teste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8DF22571-5161-4245-A066-549ACDEF0C63}"/>
              </a:ext>
            </a:extLst>
          </p:cNvPr>
          <p:cNvSpPr txBox="1">
            <a:spLocks/>
          </p:cNvSpPr>
          <p:nvPr/>
        </p:nvSpPr>
        <p:spPr>
          <a:xfrm>
            <a:off x="628073" y="720001"/>
            <a:ext cx="11433482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e) Codar a </a:t>
            </a:r>
            <a:r>
              <a:rPr lang="pt-BR" b="1">
                <a:solidFill>
                  <a:srgbClr val="0033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LogManagerTest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(em JUnit 5):</a:t>
            </a:r>
            <a:endParaRPr lang="pt-BR" b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F3501B4-5E75-4E13-97C7-4B20EDCF04B3}"/>
              </a:ext>
            </a:extLst>
          </p:cNvPr>
          <p:cNvSpPr/>
          <p:nvPr/>
        </p:nvSpPr>
        <p:spPr>
          <a:xfrm>
            <a:off x="1126836" y="1237673"/>
            <a:ext cx="10723419" cy="3491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@Test</a:t>
            </a:r>
            <a:endParaRPr lang="pt-BR" sz="18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dada2Instancias_quandoGetInstance_entaoSeraAMesmaReferencia</a:t>
            </a:r>
            <a:r>
              <a:rPr lang="pt-BR" sz="1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8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LogManager </a:t>
            </a:r>
            <a:r>
              <a:rPr lang="pt-BR" sz="18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instance1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LogManager.</a:t>
            </a:r>
            <a:r>
              <a:rPr lang="pt-BR" sz="180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getInstance</a:t>
            </a:r>
            <a:r>
              <a:rPr lang="pt-BR" sz="1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assertNotNull</a:t>
            </a:r>
            <a:r>
              <a:rPr lang="pt-BR" sz="1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instance1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pt-BR" sz="18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LogManager </a:t>
            </a:r>
            <a:r>
              <a:rPr lang="pt-BR" sz="18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instance2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LogManager.</a:t>
            </a:r>
            <a:r>
              <a:rPr lang="pt-BR" sz="180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getInstance</a:t>
            </a:r>
            <a:r>
              <a:rPr lang="pt-BR" sz="1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assertNotNull</a:t>
            </a:r>
            <a:r>
              <a:rPr lang="pt-BR" sz="1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instance2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i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80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assertEquals</a:t>
            </a:r>
            <a:r>
              <a:rPr lang="pt-BR" sz="1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instance1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instance2</a:t>
            </a:r>
            <a:r>
              <a:rPr lang="pt-BR" sz="1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050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C4951C64-6B3B-4C0E-9390-B5C3D6453AC5}"/>
              </a:ext>
            </a:extLst>
          </p:cNvPr>
          <p:cNvSpPr txBox="1">
            <a:spLocks/>
          </p:cNvSpPr>
          <p:nvPr/>
        </p:nvSpPr>
        <p:spPr>
          <a:xfrm>
            <a:off x="568166" y="2565482"/>
            <a:ext cx="11493731" cy="17270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i="1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Desenvolveremos outros </a:t>
            </a:r>
            <a:r>
              <a:rPr lang="pt-BR" sz="3600" b="1" i="1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singletons</a:t>
            </a:r>
            <a:r>
              <a:rPr lang="pt-BR" sz="3600" i="1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ao longo da disciplina</a:t>
            </a:r>
            <a:endParaRPr lang="pt-BR" sz="3600" i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916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295E4AA-CEFC-4648-A004-86A5BAE43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21" y="3960"/>
            <a:ext cx="8290559" cy="683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89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Nenhuma descrição de foto disponível.">
            <a:extLst>
              <a:ext uri="{FF2B5EF4-FFF2-40B4-BE49-F238E27FC236}">
                <a16:creationId xmlns:a16="http://schemas.microsoft.com/office/drawing/2014/main" id="{0F69D3F8-C45F-42F5-85D2-11EB73B45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293" y="563418"/>
            <a:ext cx="9277415" cy="591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D1BABCF2-5487-47D4-9284-A16A82AF8AF3}"/>
              </a:ext>
            </a:extLst>
          </p:cNvPr>
          <p:cNvSpPr txBox="1"/>
          <p:nvPr/>
        </p:nvSpPr>
        <p:spPr>
          <a:xfrm>
            <a:off x="6611024" y="5771362"/>
            <a:ext cx="3960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i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singleton.ok</a:t>
            </a:r>
            <a:endParaRPr lang="en-US" sz="28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3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ECD49A-5362-4B20-BCC6-D73D60C12C6A}"/>
              </a:ext>
            </a:extLst>
          </p:cNvPr>
          <p:cNvSpPr/>
          <p:nvPr/>
        </p:nvSpPr>
        <p:spPr>
          <a:xfrm>
            <a:off x="695999" y="2175405"/>
            <a:ext cx="11160000" cy="2721777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i="1">
                <a:solidFill>
                  <a:srgbClr val="00B0F0"/>
                </a:solidFill>
                <a:latin typeface="Candara" panose="020E0502030303020204" pitchFamily="34" charset="0"/>
              </a:rPr>
              <a:t>SINGLETON</a:t>
            </a:r>
            <a:endParaRPr lang="en-US" sz="7200" b="1" i="1" dirty="0">
              <a:solidFill>
                <a:srgbClr val="00B0F0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8A1D0194-6590-4930-A1BD-9E78A6F587DE}"/>
              </a:ext>
            </a:extLst>
          </p:cNvPr>
          <p:cNvSpPr/>
          <p:nvPr/>
        </p:nvSpPr>
        <p:spPr>
          <a:xfrm>
            <a:off x="696000" y="742552"/>
            <a:ext cx="11160000" cy="7346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solidFill>
                  <a:schemeClr val="bg1"/>
                </a:solidFill>
                <a:latin typeface="Candara" panose="020E0502030303020204" pitchFamily="34" charset="0"/>
              </a:rPr>
              <a:t>Cap 04.2</a:t>
            </a:r>
            <a:endParaRPr lang="en-US" sz="40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tângulo: Cantos Superiores Arredondados 13">
            <a:extLst>
              <a:ext uri="{FF2B5EF4-FFF2-40B4-BE49-F238E27FC236}">
                <a16:creationId xmlns:a16="http://schemas.microsoft.com/office/drawing/2014/main" id="{92ECD9CA-F742-48D9-846E-07B282718B19}"/>
              </a:ext>
            </a:extLst>
          </p:cNvPr>
          <p:cNvSpPr/>
          <p:nvPr/>
        </p:nvSpPr>
        <p:spPr>
          <a:xfrm>
            <a:off x="696000" y="5094850"/>
            <a:ext cx="360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Professor:</a:t>
            </a: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80390855-DF3F-4B1B-B8E1-3017AE37EC08}"/>
              </a:ext>
            </a:extLst>
          </p:cNvPr>
          <p:cNvSpPr/>
          <p:nvPr/>
        </p:nvSpPr>
        <p:spPr>
          <a:xfrm>
            <a:off x="696000" y="5454850"/>
            <a:ext cx="3600000" cy="10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Vitor Figueiredo</a:t>
            </a:r>
            <a:endParaRPr lang="en-US" sz="360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6" name="Retângulo: Cantos Superiores Arredondados 15">
            <a:extLst>
              <a:ext uri="{FF2B5EF4-FFF2-40B4-BE49-F238E27FC236}">
                <a16:creationId xmlns:a16="http://schemas.microsoft.com/office/drawing/2014/main" id="{0C6EEFD7-706E-4630-BFF3-F69C8204EA3E}"/>
              </a:ext>
            </a:extLst>
          </p:cNvPr>
          <p:cNvSpPr/>
          <p:nvPr/>
        </p:nvSpPr>
        <p:spPr>
          <a:xfrm>
            <a:off x="4459819" y="5109482"/>
            <a:ext cx="216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Ano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/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Semestre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sp>
        <p:nvSpPr>
          <p:cNvPr id="17" name="Retângulo: Cantos Superiores Arredondados 16">
            <a:extLst>
              <a:ext uri="{FF2B5EF4-FFF2-40B4-BE49-F238E27FC236}">
                <a16:creationId xmlns:a16="http://schemas.microsoft.com/office/drawing/2014/main" id="{AA02B176-A447-4155-B445-25919EBB4582}"/>
              </a:ext>
            </a:extLst>
          </p:cNvPr>
          <p:cNvSpPr/>
          <p:nvPr/>
        </p:nvSpPr>
        <p:spPr>
          <a:xfrm>
            <a:off x="4459819" y="5469482"/>
            <a:ext cx="2160000" cy="10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2023 / 2</a:t>
            </a:r>
            <a:endParaRPr lang="en-US" sz="360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" name="Retângulo: Cantos Superiores Arredondados 17">
            <a:extLst>
              <a:ext uri="{FF2B5EF4-FFF2-40B4-BE49-F238E27FC236}">
                <a16:creationId xmlns:a16="http://schemas.microsoft.com/office/drawing/2014/main" id="{D8F7A193-1737-4D57-BD75-FDAC782C22A7}"/>
              </a:ext>
            </a:extLst>
          </p:cNvPr>
          <p:cNvSpPr/>
          <p:nvPr/>
        </p:nvSpPr>
        <p:spPr>
          <a:xfrm>
            <a:off x="6816000" y="5094850"/>
            <a:ext cx="504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Ministrada em: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4D7573B0-F360-40FD-A26A-6E7B22944141}"/>
              </a:ext>
            </a:extLst>
          </p:cNvPr>
          <p:cNvSpPr/>
          <p:nvPr/>
        </p:nvSpPr>
        <p:spPr>
          <a:xfrm>
            <a:off x="6816000" y="5454850"/>
            <a:ext cx="5040000" cy="10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02-out</a:t>
            </a:r>
            <a:endParaRPr lang="en-US" sz="320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0" name="Título 2">
            <a:extLst>
              <a:ext uri="{FF2B5EF4-FFF2-40B4-BE49-F238E27FC236}">
                <a16:creationId xmlns:a16="http://schemas.microsoft.com/office/drawing/2014/main" id="{6663DE0F-4370-459B-AF10-6ACD4459203F}"/>
              </a:ext>
            </a:extLst>
          </p:cNvPr>
          <p:cNvSpPr txBox="1">
            <a:spLocks/>
          </p:cNvSpPr>
          <p:nvPr/>
        </p:nvSpPr>
        <p:spPr>
          <a:xfrm>
            <a:off x="6816000" y="6549482"/>
            <a:ext cx="503999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pt-BR" sz="110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_2023_10_02</a:t>
            </a:r>
            <a:endParaRPr lang="pt-BR" sz="11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tângulo: Cantos Superiores Arredondados 10">
            <a:extLst>
              <a:ext uri="{FF2B5EF4-FFF2-40B4-BE49-F238E27FC236}">
                <a16:creationId xmlns:a16="http://schemas.microsoft.com/office/drawing/2014/main" id="{890E971D-49B2-457F-86F8-D63D5872C694}"/>
              </a:ext>
            </a:extLst>
          </p:cNvPr>
          <p:cNvSpPr/>
          <p:nvPr/>
        </p:nvSpPr>
        <p:spPr>
          <a:xfrm>
            <a:off x="695999" y="1477183"/>
            <a:ext cx="11160000" cy="69822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>
                <a:solidFill>
                  <a:srgbClr val="002060"/>
                </a:solidFill>
                <a:latin typeface="Candara" panose="020E0502030303020204" pitchFamily="34" charset="0"/>
              </a:rPr>
              <a:t>Design Patterns</a:t>
            </a:r>
            <a:endParaRPr lang="en-US" sz="4000" b="1" i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68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>
                <a:solidFill>
                  <a:srgbClr val="002060"/>
                </a:solidFill>
                <a:latin typeface="Candara" panose="020E0502030303020204" pitchFamily="34" charset="0"/>
              </a:rPr>
              <a:t>Agenda</a:t>
            </a:r>
            <a:endParaRPr lang="en-US" sz="32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B011A3A3-B2D9-4C9C-80CD-19837639CC19}"/>
              </a:ext>
            </a:extLst>
          </p:cNvPr>
          <p:cNvSpPr/>
          <p:nvPr/>
        </p:nvSpPr>
        <p:spPr>
          <a:xfrm>
            <a:off x="1621555" y="825097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1E60AD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4000" b="1" dirty="0">
                <a:latin typeface="Candara" panose="020E0502030303020204" pitchFamily="34" charset="0"/>
                <a:cs typeface="Calibri" panose="020F0502020204030204" pitchFamily="34" charset="0"/>
              </a:rPr>
              <a:t>Singleton</a:t>
            </a:r>
          </a:p>
        </p:txBody>
      </p:sp>
      <p:sp>
        <p:nvSpPr>
          <p:cNvPr id="4" name="Rectangle: Diagonal Corners Rounded 12">
            <a:extLst>
              <a:ext uri="{FF2B5EF4-FFF2-40B4-BE49-F238E27FC236}">
                <a16:creationId xmlns:a16="http://schemas.microsoft.com/office/drawing/2014/main" id="{F9D91D61-BFB1-48E5-92CC-D1EE8077BFBD}"/>
              </a:ext>
            </a:extLst>
          </p:cNvPr>
          <p:cNvSpPr/>
          <p:nvPr/>
        </p:nvSpPr>
        <p:spPr>
          <a:xfrm>
            <a:off x="1621555" y="2037049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1E60AD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4000" b="1" dirty="0">
                <a:latin typeface="Candara" panose="020E0502030303020204" pitchFamily="34" charset="0"/>
                <a:cs typeface="Calibri" panose="020F0502020204030204" pitchFamily="34" charset="0"/>
              </a:rPr>
              <a:t>Builder</a:t>
            </a:r>
          </a:p>
        </p:txBody>
      </p:sp>
      <p:sp>
        <p:nvSpPr>
          <p:cNvPr id="6" name="Rectangle: Diagonal Corners Rounded 13">
            <a:extLst>
              <a:ext uri="{FF2B5EF4-FFF2-40B4-BE49-F238E27FC236}">
                <a16:creationId xmlns:a16="http://schemas.microsoft.com/office/drawing/2014/main" id="{58C9038E-2F51-458E-8911-8A50EBACDF49}"/>
              </a:ext>
            </a:extLst>
          </p:cNvPr>
          <p:cNvSpPr/>
          <p:nvPr/>
        </p:nvSpPr>
        <p:spPr>
          <a:xfrm>
            <a:off x="1621555" y="3249001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1E60AD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4000" b="1" dirty="0">
                <a:latin typeface="Candara" panose="020E0502030303020204" pitchFamily="34" charset="0"/>
                <a:cs typeface="Calibri" panose="020F0502020204030204" pitchFamily="34" charset="0"/>
              </a:rPr>
              <a:t>Strategy</a:t>
            </a:r>
          </a:p>
        </p:txBody>
      </p:sp>
      <p:sp>
        <p:nvSpPr>
          <p:cNvPr id="7" name="Rectangle: Diagonal Corners Rounded 15">
            <a:extLst>
              <a:ext uri="{FF2B5EF4-FFF2-40B4-BE49-F238E27FC236}">
                <a16:creationId xmlns:a16="http://schemas.microsoft.com/office/drawing/2014/main" id="{9C4A3766-AC11-43B8-9FEA-7BEE0FE45680}"/>
              </a:ext>
            </a:extLst>
          </p:cNvPr>
          <p:cNvSpPr/>
          <p:nvPr/>
        </p:nvSpPr>
        <p:spPr>
          <a:xfrm>
            <a:off x="1621555" y="4460953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1E60AD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4000" b="1" dirty="0">
                <a:latin typeface="Candara" panose="020E0502030303020204" pitchFamily="34" charset="0"/>
                <a:cs typeface="Calibri" panose="020F0502020204030204" pitchFamily="34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46428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>
                <a:solidFill>
                  <a:srgbClr val="002060"/>
                </a:solidFill>
                <a:latin typeface="Candara" panose="020E0502030303020204" pitchFamily="34" charset="0"/>
              </a:rPr>
              <a:t>Agenda</a:t>
            </a:r>
            <a:endParaRPr lang="en-US" sz="32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B011A3A3-B2D9-4C9C-80CD-19837639CC19}"/>
              </a:ext>
            </a:extLst>
          </p:cNvPr>
          <p:cNvSpPr/>
          <p:nvPr/>
        </p:nvSpPr>
        <p:spPr>
          <a:xfrm>
            <a:off x="1621555" y="825097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1E60AD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4000" b="1" dirty="0">
                <a:latin typeface="Candara" panose="020E0502030303020204" pitchFamily="34" charset="0"/>
                <a:cs typeface="Calibri" panose="020F0502020204030204" pitchFamily="34" charset="0"/>
              </a:rPr>
              <a:t>Singleton</a:t>
            </a:r>
          </a:p>
        </p:txBody>
      </p:sp>
      <p:sp>
        <p:nvSpPr>
          <p:cNvPr id="4" name="Rectangle: Diagonal Corners Rounded 12">
            <a:extLst>
              <a:ext uri="{FF2B5EF4-FFF2-40B4-BE49-F238E27FC236}">
                <a16:creationId xmlns:a16="http://schemas.microsoft.com/office/drawing/2014/main" id="{F9D91D61-BFB1-48E5-92CC-D1EE8077BFBD}"/>
              </a:ext>
            </a:extLst>
          </p:cNvPr>
          <p:cNvSpPr/>
          <p:nvPr/>
        </p:nvSpPr>
        <p:spPr>
          <a:xfrm>
            <a:off x="1621555" y="2037049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1E60AD">
              <a:alpha val="10196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4000" b="1" dirty="0">
                <a:latin typeface="Candara" panose="020E0502030303020204" pitchFamily="34" charset="0"/>
                <a:cs typeface="Calibri" panose="020F0502020204030204" pitchFamily="34" charset="0"/>
              </a:rPr>
              <a:t>Builder</a:t>
            </a:r>
          </a:p>
        </p:txBody>
      </p:sp>
      <p:sp>
        <p:nvSpPr>
          <p:cNvPr id="6" name="Rectangle: Diagonal Corners Rounded 13">
            <a:extLst>
              <a:ext uri="{FF2B5EF4-FFF2-40B4-BE49-F238E27FC236}">
                <a16:creationId xmlns:a16="http://schemas.microsoft.com/office/drawing/2014/main" id="{58C9038E-2F51-458E-8911-8A50EBACDF49}"/>
              </a:ext>
            </a:extLst>
          </p:cNvPr>
          <p:cNvSpPr/>
          <p:nvPr/>
        </p:nvSpPr>
        <p:spPr>
          <a:xfrm>
            <a:off x="1621555" y="3249001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1E60AD">
              <a:alpha val="10196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4000" b="1" dirty="0">
                <a:latin typeface="Candara" panose="020E0502030303020204" pitchFamily="34" charset="0"/>
                <a:cs typeface="Calibri" panose="020F0502020204030204" pitchFamily="34" charset="0"/>
              </a:rPr>
              <a:t>Strategy</a:t>
            </a:r>
          </a:p>
        </p:txBody>
      </p:sp>
      <p:sp>
        <p:nvSpPr>
          <p:cNvPr id="7" name="Rectangle: Diagonal Corners Rounded 15">
            <a:extLst>
              <a:ext uri="{FF2B5EF4-FFF2-40B4-BE49-F238E27FC236}">
                <a16:creationId xmlns:a16="http://schemas.microsoft.com/office/drawing/2014/main" id="{9C4A3766-AC11-43B8-9FEA-7BEE0FE45680}"/>
              </a:ext>
            </a:extLst>
          </p:cNvPr>
          <p:cNvSpPr/>
          <p:nvPr/>
        </p:nvSpPr>
        <p:spPr>
          <a:xfrm>
            <a:off x="1621555" y="4460953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1E60AD">
              <a:alpha val="10196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4000" b="1" dirty="0">
                <a:latin typeface="Candara" panose="020E0502030303020204" pitchFamily="34" charset="0"/>
                <a:cs typeface="Calibri" panose="020F0502020204030204" pitchFamily="34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51211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Diagonal Corners Rounded 4">
            <a:extLst>
              <a:ext uri="{FF2B5EF4-FFF2-40B4-BE49-F238E27FC236}">
                <a16:creationId xmlns:a16="http://schemas.microsoft.com/office/drawing/2014/main" id="{7F9704EF-F7F9-484C-AF30-F45E1C5AECEA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>
                <a:latin typeface="Candara" panose="020E0502030303020204" pitchFamily="34" charset="0"/>
              </a:rPr>
              <a:t>Singleton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39" name="Subtítulo 1">
            <a:extLst>
              <a:ext uri="{FF2B5EF4-FFF2-40B4-BE49-F238E27FC236}">
                <a16:creationId xmlns:a16="http://schemas.microsoft.com/office/drawing/2014/main" id="{92EFF831-C36F-4ECF-A7CA-B256697FAB28}"/>
              </a:ext>
            </a:extLst>
          </p:cNvPr>
          <p:cNvSpPr txBox="1">
            <a:spLocks/>
          </p:cNvSpPr>
          <p:nvPr/>
        </p:nvSpPr>
        <p:spPr>
          <a:xfrm>
            <a:off x="856033" y="1396886"/>
            <a:ext cx="11160000" cy="504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A5002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Existe um </a:t>
            </a:r>
            <a:r>
              <a:rPr lang="pt-BR" sz="3200" b="1" dirty="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recurso compartilhado </a:t>
            </a:r>
            <a:r>
              <a:rPr lang="pt-BR" sz="3200" dirty="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(base de dados ou arquivo em disco) e precisamos controlar o acesso.</a:t>
            </a:r>
          </a:p>
          <a:p>
            <a:r>
              <a:rPr lang="pt-BR" sz="3200" dirty="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Muitas instâncias acessando este recurso poderia causar </a:t>
            </a:r>
            <a:r>
              <a:rPr lang="pt-BR" sz="3200" b="1" dirty="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gargalho de acesso</a:t>
            </a:r>
            <a:r>
              <a:rPr lang="pt-BR" sz="3200" dirty="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ou produzir </a:t>
            </a:r>
            <a:r>
              <a:rPr lang="pt-BR" sz="3200" b="1" dirty="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dados inconsistentes</a:t>
            </a:r>
          </a:p>
        </p:txBody>
      </p:sp>
      <p:sp>
        <p:nvSpPr>
          <p:cNvPr id="40" name="Subtítulo 1">
            <a:extLst>
              <a:ext uri="{FF2B5EF4-FFF2-40B4-BE49-F238E27FC236}">
                <a16:creationId xmlns:a16="http://schemas.microsoft.com/office/drawing/2014/main" id="{06F379F9-09EA-401A-B6CE-8B8BF733D9BF}"/>
              </a:ext>
            </a:extLst>
          </p:cNvPr>
          <p:cNvSpPr txBox="1">
            <a:spLocks/>
          </p:cNvSpPr>
          <p:nvPr/>
        </p:nvSpPr>
        <p:spPr>
          <a:xfrm>
            <a:off x="856033" y="856885"/>
            <a:ext cx="11160000" cy="540000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Problema</a:t>
            </a:r>
          </a:p>
        </p:txBody>
      </p:sp>
      <p:pic>
        <p:nvPicPr>
          <p:cNvPr id="41" name="Graphic 14" descr="Sad face with solid fill">
            <a:extLst>
              <a:ext uri="{FF2B5EF4-FFF2-40B4-BE49-F238E27FC236}">
                <a16:creationId xmlns:a16="http://schemas.microsoft.com/office/drawing/2014/main" id="{991C1303-38E8-40DA-B8F5-716335F11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7833" y="856885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2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>
                <a:latin typeface="Candara" panose="020E0502030303020204" pitchFamily="34" charset="0"/>
              </a:rPr>
              <a:t>Singleton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22BFE440-D416-4BC6-9C29-145E836F43D8}"/>
              </a:ext>
            </a:extLst>
          </p:cNvPr>
          <p:cNvSpPr txBox="1">
            <a:spLocks/>
          </p:cNvSpPr>
          <p:nvPr/>
        </p:nvSpPr>
        <p:spPr>
          <a:xfrm>
            <a:off x="856035" y="1397379"/>
            <a:ext cx="11160000" cy="522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Garantir que a classe responsável pelo recurso compartilhado tenha somente uma instância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Estabelecer que esta classe seja o ponto de acesso global ao recurso</a:t>
            </a: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E41E7195-419F-4918-BD6B-74B154DB8F21}"/>
              </a:ext>
            </a:extLst>
          </p:cNvPr>
          <p:cNvSpPr txBox="1">
            <a:spLocks/>
          </p:cNvSpPr>
          <p:nvPr/>
        </p:nvSpPr>
        <p:spPr>
          <a:xfrm>
            <a:off x="856033" y="857380"/>
            <a:ext cx="11160000" cy="5400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Solu</a:t>
            </a:r>
            <a:r>
              <a:rPr lang="en-US" b="1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ção</a:t>
            </a:r>
            <a:endParaRPr lang="pt-BR" b="1" i="1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Graphic 19" descr="Smiling face with solid fill">
            <a:extLst>
              <a:ext uri="{FF2B5EF4-FFF2-40B4-BE49-F238E27FC236}">
                <a16:creationId xmlns:a16="http://schemas.microsoft.com/office/drawing/2014/main" id="{4D7A70F4-88C5-4A5E-83CB-6CFC1A780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7835" y="871533"/>
            <a:ext cx="540000" cy="540000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651F9E1-14B2-46D1-AE83-BE8B8B4AD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033" y="3297788"/>
            <a:ext cx="6120000" cy="300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65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>
                <a:latin typeface="Candara" panose="020E0502030303020204" pitchFamily="34" charset="0"/>
              </a:rPr>
              <a:t>Singleton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3" name="Subtítulo 1">
            <a:extLst>
              <a:ext uri="{FF2B5EF4-FFF2-40B4-BE49-F238E27FC236}">
                <a16:creationId xmlns:a16="http://schemas.microsoft.com/office/drawing/2014/main" id="{22C3E383-B46A-4380-BA13-AD559A06184E}"/>
              </a:ext>
            </a:extLst>
          </p:cNvPr>
          <p:cNvSpPr txBox="1">
            <a:spLocks/>
          </p:cNvSpPr>
          <p:nvPr/>
        </p:nvSpPr>
        <p:spPr>
          <a:xfrm>
            <a:off x="856035" y="1397379"/>
            <a:ext cx="11160000" cy="522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i="1" dirty="0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Portanto, o padrão </a:t>
            </a:r>
            <a:r>
              <a:rPr lang="pt-BR" sz="3600" b="1" i="1" dirty="0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Singleton</a:t>
            </a:r>
            <a:r>
              <a:rPr lang="pt-BR" sz="3600" i="1" dirty="0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nos permitir garantir que </a:t>
            </a:r>
            <a:r>
              <a:rPr lang="pt-BR" sz="3600" i="1" dirty="0">
                <a:solidFill>
                  <a:srgbClr val="003366"/>
                </a:solidFill>
                <a:highlight>
                  <a:srgbClr val="FFFF00"/>
                </a:highlight>
                <a:latin typeface="Candara" panose="020E0502030303020204" pitchFamily="34" charset="0"/>
                <a:cs typeface="Calibri" panose="020F0502020204030204" pitchFamily="34" charset="0"/>
              </a:rPr>
              <a:t>uma classe tenha apenas uma instância</a:t>
            </a:r>
            <a:r>
              <a:rPr lang="pt-BR" sz="3600" i="1" dirty="0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, enquanto provê um ponto de acesso global para esta instância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95B66FB9-7BF8-454D-A2A8-5A3DBC543D5B}"/>
              </a:ext>
            </a:extLst>
          </p:cNvPr>
          <p:cNvSpPr txBox="1">
            <a:spLocks/>
          </p:cNvSpPr>
          <p:nvPr/>
        </p:nvSpPr>
        <p:spPr>
          <a:xfrm>
            <a:off x="856033" y="857380"/>
            <a:ext cx="11160000" cy="5400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Solu</a:t>
            </a:r>
            <a:r>
              <a:rPr lang="en-US" b="1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ção</a:t>
            </a:r>
            <a:endParaRPr lang="pt-BR" b="1" i="1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raphic 19" descr="Smiling face with solid fill">
            <a:extLst>
              <a:ext uri="{FF2B5EF4-FFF2-40B4-BE49-F238E27FC236}">
                <a16:creationId xmlns:a16="http://schemas.microsoft.com/office/drawing/2014/main" id="{C4CB8F2A-9C1A-4841-8214-CC763BDEF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7835" y="871533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5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>
                <a:latin typeface="Candara" panose="020E0502030303020204" pitchFamily="34" charset="0"/>
              </a:rPr>
              <a:t>Singleton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3" name="Subtítulo 1">
            <a:extLst>
              <a:ext uri="{FF2B5EF4-FFF2-40B4-BE49-F238E27FC236}">
                <a16:creationId xmlns:a16="http://schemas.microsoft.com/office/drawing/2014/main" id="{6E06E66C-D287-4C1C-B308-1AA91F4F32EC}"/>
              </a:ext>
            </a:extLst>
          </p:cNvPr>
          <p:cNvSpPr txBox="1">
            <a:spLocks/>
          </p:cNvSpPr>
          <p:nvPr/>
        </p:nvSpPr>
        <p:spPr>
          <a:xfrm>
            <a:off x="856035" y="1397379"/>
            <a:ext cx="11160000" cy="522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Para implementar uma classe Singleton, devemos seguir os os passos:</a:t>
            </a:r>
          </a:p>
          <a:p>
            <a:pPr marL="742950" indent="-742950">
              <a:buAutoNum type="arabicParenR"/>
            </a:pPr>
            <a:r>
              <a:rPr lang="pt-BR" sz="3600" b="1" dirty="0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Declarar o construtor padrão como </a:t>
            </a:r>
            <a:r>
              <a:rPr lang="pt-BR" sz="3600" b="1" dirty="0">
                <a:solidFill>
                  <a:srgbClr val="003366"/>
                </a:solidFill>
                <a:highlight>
                  <a:srgbClr val="FFFF00"/>
                </a:highlight>
                <a:latin typeface="Candara" panose="020E0502030303020204" pitchFamily="34" charset="0"/>
                <a:cs typeface="Calibri" panose="020F0502020204030204" pitchFamily="34" charset="0"/>
              </a:rPr>
              <a:t>privado</a:t>
            </a:r>
            <a:r>
              <a:rPr lang="pt-BR" sz="3600" dirty="0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, para prevenir que outros objetos usem operador new</a:t>
            </a:r>
          </a:p>
          <a:p>
            <a:pPr marL="742950" indent="-742950">
              <a:buAutoNum type="arabicParenR"/>
            </a:pPr>
            <a:r>
              <a:rPr lang="pt-BR" sz="3600" b="1" dirty="0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Declarar um </a:t>
            </a:r>
            <a:r>
              <a:rPr lang="pt-BR" sz="3600" b="1" dirty="0">
                <a:solidFill>
                  <a:srgbClr val="003366"/>
                </a:solidFill>
                <a:highlight>
                  <a:srgbClr val="FFFF00"/>
                </a:highlight>
                <a:latin typeface="Candara" panose="020E0502030303020204" pitchFamily="34" charset="0"/>
                <a:cs typeface="Calibri" panose="020F0502020204030204" pitchFamily="34" charset="0"/>
              </a:rPr>
              <a:t>método estático de criação</a:t>
            </a:r>
            <a:r>
              <a:rPr lang="pt-BR" sz="3600" dirty="0">
                <a:solidFill>
                  <a:srgbClr val="003366"/>
                </a:solidFill>
                <a:highlight>
                  <a:srgbClr val="FFFF00"/>
                </a:highlight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pt-BR" sz="3600" dirty="0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que age como construtor. Nos bastidores, este método invoca o construtor privado e salva em cache a própria instancia em um atributo estático. Todas as chamadas seguintes para este método retornam a instância em cache.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F9CA7523-3A73-4905-B000-0BFB2005AABE}"/>
              </a:ext>
            </a:extLst>
          </p:cNvPr>
          <p:cNvSpPr txBox="1">
            <a:spLocks/>
          </p:cNvSpPr>
          <p:nvPr/>
        </p:nvSpPr>
        <p:spPr>
          <a:xfrm>
            <a:off x="856033" y="857380"/>
            <a:ext cx="11160000" cy="5400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Solu</a:t>
            </a:r>
            <a:r>
              <a:rPr lang="en-US" b="1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ção</a:t>
            </a:r>
            <a:endParaRPr lang="pt-BR" b="1" i="1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raphic 19" descr="Smiling face with solid fill">
            <a:extLst>
              <a:ext uri="{FF2B5EF4-FFF2-40B4-BE49-F238E27FC236}">
                <a16:creationId xmlns:a16="http://schemas.microsoft.com/office/drawing/2014/main" id="{450F6445-E939-4020-8363-4604A94F5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7835" y="871533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03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>
                <a:latin typeface="Candara" panose="020E0502030303020204" pitchFamily="34" charset="0"/>
              </a:rPr>
              <a:t>Singleton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12" name="Subtítulo 1">
            <a:extLst>
              <a:ext uri="{FF2B5EF4-FFF2-40B4-BE49-F238E27FC236}">
                <a16:creationId xmlns:a16="http://schemas.microsoft.com/office/drawing/2014/main" id="{4D0DD969-7EEA-4BFE-8348-9B3A3176D561}"/>
              </a:ext>
            </a:extLst>
          </p:cNvPr>
          <p:cNvSpPr txBox="1">
            <a:spLocks/>
          </p:cNvSpPr>
          <p:nvPr/>
        </p:nvSpPr>
        <p:spPr>
          <a:xfrm>
            <a:off x="856032" y="1398348"/>
            <a:ext cx="11160000" cy="522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66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Database: 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Para controlar o acesso ao banco de dados, vamos usar o padrão Singleton para declarar uma classe Database e, assim, obrigar todos os componentes que precisam acesso o banco de dados a fazerem usar esta classe:</a:t>
            </a:r>
          </a:p>
        </p:txBody>
      </p:sp>
      <p:sp>
        <p:nvSpPr>
          <p:cNvPr id="13" name="Subtítulo 1">
            <a:extLst>
              <a:ext uri="{FF2B5EF4-FFF2-40B4-BE49-F238E27FC236}">
                <a16:creationId xmlns:a16="http://schemas.microsoft.com/office/drawing/2014/main" id="{570BB4F5-CB43-4D54-95F3-16CC5E516BD5}"/>
              </a:ext>
            </a:extLst>
          </p:cNvPr>
          <p:cNvSpPr txBox="1">
            <a:spLocks/>
          </p:cNvSpPr>
          <p:nvPr/>
        </p:nvSpPr>
        <p:spPr>
          <a:xfrm>
            <a:off x="856032" y="858348"/>
            <a:ext cx="11160000" cy="5400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Exemplo</a:t>
            </a:r>
            <a:endParaRPr lang="pt-BR" sz="3600" b="1" i="1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Graphic 11" descr="Ribbon">
            <a:extLst>
              <a:ext uri="{FF2B5EF4-FFF2-40B4-BE49-F238E27FC236}">
                <a16:creationId xmlns:a16="http://schemas.microsoft.com/office/drawing/2014/main" id="{7942D334-D114-48B0-836F-AE68CF6AD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7833" y="858348"/>
            <a:ext cx="540000" cy="540000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3057C032-D240-4AD1-8750-BB68D32C2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000" y="2877458"/>
            <a:ext cx="4950001" cy="3600000"/>
          </a:xfrm>
          <a:prstGeom prst="rect">
            <a:avLst/>
          </a:prstGeom>
        </p:spPr>
      </p:pic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49E68E33-4367-4C1F-B7D4-1FF4C4EBE8D7}"/>
              </a:ext>
            </a:extLst>
          </p:cNvPr>
          <p:cNvSpPr/>
          <p:nvPr/>
        </p:nvSpPr>
        <p:spPr>
          <a:xfrm flipH="1">
            <a:off x="6933703" y="3828838"/>
            <a:ext cx="1634247" cy="360000"/>
          </a:xfrm>
          <a:prstGeom prst="homePlate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cache</a:t>
            </a:r>
          </a:p>
        </p:txBody>
      </p:sp>
      <p:sp>
        <p:nvSpPr>
          <p:cNvPr id="17" name="Arrow: Pentagon 17">
            <a:extLst>
              <a:ext uri="{FF2B5EF4-FFF2-40B4-BE49-F238E27FC236}">
                <a16:creationId xmlns:a16="http://schemas.microsoft.com/office/drawing/2014/main" id="{18F8C99A-6531-4101-8439-F84A7FF55EFF}"/>
              </a:ext>
            </a:extLst>
          </p:cNvPr>
          <p:cNvSpPr/>
          <p:nvPr/>
        </p:nvSpPr>
        <p:spPr>
          <a:xfrm flipH="1">
            <a:off x="6933703" y="4677458"/>
            <a:ext cx="4680000" cy="360000"/>
          </a:xfrm>
          <a:prstGeom prst="homePlate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Método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de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criação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público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e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estático</a:t>
            </a:r>
            <a:endParaRPr lang="en-US" sz="2000" i="1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Arrow: Pentagon 18">
            <a:extLst>
              <a:ext uri="{FF2B5EF4-FFF2-40B4-BE49-F238E27FC236}">
                <a16:creationId xmlns:a16="http://schemas.microsoft.com/office/drawing/2014/main" id="{A0FD1AFE-E0EE-4E05-BFBB-40EDE0AA3FE3}"/>
              </a:ext>
            </a:extLst>
          </p:cNvPr>
          <p:cNvSpPr/>
          <p:nvPr/>
        </p:nvSpPr>
        <p:spPr>
          <a:xfrm>
            <a:off x="1332703" y="4346642"/>
            <a:ext cx="2520000" cy="360000"/>
          </a:xfrm>
          <a:prstGeom prst="homePlate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Construtor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privado</a:t>
            </a:r>
          </a:p>
        </p:txBody>
      </p:sp>
      <p:cxnSp>
        <p:nvCxnSpPr>
          <p:cNvPr id="19" name="Straight Connector 3">
            <a:extLst>
              <a:ext uri="{FF2B5EF4-FFF2-40B4-BE49-F238E27FC236}">
                <a16:creationId xmlns:a16="http://schemas.microsoft.com/office/drawing/2014/main" id="{0B0ECAFF-85B0-4148-9364-011523384E83}"/>
              </a:ext>
            </a:extLst>
          </p:cNvPr>
          <p:cNvCxnSpPr/>
          <p:nvPr/>
        </p:nvCxnSpPr>
        <p:spPr>
          <a:xfrm>
            <a:off x="3909853" y="4188838"/>
            <a:ext cx="24433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4249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EF946FEBE1DF4AA3A918D2CCD579DD" ma:contentTypeVersion="8" ma:contentTypeDescription="Create a new document." ma:contentTypeScope="" ma:versionID="2670fc44c26a366b06f8f179c2d744fd">
  <xsd:schema xmlns:xsd="http://www.w3.org/2001/XMLSchema" xmlns:xs="http://www.w3.org/2001/XMLSchema" xmlns:p="http://schemas.microsoft.com/office/2006/metadata/properties" xmlns:ns2="4d255587-a322-4fa2-a744-5d1f941c2fb6" targetNamespace="http://schemas.microsoft.com/office/2006/metadata/properties" ma:root="true" ma:fieldsID="82861a4095e7ee3db376554c9ac3e3db" ns2:_="">
    <xsd:import namespace="4d255587-a322-4fa2-a744-5d1f941c2f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255587-a322-4fa2-a744-5d1f941c2f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D73493-76D2-487E-B789-EA277C4B7979}"/>
</file>

<file path=customXml/itemProps2.xml><?xml version="1.0" encoding="utf-8"?>
<ds:datastoreItem xmlns:ds="http://schemas.openxmlformats.org/officeDocument/2006/customXml" ds:itemID="{C74F55F0-EDA6-4D38-BC60-EFC3ACA9CA12}"/>
</file>

<file path=customXml/itemProps3.xml><?xml version="1.0" encoding="utf-8"?>
<ds:datastoreItem xmlns:ds="http://schemas.openxmlformats.org/officeDocument/2006/customXml" ds:itemID="{77731C69-7315-45DA-91EB-CFD24F0E2EF9}"/>
</file>

<file path=docProps/app.xml><?xml version="1.0" encoding="utf-8"?>
<Properties xmlns="http://schemas.openxmlformats.org/officeDocument/2006/extended-properties" xmlns:vt="http://schemas.openxmlformats.org/officeDocument/2006/docPropsVTypes">
  <TotalTime>10551</TotalTime>
  <Words>559</Words>
  <Application>Microsoft Office PowerPoint</Application>
  <PresentationFormat>Widescreen</PresentationFormat>
  <Paragraphs>102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34" baseType="lpstr">
      <vt:lpstr>Arial</vt:lpstr>
      <vt:lpstr>Calibri</vt:lpstr>
      <vt:lpstr>Calibri Light</vt:lpstr>
      <vt:lpstr>Candara</vt:lpstr>
      <vt:lpstr>Consolas</vt:lpstr>
      <vt:lpstr>Fira Sans Extra Condensed</vt:lpstr>
      <vt:lpstr>Inter</vt:lpstr>
      <vt:lpstr>Montserrat</vt:lpstr>
      <vt:lpstr>Quicksand</vt:lpstr>
      <vt:lpstr>Swis721 BT</vt:lpstr>
      <vt:lpstr>Swis721 Md BT</vt:lpstr>
      <vt:lpstr>Times New Roman</vt:lpstr>
      <vt:lpstr>Wingdings</vt:lpstr>
      <vt:lpstr>Tema do Office</vt:lpstr>
      <vt:lpstr>Management Consulting Toolkit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427</cp:revision>
  <dcterms:created xsi:type="dcterms:W3CDTF">2017-03-24T14:48:15Z</dcterms:created>
  <dcterms:modified xsi:type="dcterms:W3CDTF">2023-10-02T21:57:13Z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0x0101001FEF946FEBE1DF4AA3A918D2CCD579DD</vt:lpwstr>
  </property>
</Properties>
</file>