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571" r:id="rId3"/>
    <p:sldId id="687" r:id="rId4"/>
    <p:sldId id="1402" r:id="rId5"/>
    <p:sldId id="1418" r:id="rId6"/>
    <p:sldId id="1344" r:id="rId7"/>
    <p:sldId id="1419" r:id="rId8"/>
    <p:sldId id="1420" r:id="rId9"/>
    <p:sldId id="1422" r:id="rId10"/>
    <p:sldId id="1346" r:id="rId11"/>
    <p:sldId id="1421" r:id="rId12"/>
    <p:sldId id="1409" r:id="rId13"/>
    <p:sldId id="1423" r:id="rId14"/>
    <p:sldId id="1424" r:id="rId15"/>
    <p:sldId id="1425" r:id="rId16"/>
    <p:sldId id="1426" r:id="rId17"/>
    <p:sldId id="1427" r:id="rId18"/>
    <p:sldId id="1348" r:id="rId19"/>
    <p:sldId id="1429" r:id="rId20"/>
    <p:sldId id="1428" r:id="rId21"/>
    <p:sldId id="1449" r:id="rId22"/>
    <p:sldId id="1432" r:id="rId23"/>
    <p:sldId id="1431" r:id="rId24"/>
    <p:sldId id="1434" r:id="rId25"/>
    <p:sldId id="1430" r:id="rId26"/>
    <p:sldId id="1435" r:id="rId27"/>
    <p:sldId id="1436" r:id="rId28"/>
    <p:sldId id="1438" r:id="rId29"/>
    <p:sldId id="1437" r:id="rId30"/>
    <p:sldId id="1439" r:id="rId31"/>
    <p:sldId id="1446" r:id="rId32"/>
    <p:sldId id="1440" r:id="rId33"/>
    <p:sldId id="1441" r:id="rId34"/>
    <p:sldId id="1442" r:id="rId35"/>
    <p:sldId id="1443" r:id="rId36"/>
    <p:sldId id="1444" r:id="rId37"/>
    <p:sldId id="1445" r:id="rId38"/>
    <p:sldId id="1448" r:id="rId39"/>
    <p:sldId id="1450" r:id="rId40"/>
    <p:sldId id="1451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3399"/>
    <a:srgbClr val="C00000"/>
    <a:srgbClr val="A50021"/>
    <a:srgbClr val="CCECFF"/>
    <a:srgbClr val="0000CC"/>
    <a:srgbClr val="006600"/>
    <a:srgbClr val="FFFFCC"/>
    <a:srgbClr val="6633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533" autoAdjust="0"/>
  </p:normalViewPr>
  <p:slideViewPr>
    <p:cSldViewPr snapToGrid="0">
      <p:cViewPr varScale="1">
        <p:scale>
          <a:sx n="104" d="100"/>
          <a:sy n="104" d="100"/>
        </p:scale>
        <p:origin x="98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91233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291033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291133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922567" y="34288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3544167" y="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88385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50967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283200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950967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3200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6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0926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542033" y="1787200"/>
            <a:ext cx="564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542033" y="2794800"/>
            <a:ext cx="5642800" cy="2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7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7"/>
          <p:cNvSpPr/>
          <p:nvPr/>
        </p:nvSpPr>
        <p:spPr>
          <a:xfrm>
            <a:off x="10601767" y="34290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8501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950967" y="725433"/>
            <a:ext cx="56864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67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28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8310733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3080467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6495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465067" y="50336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465067" y="40684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465067" y="30874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465067" y="21222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7221600" y="1346800"/>
            <a:ext cx="16216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8843200" y="3428800"/>
            <a:ext cx="1621600" cy="34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5573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10508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45882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81256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7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07272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2504367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2504367" y="2325793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7135329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7135324" y="2325709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2504367" y="3864197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2504367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7135233" y="3864208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7135233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812012" y="2372624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812100" y="4563200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424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95179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957067" y="1674367"/>
            <a:ext cx="6175600" cy="4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58613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1001300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001300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4678116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4678116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8288133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8288133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50946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9492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39786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70080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9492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39786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70080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0369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950967" y="4647567"/>
            <a:ext cx="52748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19239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1_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65203" y="516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565200" y="1070028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697343" y="872151"/>
            <a:ext cx="2318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4567019" y="16323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4567012" y="2185145"/>
            <a:ext cx="263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697343" y="1985051"/>
            <a:ext cx="2153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4570665" y="27481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4570663" y="3300263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697343" y="30979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8802172" y="2195027"/>
            <a:ext cx="38844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4570665" y="38638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4570663" y="4415379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697343" y="42108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4570665" y="4979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4570663" y="5530496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697343" y="53237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08290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90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710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5386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AF06BC9E-D665-44BA-98B8-2FC3E370CB78}"/>
              </a:ext>
            </a:extLst>
          </p:cNvPr>
          <p:cNvSpPr txBox="1">
            <a:spLocks/>
          </p:cNvSpPr>
          <p:nvPr/>
        </p:nvSpPr>
        <p:spPr>
          <a:xfrm>
            <a:off x="696001" y="747659"/>
            <a:ext cx="11159999" cy="1290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rgbClr val="003399"/>
                </a:solidFill>
                <a:latin typeface="Candara" panose="020E0502030303020204" pitchFamily="34" charset="0"/>
              </a:rPr>
              <a:t>S203 [ADS]</a:t>
            </a:r>
          </a:p>
          <a:p>
            <a:pPr algn="ctr"/>
            <a:r>
              <a:rPr lang="pt-BR" sz="5400" b="1" i="1" dirty="0">
                <a:solidFill>
                  <a:srgbClr val="00B0F0"/>
                </a:solidFill>
                <a:latin typeface="Candara" panose="020E0502030303020204" pitchFamily="34" charset="0"/>
              </a:rPr>
              <a:t>Arquitetura e Desenho de Software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4C00C9-D959-47F7-8A85-07217972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2083801"/>
            <a:ext cx="9000000" cy="45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2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Candara" panose="020E0502030303020204" pitchFamily="34" charset="0"/>
              </a:rPr>
              <a:t>Builder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22BFE440-D416-4BC6-9C29-145E836F43D8}"/>
              </a:ext>
            </a:extLst>
          </p:cNvPr>
          <p:cNvSpPr txBox="1">
            <a:spLocks/>
          </p:cNvSpPr>
          <p:nvPr/>
        </p:nvSpPr>
        <p:spPr>
          <a:xfrm>
            <a:off x="676033" y="1276146"/>
            <a:ext cx="11340000" cy="52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i="1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Este padrão organiza a construção do objeto em um conjunto de etapas (</a:t>
            </a:r>
            <a:r>
              <a:rPr lang="pt-BR" b="1" i="1">
                <a:solidFill>
                  <a:srgbClr val="003366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buildWalls()</a:t>
            </a:r>
            <a:r>
              <a:rPr lang="pt-BR" i="1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</a:t>
            </a:r>
            <a:r>
              <a:rPr lang="pt-BR" b="1" i="1">
                <a:solidFill>
                  <a:srgbClr val="003366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buildDoor()</a:t>
            </a:r>
            <a:r>
              <a:rPr lang="pt-BR" i="1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etc.). Para criar um objeto, executamos uma série dessas etapas no objeto </a:t>
            </a:r>
            <a:r>
              <a:rPr lang="pt-BR" b="1" i="1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Builder</a:t>
            </a:r>
            <a:r>
              <a:rPr lang="pt-BR" i="1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endParaRPr lang="pt-BR" i="1">
              <a:solidFill>
                <a:srgbClr val="003366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b="1" i="1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 parte importante é que não precisamos chamar todas as etapas</a:t>
            </a:r>
            <a:r>
              <a:rPr lang="pt-BR" i="1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 Podemos chamar apenas as etapas necessárias para produzir uma configuração específica de um objeto.</a:t>
            </a:r>
            <a:endParaRPr lang="pt-BR" i="1" dirty="0">
              <a:solidFill>
                <a:srgbClr val="003366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E41E7195-419F-4918-BD6B-74B154DB8F21}"/>
              </a:ext>
            </a:extLst>
          </p:cNvPr>
          <p:cNvSpPr txBox="1">
            <a:spLocks/>
          </p:cNvSpPr>
          <p:nvPr/>
        </p:nvSpPr>
        <p:spPr>
          <a:xfrm>
            <a:off x="676033" y="728073"/>
            <a:ext cx="11340000" cy="5400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Solu</a:t>
            </a:r>
            <a:r>
              <a:rPr lang="en-US" b="1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ção</a:t>
            </a:r>
            <a:endParaRPr lang="pt-BR" b="1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Graphic 19" descr="Smiling face with solid fill">
            <a:extLst>
              <a:ext uri="{FF2B5EF4-FFF2-40B4-BE49-F238E27FC236}">
                <a16:creationId xmlns:a16="http://schemas.microsoft.com/office/drawing/2014/main" id="{4D7A70F4-88C5-4A5E-83CB-6CFC1A780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835" y="73299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5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Candara" panose="020E0502030303020204" pitchFamily="34" charset="0"/>
              </a:rPr>
              <a:t>Builder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2" name="Subtítulo 1">
            <a:extLst>
              <a:ext uri="{FF2B5EF4-FFF2-40B4-BE49-F238E27FC236}">
                <a16:creationId xmlns:a16="http://schemas.microsoft.com/office/drawing/2014/main" id="{4D0DD969-7EEA-4BFE-8348-9B3A3176D561}"/>
              </a:ext>
            </a:extLst>
          </p:cNvPr>
          <p:cNvSpPr txBox="1">
            <a:spLocks/>
          </p:cNvSpPr>
          <p:nvPr/>
        </p:nvSpPr>
        <p:spPr>
          <a:xfrm>
            <a:off x="676032" y="1265807"/>
            <a:ext cx="11340000" cy="52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Um carro pode ser construído com diferentes configurações: Ele sempre terá </a:t>
            </a:r>
            <a:r>
              <a:rPr lang="pt-BR" sz="2400" b="1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 ou 4 portas</a:t>
            </a:r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e um </a:t>
            </a:r>
            <a:r>
              <a:rPr lang="pt-BR" sz="2400" b="1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motor</a:t>
            </a:r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 Opcionalmente, pode ter </a:t>
            </a:r>
            <a:r>
              <a:rPr lang="pt-BR" sz="2400" b="1" u="sng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computador de bordo</a:t>
            </a:r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e </a:t>
            </a:r>
            <a:r>
              <a:rPr lang="pt-BR" sz="2400" b="1" u="sng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freios ABS</a:t>
            </a:r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pt-BR" sz="2400">
              <a:solidFill>
                <a:srgbClr val="660066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Vamos declarar a classe </a:t>
            </a:r>
            <a:r>
              <a:rPr lang="pt-BR" sz="2400" b="1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Carro</a:t>
            </a:r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</a:t>
            </a:r>
            <a:r>
              <a:rPr lang="pt-BR" sz="2400" b="1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Motor</a:t>
            </a:r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</a:t>
            </a:r>
            <a:r>
              <a:rPr lang="pt-BR" sz="2400" b="1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ComputadorBordo </a:t>
            </a:r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 </a:t>
            </a:r>
            <a:r>
              <a:rPr lang="pt-BR" sz="2400" b="1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FreioABS</a:t>
            </a:r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 Para evitar um construtor feio, vamos declarar um builder de carros com métodos para montá-lo:</a:t>
            </a:r>
          </a:p>
          <a:p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buildPortas(portas: Porta[])</a:t>
            </a:r>
          </a:p>
          <a:p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buildMotor(m: Motor)</a:t>
            </a:r>
          </a:p>
          <a:p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buildComputadorBordo(c: ComputadorBordo)</a:t>
            </a:r>
          </a:p>
          <a:p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buildFreioABS(freio: FreioABS)</a:t>
            </a:r>
          </a:p>
          <a:p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getCarro()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:Carro</a:t>
            </a:r>
            <a:endParaRPr lang="pt-BR" sz="24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660066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570BB4F5-CB43-4D54-95F3-16CC5E516BD5}"/>
              </a:ext>
            </a:extLst>
          </p:cNvPr>
          <p:cNvSpPr txBox="1">
            <a:spLocks/>
          </p:cNvSpPr>
          <p:nvPr/>
        </p:nvSpPr>
        <p:spPr>
          <a:xfrm>
            <a:off x="676032" y="725807"/>
            <a:ext cx="11340000" cy="5400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Exemplo</a:t>
            </a:r>
            <a:endParaRPr lang="pt-BR" sz="3600" b="1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Graphic 11" descr="Ribbon">
            <a:extLst>
              <a:ext uri="{FF2B5EF4-FFF2-40B4-BE49-F238E27FC236}">
                <a16:creationId xmlns:a16="http://schemas.microsoft.com/office/drawing/2014/main" id="{7942D334-D114-48B0-836F-AE68CF6AD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833" y="73827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2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Candara" panose="020E0502030303020204" pitchFamily="34" charset="0"/>
              </a:rPr>
              <a:t>Builder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2" name="Subtítulo 1">
            <a:extLst>
              <a:ext uri="{FF2B5EF4-FFF2-40B4-BE49-F238E27FC236}">
                <a16:creationId xmlns:a16="http://schemas.microsoft.com/office/drawing/2014/main" id="{4D0DD969-7EEA-4BFE-8348-9B3A3176D561}"/>
              </a:ext>
            </a:extLst>
          </p:cNvPr>
          <p:cNvSpPr txBox="1">
            <a:spLocks/>
          </p:cNvSpPr>
          <p:nvPr/>
        </p:nvSpPr>
        <p:spPr>
          <a:xfrm>
            <a:off x="676032" y="1265809"/>
            <a:ext cx="11340000" cy="52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rgbClr val="660066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570BB4F5-CB43-4D54-95F3-16CC5E516BD5}"/>
              </a:ext>
            </a:extLst>
          </p:cNvPr>
          <p:cNvSpPr txBox="1">
            <a:spLocks/>
          </p:cNvSpPr>
          <p:nvPr/>
        </p:nvSpPr>
        <p:spPr>
          <a:xfrm>
            <a:off x="676032" y="725809"/>
            <a:ext cx="11340000" cy="5400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Exemplo</a:t>
            </a:r>
            <a:endParaRPr lang="pt-BR" sz="3600" b="1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Graphic 11" descr="Ribbon">
            <a:extLst>
              <a:ext uri="{FF2B5EF4-FFF2-40B4-BE49-F238E27FC236}">
                <a16:creationId xmlns:a16="http://schemas.microsoft.com/office/drawing/2014/main" id="{7942D334-D114-48B0-836F-AE68CF6AD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833" y="738279"/>
            <a:ext cx="540000" cy="540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79B2C6C-DD3A-4B45-AE0B-C4079E01D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889" y="1536696"/>
            <a:ext cx="8040222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5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Candara" panose="020E0502030303020204" pitchFamily="34" charset="0"/>
              </a:rPr>
              <a:t>Builder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2" name="Subtítulo 1">
            <a:extLst>
              <a:ext uri="{FF2B5EF4-FFF2-40B4-BE49-F238E27FC236}">
                <a16:creationId xmlns:a16="http://schemas.microsoft.com/office/drawing/2014/main" id="{4D0DD969-7EEA-4BFE-8348-9B3A3176D561}"/>
              </a:ext>
            </a:extLst>
          </p:cNvPr>
          <p:cNvSpPr txBox="1">
            <a:spLocks/>
          </p:cNvSpPr>
          <p:nvPr/>
        </p:nvSpPr>
        <p:spPr>
          <a:xfrm>
            <a:off x="676032" y="1265808"/>
            <a:ext cx="11340000" cy="52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rgbClr val="660066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570BB4F5-CB43-4D54-95F3-16CC5E516BD5}"/>
              </a:ext>
            </a:extLst>
          </p:cNvPr>
          <p:cNvSpPr txBox="1">
            <a:spLocks/>
          </p:cNvSpPr>
          <p:nvPr/>
        </p:nvSpPr>
        <p:spPr>
          <a:xfrm>
            <a:off x="676032" y="725808"/>
            <a:ext cx="11340000" cy="5400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Exemplo</a:t>
            </a:r>
            <a:endParaRPr lang="pt-BR" sz="3600" b="1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Graphic 11" descr="Ribbon">
            <a:extLst>
              <a:ext uri="{FF2B5EF4-FFF2-40B4-BE49-F238E27FC236}">
                <a16:creationId xmlns:a16="http://schemas.microsoft.com/office/drawing/2014/main" id="{7942D334-D114-48B0-836F-AE68CF6AD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833" y="738278"/>
            <a:ext cx="540000" cy="540000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3198035E-00BA-4FC2-9D7B-B6A74254C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49" y="2219156"/>
            <a:ext cx="1015506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03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Candara" panose="020E0502030303020204" pitchFamily="34" charset="0"/>
              </a:rPr>
              <a:t>Builder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2" name="Subtítulo 1">
            <a:extLst>
              <a:ext uri="{FF2B5EF4-FFF2-40B4-BE49-F238E27FC236}">
                <a16:creationId xmlns:a16="http://schemas.microsoft.com/office/drawing/2014/main" id="{4D0DD969-7EEA-4BFE-8348-9B3A3176D561}"/>
              </a:ext>
            </a:extLst>
          </p:cNvPr>
          <p:cNvSpPr txBox="1">
            <a:spLocks/>
          </p:cNvSpPr>
          <p:nvPr/>
        </p:nvSpPr>
        <p:spPr>
          <a:xfrm>
            <a:off x="676032" y="1278278"/>
            <a:ext cx="11340000" cy="52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240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Código em Java</a:t>
            </a:r>
            <a:endParaRPr lang="pt-BR" sz="2400" dirty="0">
              <a:solidFill>
                <a:srgbClr val="660066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570BB4F5-CB43-4D54-95F3-16CC5E516BD5}"/>
              </a:ext>
            </a:extLst>
          </p:cNvPr>
          <p:cNvSpPr txBox="1">
            <a:spLocks/>
          </p:cNvSpPr>
          <p:nvPr/>
        </p:nvSpPr>
        <p:spPr>
          <a:xfrm>
            <a:off x="676032" y="725808"/>
            <a:ext cx="11340000" cy="5400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Exemplo</a:t>
            </a:r>
            <a:endParaRPr lang="pt-BR" sz="3600" b="1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Graphic 11" descr="Ribbon">
            <a:extLst>
              <a:ext uri="{FF2B5EF4-FFF2-40B4-BE49-F238E27FC236}">
                <a16:creationId xmlns:a16="http://schemas.microsoft.com/office/drawing/2014/main" id="{7942D334-D114-48B0-836F-AE68CF6AD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833" y="738278"/>
            <a:ext cx="540000" cy="54000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135CD5F-B5BA-4E3F-B6A2-DC3802CF2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636" y="2339644"/>
            <a:ext cx="4766307" cy="27576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939DF2F4-6CC5-4431-9335-44B41D5AB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397" y="1465091"/>
            <a:ext cx="4920305" cy="50931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8286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Candara" panose="020E0502030303020204" pitchFamily="34" charset="0"/>
              </a:rPr>
              <a:t>Builder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570BB4F5-CB43-4D54-95F3-16CC5E516BD5}"/>
              </a:ext>
            </a:extLst>
          </p:cNvPr>
          <p:cNvSpPr txBox="1">
            <a:spLocks/>
          </p:cNvSpPr>
          <p:nvPr/>
        </p:nvSpPr>
        <p:spPr>
          <a:xfrm>
            <a:off x="676032" y="725809"/>
            <a:ext cx="11340000" cy="540000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Exemplo</a:t>
            </a:r>
            <a:endParaRPr lang="pt-BR" sz="3600" b="1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Graphic 11" descr="Ribbon">
            <a:extLst>
              <a:ext uri="{FF2B5EF4-FFF2-40B4-BE49-F238E27FC236}">
                <a16:creationId xmlns:a16="http://schemas.microsoft.com/office/drawing/2014/main" id="{7942D334-D114-48B0-836F-AE68CF6AD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833" y="738279"/>
            <a:ext cx="540000" cy="540000"/>
          </a:xfrm>
          <a:prstGeom prst="rect">
            <a:avLst/>
          </a:prstGeom>
        </p:spPr>
      </p:pic>
      <p:sp>
        <p:nvSpPr>
          <p:cNvPr id="8" name="Subtítulo 1">
            <a:extLst>
              <a:ext uri="{FF2B5EF4-FFF2-40B4-BE49-F238E27FC236}">
                <a16:creationId xmlns:a16="http://schemas.microsoft.com/office/drawing/2014/main" id="{13B639B4-F5ED-4ACD-B3E4-8ADDA588E923}"/>
              </a:ext>
            </a:extLst>
          </p:cNvPr>
          <p:cNvSpPr txBox="1">
            <a:spLocks/>
          </p:cNvSpPr>
          <p:nvPr/>
        </p:nvSpPr>
        <p:spPr>
          <a:xfrm>
            <a:off x="676033" y="1911927"/>
            <a:ext cx="11340000" cy="4581237"/>
          </a:xfrm>
          <a:prstGeom prst="rect">
            <a:avLst/>
          </a:prstGeom>
          <a:solidFill>
            <a:srgbClr val="660066">
              <a:alpha val="14902"/>
            </a:srgbClr>
          </a:solidFill>
          <a:ln w="19050"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400" i="1" dirty="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Como validar os itens </a:t>
            </a:r>
            <a:r>
              <a:rPr lang="pt-BR" sz="4400" b="1" i="1" dirty="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obrigatórios</a:t>
            </a:r>
            <a:r>
              <a:rPr lang="pt-BR" sz="4400" i="1" dirty="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e </a:t>
            </a:r>
            <a:r>
              <a:rPr lang="pt-BR" sz="4400" b="1" i="1" dirty="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opcionais</a:t>
            </a:r>
            <a:r>
              <a:rPr lang="pt-BR" sz="4400" i="1" dirty="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para construir o carro?</a:t>
            </a: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C82495A6-26FF-42DB-A466-A01572D0ED6F}"/>
              </a:ext>
            </a:extLst>
          </p:cNvPr>
          <p:cNvSpPr txBox="1">
            <a:spLocks/>
          </p:cNvSpPr>
          <p:nvPr/>
        </p:nvSpPr>
        <p:spPr>
          <a:xfrm>
            <a:off x="676032" y="1313972"/>
            <a:ext cx="113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Pergunta</a:t>
            </a:r>
            <a:endParaRPr lang="pt-BR" sz="3600" b="1" i="1" dirty="0">
              <a:solidFill>
                <a:srgbClr val="660066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Graphic 2" descr="Target">
            <a:extLst>
              <a:ext uri="{FF2B5EF4-FFF2-40B4-BE49-F238E27FC236}">
                <a16:creationId xmlns:a16="http://schemas.microsoft.com/office/drawing/2014/main" id="{69659F52-074E-4F82-A7D8-23B30461F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7246" y="132882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2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Candara" panose="020E0502030303020204" pitchFamily="34" charset="0"/>
              </a:rPr>
              <a:t>Builder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570BB4F5-CB43-4D54-95F3-16CC5E516BD5}"/>
              </a:ext>
            </a:extLst>
          </p:cNvPr>
          <p:cNvSpPr txBox="1">
            <a:spLocks/>
          </p:cNvSpPr>
          <p:nvPr/>
        </p:nvSpPr>
        <p:spPr>
          <a:xfrm>
            <a:off x="676032" y="725808"/>
            <a:ext cx="11340000" cy="540000"/>
          </a:xfrm>
          <a:prstGeom prst="rect">
            <a:avLst/>
          </a:prstGeom>
          <a:solidFill>
            <a:srgbClr val="660066"/>
          </a:solidFill>
          <a:ln w="12700"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Exemplo</a:t>
            </a:r>
            <a:endParaRPr lang="pt-BR" sz="3600" b="1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Graphic 11" descr="Ribbon">
            <a:extLst>
              <a:ext uri="{FF2B5EF4-FFF2-40B4-BE49-F238E27FC236}">
                <a16:creationId xmlns:a16="http://schemas.microsoft.com/office/drawing/2014/main" id="{7942D334-D114-48B0-836F-AE68CF6AD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833" y="738278"/>
            <a:ext cx="540000" cy="540000"/>
          </a:xfrm>
          <a:prstGeom prst="rect">
            <a:avLst/>
          </a:prstGeom>
        </p:spPr>
      </p:pic>
      <p:sp>
        <p:nvSpPr>
          <p:cNvPr id="8" name="Subtítulo 1">
            <a:extLst>
              <a:ext uri="{FF2B5EF4-FFF2-40B4-BE49-F238E27FC236}">
                <a16:creationId xmlns:a16="http://schemas.microsoft.com/office/drawing/2014/main" id="{13B639B4-F5ED-4ACD-B3E4-8ADDA588E923}"/>
              </a:ext>
            </a:extLst>
          </p:cNvPr>
          <p:cNvSpPr txBox="1">
            <a:spLocks/>
          </p:cNvSpPr>
          <p:nvPr/>
        </p:nvSpPr>
        <p:spPr>
          <a:xfrm>
            <a:off x="676033" y="1939636"/>
            <a:ext cx="11340000" cy="4549407"/>
          </a:xfrm>
          <a:prstGeom prst="rect">
            <a:avLst/>
          </a:prstGeom>
          <a:solidFill>
            <a:srgbClr val="660066">
              <a:alpha val="14902"/>
            </a:srgbClr>
          </a:solidFill>
          <a:ln w="19050"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400" i="1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Podemos implementar uma validação no método </a:t>
            </a:r>
            <a:r>
              <a:rPr lang="pt-BR" sz="4400" b="1">
                <a:solidFill>
                  <a:srgbClr val="660066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getCarro()</a:t>
            </a:r>
            <a:endParaRPr lang="pt-BR" sz="4400" b="1" dirty="0">
              <a:solidFill>
                <a:srgbClr val="660066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C82495A6-26FF-42DB-A466-A01572D0ED6F}"/>
              </a:ext>
            </a:extLst>
          </p:cNvPr>
          <p:cNvSpPr txBox="1">
            <a:spLocks/>
          </p:cNvSpPr>
          <p:nvPr/>
        </p:nvSpPr>
        <p:spPr>
          <a:xfrm>
            <a:off x="676032" y="1332722"/>
            <a:ext cx="11340000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>
                <a:solidFill>
                  <a:srgbClr val="6600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Resposta</a:t>
            </a:r>
            <a:endParaRPr lang="pt-BR" sz="3600" b="1" i="1" dirty="0">
              <a:solidFill>
                <a:srgbClr val="660066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Graphic 15" descr="Bullseye">
            <a:extLst>
              <a:ext uri="{FF2B5EF4-FFF2-40B4-BE49-F238E27FC236}">
                <a16:creationId xmlns:a16="http://schemas.microsoft.com/office/drawing/2014/main" id="{008ADA41-1352-4F7C-BCBD-F05AB79C8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09" y="1296143"/>
            <a:ext cx="540000" cy="540000"/>
          </a:xfrm>
          <a:prstGeom prst="rect">
            <a:avLst/>
          </a:prstGeom>
        </p:spPr>
      </p:pic>
      <p:pic>
        <p:nvPicPr>
          <p:cNvPr id="12" name="Picture 1">
            <a:extLst>
              <a:ext uri="{FF2B5EF4-FFF2-40B4-BE49-F238E27FC236}">
                <a16:creationId xmlns:a16="http://schemas.microsoft.com/office/drawing/2014/main" id="{D2C3B33D-AB44-4B72-9B95-60F7194DF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646" y="3387288"/>
            <a:ext cx="5650708" cy="2911623"/>
          </a:xfrm>
          <a:prstGeom prst="rect">
            <a:avLst/>
          </a:prstGeom>
          <a:ln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268454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Recortados 1">
            <a:extLst>
              <a:ext uri="{FF2B5EF4-FFF2-40B4-BE49-F238E27FC236}">
                <a16:creationId xmlns:a16="http://schemas.microsoft.com/office/drawing/2014/main" id="{0AD41511-E828-4EF9-A11A-36BA7371672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1) Carro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612434" y="720000"/>
            <a:ext cx="11449121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1.1) No AstahUML:</a:t>
            </a:r>
          </a:p>
          <a:p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Criar o SubSystem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Builder</a:t>
            </a:r>
          </a:p>
          <a:p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Neste subsystem, criar o diagrama de classes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CL Builder: Carro</a:t>
            </a:r>
          </a:p>
          <a:p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Neste diagrama, modelar as classes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Porta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Motor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ComputadorBordo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FreioABS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 Todas vazias</a:t>
            </a:r>
          </a:p>
          <a:p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Modelar a classe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Carro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com seus atributos</a:t>
            </a:r>
          </a:p>
          <a:p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Modelar a classe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CarroBuilder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com atributo e métodos</a:t>
            </a:r>
            <a:endParaRPr lang="pt-BR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73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Recortados 1">
            <a:extLst>
              <a:ext uri="{FF2B5EF4-FFF2-40B4-BE49-F238E27FC236}">
                <a16:creationId xmlns:a16="http://schemas.microsoft.com/office/drawing/2014/main" id="{0AD41511-E828-4EF9-A11A-36BA7371672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1) Carro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612434" y="720000"/>
            <a:ext cx="11449121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1.2) No projeto do Eclipse, criar o package </a:t>
            </a:r>
            <a:r>
              <a:rPr lang="pt-BR" b="1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builder.carro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Declarar todas classes já modeladas</a:t>
            </a:r>
          </a:p>
          <a:p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Em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CarroBuilder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declarar as validações:</a:t>
            </a:r>
          </a:p>
          <a:p>
            <a:pPr lvl="1"/>
            <a:r>
              <a:rPr lang="pt-BR" u="sng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validarPortas</a:t>
            </a:r>
            <a:r>
              <a:rPr lang="pt-BR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</a:p>
          <a:p>
            <a:pPr lvl="1"/>
            <a:r>
              <a:rPr lang="pt-BR" u="sng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validarMotor</a:t>
            </a:r>
            <a:r>
              <a:rPr lang="pt-BR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</a:p>
          <a:p>
            <a:pPr lvl="1"/>
            <a:endParaRPr lang="pt-BR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r>
              <a:rPr lang="pt-BR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Notas: </a:t>
            </a:r>
          </a:p>
          <a:p>
            <a:pPr lvl="1"/>
            <a:r>
              <a:rPr lang="pt-BR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Você deve lançar uma </a:t>
            </a:r>
            <a:r>
              <a:rPr lang="en-US" b="1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IllegalStateException</a:t>
            </a:r>
            <a:r>
              <a:rPr lang="en-US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quando uma condição for violada. 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Não esqueça de formatar uma mensagem significativa</a:t>
            </a:r>
            <a:endParaRPr lang="pt-BR">
              <a:solidFill>
                <a:srgbClr val="FF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30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612434" y="720000"/>
            <a:ext cx="11449121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1.3) Usando JUnit:</a:t>
            </a:r>
          </a:p>
          <a:p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Criar a classe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CarroBuilderTest 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 criar método de teste (</a:t>
            </a:r>
            <a:r>
              <a:rPr lang="pt-BR" b="1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cenário positivo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D2484BCB-0041-4CAD-B326-B1906FF2DCFE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1) Carro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176F597-E993-4343-8F0A-2A1889863E60}"/>
              </a:ext>
            </a:extLst>
          </p:cNvPr>
          <p:cNvSpPr/>
          <p:nvPr/>
        </p:nvSpPr>
        <p:spPr>
          <a:xfrm>
            <a:off x="979054" y="1683984"/>
            <a:ext cx="10937939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20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dadoPartesValidas_quandoGetCarro_entaoCarroEhConstruido()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782AD9D5-BF81-444C-B22F-ADEB353C4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40" y="2532597"/>
            <a:ext cx="5097120" cy="38101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7543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ECD49A-5362-4B20-BCC6-D73D60C12C6A}"/>
              </a:ext>
            </a:extLst>
          </p:cNvPr>
          <p:cNvSpPr/>
          <p:nvPr/>
        </p:nvSpPr>
        <p:spPr>
          <a:xfrm>
            <a:off x="695999" y="2175405"/>
            <a:ext cx="11160000" cy="2721777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>
                <a:solidFill>
                  <a:srgbClr val="00B0F0"/>
                </a:solidFill>
                <a:latin typeface="Candara" panose="020E0502030303020204" pitchFamily="34" charset="0"/>
              </a:rPr>
              <a:t>BUILDER</a:t>
            </a:r>
            <a:endParaRPr lang="en-US" sz="7200" b="1" i="1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8A1D0194-6590-4930-A1BD-9E78A6F587DE}"/>
              </a:ext>
            </a:extLst>
          </p:cNvPr>
          <p:cNvSpPr/>
          <p:nvPr/>
        </p:nvSpPr>
        <p:spPr>
          <a:xfrm>
            <a:off x="696000" y="742552"/>
            <a:ext cx="11160000" cy="7346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solidFill>
                  <a:schemeClr val="bg1"/>
                </a:solidFill>
                <a:latin typeface="Candara" panose="020E0502030303020204" pitchFamily="34" charset="0"/>
              </a:rPr>
              <a:t>Cap 04.3</a:t>
            </a:r>
            <a:endParaRPr lang="en-US" sz="4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92ECD9CA-F742-48D9-846E-07B282718B19}"/>
              </a:ext>
            </a:extLst>
          </p:cNvPr>
          <p:cNvSpPr/>
          <p:nvPr/>
        </p:nvSpPr>
        <p:spPr>
          <a:xfrm>
            <a:off x="696000" y="5094850"/>
            <a:ext cx="360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Professor:</a:t>
            </a: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80390855-DF3F-4B1B-B8E1-3017AE37EC08}"/>
              </a:ext>
            </a:extLst>
          </p:cNvPr>
          <p:cNvSpPr/>
          <p:nvPr/>
        </p:nvSpPr>
        <p:spPr>
          <a:xfrm>
            <a:off x="696000" y="5454850"/>
            <a:ext cx="360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Vitor Figueiredo</a:t>
            </a:r>
            <a:endParaRPr lang="en-US" sz="36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0C6EEFD7-706E-4630-BFF3-F69C8204EA3E}"/>
              </a:ext>
            </a:extLst>
          </p:cNvPr>
          <p:cNvSpPr/>
          <p:nvPr/>
        </p:nvSpPr>
        <p:spPr>
          <a:xfrm>
            <a:off x="4459819" y="5109482"/>
            <a:ext cx="216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Ano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/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Semestre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AA02B176-A447-4155-B445-25919EBB4582}"/>
              </a:ext>
            </a:extLst>
          </p:cNvPr>
          <p:cNvSpPr/>
          <p:nvPr/>
        </p:nvSpPr>
        <p:spPr>
          <a:xfrm>
            <a:off x="4459819" y="5469482"/>
            <a:ext cx="216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2023 / 2</a:t>
            </a:r>
            <a:endParaRPr lang="en-US" sz="36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D8F7A193-1737-4D57-BD75-FDAC782C22A7}"/>
              </a:ext>
            </a:extLst>
          </p:cNvPr>
          <p:cNvSpPr/>
          <p:nvPr/>
        </p:nvSpPr>
        <p:spPr>
          <a:xfrm>
            <a:off x="6816000" y="5094850"/>
            <a:ext cx="504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Ministrada em: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4D7573B0-F360-40FD-A26A-6E7B22944141}"/>
              </a:ext>
            </a:extLst>
          </p:cNvPr>
          <p:cNvSpPr/>
          <p:nvPr/>
        </p:nvSpPr>
        <p:spPr>
          <a:xfrm>
            <a:off x="6816000" y="5454850"/>
            <a:ext cx="504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09-out 10-out</a:t>
            </a:r>
            <a:endParaRPr lang="en-US" sz="32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Título 2">
            <a:extLst>
              <a:ext uri="{FF2B5EF4-FFF2-40B4-BE49-F238E27FC236}">
                <a16:creationId xmlns:a16="http://schemas.microsoft.com/office/drawing/2014/main" id="{6663DE0F-4370-459B-AF10-6ACD4459203F}"/>
              </a:ext>
            </a:extLst>
          </p:cNvPr>
          <p:cNvSpPr txBox="1">
            <a:spLocks/>
          </p:cNvSpPr>
          <p:nvPr/>
        </p:nvSpPr>
        <p:spPr>
          <a:xfrm>
            <a:off x="6816000" y="6549482"/>
            <a:ext cx="503999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1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_2023_10_10</a:t>
            </a:r>
            <a:endParaRPr lang="pt-BR" sz="1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890E971D-49B2-457F-86F8-D63D5872C694}"/>
              </a:ext>
            </a:extLst>
          </p:cNvPr>
          <p:cNvSpPr/>
          <p:nvPr/>
        </p:nvSpPr>
        <p:spPr>
          <a:xfrm>
            <a:off x="695999" y="1477183"/>
            <a:ext cx="11160000" cy="69822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>
                <a:solidFill>
                  <a:srgbClr val="002060"/>
                </a:solidFill>
                <a:latin typeface="Candara" panose="020E0502030303020204" pitchFamily="34" charset="0"/>
              </a:rPr>
              <a:t>Design Patterns</a:t>
            </a:r>
            <a:endParaRPr lang="en-US" sz="4000" b="1" i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80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612434" y="720000"/>
            <a:ext cx="11449121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1.4) Usando JUnit:</a:t>
            </a:r>
          </a:p>
          <a:p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Criar 2 métodos de teste de </a:t>
            </a:r>
            <a:r>
              <a:rPr lang="pt-BR" b="1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cenário negativo</a:t>
            </a:r>
            <a:endParaRPr lang="pt-BR" sz="2400" b="1">
              <a:solidFill>
                <a:srgbClr val="FF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: Cantos Diagonais Recortados 3">
            <a:extLst>
              <a:ext uri="{FF2B5EF4-FFF2-40B4-BE49-F238E27FC236}">
                <a16:creationId xmlns:a16="http://schemas.microsoft.com/office/drawing/2014/main" id="{D2484BCB-0041-4CAD-B326-B1906FF2DCFE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1) Carro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2" name="Rolagem: Vertical 1">
            <a:extLst>
              <a:ext uri="{FF2B5EF4-FFF2-40B4-BE49-F238E27FC236}">
                <a16:creationId xmlns:a16="http://schemas.microsoft.com/office/drawing/2014/main" id="{F3EB75A6-4577-4B4C-92DF-9C1EB4E8D0FD}"/>
              </a:ext>
            </a:extLst>
          </p:cNvPr>
          <p:cNvSpPr/>
          <p:nvPr/>
        </p:nvSpPr>
        <p:spPr>
          <a:xfrm>
            <a:off x="3095927" y="4634471"/>
            <a:ext cx="5760000" cy="1080000"/>
          </a:xfrm>
          <a:prstGeom prst="verticalScroll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i="1">
                <a:latin typeface="Candara" panose="020E0502030303020204" pitchFamily="34" charset="0"/>
              </a:rPr>
              <a:t>Aconteceu algo estranho nestes testes?</a:t>
            </a:r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D3FBBB37-E465-400F-B49B-31A807EEDEE2}"/>
              </a:ext>
            </a:extLst>
          </p:cNvPr>
          <p:cNvSpPr/>
          <p:nvPr/>
        </p:nvSpPr>
        <p:spPr>
          <a:xfrm>
            <a:off x="756994" y="1771403"/>
            <a:ext cx="1116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2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dadoCarroSemMotor_quandoGetCarro_entaoLancaException()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B3293CBC-6C74-4ECE-9BBC-005FFBCD0265}"/>
              </a:ext>
            </a:extLst>
          </p:cNvPr>
          <p:cNvSpPr/>
          <p:nvPr/>
        </p:nvSpPr>
        <p:spPr>
          <a:xfrm>
            <a:off x="756994" y="2995118"/>
            <a:ext cx="1116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2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dadoCarroSemPortas_quandoGetCarro_entaoLancaException()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954416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Candara" panose="020E0502030303020204" pitchFamily="34" charset="0"/>
              </a:rPr>
              <a:t>Builder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927D17-DD3A-4F39-9ABF-16858B7A1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188174"/>
              </p:ext>
            </p:extLst>
          </p:nvPr>
        </p:nvGraphicFramePr>
        <p:xfrm>
          <a:off x="856027" y="3470060"/>
          <a:ext cx="11205868" cy="303928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602934">
                  <a:extLst>
                    <a:ext uri="{9D8B030D-6E8A-4147-A177-3AD203B41FA5}">
                      <a16:colId xmlns:a16="http://schemas.microsoft.com/office/drawing/2014/main" val="2297269409"/>
                    </a:ext>
                  </a:extLst>
                </a:gridCol>
                <a:gridCol w="5602934">
                  <a:extLst>
                    <a:ext uri="{9D8B030D-6E8A-4147-A177-3AD203B41FA5}">
                      <a16:colId xmlns:a16="http://schemas.microsoft.com/office/drawing/2014/main" val="2206270114"/>
                    </a:ext>
                  </a:extLst>
                </a:gridCol>
              </a:tblGrid>
              <a:tr h="6652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Tradicional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  <a:latin typeface="Candara" panose="020E0502030303020204" pitchFamily="34" charset="0"/>
                        </a:rPr>
                        <a:t>API </a:t>
                      </a:r>
                      <a:r>
                        <a:rPr lang="en-US" sz="2400" dirty="0" err="1">
                          <a:solidFill>
                            <a:srgbClr val="FFFF00"/>
                          </a:solidFill>
                          <a:latin typeface="Candara" panose="020E0502030303020204" pitchFamily="34" charset="0"/>
                        </a:rPr>
                        <a:t>Fluente</a:t>
                      </a:r>
                      <a:endParaRPr lang="en-US" sz="2400" dirty="0">
                        <a:solidFill>
                          <a:srgbClr val="FFFF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869495"/>
                  </a:ext>
                </a:extLst>
              </a:tr>
              <a:tr h="23740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421763"/>
                  </a:ext>
                </a:extLst>
              </a:tr>
            </a:tbl>
          </a:graphicData>
        </a:graphic>
      </p:graphicFrame>
      <p:sp>
        <p:nvSpPr>
          <p:cNvPr id="4" name="Subtítulo 1">
            <a:extLst>
              <a:ext uri="{FF2B5EF4-FFF2-40B4-BE49-F238E27FC236}">
                <a16:creationId xmlns:a16="http://schemas.microsoft.com/office/drawing/2014/main" id="{FE099B76-5EFE-4EE2-9F9C-C334B560B4BB}"/>
              </a:ext>
            </a:extLst>
          </p:cNvPr>
          <p:cNvSpPr txBox="1">
            <a:spLocks/>
          </p:cNvSpPr>
          <p:nvPr/>
        </p:nvSpPr>
        <p:spPr>
          <a:xfrm>
            <a:off x="856030" y="1264550"/>
            <a:ext cx="11205868" cy="2077210"/>
          </a:xfrm>
          <a:prstGeom prst="rect">
            <a:avLst/>
          </a:prstGeom>
          <a:noFill/>
          <a:ln w="12700">
            <a:solidFill>
              <a:srgbClr val="1E60A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É possível melhorar ainda nossos Builders codificando-se para seguir o conceito de </a:t>
            </a:r>
            <a:r>
              <a:rPr lang="pt-BR" b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API Fluente</a:t>
            </a:r>
          </a:p>
          <a:p>
            <a:r>
              <a:rPr lang="pt-BR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Este conceito orienta a codificar nossa classe de modo que as </a:t>
            </a:r>
            <a:r>
              <a:rPr lang="pt-BR">
                <a:solidFill>
                  <a:srgbClr val="1E60AD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invocações sequenciais </a:t>
            </a:r>
            <a:r>
              <a:rPr lang="pt-BR" dirty="0">
                <a:solidFill>
                  <a:srgbClr val="1E60AD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sejam feitas numa única expressão</a:t>
            </a: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7031608D-59F9-4AD9-BCD6-EF7114AA122D}"/>
              </a:ext>
            </a:extLst>
          </p:cNvPr>
          <p:cNvSpPr txBox="1">
            <a:spLocks/>
          </p:cNvSpPr>
          <p:nvPr/>
        </p:nvSpPr>
        <p:spPr>
          <a:xfrm>
            <a:off x="856029" y="724550"/>
            <a:ext cx="11205869" cy="540000"/>
          </a:xfrm>
          <a:prstGeom prst="rect">
            <a:avLst/>
          </a:prstGeom>
          <a:solidFill>
            <a:schemeClr val="bg1"/>
          </a:solidFill>
          <a:ln w="12700">
            <a:solidFill>
              <a:srgbClr val="1E60A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API Fluente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6707B43D-5F78-437A-8B82-8E89F4828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01" y="4280900"/>
            <a:ext cx="5358855" cy="12960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37EB2E74-5AA3-4FAA-BE75-BEB0B923D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81" y="4280900"/>
            <a:ext cx="5364000" cy="1466082"/>
          </a:xfrm>
          <a:prstGeom prst="rect">
            <a:avLst/>
          </a:prstGeom>
        </p:spPr>
      </p:pic>
      <p:pic>
        <p:nvPicPr>
          <p:cNvPr id="9" name="Gráfico 8" descr="Estrelas com preenchimento sólido">
            <a:extLst>
              <a:ext uri="{FF2B5EF4-FFF2-40B4-BE49-F238E27FC236}">
                <a16:creationId xmlns:a16="http://schemas.microsoft.com/office/drawing/2014/main" id="{2303C3F0-050F-4A0B-B6E2-01EE1B605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3710" y="69340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86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Candara" panose="020E0502030303020204" pitchFamily="34" charset="0"/>
              </a:rPr>
              <a:t>Builder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99BEFE16-E42A-4484-877D-3E018A94687E}"/>
              </a:ext>
            </a:extLst>
          </p:cNvPr>
          <p:cNvSpPr txBox="1">
            <a:spLocks/>
          </p:cNvSpPr>
          <p:nvPr/>
        </p:nvSpPr>
        <p:spPr>
          <a:xfrm>
            <a:off x="856030" y="1264551"/>
            <a:ext cx="11205868" cy="5183874"/>
          </a:xfrm>
          <a:prstGeom prst="rect">
            <a:avLst/>
          </a:prstGeom>
          <a:noFill/>
          <a:ln w="12700">
            <a:solidFill>
              <a:srgbClr val="1E60A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Como seguir o conceito de </a:t>
            </a:r>
            <a:r>
              <a:rPr lang="pt-BR" b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API Fluente</a:t>
            </a:r>
          </a:p>
          <a:p>
            <a:pPr marL="0" indent="0">
              <a:buNone/>
            </a:pPr>
            <a:endParaRPr lang="pt-BR" dirty="0">
              <a:solidFill>
                <a:srgbClr val="1E60AD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B79E642-52A6-493D-AA76-B1B88EA75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24" y="2120770"/>
            <a:ext cx="8371710" cy="39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1C84B92A-FF97-416A-99EB-526AF36928EF}"/>
              </a:ext>
            </a:extLst>
          </p:cNvPr>
          <p:cNvSpPr/>
          <p:nvPr/>
        </p:nvSpPr>
        <p:spPr>
          <a:xfrm>
            <a:off x="3721217" y="4752975"/>
            <a:ext cx="2765308" cy="39052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1E60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llout: Line with Border and Accent Bar 10">
            <a:extLst>
              <a:ext uri="{FF2B5EF4-FFF2-40B4-BE49-F238E27FC236}">
                <a16:creationId xmlns:a16="http://schemas.microsoft.com/office/drawing/2014/main" id="{73E27547-ABAD-4B6F-B217-40A9E516A71E}"/>
              </a:ext>
            </a:extLst>
          </p:cNvPr>
          <p:cNvSpPr/>
          <p:nvPr/>
        </p:nvSpPr>
        <p:spPr>
          <a:xfrm>
            <a:off x="7686228" y="3228433"/>
            <a:ext cx="4143822" cy="1057818"/>
          </a:xfrm>
          <a:prstGeom prst="accentBorderCallout1">
            <a:avLst>
              <a:gd name="adj1" fmla="val 75272"/>
              <a:gd name="adj2" fmla="val -2115"/>
              <a:gd name="adj3" fmla="val 137052"/>
              <a:gd name="adj4" fmla="val -28314"/>
            </a:avLst>
          </a:prstGeom>
          <a:solidFill>
            <a:srgbClr val="1E60AD"/>
          </a:solidFill>
          <a:ln w="38100">
            <a:solidFill>
              <a:srgbClr val="1E60AD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Ao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invés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de </a:t>
            </a:r>
            <a:r>
              <a:rPr lang="en-US" sz="2000" u="sng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métodos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retornam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própria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classe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5" name="Callout: Line with Border and Accent Bar 14">
            <a:extLst>
              <a:ext uri="{FF2B5EF4-FFF2-40B4-BE49-F238E27FC236}">
                <a16:creationId xmlns:a16="http://schemas.microsoft.com/office/drawing/2014/main" id="{55DC4519-5A30-44C1-A500-A86925ADA0B2}"/>
              </a:ext>
            </a:extLst>
          </p:cNvPr>
          <p:cNvSpPr/>
          <p:nvPr/>
        </p:nvSpPr>
        <p:spPr>
          <a:xfrm>
            <a:off x="7675487" y="5343525"/>
            <a:ext cx="3811663" cy="1057818"/>
          </a:xfrm>
          <a:prstGeom prst="accentBorderCallout1">
            <a:avLst>
              <a:gd name="adj1" fmla="val 22146"/>
              <a:gd name="adj2" fmla="val -2115"/>
              <a:gd name="adj3" fmla="val 22696"/>
              <a:gd name="adj4" fmla="val -65319"/>
            </a:avLst>
          </a:prstGeom>
          <a:solidFill>
            <a:srgbClr val="1E60AD"/>
          </a:solidFill>
          <a:ln w="38100">
            <a:solidFill>
              <a:srgbClr val="1E60AD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Ao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final de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cada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método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return this;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54422F18-2D4A-48CF-BAE7-E70759DFECEC}"/>
              </a:ext>
            </a:extLst>
          </p:cNvPr>
          <p:cNvSpPr/>
          <p:nvPr/>
        </p:nvSpPr>
        <p:spPr>
          <a:xfrm>
            <a:off x="3250355" y="5343525"/>
            <a:ext cx="1874095" cy="39052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1E60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ubtítulo 1">
            <a:extLst>
              <a:ext uri="{FF2B5EF4-FFF2-40B4-BE49-F238E27FC236}">
                <a16:creationId xmlns:a16="http://schemas.microsoft.com/office/drawing/2014/main" id="{F2AD1E14-FDF1-461B-809B-5673A7909ABB}"/>
              </a:ext>
            </a:extLst>
          </p:cNvPr>
          <p:cNvSpPr txBox="1">
            <a:spLocks/>
          </p:cNvSpPr>
          <p:nvPr/>
        </p:nvSpPr>
        <p:spPr>
          <a:xfrm>
            <a:off x="856029" y="724550"/>
            <a:ext cx="11205869" cy="540000"/>
          </a:xfrm>
          <a:prstGeom prst="rect">
            <a:avLst/>
          </a:prstGeom>
          <a:solidFill>
            <a:schemeClr val="bg1"/>
          </a:solidFill>
          <a:ln w="12700">
            <a:solidFill>
              <a:srgbClr val="1E60A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API Fluente</a:t>
            </a:r>
          </a:p>
        </p:txBody>
      </p:sp>
      <p:pic>
        <p:nvPicPr>
          <p:cNvPr id="13" name="Gráfico 12" descr="Estrelas com preenchimento sólido">
            <a:extLst>
              <a:ext uri="{FF2B5EF4-FFF2-40B4-BE49-F238E27FC236}">
                <a16:creationId xmlns:a16="http://schemas.microsoft.com/office/drawing/2014/main" id="{A7DF3A15-95E4-4DBB-B2B4-45BD51A6C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3710" y="69340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85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Candara" panose="020E0502030303020204" pitchFamily="34" charset="0"/>
              </a:rPr>
              <a:t>Builder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2" name="Subtítulo 1">
            <a:extLst>
              <a:ext uri="{FF2B5EF4-FFF2-40B4-BE49-F238E27FC236}">
                <a16:creationId xmlns:a16="http://schemas.microsoft.com/office/drawing/2014/main" id="{A5C16D55-B76A-44DD-A1DB-A8B7AF737915}"/>
              </a:ext>
            </a:extLst>
          </p:cNvPr>
          <p:cNvSpPr txBox="1">
            <a:spLocks/>
          </p:cNvSpPr>
          <p:nvPr/>
        </p:nvSpPr>
        <p:spPr>
          <a:xfrm>
            <a:off x="856030" y="1264551"/>
            <a:ext cx="11205868" cy="5183874"/>
          </a:xfrm>
          <a:prstGeom prst="rect">
            <a:avLst/>
          </a:prstGeom>
          <a:noFill/>
          <a:ln w="12700">
            <a:solidFill>
              <a:srgbClr val="1E60A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Assim, as invocações sucessivas são em uma única chamada.</a:t>
            </a:r>
          </a:p>
          <a:p>
            <a:r>
              <a:rPr lang="pt-BR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Pela legibilidade, quebramos as linhas.</a:t>
            </a:r>
          </a:p>
          <a:p>
            <a:r>
              <a:rPr lang="pt-BR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 código fica mais limpo e simples</a:t>
            </a:r>
          </a:p>
          <a:p>
            <a:pPr marL="0" indent="0">
              <a:buNone/>
            </a:pPr>
            <a:endParaRPr lang="pt-BR" dirty="0">
              <a:solidFill>
                <a:srgbClr val="1E60AD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371250E8-E9E3-44DF-9D9A-00555B641D70}"/>
              </a:ext>
            </a:extLst>
          </p:cNvPr>
          <p:cNvSpPr/>
          <p:nvPr/>
        </p:nvSpPr>
        <p:spPr>
          <a:xfrm>
            <a:off x="3721217" y="4752975"/>
            <a:ext cx="2765308" cy="39052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1E60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">
            <a:extLst>
              <a:ext uri="{FF2B5EF4-FFF2-40B4-BE49-F238E27FC236}">
                <a16:creationId xmlns:a16="http://schemas.microsoft.com/office/drawing/2014/main" id="{088CFEAA-9BA6-479C-99A7-9DB0CC05D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15" y="3134065"/>
            <a:ext cx="10301527" cy="28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ubtítulo 1">
            <a:extLst>
              <a:ext uri="{FF2B5EF4-FFF2-40B4-BE49-F238E27FC236}">
                <a16:creationId xmlns:a16="http://schemas.microsoft.com/office/drawing/2014/main" id="{3463D9DF-07B8-40FC-8E77-447E6E8F4063}"/>
              </a:ext>
            </a:extLst>
          </p:cNvPr>
          <p:cNvSpPr txBox="1">
            <a:spLocks/>
          </p:cNvSpPr>
          <p:nvPr/>
        </p:nvSpPr>
        <p:spPr>
          <a:xfrm>
            <a:off x="856029" y="724550"/>
            <a:ext cx="11205869" cy="540000"/>
          </a:xfrm>
          <a:prstGeom prst="rect">
            <a:avLst/>
          </a:prstGeom>
          <a:solidFill>
            <a:schemeClr val="bg1"/>
          </a:solidFill>
          <a:ln w="12700">
            <a:solidFill>
              <a:srgbClr val="1E60A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API Fluente</a:t>
            </a:r>
          </a:p>
        </p:txBody>
      </p:sp>
      <p:pic>
        <p:nvPicPr>
          <p:cNvPr id="8" name="Gráfico 7" descr="Estrelas com preenchimento sólido">
            <a:extLst>
              <a:ext uri="{FF2B5EF4-FFF2-40B4-BE49-F238E27FC236}">
                <a16:creationId xmlns:a16="http://schemas.microsoft.com/office/drawing/2014/main" id="{4C787A0E-CF28-4AED-B7D8-646EA42A0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3710" y="69340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24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612434" y="720000"/>
            <a:ext cx="11449121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1.4)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Refatorando para API Fluente</a:t>
            </a:r>
          </a:p>
          <a:p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Criar a classe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CarroBuilderFluente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seguindo a API Fluente</a:t>
            </a:r>
            <a:endParaRPr lang="pt-BR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: Cantos Diagonais Recortados 4">
            <a:extLst>
              <a:ext uri="{FF2B5EF4-FFF2-40B4-BE49-F238E27FC236}">
                <a16:creationId xmlns:a16="http://schemas.microsoft.com/office/drawing/2014/main" id="{A75EFC90-BF81-4D6A-BF4C-76693FA8D94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1) Carro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pic>
        <p:nvPicPr>
          <p:cNvPr id="6" name="Picture 21">
            <a:extLst>
              <a:ext uri="{FF2B5EF4-FFF2-40B4-BE49-F238E27FC236}">
                <a16:creationId xmlns:a16="http://schemas.microsoft.com/office/drawing/2014/main" id="{51D028C1-4A71-43A7-954B-7A41C7C27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406" y="2781423"/>
            <a:ext cx="7458432" cy="352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22">
            <a:extLst>
              <a:ext uri="{FF2B5EF4-FFF2-40B4-BE49-F238E27FC236}">
                <a16:creationId xmlns:a16="http://schemas.microsoft.com/office/drawing/2014/main" id="{6B68121C-97BE-4790-B026-4A99569FB2B2}"/>
              </a:ext>
            </a:extLst>
          </p:cNvPr>
          <p:cNvSpPr/>
          <p:nvPr/>
        </p:nvSpPr>
        <p:spPr>
          <a:xfrm>
            <a:off x="794327" y="4848349"/>
            <a:ext cx="3315505" cy="1499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Dica</a:t>
            </a:r>
            <a:r>
              <a:rPr lang="pt-BR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 copie o código do outro builder e faça as alterações</a:t>
            </a:r>
          </a:p>
        </p:txBody>
      </p:sp>
    </p:spTree>
    <p:extLst>
      <p:ext uri="{BB962C8B-B14F-4D97-AF65-F5344CB8AC3E}">
        <p14:creationId xmlns:p14="http://schemas.microsoft.com/office/powerpoint/2010/main" val="3473918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612434" y="720000"/>
            <a:ext cx="11449121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1.5) Refatorando para API Fluente</a:t>
            </a:r>
          </a:p>
          <a:p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Criar a classe de teste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CarroBuilderFluentTest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e codar o método de teste para usar o novo builder fluente:</a:t>
            </a:r>
            <a:endParaRPr lang="pt-BR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: Cantos Diagonais Recortados 4">
            <a:extLst>
              <a:ext uri="{FF2B5EF4-FFF2-40B4-BE49-F238E27FC236}">
                <a16:creationId xmlns:a16="http://schemas.microsoft.com/office/drawing/2014/main" id="{A75EFC90-BF81-4D6A-BF4C-76693FA8D94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1) Carro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47732DC-AE26-46C5-AF66-09F52FF0AED3}"/>
              </a:ext>
            </a:extLst>
          </p:cNvPr>
          <p:cNvSpPr/>
          <p:nvPr/>
        </p:nvSpPr>
        <p:spPr>
          <a:xfrm>
            <a:off x="7922468" y="5404609"/>
            <a:ext cx="3983206" cy="96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copie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2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 outro Test e </a:t>
            </a:r>
            <a:r>
              <a:rPr lang="en-US" sz="2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faça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2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alterações</a:t>
            </a:r>
            <a:endParaRPr lang="en-US" sz="2000" i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B1F08483-EA6B-4B25-BDA1-4D18BE6FA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83" y="2170546"/>
            <a:ext cx="5614989" cy="41967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1035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612434" y="1274618"/>
            <a:ext cx="11449121" cy="5205382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Existem bibliotecas (como Lombok) que geram código para nossas classes, por exemplo um </a:t>
            </a:r>
            <a:r>
              <a:rPr lang="pt-BR" sz="2400" b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builder interno</a:t>
            </a:r>
            <a:r>
              <a:rPr lang="pt-BR" sz="240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</a:p>
          <a:p>
            <a:r>
              <a:rPr lang="pt-BR" sz="240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Como você codificaria um </a:t>
            </a:r>
            <a:r>
              <a:rPr lang="pt-BR" sz="2400" b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builder interno</a:t>
            </a:r>
            <a:r>
              <a:rPr lang="pt-BR" sz="240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(em Carro) que funciona como o código abaixo:</a:t>
            </a:r>
            <a:endParaRPr lang="pt-BR" sz="2400" dirty="0">
              <a:solidFill>
                <a:srgbClr val="C0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5" name="Retângulo: Cantos Diagonais Recortados 4">
            <a:extLst>
              <a:ext uri="{FF2B5EF4-FFF2-40B4-BE49-F238E27FC236}">
                <a16:creationId xmlns:a16="http://schemas.microsoft.com/office/drawing/2014/main" id="{A75EFC90-BF81-4D6A-BF4C-76693FA8D94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1) Carro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7B6C9F11-8366-47AB-AA13-A5904710FA6B}"/>
              </a:ext>
            </a:extLst>
          </p:cNvPr>
          <p:cNvSpPr txBox="1">
            <a:spLocks/>
          </p:cNvSpPr>
          <p:nvPr/>
        </p:nvSpPr>
        <p:spPr>
          <a:xfrm>
            <a:off x="612434" y="723763"/>
            <a:ext cx="11449121" cy="540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 Desafio</a:t>
            </a:r>
            <a:endParaRPr lang="pt-BR" sz="3600" b="1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phic 5" descr="Gymnast Rings">
            <a:extLst>
              <a:ext uri="{FF2B5EF4-FFF2-40B4-BE49-F238E27FC236}">
                <a16:creationId xmlns:a16="http://schemas.microsoft.com/office/drawing/2014/main" id="{816419AC-59F5-43CE-8BFF-84AF4F679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4883" y="732999"/>
            <a:ext cx="540000" cy="540000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E0C914A5-6FF6-441F-91D9-01FB5D556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090" y="3124929"/>
            <a:ext cx="9175820" cy="28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2855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612434" y="720000"/>
            <a:ext cx="11449121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2.1) Uma consultoria foi contratada para desenvolver um sistema para a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Pizzaria Pepperoni&amp;Cheese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Esta pizzaria tem um diferencial inusitado: </a:t>
            </a:r>
            <a:r>
              <a:rPr lang="pt-BR">
                <a:solidFill>
                  <a:srgbClr val="003300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ela usa somente </a:t>
            </a:r>
            <a:r>
              <a:rPr lang="pt-BR" b="1">
                <a:solidFill>
                  <a:srgbClr val="003300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pepperoni</a:t>
            </a:r>
            <a:r>
              <a:rPr lang="pt-BR">
                <a:solidFill>
                  <a:srgbClr val="003300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 e </a:t>
            </a:r>
            <a:r>
              <a:rPr lang="pt-BR" b="1">
                <a:solidFill>
                  <a:srgbClr val="003300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queijo </a:t>
            </a:r>
            <a:r>
              <a:rPr lang="pt-BR">
                <a:solidFill>
                  <a:srgbClr val="003300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como ingredientes 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 as pizzas são as combinações possíveis dos mesmos. </a:t>
            </a:r>
          </a:p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Além disso, podem ser preparadas pizzas de tamanho 1 (pequeno), 2 (médio) e 3 (família). </a:t>
            </a:r>
            <a:endParaRPr lang="pt-BR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: Cantos Diagonais Recortados 4">
            <a:extLst>
              <a:ext uri="{FF2B5EF4-FFF2-40B4-BE49-F238E27FC236}">
                <a16:creationId xmlns:a16="http://schemas.microsoft.com/office/drawing/2014/main" id="{A75EFC90-BF81-4D6A-BF4C-76693FA8D94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2) Pizzaria</a:t>
            </a:r>
            <a:endParaRPr lang="pt-BR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264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612434" y="720000"/>
            <a:ext cx="11449121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2.2) A consultoria entregou uma versão inicial do código da classe Pizza:</a:t>
            </a:r>
          </a:p>
          <a:p>
            <a:pPr marL="0" indent="0">
              <a:buNone/>
            </a:pPr>
            <a:endParaRPr lang="pt-BR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 dono da pizzaria (que também é especialista em programação) ficou furioso ao ver este código e exigiu que fosse refatorado usando-se o padrão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Builder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Como você faria esta refatoração?</a:t>
            </a:r>
            <a:endParaRPr lang="pt-BR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: Cantos Diagonais Recortados 4">
            <a:extLst>
              <a:ext uri="{FF2B5EF4-FFF2-40B4-BE49-F238E27FC236}">
                <a16:creationId xmlns:a16="http://schemas.microsoft.com/office/drawing/2014/main" id="{A75EFC90-BF81-4D6A-BF4C-76693FA8D94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2) Pizzaria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CDBB0787-421B-4A8B-A3DF-11C31A00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72" y="1293403"/>
            <a:ext cx="7597459" cy="170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29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612434" y="720000"/>
            <a:ext cx="11449121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2.3) Usando UML:</a:t>
            </a:r>
          </a:p>
          <a:p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subsytem Builder: criar o Diagrama de classes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CL Builder: Pizzaria</a:t>
            </a:r>
          </a:p>
          <a:p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Neste diagrama, modelar as classes </a:t>
            </a:r>
            <a:r>
              <a:rPr lang="pt-BR" b="1">
                <a:solidFill>
                  <a:schemeClr val="accent5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Pizza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com os atributos:</a:t>
            </a:r>
          </a:p>
          <a:p>
            <a:pPr lvl="1"/>
            <a:r>
              <a:rPr lang="pt-BR">
                <a:solidFill>
                  <a:schemeClr val="accent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size: Integer</a:t>
            </a:r>
          </a:p>
          <a:p>
            <a:pPr lvl="1"/>
            <a:r>
              <a:rPr lang="pt-BR">
                <a:solidFill>
                  <a:schemeClr val="accent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flagCheese: Boolean</a:t>
            </a:r>
          </a:p>
          <a:p>
            <a:pPr lvl="1"/>
            <a:r>
              <a:rPr lang="pt-BR">
                <a:solidFill>
                  <a:schemeClr val="accent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flagPepperoni: Boolean</a:t>
            </a:r>
          </a:p>
          <a:p>
            <a:pPr lvl="1"/>
            <a:endParaRPr lang="pt-BR">
              <a:solidFill>
                <a:srgbClr val="0033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Modelar também a </a:t>
            </a:r>
            <a:r>
              <a:rPr lang="pt-BR" b="1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PizzaBuilder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com o atributo e os métodos fluentes:</a:t>
            </a:r>
          </a:p>
          <a:p>
            <a:pPr lvl="1"/>
            <a:r>
              <a:rPr lang="pt-BR">
                <a:latin typeface="Consolas" panose="020B0609020204030204" pitchFamily="49" charset="0"/>
                <a:cs typeface="Calibri" panose="020F0502020204030204" pitchFamily="34" charset="0"/>
              </a:rPr>
              <a:t>addChesse():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PizzaBuilder</a:t>
            </a:r>
          </a:p>
          <a:p>
            <a:pPr lvl="1"/>
            <a:r>
              <a:rPr lang="pt-BR">
                <a:latin typeface="Consolas" panose="020B0609020204030204" pitchFamily="49" charset="0"/>
                <a:cs typeface="Calibri" panose="020F0502020204030204" pitchFamily="34" charset="0"/>
              </a:rPr>
              <a:t>addPepperoni():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PizzaBuilder</a:t>
            </a:r>
          </a:p>
          <a:p>
            <a:pPr lvl="1"/>
            <a:r>
              <a:rPr lang="pt-BR">
                <a:latin typeface="Consolas" panose="020B0609020204030204" pitchFamily="49" charset="0"/>
                <a:cs typeface="Calibri" panose="020F0502020204030204" pitchFamily="34" charset="0"/>
              </a:rPr>
              <a:t>getPizza(): </a:t>
            </a:r>
            <a:r>
              <a:rPr lang="pt-BR">
                <a:solidFill>
                  <a:schemeClr val="accent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Pizza</a:t>
            </a:r>
            <a:endParaRPr lang="pt-BR" dirty="0">
              <a:solidFill>
                <a:schemeClr val="accent5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5" name="Retângulo: Cantos Diagonais Recortados 4">
            <a:extLst>
              <a:ext uri="{FF2B5EF4-FFF2-40B4-BE49-F238E27FC236}">
                <a16:creationId xmlns:a16="http://schemas.microsoft.com/office/drawing/2014/main" id="{A75EFC90-BF81-4D6A-BF4C-76693FA8D94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2) Pizzaria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2" name="Seta: Pentágono 1">
            <a:extLst>
              <a:ext uri="{FF2B5EF4-FFF2-40B4-BE49-F238E27FC236}">
                <a16:creationId xmlns:a16="http://schemas.microsoft.com/office/drawing/2014/main" id="{F58AF87B-7054-4CCA-8542-590CE0B3029F}"/>
              </a:ext>
            </a:extLst>
          </p:cNvPr>
          <p:cNvSpPr/>
          <p:nvPr/>
        </p:nvSpPr>
        <p:spPr>
          <a:xfrm rot="730757" flipH="1">
            <a:off x="6487284" y="4839855"/>
            <a:ext cx="3999346" cy="1071418"/>
          </a:xfrm>
          <a:prstGeom prst="homePlat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latin typeface="Candara" panose="020E0502030303020204" pitchFamily="34" charset="0"/>
              </a:rPr>
              <a:t>O que está faltando aqui?</a:t>
            </a:r>
          </a:p>
        </p:txBody>
      </p:sp>
    </p:spTree>
    <p:extLst>
      <p:ext uri="{BB962C8B-B14F-4D97-AF65-F5344CB8AC3E}">
        <p14:creationId xmlns:p14="http://schemas.microsoft.com/office/powerpoint/2010/main" val="267015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solidFill>
                  <a:srgbClr val="002060"/>
                </a:solidFill>
                <a:latin typeface="Candara" panose="020E0502030303020204" pitchFamily="34" charset="0"/>
              </a:rPr>
              <a:t>Agenda</a:t>
            </a:r>
            <a:endParaRPr lang="en-US" sz="32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B011A3A3-B2D9-4C9C-80CD-19837639CC19}"/>
              </a:ext>
            </a:extLst>
          </p:cNvPr>
          <p:cNvSpPr/>
          <p:nvPr/>
        </p:nvSpPr>
        <p:spPr>
          <a:xfrm>
            <a:off x="1621555" y="825097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E60A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Singleton</a:t>
            </a:r>
          </a:p>
        </p:txBody>
      </p:sp>
      <p:sp>
        <p:nvSpPr>
          <p:cNvPr id="4" name="Rectangle: Diagonal Corners Rounded 12">
            <a:extLst>
              <a:ext uri="{FF2B5EF4-FFF2-40B4-BE49-F238E27FC236}">
                <a16:creationId xmlns:a16="http://schemas.microsoft.com/office/drawing/2014/main" id="{F9D91D61-BFB1-48E5-92CC-D1EE8077BFBD}"/>
              </a:ext>
            </a:extLst>
          </p:cNvPr>
          <p:cNvSpPr/>
          <p:nvPr/>
        </p:nvSpPr>
        <p:spPr>
          <a:xfrm>
            <a:off x="1621555" y="2037049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E60A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Builder</a:t>
            </a:r>
          </a:p>
        </p:txBody>
      </p:sp>
      <p:sp>
        <p:nvSpPr>
          <p:cNvPr id="6" name="Rectangle: Diagonal Corners Rounded 13">
            <a:extLst>
              <a:ext uri="{FF2B5EF4-FFF2-40B4-BE49-F238E27FC236}">
                <a16:creationId xmlns:a16="http://schemas.microsoft.com/office/drawing/2014/main" id="{58C9038E-2F51-458E-8911-8A50EBACDF49}"/>
              </a:ext>
            </a:extLst>
          </p:cNvPr>
          <p:cNvSpPr/>
          <p:nvPr/>
        </p:nvSpPr>
        <p:spPr>
          <a:xfrm>
            <a:off x="1621555" y="3249001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E60A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Strategy</a:t>
            </a:r>
          </a:p>
        </p:txBody>
      </p:sp>
      <p:sp>
        <p:nvSpPr>
          <p:cNvPr id="7" name="Rectangle: Diagonal Corners Rounded 15">
            <a:extLst>
              <a:ext uri="{FF2B5EF4-FFF2-40B4-BE49-F238E27FC236}">
                <a16:creationId xmlns:a16="http://schemas.microsoft.com/office/drawing/2014/main" id="{9C4A3766-AC11-43B8-9FEA-7BEE0FE45680}"/>
              </a:ext>
            </a:extLst>
          </p:cNvPr>
          <p:cNvSpPr/>
          <p:nvPr/>
        </p:nvSpPr>
        <p:spPr>
          <a:xfrm>
            <a:off x="1621555" y="4460953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E60A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464287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612434" y="720000"/>
            <a:ext cx="11449121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2.3) Usando UML:</a:t>
            </a:r>
          </a:p>
          <a:p>
            <a:r>
              <a:rPr lang="pt-BR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 subsytem Builder: criar o Diagrama de classes </a:t>
            </a:r>
            <a:r>
              <a:rPr lang="pt-BR" b="1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CL Builder: Pizzaria</a:t>
            </a:r>
          </a:p>
          <a:p>
            <a:r>
              <a:rPr lang="pt-BR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Neste diagrama, modelar as classes </a:t>
            </a:r>
            <a:r>
              <a:rPr lang="pt-BR" b="1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Pizza</a:t>
            </a:r>
            <a:r>
              <a:rPr lang="pt-BR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com os atributos:</a:t>
            </a:r>
          </a:p>
          <a:p>
            <a:pPr lvl="1"/>
            <a:r>
              <a:rPr lang="pt-BR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size: Integer</a:t>
            </a:r>
          </a:p>
          <a:p>
            <a:pPr lvl="1"/>
            <a:r>
              <a:rPr lang="pt-BR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flagCheese: Boolean</a:t>
            </a:r>
          </a:p>
          <a:p>
            <a:pPr lvl="1"/>
            <a:r>
              <a:rPr lang="pt-BR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flagPepperoni: Boolean</a:t>
            </a:r>
          </a:p>
          <a:p>
            <a:pPr lvl="1"/>
            <a:endParaRPr lang="pt-BR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pt-BR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Modelar também a </a:t>
            </a:r>
            <a:r>
              <a:rPr lang="pt-BR" b="1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PizzaBuilder </a:t>
            </a:r>
            <a:r>
              <a:rPr lang="pt-BR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com o atributo e os métodos fluentes:</a:t>
            </a:r>
          </a:p>
          <a:p>
            <a:pPr lvl="1"/>
            <a:r>
              <a:rPr lang="pt-BR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addChesse(): PizzaBuilder</a:t>
            </a:r>
          </a:p>
          <a:p>
            <a:pPr lvl="1"/>
            <a:r>
              <a:rPr lang="pt-BR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addPepperoni(): PizzaBuilder</a:t>
            </a:r>
          </a:p>
          <a:p>
            <a:pPr lvl="1"/>
            <a:r>
              <a:rPr lang="pt-B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defineSize(size: Integer): </a:t>
            </a:r>
            <a:r>
              <a:rPr lang="pt-B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PizzaBuilder</a:t>
            </a:r>
          </a:p>
          <a:p>
            <a:pPr lvl="1"/>
            <a:r>
              <a:rPr lang="pt-BR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getPizza(): Pizza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5" name="Retângulo: Cantos Diagonais Recortados 4">
            <a:extLst>
              <a:ext uri="{FF2B5EF4-FFF2-40B4-BE49-F238E27FC236}">
                <a16:creationId xmlns:a16="http://schemas.microsoft.com/office/drawing/2014/main" id="{A75EFC90-BF81-4D6A-BF4C-76693FA8D94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2) Pizzaria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2" name="Seta: Pentágono 1">
            <a:extLst>
              <a:ext uri="{FF2B5EF4-FFF2-40B4-BE49-F238E27FC236}">
                <a16:creationId xmlns:a16="http://schemas.microsoft.com/office/drawing/2014/main" id="{F58AF87B-7054-4CCA-8542-590CE0B3029F}"/>
              </a:ext>
            </a:extLst>
          </p:cNvPr>
          <p:cNvSpPr/>
          <p:nvPr/>
        </p:nvSpPr>
        <p:spPr>
          <a:xfrm rot="20103937" flipH="1">
            <a:off x="6013255" y="3533568"/>
            <a:ext cx="4342552" cy="1071418"/>
          </a:xfrm>
          <a:prstGeom prst="homePlate">
            <a:avLst>
              <a:gd name="adj" fmla="val 11190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latin typeface="Candara" panose="020E0502030303020204" pitchFamily="34" charset="0"/>
              </a:rPr>
              <a:t>Faltou o método para definir o tamanho da pizza</a:t>
            </a:r>
          </a:p>
        </p:txBody>
      </p:sp>
    </p:spTree>
    <p:extLst>
      <p:ext uri="{BB962C8B-B14F-4D97-AF65-F5344CB8AC3E}">
        <p14:creationId xmlns:p14="http://schemas.microsoft.com/office/powerpoint/2010/main" val="492138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612434" y="720000"/>
            <a:ext cx="11449121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2.4) Em Java:</a:t>
            </a:r>
          </a:p>
          <a:p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Criar o sub-pacote </a:t>
            </a:r>
            <a:r>
              <a:rPr lang="pt-BR" b="1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builder.pizzaria</a:t>
            </a:r>
          </a:p>
          <a:p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Codar as classes </a:t>
            </a:r>
            <a:r>
              <a:rPr lang="pt-BR" b="1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Pizza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e </a:t>
            </a:r>
            <a:r>
              <a:rPr lang="pt-BR" b="1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PizzaBuilder</a:t>
            </a:r>
            <a:endParaRPr lang="pt-BR" b="1" dirty="0">
              <a:solidFill>
                <a:srgbClr val="0033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5" name="Retângulo: Cantos Diagonais Recortados 4">
            <a:extLst>
              <a:ext uri="{FF2B5EF4-FFF2-40B4-BE49-F238E27FC236}">
                <a16:creationId xmlns:a16="http://schemas.microsoft.com/office/drawing/2014/main" id="{A75EFC90-BF81-4D6A-BF4C-76693FA8D94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2) Pizzaria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7A9C578-E1C3-4C05-857A-A99518C16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60" y="3509818"/>
            <a:ext cx="6215183" cy="2834996"/>
          </a:xfrm>
          <a:prstGeom prst="rect">
            <a:avLst/>
          </a:prstGeom>
          <a:ln>
            <a:solidFill>
              <a:srgbClr val="003300"/>
            </a:solidFill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CD23AB5-24FD-45C5-8EED-70ED09183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468" y="1440001"/>
            <a:ext cx="4799333" cy="490481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0303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612434" y="720000"/>
            <a:ext cx="11449121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2.5) Ainda em Java:</a:t>
            </a:r>
          </a:p>
          <a:p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Codificar as validações necessárias em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PizzaBuilder.getPizza()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i="1">
                <a:solidFill>
                  <a:srgbClr val="003300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O tamanho da pizza deve ser 1, 2 ou 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i="1">
                <a:solidFill>
                  <a:srgbClr val="003300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Uma pizza precisa ter pelo menos um ingrediente</a:t>
            </a:r>
          </a:p>
          <a:p>
            <a:pPr marL="0" indent="0">
              <a:buNone/>
            </a:pPr>
            <a:endParaRPr lang="pt-BR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Notas: </a:t>
            </a:r>
          </a:p>
          <a:p>
            <a:r>
              <a:rPr lang="pt-BR" sz="240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Você deve lançar uma </a:t>
            </a:r>
            <a:r>
              <a:rPr lang="pt-BR" sz="2400" b="1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IllegalStateException </a:t>
            </a:r>
            <a:r>
              <a:rPr lang="pt-BR" sz="240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quando uma condição for violada. </a:t>
            </a:r>
          </a:p>
          <a:p>
            <a:r>
              <a:rPr lang="pt-BR" sz="240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Não esqueça de formatar uma mensagem significativa</a:t>
            </a:r>
            <a:endParaRPr lang="pt-BR" sz="2400" dirty="0">
              <a:solidFill>
                <a:srgbClr val="FF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: Cantos Diagonais Recortados 4">
            <a:extLst>
              <a:ext uri="{FF2B5EF4-FFF2-40B4-BE49-F238E27FC236}">
                <a16:creationId xmlns:a16="http://schemas.microsoft.com/office/drawing/2014/main" id="{A75EFC90-BF81-4D6A-BF4C-76693FA8D94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2) Pizzaria</a:t>
            </a:r>
            <a:endParaRPr lang="pt-BR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4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612434" y="720000"/>
            <a:ext cx="11449121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2.6) Testes unitários:</a:t>
            </a:r>
          </a:p>
          <a:p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Criar a classe </a:t>
            </a:r>
            <a:r>
              <a:rPr lang="pt-BR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PizzaBuilderTest</a:t>
            </a:r>
          </a:p>
          <a:p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Codificar um teste com </a:t>
            </a:r>
            <a:r>
              <a:rPr lang="pt-BR" b="1">
                <a:solidFill>
                  <a:schemeClr val="accent5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Cenário Positivo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  <a:endParaRPr lang="pt-BR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: Cantos Diagonais Recortados 4">
            <a:extLst>
              <a:ext uri="{FF2B5EF4-FFF2-40B4-BE49-F238E27FC236}">
                <a16:creationId xmlns:a16="http://schemas.microsoft.com/office/drawing/2014/main" id="{A75EFC90-BF81-4D6A-BF4C-76693FA8D94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2) Pizzaria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364F4C-B85E-4406-BD46-C62BB697C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31" y="3258639"/>
            <a:ext cx="7973538" cy="30007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23">
            <a:extLst>
              <a:ext uri="{FF2B5EF4-FFF2-40B4-BE49-F238E27FC236}">
                <a16:creationId xmlns:a16="http://schemas.microsoft.com/office/drawing/2014/main" id="{57391398-4F7C-433C-AE18-93A352578C45}"/>
              </a:ext>
            </a:extLst>
          </p:cNvPr>
          <p:cNvSpPr/>
          <p:nvPr/>
        </p:nvSpPr>
        <p:spPr>
          <a:xfrm>
            <a:off x="969818" y="2243291"/>
            <a:ext cx="10947176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20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dadoPartesValidas_quandoGetPizza_entãoPizzaEhConstruida()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587969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612434" y="720000"/>
            <a:ext cx="11449121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2.7) Testes unitários:</a:t>
            </a:r>
          </a:p>
          <a:p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Codificar </a:t>
            </a:r>
            <a:r>
              <a:rPr lang="pt-BR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teste de </a:t>
            </a:r>
            <a:r>
              <a:rPr lang="pt-BR" b="1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Cenário Negativo</a:t>
            </a:r>
            <a:r>
              <a:rPr lang="pt-BR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 </a:t>
            </a:r>
            <a:r>
              <a:rPr lang="pt-BR" i="1">
                <a:solidFill>
                  <a:srgbClr val="FF0000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tamanho inválido</a:t>
            </a:r>
            <a:endParaRPr lang="pt-BR" i="1" dirty="0">
              <a:solidFill>
                <a:srgbClr val="FF0000"/>
              </a:solidFill>
              <a:highlight>
                <a:srgbClr val="FFFF00"/>
              </a:highlight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: Cantos Diagonais Recortados 4">
            <a:extLst>
              <a:ext uri="{FF2B5EF4-FFF2-40B4-BE49-F238E27FC236}">
                <a16:creationId xmlns:a16="http://schemas.microsoft.com/office/drawing/2014/main" id="{A75EFC90-BF81-4D6A-BF4C-76693FA8D94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2) Pizzaria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7CB95370-6607-4AC7-B6DB-62173BB6671C}"/>
              </a:ext>
            </a:extLst>
          </p:cNvPr>
          <p:cNvSpPr/>
          <p:nvPr/>
        </p:nvSpPr>
        <p:spPr>
          <a:xfrm>
            <a:off x="969818" y="1883076"/>
            <a:ext cx="10947176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20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dadoPizzaComTamanhoErrado_quandoGetPizza_entaoLancaException()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1829644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612434" y="720000"/>
            <a:ext cx="11449121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2.8) Testes unitários:</a:t>
            </a:r>
          </a:p>
          <a:p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Codificar </a:t>
            </a:r>
            <a:r>
              <a:rPr lang="pt-BR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teste de </a:t>
            </a:r>
            <a:r>
              <a:rPr lang="pt-BR" b="1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Cenário Negativo</a:t>
            </a:r>
            <a:r>
              <a:rPr lang="pt-BR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 </a:t>
            </a:r>
            <a:r>
              <a:rPr lang="pt-BR" i="1">
                <a:solidFill>
                  <a:srgbClr val="FF0000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nenhum ingrediente adicionado</a:t>
            </a:r>
            <a:endParaRPr lang="pt-BR" i="1" dirty="0">
              <a:solidFill>
                <a:srgbClr val="FF0000"/>
              </a:solidFill>
              <a:highlight>
                <a:srgbClr val="FFFF00"/>
              </a:highlight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: Cantos Diagonais Recortados 4">
            <a:extLst>
              <a:ext uri="{FF2B5EF4-FFF2-40B4-BE49-F238E27FC236}">
                <a16:creationId xmlns:a16="http://schemas.microsoft.com/office/drawing/2014/main" id="{A75EFC90-BF81-4D6A-BF4C-76693FA8D94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2) Pizzaria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B819B8D5-ADC9-49A7-8F16-C73A43039D97}"/>
              </a:ext>
            </a:extLst>
          </p:cNvPr>
          <p:cNvSpPr/>
          <p:nvPr/>
        </p:nvSpPr>
        <p:spPr>
          <a:xfrm>
            <a:off x="969818" y="1883076"/>
            <a:ext cx="10947176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20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dadoPizzaSemIngrediente_quandoGetPizza_entãoLancaException()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238017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">
            <a:extLst>
              <a:ext uri="{FF2B5EF4-FFF2-40B4-BE49-F238E27FC236}">
                <a16:creationId xmlns:a16="http://schemas.microsoft.com/office/drawing/2014/main" id="{5442BE36-4E82-440C-A2B2-F88B85437785}"/>
              </a:ext>
            </a:extLst>
          </p:cNvPr>
          <p:cNvSpPr txBox="1">
            <a:spLocks/>
          </p:cNvSpPr>
          <p:nvPr/>
        </p:nvSpPr>
        <p:spPr>
          <a:xfrm>
            <a:off x="612434" y="1260001"/>
            <a:ext cx="11449121" cy="52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Nos cenários negativos, qual recurso do JUnit 5 para </a:t>
            </a:r>
            <a:r>
              <a:rPr lang="pt-BR" sz="3200" b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confirmar o lançamento de exceptions</a:t>
            </a:r>
            <a:r>
              <a:rPr lang="pt-BR" sz="32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?</a:t>
            </a:r>
            <a:endParaRPr lang="pt-BR" sz="3200" dirty="0">
              <a:solidFill>
                <a:srgbClr val="C0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: Cantos Diagonais Recortados 4">
            <a:extLst>
              <a:ext uri="{FF2B5EF4-FFF2-40B4-BE49-F238E27FC236}">
                <a16:creationId xmlns:a16="http://schemas.microsoft.com/office/drawing/2014/main" id="{A75EFC90-BF81-4D6A-BF4C-76693FA8D94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2) Pizzaria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4ED58018-7985-4828-AE2F-10F56135638B}"/>
              </a:ext>
            </a:extLst>
          </p:cNvPr>
          <p:cNvSpPr txBox="1">
            <a:spLocks/>
          </p:cNvSpPr>
          <p:nvPr/>
        </p:nvSpPr>
        <p:spPr>
          <a:xfrm>
            <a:off x="612434" y="720000"/>
            <a:ext cx="11449121" cy="540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i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 Desafio 1</a:t>
            </a:r>
            <a:endParaRPr lang="pt-BR" sz="3600" b="1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phic 5" descr="Gymnast Rings">
            <a:extLst>
              <a:ext uri="{FF2B5EF4-FFF2-40B4-BE49-F238E27FC236}">
                <a16:creationId xmlns:a16="http://schemas.microsoft.com/office/drawing/2014/main" id="{6EC8CE85-E9EA-4B57-A179-995E6923C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0921" y="72000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90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Diagonais Recortados 4">
            <a:extLst>
              <a:ext uri="{FF2B5EF4-FFF2-40B4-BE49-F238E27FC236}">
                <a16:creationId xmlns:a16="http://schemas.microsoft.com/office/drawing/2014/main" id="{A75EFC90-BF81-4D6A-BF4C-76693FA8D94F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2) Pizzaria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4ED58018-7985-4828-AE2F-10F56135638B}"/>
              </a:ext>
            </a:extLst>
          </p:cNvPr>
          <p:cNvSpPr txBox="1">
            <a:spLocks/>
          </p:cNvSpPr>
          <p:nvPr/>
        </p:nvSpPr>
        <p:spPr>
          <a:xfrm>
            <a:off x="612434" y="720000"/>
            <a:ext cx="11449121" cy="540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i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 Desafio 1</a:t>
            </a:r>
            <a:endParaRPr lang="pt-BR" sz="3600" b="1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phic 5" descr="Gymnast Rings">
            <a:extLst>
              <a:ext uri="{FF2B5EF4-FFF2-40B4-BE49-F238E27FC236}">
                <a16:creationId xmlns:a16="http://schemas.microsoft.com/office/drawing/2014/main" id="{6EC8CE85-E9EA-4B57-A179-995E6923C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0921" y="720000"/>
            <a:ext cx="540000" cy="54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FC221FE-CCA1-402F-85C7-218E53F0B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000" y="2096655"/>
            <a:ext cx="9180000" cy="4451448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9" name="Subtítulo 1">
            <a:extLst>
              <a:ext uri="{FF2B5EF4-FFF2-40B4-BE49-F238E27FC236}">
                <a16:creationId xmlns:a16="http://schemas.microsoft.com/office/drawing/2014/main" id="{C6A21717-56BA-4392-9F3E-1E354883AAD1}"/>
              </a:ext>
            </a:extLst>
          </p:cNvPr>
          <p:cNvSpPr txBox="1">
            <a:spLocks/>
          </p:cNvSpPr>
          <p:nvPr/>
        </p:nvSpPr>
        <p:spPr>
          <a:xfrm>
            <a:off x="1506000" y="1303745"/>
            <a:ext cx="9180000" cy="72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i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Solução: </a:t>
            </a:r>
            <a:r>
              <a:rPr lang="pt-BR" b="1" u="sng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assertThrows</a:t>
            </a:r>
            <a:endParaRPr lang="pt-BR" sz="3600" b="1" u="sng" dirty="0">
              <a:solidFill>
                <a:srgbClr val="C0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10" name="Graphic 15" descr="Bullseye">
            <a:extLst>
              <a:ext uri="{FF2B5EF4-FFF2-40B4-BE49-F238E27FC236}">
                <a16:creationId xmlns:a16="http://schemas.microsoft.com/office/drawing/2014/main" id="{AD690878-0037-4AC8-BB92-22191343B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41324" y="128040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50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295E4AA-CEFC-4648-A004-86A5BAE43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1" y="3960"/>
            <a:ext cx="8290559" cy="68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741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Nenhuma descrição de foto disponível.">
            <a:extLst>
              <a:ext uri="{FF2B5EF4-FFF2-40B4-BE49-F238E27FC236}">
                <a16:creationId xmlns:a16="http://schemas.microsoft.com/office/drawing/2014/main" id="{0F69D3F8-C45F-42F5-85D2-11EB73B45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293" y="563418"/>
            <a:ext cx="9277415" cy="591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D1BABCF2-5487-47D4-9284-A16A82AF8AF3}"/>
              </a:ext>
            </a:extLst>
          </p:cNvPr>
          <p:cNvSpPr txBox="1"/>
          <p:nvPr/>
        </p:nvSpPr>
        <p:spPr>
          <a:xfrm>
            <a:off x="6611024" y="5771362"/>
            <a:ext cx="3960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i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builder.ok()</a:t>
            </a:r>
            <a:endParaRPr lang="en-US" sz="28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3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solidFill>
                  <a:srgbClr val="002060"/>
                </a:solidFill>
                <a:latin typeface="Candara" panose="020E0502030303020204" pitchFamily="34" charset="0"/>
              </a:rPr>
              <a:t>Agenda</a:t>
            </a:r>
            <a:endParaRPr lang="en-US" sz="32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B011A3A3-B2D9-4C9C-80CD-19837639CC19}"/>
              </a:ext>
            </a:extLst>
          </p:cNvPr>
          <p:cNvSpPr/>
          <p:nvPr/>
        </p:nvSpPr>
        <p:spPr>
          <a:xfrm>
            <a:off x="1621555" y="825097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Singleton</a:t>
            </a:r>
          </a:p>
        </p:txBody>
      </p:sp>
      <p:sp>
        <p:nvSpPr>
          <p:cNvPr id="4" name="Rectangle: Diagonal Corners Rounded 12">
            <a:extLst>
              <a:ext uri="{FF2B5EF4-FFF2-40B4-BE49-F238E27FC236}">
                <a16:creationId xmlns:a16="http://schemas.microsoft.com/office/drawing/2014/main" id="{F9D91D61-BFB1-48E5-92CC-D1EE8077BFBD}"/>
              </a:ext>
            </a:extLst>
          </p:cNvPr>
          <p:cNvSpPr/>
          <p:nvPr/>
        </p:nvSpPr>
        <p:spPr>
          <a:xfrm>
            <a:off x="1621555" y="2037049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E60A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Builder</a:t>
            </a:r>
          </a:p>
        </p:txBody>
      </p:sp>
      <p:sp>
        <p:nvSpPr>
          <p:cNvPr id="6" name="Rectangle: Diagonal Corners Rounded 13">
            <a:extLst>
              <a:ext uri="{FF2B5EF4-FFF2-40B4-BE49-F238E27FC236}">
                <a16:creationId xmlns:a16="http://schemas.microsoft.com/office/drawing/2014/main" id="{58C9038E-2F51-458E-8911-8A50EBACDF49}"/>
              </a:ext>
            </a:extLst>
          </p:cNvPr>
          <p:cNvSpPr/>
          <p:nvPr/>
        </p:nvSpPr>
        <p:spPr>
          <a:xfrm>
            <a:off x="1621555" y="3249001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Strategy</a:t>
            </a:r>
          </a:p>
        </p:txBody>
      </p:sp>
      <p:sp>
        <p:nvSpPr>
          <p:cNvPr id="7" name="Rectangle: Diagonal Corners Rounded 15">
            <a:extLst>
              <a:ext uri="{FF2B5EF4-FFF2-40B4-BE49-F238E27FC236}">
                <a16:creationId xmlns:a16="http://schemas.microsoft.com/office/drawing/2014/main" id="{9C4A3766-AC11-43B8-9FEA-7BEE0FE45680}"/>
              </a:ext>
            </a:extLst>
          </p:cNvPr>
          <p:cNvSpPr/>
          <p:nvPr/>
        </p:nvSpPr>
        <p:spPr>
          <a:xfrm>
            <a:off x="1621555" y="4460953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4000" b="1" dirty="0">
                <a:latin typeface="Candara" panose="020E0502030303020204" pitchFamily="34" charset="0"/>
                <a:cs typeface="Calibri" panose="020F0502020204030204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408945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Diagonal Corners Rounded 4">
            <a:extLst>
              <a:ext uri="{FF2B5EF4-FFF2-40B4-BE49-F238E27FC236}">
                <a16:creationId xmlns:a16="http://schemas.microsoft.com/office/drawing/2014/main" id="{7F9704EF-F7F9-484C-AF30-F45E1C5AECEA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Candara" panose="020E0502030303020204" pitchFamily="34" charset="0"/>
              </a:rPr>
              <a:t>Builder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39" name="Subtítulo 1">
            <a:extLst>
              <a:ext uri="{FF2B5EF4-FFF2-40B4-BE49-F238E27FC236}">
                <a16:creationId xmlns:a16="http://schemas.microsoft.com/office/drawing/2014/main" id="{92EFF831-C36F-4ECF-A7CA-B256697FAB28}"/>
              </a:ext>
            </a:extLst>
          </p:cNvPr>
          <p:cNvSpPr txBox="1">
            <a:spLocks/>
          </p:cNvSpPr>
          <p:nvPr/>
        </p:nvSpPr>
        <p:spPr>
          <a:xfrm>
            <a:off x="600364" y="1267578"/>
            <a:ext cx="11415669" cy="5210763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A5002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Imagine um objeto </a:t>
            </a:r>
            <a:r>
              <a:rPr lang="pt-BR" sz="2400" b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complexo</a:t>
            </a: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que requer </a:t>
            </a:r>
            <a:r>
              <a:rPr lang="pt-BR" sz="2400">
                <a:solidFill>
                  <a:srgbClr val="C00000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inicialização trabalhosa</a:t>
            </a: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com muitos passos e campos obrigatório e outros opcionais. </a:t>
            </a:r>
          </a:p>
          <a:p>
            <a:endParaRPr lang="pt-BR" sz="2400">
              <a:solidFill>
                <a:srgbClr val="C0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Esse código de inicialização geralmente é colocado dentro de um </a:t>
            </a:r>
            <a:r>
              <a:rPr lang="pt-BR" sz="2400">
                <a:solidFill>
                  <a:srgbClr val="C00000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construtor monstruoso com muitos parâmetros</a:t>
            </a: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 Ou pior, espalhado por todo código cliente.</a:t>
            </a:r>
            <a:endParaRPr lang="pt-BR" sz="2400" dirty="0">
              <a:solidFill>
                <a:srgbClr val="C0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6D798284-B2BB-4A57-9710-00768BC6C9FF}"/>
              </a:ext>
            </a:extLst>
          </p:cNvPr>
          <p:cNvSpPr txBox="1">
            <a:spLocks/>
          </p:cNvSpPr>
          <p:nvPr/>
        </p:nvSpPr>
        <p:spPr>
          <a:xfrm>
            <a:off x="600364" y="727579"/>
            <a:ext cx="11415669" cy="540000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Problema</a:t>
            </a:r>
          </a:p>
        </p:txBody>
      </p:sp>
      <p:pic>
        <p:nvPicPr>
          <p:cNvPr id="7" name="Graphic 14" descr="Sad face with solid fill">
            <a:extLst>
              <a:ext uri="{FF2B5EF4-FFF2-40B4-BE49-F238E27FC236}">
                <a16:creationId xmlns:a16="http://schemas.microsoft.com/office/drawing/2014/main" id="{BD85A8E4-BD04-46A5-8AB4-B2D62D364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833" y="72757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2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Diagonal Corners Rounded 4">
            <a:extLst>
              <a:ext uri="{FF2B5EF4-FFF2-40B4-BE49-F238E27FC236}">
                <a16:creationId xmlns:a16="http://schemas.microsoft.com/office/drawing/2014/main" id="{7F9704EF-F7F9-484C-AF30-F45E1C5AECEA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Candara" panose="020E0502030303020204" pitchFamily="34" charset="0"/>
              </a:rPr>
              <a:t>Builder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39" name="Subtítulo 1">
            <a:extLst>
              <a:ext uri="{FF2B5EF4-FFF2-40B4-BE49-F238E27FC236}">
                <a16:creationId xmlns:a16="http://schemas.microsoft.com/office/drawing/2014/main" id="{92EFF831-C36F-4ECF-A7CA-B256697FAB28}"/>
              </a:ext>
            </a:extLst>
          </p:cNvPr>
          <p:cNvSpPr txBox="1">
            <a:spLocks/>
          </p:cNvSpPr>
          <p:nvPr/>
        </p:nvSpPr>
        <p:spPr>
          <a:xfrm>
            <a:off x="600364" y="1267578"/>
            <a:ext cx="11415669" cy="52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A5002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Vamos pensar em como criar um objeto </a:t>
            </a:r>
            <a:r>
              <a:rPr lang="pt-BR" sz="2400" b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House</a:t>
            </a: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Para construir uma simples casa, vamos precisar de </a:t>
            </a:r>
            <a:r>
              <a:rPr lang="pt-BR" sz="2400" b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 paredes</a:t>
            </a: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</a:t>
            </a:r>
            <a:r>
              <a:rPr lang="pt-BR" sz="2400" b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chão</a:t>
            </a: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instalar </a:t>
            </a:r>
            <a:r>
              <a:rPr lang="pt-BR" sz="2400" b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portas</a:t>
            </a: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</a:t>
            </a:r>
            <a:r>
              <a:rPr lang="pt-BR" sz="2400" b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janelas</a:t>
            </a: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e </a:t>
            </a:r>
            <a:r>
              <a:rPr lang="pt-BR" sz="2400" b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telhado</a:t>
            </a: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  <a:endParaRPr lang="pt-BR" sz="2400" dirty="0">
              <a:solidFill>
                <a:srgbClr val="C0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Subtítulo 1">
            <a:extLst>
              <a:ext uri="{FF2B5EF4-FFF2-40B4-BE49-F238E27FC236}">
                <a16:creationId xmlns:a16="http://schemas.microsoft.com/office/drawing/2014/main" id="{06F379F9-09EA-401A-B6CE-8B8BF733D9BF}"/>
              </a:ext>
            </a:extLst>
          </p:cNvPr>
          <p:cNvSpPr txBox="1">
            <a:spLocks/>
          </p:cNvSpPr>
          <p:nvPr/>
        </p:nvSpPr>
        <p:spPr>
          <a:xfrm>
            <a:off x="600364" y="727578"/>
            <a:ext cx="11415669" cy="540000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Problema</a:t>
            </a:r>
          </a:p>
        </p:txBody>
      </p:sp>
      <p:pic>
        <p:nvPicPr>
          <p:cNvPr id="41" name="Graphic 14" descr="Sad face with solid fill">
            <a:extLst>
              <a:ext uri="{FF2B5EF4-FFF2-40B4-BE49-F238E27FC236}">
                <a16:creationId xmlns:a16="http://schemas.microsoft.com/office/drawing/2014/main" id="{991C1303-38E8-40DA-B8F5-716335F11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833" y="727578"/>
            <a:ext cx="540000" cy="540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15A9A79-2892-47EC-8447-31F6F4AB3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833" y="3431740"/>
            <a:ext cx="189434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7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Diagonal Corners Rounded 4">
            <a:extLst>
              <a:ext uri="{FF2B5EF4-FFF2-40B4-BE49-F238E27FC236}">
                <a16:creationId xmlns:a16="http://schemas.microsoft.com/office/drawing/2014/main" id="{7F9704EF-F7F9-484C-AF30-F45E1C5AECEA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Candara" panose="020E0502030303020204" pitchFamily="34" charset="0"/>
              </a:rPr>
              <a:t>Builder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39" name="Subtítulo 1">
            <a:extLst>
              <a:ext uri="{FF2B5EF4-FFF2-40B4-BE49-F238E27FC236}">
                <a16:creationId xmlns:a16="http://schemas.microsoft.com/office/drawing/2014/main" id="{92EFF831-C36F-4ECF-A7CA-B256697FAB28}"/>
              </a:ext>
            </a:extLst>
          </p:cNvPr>
          <p:cNvSpPr txBox="1">
            <a:spLocks/>
          </p:cNvSpPr>
          <p:nvPr/>
        </p:nvSpPr>
        <p:spPr>
          <a:xfrm>
            <a:off x="600364" y="1275158"/>
            <a:ext cx="11415669" cy="52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A5002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..mas se quisermos uma casa maior? Com </a:t>
            </a:r>
            <a:r>
              <a:rPr lang="pt-BR" sz="2400" b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garagem</a:t>
            </a: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</a:t>
            </a:r>
            <a:r>
              <a:rPr lang="pt-BR" sz="2400" b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jardim</a:t>
            </a: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</a:t>
            </a:r>
            <a:r>
              <a:rPr lang="pt-BR" sz="2400" b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piscina</a:t>
            </a: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</a:t>
            </a:r>
            <a:r>
              <a:rPr lang="pt-BR" sz="2400" b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estátuas</a:t>
            </a: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etc.?</a:t>
            </a:r>
          </a:p>
          <a:p>
            <a:pPr marL="0" indent="0" algn="ctr">
              <a:buNone/>
            </a:pP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Poderíamos criar um sub-classe para cada possível configuração do objeto, mas as </a:t>
            </a:r>
            <a:r>
              <a:rPr lang="pt-BR" sz="2400">
                <a:solidFill>
                  <a:srgbClr val="C00000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possibilidades seriam infinitas</a:t>
            </a: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!</a:t>
            </a:r>
            <a:endParaRPr lang="pt-BR" sz="2400" dirty="0">
              <a:solidFill>
                <a:srgbClr val="C0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Subtítulo 1">
            <a:extLst>
              <a:ext uri="{FF2B5EF4-FFF2-40B4-BE49-F238E27FC236}">
                <a16:creationId xmlns:a16="http://schemas.microsoft.com/office/drawing/2014/main" id="{06F379F9-09EA-401A-B6CE-8B8BF733D9BF}"/>
              </a:ext>
            </a:extLst>
          </p:cNvPr>
          <p:cNvSpPr txBox="1">
            <a:spLocks/>
          </p:cNvSpPr>
          <p:nvPr/>
        </p:nvSpPr>
        <p:spPr>
          <a:xfrm>
            <a:off x="600364" y="727579"/>
            <a:ext cx="11415669" cy="540000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Problema</a:t>
            </a:r>
          </a:p>
        </p:txBody>
      </p:sp>
      <p:pic>
        <p:nvPicPr>
          <p:cNvPr id="41" name="Graphic 14" descr="Sad face with solid fill">
            <a:extLst>
              <a:ext uri="{FF2B5EF4-FFF2-40B4-BE49-F238E27FC236}">
                <a16:creationId xmlns:a16="http://schemas.microsoft.com/office/drawing/2014/main" id="{991C1303-38E8-40DA-B8F5-716335F11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833" y="727579"/>
            <a:ext cx="540000" cy="540000"/>
          </a:xfrm>
          <a:prstGeom prst="rect">
            <a:avLst/>
          </a:prstGeom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74F6DB38-0515-4F8B-BB0F-A6A6FD5E8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014" y="1416341"/>
            <a:ext cx="616997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8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Diagonal Corners Rounded 4">
            <a:extLst>
              <a:ext uri="{FF2B5EF4-FFF2-40B4-BE49-F238E27FC236}">
                <a16:creationId xmlns:a16="http://schemas.microsoft.com/office/drawing/2014/main" id="{7F9704EF-F7F9-484C-AF30-F45E1C5AECEA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Candara" panose="020E0502030303020204" pitchFamily="34" charset="0"/>
              </a:rPr>
              <a:t>Builder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39" name="Subtítulo 1">
            <a:extLst>
              <a:ext uri="{FF2B5EF4-FFF2-40B4-BE49-F238E27FC236}">
                <a16:creationId xmlns:a16="http://schemas.microsoft.com/office/drawing/2014/main" id="{92EFF831-C36F-4ECF-A7CA-B256697FAB28}"/>
              </a:ext>
            </a:extLst>
          </p:cNvPr>
          <p:cNvSpPr txBox="1">
            <a:spLocks/>
          </p:cNvSpPr>
          <p:nvPr/>
        </p:nvSpPr>
        <p:spPr>
          <a:xfrm>
            <a:off x="600364" y="1275156"/>
            <a:ext cx="11415669" cy="52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A5002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..uma abordagem provável seria declarar um </a:t>
            </a:r>
            <a:r>
              <a:rPr lang="pt-BR" sz="2400" b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construtor gigante</a:t>
            </a: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com </a:t>
            </a:r>
            <a:r>
              <a:rPr lang="pt-BR" sz="2400" b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todos os possíveis parâmetros </a:t>
            </a: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para a casa.</a:t>
            </a:r>
          </a:p>
          <a:p>
            <a:pPr marL="0" indent="0" algn="ctr">
              <a:buNone/>
            </a:pPr>
            <a:r>
              <a:rPr lang="pt-BR" sz="240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Ao mesmo tempo que abordagem elimina a necessidade de sub-classes, criaria outro problema:</a:t>
            </a:r>
            <a:endParaRPr lang="pt-BR" sz="2400" dirty="0">
              <a:solidFill>
                <a:srgbClr val="C0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Subtítulo 1">
            <a:extLst>
              <a:ext uri="{FF2B5EF4-FFF2-40B4-BE49-F238E27FC236}">
                <a16:creationId xmlns:a16="http://schemas.microsoft.com/office/drawing/2014/main" id="{06F379F9-09EA-401A-B6CE-8B8BF733D9BF}"/>
              </a:ext>
            </a:extLst>
          </p:cNvPr>
          <p:cNvSpPr txBox="1">
            <a:spLocks/>
          </p:cNvSpPr>
          <p:nvPr/>
        </p:nvSpPr>
        <p:spPr>
          <a:xfrm>
            <a:off x="600364" y="727578"/>
            <a:ext cx="11415669" cy="540000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Problema</a:t>
            </a:r>
          </a:p>
        </p:txBody>
      </p:sp>
      <p:pic>
        <p:nvPicPr>
          <p:cNvPr id="41" name="Graphic 14" descr="Sad face with solid fill">
            <a:extLst>
              <a:ext uri="{FF2B5EF4-FFF2-40B4-BE49-F238E27FC236}">
                <a16:creationId xmlns:a16="http://schemas.microsoft.com/office/drawing/2014/main" id="{991C1303-38E8-40DA-B8F5-716335F11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833" y="727578"/>
            <a:ext cx="540000" cy="5400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8EB0037-C221-4F70-B843-89B10D1FC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959" y="2878391"/>
            <a:ext cx="6074477" cy="3420000"/>
          </a:xfrm>
          <a:prstGeom prst="rect">
            <a:avLst/>
          </a:prstGeom>
        </p:spPr>
      </p:pic>
      <p:sp>
        <p:nvSpPr>
          <p:cNvPr id="9" name="Arrow: Left 5">
            <a:extLst>
              <a:ext uri="{FF2B5EF4-FFF2-40B4-BE49-F238E27FC236}">
                <a16:creationId xmlns:a16="http://schemas.microsoft.com/office/drawing/2014/main" id="{D37CA822-F166-482E-AA07-A2F5966105E5}"/>
              </a:ext>
            </a:extLst>
          </p:cNvPr>
          <p:cNvSpPr/>
          <p:nvPr/>
        </p:nvSpPr>
        <p:spPr>
          <a:xfrm rot="21006902">
            <a:off x="7373089" y="3147774"/>
            <a:ext cx="3249297" cy="720000"/>
          </a:xfrm>
          <a:prstGeom prst="leftArrow">
            <a:avLst>
              <a:gd name="adj1" fmla="val 50000"/>
              <a:gd name="adj2" fmla="val 82256"/>
            </a:avLst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Construtor</a:t>
            </a:r>
            <a:r>
              <a:rPr lang="en-US" sz="24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“</a:t>
            </a:r>
            <a:r>
              <a:rPr lang="en-US" sz="24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feio</a:t>
            </a:r>
            <a:r>
              <a:rPr lang="en-US" sz="24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43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Candara" panose="020E0502030303020204" pitchFamily="34" charset="0"/>
              </a:rPr>
              <a:t>Builder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22BFE440-D416-4BC6-9C29-145E836F43D8}"/>
              </a:ext>
            </a:extLst>
          </p:cNvPr>
          <p:cNvSpPr txBox="1">
            <a:spLocks/>
          </p:cNvSpPr>
          <p:nvPr/>
        </p:nvSpPr>
        <p:spPr>
          <a:xfrm>
            <a:off x="676033" y="1276140"/>
            <a:ext cx="11340000" cy="52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 padrão de projeto </a:t>
            </a:r>
            <a:r>
              <a:rPr lang="pt-BR" b="1" i="1" u="sng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Builder</a:t>
            </a:r>
            <a:r>
              <a:rPr lang="pt-BR" i="1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sugere extrair a construção objeto em si para um código em outra classe especializada – um classe </a:t>
            </a:r>
            <a:r>
              <a:rPr lang="pt-BR" b="1" i="1">
                <a:solidFill>
                  <a:srgbClr val="00336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builder</a:t>
            </a:r>
            <a:endParaRPr lang="pt-BR" b="1" i="1" dirty="0">
              <a:solidFill>
                <a:srgbClr val="003366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E41E7195-419F-4918-BD6B-74B154DB8F21}"/>
              </a:ext>
            </a:extLst>
          </p:cNvPr>
          <p:cNvSpPr txBox="1">
            <a:spLocks/>
          </p:cNvSpPr>
          <p:nvPr/>
        </p:nvSpPr>
        <p:spPr>
          <a:xfrm>
            <a:off x="676033" y="728070"/>
            <a:ext cx="11340000" cy="5400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Solu</a:t>
            </a:r>
            <a:r>
              <a:rPr lang="en-US" b="1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ção</a:t>
            </a:r>
            <a:endParaRPr lang="pt-BR" b="1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Graphic 19" descr="Smiling face with solid fill">
            <a:extLst>
              <a:ext uri="{FF2B5EF4-FFF2-40B4-BE49-F238E27FC236}">
                <a16:creationId xmlns:a16="http://schemas.microsoft.com/office/drawing/2014/main" id="{4D7A70F4-88C5-4A5E-83CB-6CFC1A780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835" y="732987"/>
            <a:ext cx="540000" cy="540000"/>
          </a:xfrm>
          <a:prstGeom prst="rect">
            <a:avLst/>
          </a:prstGeom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893C5E82-ED1B-40F5-B6AB-EC39A3E1B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491" y="2402438"/>
            <a:ext cx="5891707" cy="3960000"/>
          </a:xfrm>
          <a:prstGeom prst="rect">
            <a:avLst/>
          </a:prstGeom>
        </p:spPr>
      </p:pic>
      <p:sp>
        <p:nvSpPr>
          <p:cNvPr id="8" name="Arrow: Right 4">
            <a:extLst>
              <a:ext uri="{FF2B5EF4-FFF2-40B4-BE49-F238E27FC236}">
                <a16:creationId xmlns:a16="http://schemas.microsoft.com/office/drawing/2014/main" id="{927474E8-8923-4228-9AC3-EAAA3F64D786}"/>
              </a:ext>
            </a:extLst>
          </p:cNvPr>
          <p:cNvSpPr/>
          <p:nvPr/>
        </p:nvSpPr>
        <p:spPr>
          <a:xfrm>
            <a:off x="692690" y="4545599"/>
            <a:ext cx="3096000" cy="900000"/>
          </a:xfrm>
          <a:prstGeom prst="rightArrow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Construindo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as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parte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Arrow: Right 20">
            <a:extLst>
              <a:ext uri="{FF2B5EF4-FFF2-40B4-BE49-F238E27FC236}">
                <a16:creationId xmlns:a16="http://schemas.microsoft.com/office/drawing/2014/main" id="{7D15077A-AEC8-4D96-9CFD-A355B305C1CD}"/>
              </a:ext>
            </a:extLst>
          </p:cNvPr>
          <p:cNvSpPr/>
          <p:nvPr/>
        </p:nvSpPr>
        <p:spPr>
          <a:xfrm>
            <a:off x="692690" y="5410010"/>
            <a:ext cx="3096000" cy="9000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…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até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construir</a:t>
            </a:r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tudo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D20DDB53-104B-41E7-978A-1D4E9D538870}"/>
              </a:ext>
            </a:extLst>
          </p:cNvPr>
          <p:cNvSpPr/>
          <p:nvPr/>
        </p:nvSpPr>
        <p:spPr>
          <a:xfrm>
            <a:off x="3741021" y="4202644"/>
            <a:ext cx="428018" cy="141021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CCB41BDC-94EB-4BFC-86FC-405C2F7BE57A}"/>
              </a:ext>
            </a:extLst>
          </p:cNvPr>
          <p:cNvSpPr/>
          <p:nvPr/>
        </p:nvSpPr>
        <p:spPr>
          <a:xfrm>
            <a:off x="3741020" y="5612860"/>
            <a:ext cx="428019" cy="38776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65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EF946FEBE1DF4AA3A918D2CCD579DD" ma:contentTypeVersion="8" ma:contentTypeDescription="Create a new document." ma:contentTypeScope="" ma:versionID="2670fc44c26a366b06f8f179c2d744fd">
  <xsd:schema xmlns:xsd="http://www.w3.org/2001/XMLSchema" xmlns:xs="http://www.w3.org/2001/XMLSchema" xmlns:p="http://schemas.microsoft.com/office/2006/metadata/properties" xmlns:ns2="4d255587-a322-4fa2-a744-5d1f941c2fb6" targetNamespace="http://schemas.microsoft.com/office/2006/metadata/properties" ma:root="true" ma:fieldsID="82861a4095e7ee3db376554c9ac3e3db" ns2:_="">
    <xsd:import namespace="4d255587-a322-4fa2-a744-5d1f941c2f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55587-a322-4fa2-a744-5d1f941c2f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EAB2EB-322F-46A3-A70E-981EADAACD9B}"/>
</file>

<file path=customXml/itemProps2.xml><?xml version="1.0" encoding="utf-8"?>
<ds:datastoreItem xmlns:ds="http://schemas.openxmlformats.org/officeDocument/2006/customXml" ds:itemID="{EB5F2B7D-50A1-4E20-8BCF-6BE3AEFE958C}"/>
</file>

<file path=customXml/itemProps3.xml><?xml version="1.0" encoding="utf-8"?>
<ds:datastoreItem xmlns:ds="http://schemas.openxmlformats.org/officeDocument/2006/customXml" ds:itemID="{ACC3D2C4-B77D-4386-BC7B-714FF973AB21}"/>
</file>

<file path=docProps/app.xml><?xml version="1.0" encoding="utf-8"?>
<Properties xmlns="http://schemas.openxmlformats.org/officeDocument/2006/extended-properties" xmlns:vt="http://schemas.openxmlformats.org/officeDocument/2006/docPropsVTypes">
  <TotalTime>10679</TotalTime>
  <Words>1300</Words>
  <Application>Microsoft Office PowerPoint</Application>
  <PresentationFormat>Widescreen</PresentationFormat>
  <Paragraphs>208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39</vt:i4>
      </vt:variant>
    </vt:vector>
  </HeadingPairs>
  <TitlesOfParts>
    <vt:vector size="54" baseType="lpstr">
      <vt:lpstr>Arial</vt:lpstr>
      <vt:lpstr>Calibri</vt:lpstr>
      <vt:lpstr>Calibri Light</vt:lpstr>
      <vt:lpstr>Candara</vt:lpstr>
      <vt:lpstr>Consolas</vt:lpstr>
      <vt:lpstr>Fira Sans Extra Condensed</vt:lpstr>
      <vt:lpstr>Inter</vt:lpstr>
      <vt:lpstr>Montserrat</vt:lpstr>
      <vt:lpstr>Quicksand</vt:lpstr>
      <vt:lpstr>Swis721 BT</vt:lpstr>
      <vt:lpstr>Swis721 Md BT</vt:lpstr>
      <vt:lpstr>Times New Roman</vt:lpstr>
      <vt:lpstr>Wingdings</vt:lpstr>
      <vt:lpstr>Tema do Office</vt:lpstr>
      <vt:lpstr>Management Consulting Toolkit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449</cp:revision>
  <dcterms:created xsi:type="dcterms:W3CDTF">2017-03-24T14:48:15Z</dcterms:created>
  <dcterms:modified xsi:type="dcterms:W3CDTF">2023-10-10T12:58:31Z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0x0101001FEF946FEBE1DF4AA3A918D2CCD579DD</vt:lpwstr>
  </property>
</Properties>
</file>