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571" r:id="rId3"/>
    <p:sldId id="687" r:id="rId4"/>
    <p:sldId id="1402" r:id="rId5"/>
    <p:sldId id="1496" r:id="rId6"/>
    <p:sldId id="1408" r:id="rId7"/>
    <p:sldId id="1464" r:id="rId8"/>
    <p:sldId id="1463" r:id="rId9"/>
    <p:sldId id="1467" r:id="rId10"/>
    <p:sldId id="1500" r:id="rId11"/>
    <p:sldId id="1468" r:id="rId12"/>
    <p:sldId id="1469" r:id="rId13"/>
    <p:sldId id="1470" r:id="rId14"/>
    <p:sldId id="1471" r:id="rId15"/>
    <p:sldId id="1473" r:id="rId16"/>
    <p:sldId id="1474" r:id="rId17"/>
    <p:sldId id="1475" r:id="rId18"/>
    <p:sldId id="1497" r:id="rId19"/>
    <p:sldId id="1498" r:id="rId20"/>
    <p:sldId id="1499" r:id="rId21"/>
    <p:sldId id="1411" r:id="rId22"/>
    <p:sldId id="1477" r:id="rId23"/>
    <p:sldId id="1479" r:id="rId24"/>
    <p:sldId id="1480" r:id="rId25"/>
    <p:sldId id="1478" r:id="rId26"/>
    <p:sldId id="1481" r:id="rId27"/>
    <p:sldId id="1409" r:id="rId28"/>
    <p:sldId id="1501" r:id="rId29"/>
    <p:sldId id="1503" r:id="rId30"/>
    <p:sldId id="1502" r:id="rId31"/>
    <p:sldId id="1486" r:id="rId32"/>
    <p:sldId id="1485" r:id="rId33"/>
    <p:sldId id="1487" r:id="rId34"/>
    <p:sldId id="1482" r:id="rId35"/>
    <p:sldId id="1410" r:id="rId36"/>
    <p:sldId id="1489" r:id="rId37"/>
    <p:sldId id="1490" r:id="rId38"/>
    <p:sldId id="1492" r:id="rId39"/>
    <p:sldId id="1493" r:id="rId40"/>
    <p:sldId id="1494" r:id="rId41"/>
    <p:sldId id="1491" r:id="rId42"/>
    <p:sldId id="1495" r:id="rId43"/>
    <p:sldId id="1488" r:id="rId44"/>
    <p:sldId id="1454" r:id="rId45"/>
    <p:sldId id="1457" r:id="rId46"/>
    <p:sldId id="1459" r:id="rId47"/>
    <p:sldId id="1460" r:id="rId48"/>
    <p:sldId id="1461" r:id="rId49"/>
    <p:sldId id="1450" r:id="rId50"/>
    <p:sldId id="1451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00"/>
    <a:srgbClr val="003366"/>
    <a:srgbClr val="A50021"/>
    <a:srgbClr val="1E60AD"/>
    <a:srgbClr val="660066"/>
    <a:srgbClr val="003399"/>
    <a:srgbClr val="C00000"/>
    <a:srgbClr val="CCEC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ustomXml" Target="../customXml/item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29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S203 [ADS]</a:t>
            </a:r>
          </a:p>
          <a:p>
            <a:pPr algn="ctr"/>
            <a:r>
              <a:rPr lang="pt-BR" sz="5400" b="1" i="1" dirty="0">
                <a:solidFill>
                  <a:srgbClr val="00B0F0"/>
                </a:solidFill>
                <a:latin typeface="Candara" panose="020E0502030303020204" pitchFamily="34" charset="0"/>
              </a:rPr>
              <a:t>Arquitetura e Desenho de Software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4C00C9-D959-47F7-8A85-07217972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083801"/>
            <a:ext cx="9000000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Problema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7" name="Graphic 14" descr="Sad face with solid fill">
            <a:extLst>
              <a:ext uri="{FF2B5EF4-FFF2-40B4-BE49-F238E27FC236}">
                <a16:creationId xmlns:a16="http://schemas.microsoft.com/office/drawing/2014/main" id="{BD85A8E4-BD04-46A5-8AB4-B2D62D36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0099" y="90000"/>
            <a:ext cx="540000" cy="540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CA43F1-CA2F-40FC-8B3E-10A8B3774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305" y="1031434"/>
            <a:ext cx="5676249" cy="5220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Arrow: Pentagon 15">
            <a:extLst>
              <a:ext uri="{FF2B5EF4-FFF2-40B4-BE49-F238E27FC236}">
                <a16:creationId xmlns:a16="http://schemas.microsoft.com/office/drawing/2014/main" id="{1DD8184B-057A-4BCF-B594-5BBADE408DBE}"/>
              </a:ext>
            </a:extLst>
          </p:cNvPr>
          <p:cNvSpPr/>
          <p:nvPr/>
        </p:nvSpPr>
        <p:spPr>
          <a:xfrm>
            <a:off x="6301554" y="5628094"/>
            <a:ext cx="720000" cy="360000"/>
          </a:xfrm>
          <a:prstGeom prst="homePlat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Pentagon 2">
            <a:extLst>
              <a:ext uri="{FF2B5EF4-FFF2-40B4-BE49-F238E27FC236}">
                <a16:creationId xmlns:a16="http://schemas.microsoft.com/office/drawing/2014/main" id="{35A82A0C-B7D1-491F-8160-7121D679242B}"/>
              </a:ext>
            </a:extLst>
          </p:cNvPr>
          <p:cNvSpPr/>
          <p:nvPr/>
        </p:nvSpPr>
        <p:spPr>
          <a:xfrm>
            <a:off x="1052946" y="3069885"/>
            <a:ext cx="4320000" cy="1440000"/>
          </a:xfrm>
          <a:prstGeom prst="homePlate">
            <a:avLst>
              <a:gd name="adj" fmla="val 0"/>
            </a:avLst>
          </a:prstGeom>
          <a:solidFill>
            <a:srgbClr val="A5002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Para adicionar novos serviços de frete, teríamos que alterar o método que já está pronto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81D13D05-379D-42BA-8220-24DA5686570A}"/>
              </a:ext>
            </a:extLst>
          </p:cNvPr>
          <p:cNvSpPr/>
          <p:nvPr/>
        </p:nvSpPr>
        <p:spPr>
          <a:xfrm>
            <a:off x="1052946" y="2529885"/>
            <a:ext cx="43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Problema 2</a:t>
            </a:r>
          </a:p>
        </p:txBody>
      </p:sp>
    </p:spTree>
    <p:extLst>
      <p:ext uri="{BB962C8B-B14F-4D97-AF65-F5344CB8AC3E}">
        <p14:creationId xmlns:p14="http://schemas.microsoft.com/office/powerpoint/2010/main" val="368947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Problema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7" name="Graphic 14" descr="Sad face with solid fill">
            <a:extLst>
              <a:ext uri="{FF2B5EF4-FFF2-40B4-BE49-F238E27FC236}">
                <a16:creationId xmlns:a16="http://schemas.microsoft.com/office/drawing/2014/main" id="{BD85A8E4-BD04-46A5-8AB4-B2D62D36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0099" y="90000"/>
            <a:ext cx="540000" cy="540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CA43F1-CA2F-40FC-8B3E-10A8B3774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305" y="1031434"/>
            <a:ext cx="5676249" cy="5220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Arrow: Pentagon 15">
            <a:extLst>
              <a:ext uri="{FF2B5EF4-FFF2-40B4-BE49-F238E27FC236}">
                <a16:creationId xmlns:a16="http://schemas.microsoft.com/office/drawing/2014/main" id="{1DD8184B-057A-4BCF-B594-5BBADE408DBE}"/>
              </a:ext>
            </a:extLst>
          </p:cNvPr>
          <p:cNvSpPr/>
          <p:nvPr/>
        </p:nvSpPr>
        <p:spPr>
          <a:xfrm>
            <a:off x="6301554" y="5778000"/>
            <a:ext cx="720000" cy="360000"/>
          </a:xfrm>
          <a:prstGeom prst="homePlat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Pentagon 2">
            <a:extLst>
              <a:ext uri="{FF2B5EF4-FFF2-40B4-BE49-F238E27FC236}">
                <a16:creationId xmlns:a16="http://schemas.microsoft.com/office/drawing/2014/main" id="{35A82A0C-B7D1-491F-8160-7121D679242B}"/>
              </a:ext>
            </a:extLst>
          </p:cNvPr>
          <p:cNvSpPr/>
          <p:nvPr/>
        </p:nvSpPr>
        <p:spPr>
          <a:xfrm>
            <a:off x="1052946" y="3069885"/>
            <a:ext cx="4320000" cy="1080000"/>
          </a:xfrm>
          <a:prstGeom prst="homePlate">
            <a:avLst>
              <a:gd name="adj" fmla="val 0"/>
            </a:avLst>
          </a:prstGeom>
          <a:solidFill>
            <a:srgbClr val="A5002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Temos que lidar com serviços “desconhecidos”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81D13D05-379D-42BA-8220-24DA5686570A}"/>
              </a:ext>
            </a:extLst>
          </p:cNvPr>
          <p:cNvSpPr/>
          <p:nvPr/>
        </p:nvSpPr>
        <p:spPr>
          <a:xfrm>
            <a:off x="1052946" y="2529885"/>
            <a:ext cx="43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Problema 3</a:t>
            </a:r>
          </a:p>
        </p:txBody>
      </p:sp>
    </p:spTree>
    <p:extLst>
      <p:ext uri="{BB962C8B-B14F-4D97-AF65-F5344CB8AC3E}">
        <p14:creationId xmlns:p14="http://schemas.microsoft.com/office/powerpoint/2010/main" val="382949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Solução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22BFE440-D416-4BC6-9C29-145E836F43D8}"/>
              </a:ext>
            </a:extLst>
          </p:cNvPr>
          <p:cNvSpPr txBox="1">
            <a:spLocks/>
          </p:cNvSpPr>
          <p:nvPr/>
        </p:nvSpPr>
        <p:spPr>
          <a:xfrm>
            <a:off x="541898" y="720000"/>
            <a:ext cx="11520000" cy="108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design pattern </a:t>
            </a:r>
            <a:r>
              <a:rPr lang="pt-BR" b="1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  <a:r>
              <a:rPr lang="pt-BR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sugere as seguintes ações para </a:t>
            </a:r>
            <a:r>
              <a:rPr lang="pt-BR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aperfeiçoar</a:t>
            </a:r>
            <a:r>
              <a:rPr lang="pt-BR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este código:</a:t>
            </a:r>
            <a:endParaRPr lang="pt-BR" dirty="0">
              <a:solidFill>
                <a:srgbClr val="0033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9" descr="Smiling face with solid fill">
            <a:extLst>
              <a:ext uri="{FF2B5EF4-FFF2-40B4-BE49-F238E27FC236}">
                <a16:creationId xmlns:a16="http://schemas.microsoft.com/office/drawing/2014/main" id="{4D7A70F4-88C5-4A5E-83CB-6CFC1A78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001" y="90000"/>
            <a:ext cx="540000" cy="5400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41782A0-1364-4B09-B54B-51418C908C51}"/>
              </a:ext>
            </a:extLst>
          </p:cNvPr>
          <p:cNvSpPr/>
          <p:nvPr/>
        </p:nvSpPr>
        <p:spPr>
          <a:xfrm>
            <a:off x="1621898" y="2007964"/>
            <a:ext cx="10440000" cy="90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Criar distintas classes para onde </a:t>
            </a:r>
            <a:r>
              <a:rPr lang="pt-BR" sz="2400" b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movem-se as lógicas do cálculo</a:t>
            </a:r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(o que está em cada </a:t>
            </a:r>
            <a:r>
              <a:rPr lang="pt-BR" sz="2400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if</a:t>
            </a:r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034E11E-6EC2-43EC-B524-9AF0C02C3EFE}"/>
              </a:ext>
            </a:extLst>
          </p:cNvPr>
          <p:cNvSpPr/>
          <p:nvPr/>
        </p:nvSpPr>
        <p:spPr>
          <a:xfrm>
            <a:off x="1621898" y="3189869"/>
            <a:ext cx="10440000" cy="90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Extrair uma </a:t>
            </a:r>
            <a:r>
              <a:rPr lang="pt-BR" sz="2400" b="1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interface Strategy</a:t>
            </a:r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para tornar estas lógicas uma </a:t>
            </a:r>
            <a:r>
              <a:rPr lang="pt-BR" sz="2400" b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família de algoritmos</a:t>
            </a:r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BE0C778-72DC-4ADD-86BB-B120FBBD1461}"/>
              </a:ext>
            </a:extLst>
          </p:cNvPr>
          <p:cNvSpPr/>
          <p:nvPr/>
        </p:nvSpPr>
        <p:spPr>
          <a:xfrm>
            <a:off x="1621898" y="4371774"/>
            <a:ext cx="10440000" cy="90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Refatorar as classes</a:t>
            </a:r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para implementar a </a:t>
            </a:r>
            <a:r>
              <a:rPr lang="pt-BR" sz="2400" b="1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interface Strategy</a:t>
            </a:r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bem como seu método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D2C602F-1B83-4A6B-8766-F699EE5C6919}"/>
              </a:ext>
            </a:extLst>
          </p:cNvPr>
          <p:cNvSpPr/>
          <p:nvPr/>
        </p:nvSpPr>
        <p:spPr>
          <a:xfrm>
            <a:off x="541898" y="2007964"/>
            <a:ext cx="1080000" cy="90000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1455156-8587-4B12-8490-83208B374A71}"/>
              </a:ext>
            </a:extLst>
          </p:cNvPr>
          <p:cNvSpPr/>
          <p:nvPr/>
        </p:nvSpPr>
        <p:spPr>
          <a:xfrm>
            <a:off x="541898" y="3189868"/>
            <a:ext cx="1080000" cy="90000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076C003-A066-4A1E-98F3-CA6B4446C3B0}"/>
              </a:ext>
            </a:extLst>
          </p:cNvPr>
          <p:cNvSpPr/>
          <p:nvPr/>
        </p:nvSpPr>
        <p:spPr>
          <a:xfrm>
            <a:off x="541898" y="4371772"/>
            <a:ext cx="1080000" cy="90000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62A45B5-618F-45C5-A66D-87ECC3F63E40}"/>
              </a:ext>
            </a:extLst>
          </p:cNvPr>
          <p:cNvSpPr/>
          <p:nvPr/>
        </p:nvSpPr>
        <p:spPr>
          <a:xfrm>
            <a:off x="1621555" y="5553678"/>
            <a:ext cx="10440000" cy="90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método </a:t>
            </a:r>
            <a:r>
              <a:rPr lang="pt-BR" sz="2400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cliente</a:t>
            </a:r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passa a </a:t>
            </a:r>
            <a:r>
              <a:rPr lang="pt-BR" sz="2400" b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receber uma instância desta interface</a:t>
            </a:r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apenas delega.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3B3246C-D1AC-4276-8951-42219482E094}"/>
              </a:ext>
            </a:extLst>
          </p:cNvPr>
          <p:cNvSpPr/>
          <p:nvPr/>
        </p:nvSpPr>
        <p:spPr>
          <a:xfrm>
            <a:off x="541555" y="5553677"/>
            <a:ext cx="1080000" cy="90000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809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Solução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11" name="Graphic 19" descr="Smiling face with solid fill">
            <a:extLst>
              <a:ext uri="{FF2B5EF4-FFF2-40B4-BE49-F238E27FC236}">
                <a16:creationId xmlns:a16="http://schemas.microsoft.com/office/drawing/2014/main" id="{4D7A70F4-88C5-4A5E-83CB-6CFC1A78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001" y="90000"/>
            <a:ext cx="540000" cy="540000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01EE396-A370-45BB-A69F-845310BE0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691" y="991457"/>
            <a:ext cx="5887272" cy="3067478"/>
          </a:xfrm>
          <a:prstGeom prst="rect">
            <a:avLst/>
          </a:prstGeom>
          <a:ln>
            <a:solidFill>
              <a:srgbClr val="0033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49DCC6D-F1B3-4A75-98C9-E89F461D3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691" y="4435583"/>
            <a:ext cx="5896798" cy="2162477"/>
          </a:xfrm>
          <a:prstGeom prst="rect">
            <a:avLst/>
          </a:prstGeom>
          <a:ln>
            <a:solidFill>
              <a:srgbClr val="0033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544425B-3A22-41C1-B494-E01721D9E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272" y="2663742"/>
            <a:ext cx="5877745" cy="2200582"/>
          </a:xfrm>
          <a:prstGeom prst="rect">
            <a:avLst/>
          </a:prstGeom>
          <a:ln>
            <a:solidFill>
              <a:srgbClr val="0033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6368A27-2240-44E1-8AA5-A92E14E95D2C}"/>
              </a:ext>
            </a:extLst>
          </p:cNvPr>
          <p:cNvSpPr/>
          <p:nvPr/>
        </p:nvSpPr>
        <p:spPr>
          <a:xfrm>
            <a:off x="541898" y="2007964"/>
            <a:ext cx="1080000" cy="90000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7D10974-13B5-4C5D-A6B6-FE590EE114D7}"/>
              </a:ext>
            </a:extLst>
          </p:cNvPr>
          <p:cNvSpPr/>
          <p:nvPr/>
        </p:nvSpPr>
        <p:spPr>
          <a:xfrm>
            <a:off x="541898" y="3189868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298FC9E-CC73-40F3-B8AD-B4659207E2A1}"/>
              </a:ext>
            </a:extLst>
          </p:cNvPr>
          <p:cNvSpPr/>
          <p:nvPr/>
        </p:nvSpPr>
        <p:spPr>
          <a:xfrm>
            <a:off x="541898" y="4371772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38F34F4-B1D3-43C1-895D-E1CCF5744FD0}"/>
              </a:ext>
            </a:extLst>
          </p:cNvPr>
          <p:cNvSpPr/>
          <p:nvPr/>
        </p:nvSpPr>
        <p:spPr>
          <a:xfrm>
            <a:off x="541555" y="5553677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004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Solução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11" name="Graphic 19" descr="Smiling face with solid fill">
            <a:extLst>
              <a:ext uri="{FF2B5EF4-FFF2-40B4-BE49-F238E27FC236}">
                <a16:creationId xmlns:a16="http://schemas.microsoft.com/office/drawing/2014/main" id="{4D7A70F4-88C5-4A5E-83CB-6CFC1A78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001" y="90000"/>
            <a:ext cx="540000" cy="54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5572495-983C-4AEF-812B-4DE40DDF7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198" y="1067792"/>
            <a:ext cx="3277057" cy="112410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EBE533-B952-4ACE-8C1D-17F51A1BD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726" y="2749572"/>
            <a:ext cx="6120000" cy="15997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C754192-AB85-4CCB-9D0F-5A9DA962796F}"/>
              </a:ext>
            </a:extLst>
          </p:cNvPr>
          <p:cNvSpPr/>
          <p:nvPr/>
        </p:nvSpPr>
        <p:spPr>
          <a:xfrm>
            <a:off x="541898" y="2007964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10011C4-EA4B-46EC-845D-2F15435E1B92}"/>
              </a:ext>
            </a:extLst>
          </p:cNvPr>
          <p:cNvSpPr/>
          <p:nvPr/>
        </p:nvSpPr>
        <p:spPr>
          <a:xfrm>
            <a:off x="541898" y="3189868"/>
            <a:ext cx="1080000" cy="90000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C699555-1344-4942-8D67-2C46CC9A91C6}"/>
              </a:ext>
            </a:extLst>
          </p:cNvPr>
          <p:cNvSpPr/>
          <p:nvPr/>
        </p:nvSpPr>
        <p:spPr>
          <a:xfrm>
            <a:off x="541898" y="4371772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E8FBEAE-C97C-4050-9FBF-AB943094D61D}"/>
              </a:ext>
            </a:extLst>
          </p:cNvPr>
          <p:cNvSpPr/>
          <p:nvPr/>
        </p:nvSpPr>
        <p:spPr>
          <a:xfrm>
            <a:off x="541555" y="5553677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735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Solução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11" name="Graphic 19" descr="Smiling face with solid fill">
            <a:extLst>
              <a:ext uri="{FF2B5EF4-FFF2-40B4-BE49-F238E27FC236}">
                <a16:creationId xmlns:a16="http://schemas.microsoft.com/office/drawing/2014/main" id="{4D7A70F4-88C5-4A5E-83CB-6CFC1A78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001" y="90000"/>
            <a:ext cx="540000" cy="54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1BD0745-E948-417A-BDD8-BED9DD317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01" y="1230476"/>
            <a:ext cx="5040000" cy="13174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F43E3B2-B462-4F6F-A8C4-854F123418CE}"/>
              </a:ext>
            </a:extLst>
          </p:cNvPr>
          <p:cNvSpPr/>
          <p:nvPr/>
        </p:nvSpPr>
        <p:spPr>
          <a:xfrm>
            <a:off x="541898" y="2007964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5CDE6A8-225D-4CD8-8F87-38D441CFF835}"/>
              </a:ext>
            </a:extLst>
          </p:cNvPr>
          <p:cNvSpPr/>
          <p:nvPr/>
        </p:nvSpPr>
        <p:spPr>
          <a:xfrm>
            <a:off x="541898" y="3189868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C6DFDD9-78A1-4533-9CDD-947BD0D83465}"/>
              </a:ext>
            </a:extLst>
          </p:cNvPr>
          <p:cNvSpPr/>
          <p:nvPr/>
        </p:nvSpPr>
        <p:spPr>
          <a:xfrm>
            <a:off x="541898" y="4371772"/>
            <a:ext cx="1080000" cy="90000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3A10150-0C19-47A1-A8CD-B48DA3A82647}"/>
              </a:ext>
            </a:extLst>
          </p:cNvPr>
          <p:cNvSpPr/>
          <p:nvPr/>
        </p:nvSpPr>
        <p:spPr>
          <a:xfrm>
            <a:off x="541555" y="5553677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056FC88-BD22-478B-84FA-A24A5454F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414" y="3014992"/>
            <a:ext cx="6312863" cy="36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8179392-8957-4156-AC8F-33DD8520A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414" y="3900382"/>
            <a:ext cx="6390611" cy="39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2E71487-B0CF-436F-964F-88092780E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414" y="4821772"/>
            <a:ext cx="7128007" cy="36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801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Solução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11" name="Graphic 19" descr="Smiling face with solid fill">
            <a:extLst>
              <a:ext uri="{FF2B5EF4-FFF2-40B4-BE49-F238E27FC236}">
                <a16:creationId xmlns:a16="http://schemas.microsoft.com/office/drawing/2014/main" id="{4D7A70F4-88C5-4A5E-83CB-6CFC1A78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001" y="90000"/>
            <a:ext cx="540000" cy="54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C63203-2F18-4FCD-B64B-564F347BD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898" y="4025545"/>
            <a:ext cx="10080000" cy="22434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D0FE04A-EAC0-4FDE-95BB-0141CC9D5313}"/>
              </a:ext>
            </a:extLst>
          </p:cNvPr>
          <p:cNvSpPr/>
          <p:nvPr/>
        </p:nvSpPr>
        <p:spPr>
          <a:xfrm>
            <a:off x="541898" y="2007964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E9E436D-33B5-4EFE-95B1-89C380699292}"/>
              </a:ext>
            </a:extLst>
          </p:cNvPr>
          <p:cNvSpPr/>
          <p:nvPr/>
        </p:nvSpPr>
        <p:spPr>
          <a:xfrm>
            <a:off x="541898" y="3189868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3B68D21-D188-4E9C-8D2B-765F7522F41C}"/>
              </a:ext>
            </a:extLst>
          </p:cNvPr>
          <p:cNvSpPr/>
          <p:nvPr/>
        </p:nvSpPr>
        <p:spPr>
          <a:xfrm>
            <a:off x="541898" y="4371772"/>
            <a:ext cx="1080000" cy="9000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4EDD3E7-B4E6-49EA-931A-0E94BD4273A9}"/>
              </a:ext>
            </a:extLst>
          </p:cNvPr>
          <p:cNvSpPr/>
          <p:nvPr/>
        </p:nvSpPr>
        <p:spPr>
          <a:xfrm>
            <a:off x="541555" y="5553677"/>
            <a:ext cx="1080000" cy="900000"/>
          </a:xfrm>
          <a:prstGeom prst="roundRect">
            <a:avLst>
              <a:gd name="adj" fmla="val 0"/>
            </a:avLst>
          </a:prstGeom>
          <a:solidFill>
            <a:srgbClr val="003366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4868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Solução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11" name="Graphic 19" descr="Smiling face with solid fill">
            <a:extLst>
              <a:ext uri="{FF2B5EF4-FFF2-40B4-BE49-F238E27FC236}">
                <a16:creationId xmlns:a16="http://schemas.microsoft.com/office/drawing/2014/main" id="{4D7A70F4-88C5-4A5E-83CB-6CFC1A78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001" y="90000"/>
            <a:ext cx="540000" cy="5400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CB08B2E-FF9F-4034-BCDB-1D8397AC674C}"/>
              </a:ext>
            </a:extLst>
          </p:cNvPr>
          <p:cNvSpPr/>
          <p:nvPr/>
        </p:nvSpPr>
        <p:spPr>
          <a:xfrm>
            <a:off x="541898" y="881905"/>
            <a:ext cx="11520000" cy="5400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Resumindo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4EE0A1-1846-4C88-A823-0305A7BF5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00" y="1548000"/>
            <a:ext cx="10440000" cy="47576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834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Solução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11" name="Graphic 19" descr="Smiling face with solid fill">
            <a:extLst>
              <a:ext uri="{FF2B5EF4-FFF2-40B4-BE49-F238E27FC236}">
                <a16:creationId xmlns:a16="http://schemas.microsoft.com/office/drawing/2014/main" id="{4D7A70F4-88C5-4A5E-83CB-6CFC1A78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001" y="90000"/>
            <a:ext cx="540000" cy="5400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CB08B2E-FF9F-4034-BCDB-1D8397AC674C}"/>
              </a:ext>
            </a:extLst>
          </p:cNvPr>
          <p:cNvSpPr/>
          <p:nvPr/>
        </p:nvSpPr>
        <p:spPr>
          <a:xfrm>
            <a:off x="541898" y="881905"/>
            <a:ext cx="11520000" cy="5400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Resumindo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7111DB-33A8-42FD-8387-D94ECF85A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00" y="1548000"/>
            <a:ext cx="5480514" cy="504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/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D4EE0A1-1846-4C88-A823-0305A7BF5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639" y="1548000"/>
            <a:ext cx="5868000" cy="267410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BCEDEA5-66CA-4D97-AC46-4CA9CDCEE109}"/>
              </a:ext>
            </a:extLst>
          </p:cNvPr>
          <p:cNvSpPr/>
          <p:nvPr/>
        </p:nvSpPr>
        <p:spPr>
          <a:xfrm>
            <a:off x="1071418" y="2133600"/>
            <a:ext cx="2918691" cy="18010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C6871D5-A20B-4F53-ABD2-FFF3E378302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990109" y="3034146"/>
            <a:ext cx="2187530" cy="2309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466CF702-BB49-4239-8270-792709BB5808}"/>
              </a:ext>
            </a:extLst>
          </p:cNvPr>
          <p:cNvSpPr/>
          <p:nvPr/>
        </p:nvSpPr>
        <p:spPr>
          <a:xfrm>
            <a:off x="1071418" y="3987797"/>
            <a:ext cx="2918691" cy="86360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FE51CB-3570-42FA-ADB9-BBA11D871C72}"/>
              </a:ext>
            </a:extLst>
          </p:cNvPr>
          <p:cNvSpPr/>
          <p:nvPr/>
        </p:nvSpPr>
        <p:spPr>
          <a:xfrm>
            <a:off x="1071418" y="4904506"/>
            <a:ext cx="2918691" cy="126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6BA50C8-39F4-45D0-A101-3DD2DF382DF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990109" y="3571233"/>
            <a:ext cx="4197930" cy="848365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8D40E61-8944-4B43-91DC-55FE2E78DD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990109" y="4106962"/>
            <a:ext cx="6114473" cy="142754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5A0EC55-0DB1-426F-9938-7B57AD8F4F53}"/>
              </a:ext>
            </a:extLst>
          </p:cNvPr>
          <p:cNvSpPr/>
          <p:nvPr/>
        </p:nvSpPr>
        <p:spPr>
          <a:xfrm>
            <a:off x="4378035" y="2872510"/>
            <a:ext cx="126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move-se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CA1E893-C5D0-42C3-B780-AD5DB2C9A449}"/>
              </a:ext>
            </a:extLst>
          </p:cNvPr>
          <p:cNvSpPr/>
          <p:nvPr/>
        </p:nvSpPr>
        <p:spPr>
          <a:xfrm>
            <a:off x="4376261" y="4047190"/>
            <a:ext cx="1260000" cy="36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move-se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182B088-0D06-4FED-8FAB-3820EA037F3B}"/>
              </a:ext>
            </a:extLst>
          </p:cNvPr>
          <p:cNvSpPr/>
          <p:nvPr/>
        </p:nvSpPr>
        <p:spPr>
          <a:xfrm>
            <a:off x="4376261" y="5133560"/>
            <a:ext cx="1260000" cy="3600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move-se</a:t>
            </a:r>
          </a:p>
        </p:txBody>
      </p:sp>
      <p:pic>
        <p:nvPicPr>
          <p:cNvPr id="28" name="Gráfico 27" descr="Fechar com preenchimento sólido">
            <a:extLst>
              <a:ext uri="{FF2B5EF4-FFF2-40B4-BE49-F238E27FC236}">
                <a16:creationId xmlns:a16="http://schemas.microsoft.com/office/drawing/2014/main" id="{4055A44C-4DB6-4E5E-924A-C228EAEFD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7735" y="603892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Solução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11" name="Graphic 19" descr="Smiling face with solid fill">
            <a:extLst>
              <a:ext uri="{FF2B5EF4-FFF2-40B4-BE49-F238E27FC236}">
                <a16:creationId xmlns:a16="http://schemas.microsoft.com/office/drawing/2014/main" id="{4D7A70F4-88C5-4A5E-83CB-6CFC1A78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001" y="90000"/>
            <a:ext cx="540000" cy="5400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CB08B2E-FF9F-4034-BCDB-1D8397AC674C}"/>
              </a:ext>
            </a:extLst>
          </p:cNvPr>
          <p:cNvSpPr/>
          <p:nvPr/>
        </p:nvSpPr>
        <p:spPr>
          <a:xfrm>
            <a:off x="541898" y="881905"/>
            <a:ext cx="11520000" cy="5400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Resumindo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099984-B6DB-4E91-BF8F-18678B1F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97" y="1548828"/>
            <a:ext cx="11520000" cy="25639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888279F-D8EB-49FA-A113-66C2642BB87C}"/>
              </a:ext>
            </a:extLst>
          </p:cNvPr>
          <p:cNvSpPr/>
          <p:nvPr/>
        </p:nvSpPr>
        <p:spPr>
          <a:xfrm>
            <a:off x="5828144" y="2216727"/>
            <a:ext cx="2772000" cy="36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85452B-8ED6-46CF-9E86-1DAE2BC02E5D}"/>
              </a:ext>
            </a:extLst>
          </p:cNvPr>
          <p:cNvSpPr/>
          <p:nvPr/>
        </p:nvSpPr>
        <p:spPr>
          <a:xfrm>
            <a:off x="4535053" y="2951016"/>
            <a:ext cx="1339273" cy="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43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2175405"/>
            <a:ext cx="11160000" cy="27217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B0F0"/>
                </a:solidFill>
                <a:latin typeface="Candara" panose="020E0502030303020204" pitchFamily="34" charset="0"/>
              </a:rPr>
              <a:t>STRATEGY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8A1D0194-6590-4930-A1BD-9E78A6F587DE}"/>
              </a:ext>
            </a:extLst>
          </p:cNvPr>
          <p:cNvSpPr/>
          <p:nvPr/>
        </p:nvSpPr>
        <p:spPr>
          <a:xfrm>
            <a:off x="696000" y="742552"/>
            <a:ext cx="11160000" cy="7346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chemeClr val="bg1"/>
                </a:solidFill>
                <a:latin typeface="Candara" panose="020E0502030303020204" pitchFamily="34" charset="0"/>
              </a:rPr>
              <a:t>Cap 04</a:t>
            </a:r>
            <a:endParaRPr lang="en-US" sz="4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2ECD9CA-F742-48D9-846E-07B282718B19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0390855-DF3F-4B1B-B8E1-3017AE37EC08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C6EEFD7-706E-4630-BFF3-F69C8204EA3E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A02B176-A447-4155-B445-25919EBB4582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D8F7A193-1737-4D57-BD75-FDAC782C22A7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4D7573B0-F360-40FD-A26A-6E7B2294414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23-out 24-out 27-out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663DE0F-4370-459B-AF10-6ACD4459203F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_2023_10_25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890E971D-49B2-457F-86F8-D63D5872C694}"/>
              </a:ext>
            </a:extLst>
          </p:cNvPr>
          <p:cNvSpPr/>
          <p:nvPr/>
        </p:nvSpPr>
        <p:spPr>
          <a:xfrm>
            <a:off x="695999" y="1477183"/>
            <a:ext cx="11160000" cy="6982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rgbClr val="002060"/>
                </a:solidFill>
                <a:latin typeface="Candara" panose="020E0502030303020204" pitchFamily="34" charset="0"/>
              </a:rPr>
              <a:t>Design Patterns</a:t>
            </a:r>
            <a:endParaRPr lang="en-US" sz="4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 1: </a:t>
            </a:r>
            <a:r>
              <a:rPr lang="pt-BR" sz="2800" b="1">
                <a:latin typeface="Candara" panose="020E0502030303020204" pitchFamily="34" charset="0"/>
              </a:rPr>
              <a:t>Frete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a) No projeto deste capítulo, criar o pacote </a:t>
            </a:r>
            <a:r>
              <a:rPr lang="pt-BR" b="1" u="sng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strategy.frete</a:t>
            </a:r>
          </a:p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b) Criar a classe </a:t>
            </a:r>
            <a:r>
              <a:rPr lang="pt-BR" b="1" u="sng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CalculadoraFrete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c) Declarar o método: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3216908-5F49-43C6-864B-C538517A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3" y="2443941"/>
            <a:ext cx="10606152" cy="2520000"/>
          </a:xfrm>
          <a:prstGeom prst="rect">
            <a:avLst/>
          </a:prstGeom>
          <a:ln>
            <a:solidFill>
              <a:srgbClr val="00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7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 1: </a:t>
            </a:r>
            <a:r>
              <a:rPr lang="pt-BR" sz="2800" b="1">
                <a:latin typeface="Candara" panose="020E0502030303020204" pitchFamily="34" charset="0"/>
              </a:rPr>
              <a:t>Frete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d) Codar a lógica para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sedex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(respectivo if):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C4B04E-1B06-4B48-BDCA-6963FF90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47" y="1620000"/>
            <a:ext cx="5460777" cy="3960000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1254906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 1: </a:t>
            </a:r>
            <a:r>
              <a:rPr lang="pt-BR" sz="2800" b="1">
                <a:latin typeface="Candara" panose="020E0502030303020204" pitchFamily="34" charset="0"/>
              </a:rPr>
              <a:t>Frete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e) Codar a lógica para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dhl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F84A830-5D51-4250-973B-A9AC915E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65" y="1620000"/>
            <a:ext cx="7020870" cy="3960000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27826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 1: </a:t>
            </a:r>
            <a:r>
              <a:rPr lang="pt-BR" sz="2800" b="1">
                <a:latin typeface="Candara" panose="020E0502030303020204" pitchFamily="34" charset="0"/>
              </a:rPr>
              <a:t>Frete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f) Codar a lógica para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jadlog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B5F5754-AEEA-4D66-ABAF-4D5A3E56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7" y="1620000"/>
            <a:ext cx="7556522" cy="3960000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378715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 1: </a:t>
            </a:r>
            <a:r>
              <a:rPr lang="pt-BR" sz="2800" b="1">
                <a:latin typeface="Candara" panose="020E0502030303020204" pitchFamily="34" charset="0"/>
              </a:rPr>
              <a:t>Frete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g) Na última linha do método, lançar exception para serviços desconhecidos: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71D47C6-960A-4D96-A108-F9F09797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29" y="3514725"/>
            <a:ext cx="10080000" cy="689013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342937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 1: </a:t>
            </a:r>
            <a:r>
              <a:rPr lang="pt-BR" sz="2800" b="1">
                <a:latin typeface="Candara" panose="020E0502030303020204" pitchFamily="34" charset="0"/>
              </a:rPr>
              <a:t>Frete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h)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Teste unitário:</a:t>
            </a:r>
          </a:p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 uma classe Junit para nossa classe com os seguintes métodos:</a:t>
            </a:r>
          </a:p>
          <a:p>
            <a:r>
              <a:rPr lang="pt-BR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Cenário positivo:</a:t>
            </a:r>
          </a:p>
          <a:p>
            <a:pPr lvl="1"/>
            <a:r>
              <a:rPr lang="pt-BR" u="sng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deveCalcularFreteParaSedex</a:t>
            </a:r>
            <a:r>
              <a:rPr lang="pt-B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  <a:p>
            <a:pPr lvl="1"/>
            <a:r>
              <a:rPr lang="pt-BR" u="sng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deveCalcularFreteParaDHL</a:t>
            </a:r>
            <a:r>
              <a:rPr lang="pt-B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  <a:p>
            <a:pPr lvl="1"/>
            <a:r>
              <a:rPr lang="pt-BR" u="sng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deveCalcularFreteParaJadLog</a:t>
            </a:r>
            <a:r>
              <a:rPr lang="pt-B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  <a:p>
            <a:pPr lvl="1"/>
            <a:endParaRPr lang="pt-BR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pt-BR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Cenário negativo:</a:t>
            </a:r>
          </a:p>
          <a:p>
            <a:pPr lvl="1"/>
            <a:r>
              <a:rPr lang="pt-BR" u="sng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deveLancarExceptionParaServicoDesconhecido</a:t>
            </a:r>
            <a:r>
              <a:rPr lang="pt-BR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endParaRPr lang="pt-BR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5" name="Scroll: Horizontal 2">
            <a:extLst>
              <a:ext uri="{FF2B5EF4-FFF2-40B4-BE49-F238E27FC236}">
                <a16:creationId xmlns:a16="http://schemas.microsoft.com/office/drawing/2014/main" id="{8067EAA7-FF49-45A6-8C49-0F5EEDE5DA5A}"/>
              </a:ext>
            </a:extLst>
          </p:cNvPr>
          <p:cNvSpPr/>
          <p:nvPr/>
        </p:nvSpPr>
        <p:spPr>
          <a:xfrm>
            <a:off x="8368145" y="4618524"/>
            <a:ext cx="3561196" cy="1861476"/>
          </a:xfrm>
          <a:prstGeom prst="horizontalScroll">
            <a:avLst>
              <a:gd name="adj" fmla="val 17786"/>
            </a:avLst>
          </a:prstGeom>
          <a:solidFill>
            <a:srgbClr val="00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Rodar</a:t>
            </a:r>
            <a:r>
              <a:rPr lang="en-US" sz="28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os</a:t>
            </a:r>
            <a:r>
              <a:rPr lang="en-US" sz="28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testes e </a:t>
            </a:r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ver</a:t>
            </a:r>
            <a:r>
              <a:rPr lang="en-US" sz="28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</a:t>
            </a:r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resultado</a:t>
            </a:r>
            <a:endParaRPr lang="en-US" sz="28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36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Diagonais Recortados 6">
            <a:extLst>
              <a:ext uri="{FF2B5EF4-FFF2-40B4-BE49-F238E27FC236}">
                <a16:creationId xmlns:a16="http://schemas.microsoft.com/office/drawing/2014/main" id="{A7C5C759-324C-429E-BC67-99E8B192A81B}"/>
              </a:ext>
            </a:extLst>
          </p:cNvPr>
          <p:cNvSpPr/>
          <p:nvPr/>
        </p:nvSpPr>
        <p:spPr>
          <a:xfrm>
            <a:off x="876000" y="2349000"/>
            <a:ext cx="10440000" cy="18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Refatorando Frete para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Strategy</a:t>
            </a:r>
            <a:endParaRPr lang="pt-BR" sz="2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olagem: Vertical 1">
            <a:extLst>
              <a:ext uri="{FF2B5EF4-FFF2-40B4-BE49-F238E27FC236}">
                <a16:creationId xmlns:a16="http://schemas.microsoft.com/office/drawing/2014/main" id="{D40D05EA-1EBE-48EB-8494-ED5F80F98EED}"/>
              </a:ext>
            </a:extLst>
          </p:cNvPr>
          <p:cNvSpPr/>
          <p:nvPr/>
        </p:nvSpPr>
        <p:spPr>
          <a:xfrm>
            <a:off x="1625600" y="4747489"/>
            <a:ext cx="9107055" cy="1431637"/>
          </a:xfrm>
          <a:prstGeom prst="verticalScroll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 então refatorar para </a:t>
            </a:r>
            <a:r>
              <a:rPr lang="pt-BR" sz="28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perceber como o </a:t>
            </a:r>
            <a:r>
              <a:rPr lang="pt-BR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código ficará bem mais elegante e legível</a:t>
            </a:r>
          </a:p>
        </p:txBody>
      </p:sp>
    </p:spTree>
    <p:extLst>
      <p:ext uri="{BB962C8B-B14F-4D97-AF65-F5344CB8AC3E}">
        <p14:creationId xmlns:p14="http://schemas.microsoft.com/office/powerpoint/2010/main" val="2843424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1260000"/>
            <a:ext cx="1152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1) Criar o Diagrama de Classe </a:t>
            </a:r>
            <a:r>
              <a:rPr lang="pt-BR" sz="2400" b="1" u="sng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CL: Frete</a:t>
            </a:r>
            <a:endParaRPr lang="pt-BR" sz="240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Criar a interface </a:t>
            </a: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Fretavel</a:t>
            </a:r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com o método </a:t>
            </a:r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getFrete</a:t>
            </a:r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 retorna </a:t>
            </a: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double</a:t>
            </a:r>
            <a:endParaRPr lang="pt-BR" sz="2000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Criar as classes:</a:t>
            </a:r>
          </a:p>
          <a:p>
            <a:pPr lvl="2"/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ServicoFreteSedex</a:t>
            </a:r>
          </a:p>
          <a:p>
            <a:pPr lvl="2"/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ServicoFreteDHL</a:t>
            </a:r>
          </a:p>
          <a:p>
            <a:pPr lvl="2"/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ServicoFreteJadLog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endParaRPr lang="pt-BR" sz="240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Fazer com que as classes implementem </a:t>
            </a: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Fretavel</a:t>
            </a:r>
          </a:p>
          <a:p>
            <a:pPr lvl="1"/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Modelar a classe </a:t>
            </a: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CalculadoraFrete </a:t>
            </a:r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 tem uma dependência de </a:t>
            </a: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Fretavel</a:t>
            </a:r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4B51B908-0D5F-4BFD-A50E-3052BDB98CB3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Frete como Strategy</a:t>
            </a:r>
            <a:endParaRPr lang="pt-BR" sz="2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0E4BEA6F-A993-449E-8418-B8AB04D329BA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40000"/>
          </a:xfrm>
          <a:prstGeom prst="rect">
            <a:avLst/>
          </a:prstGeom>
          <a:solidFill>
            <a:srgbClr val="F2F2F2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AstahUML:</a:t>
            </a:r>
          </a:p>
        </p:txBody>
      </p:sp>
    </p:spTree>
    <p:extLst>
      <p:ext uri="{BB962C8B-B14F-4D97-AF65-F5344CB8AC3E}">
        <p14:creationId xmlns:p14="http://schemas.microsoft.com/office/powerpoint/2010/main" val="189086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1260000"/>
            <a:ext cx="1152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4B51B908-0D5F-4BFD-A50E-3052BDB98CB3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Frete como Strategy</a:t>
            </a:r>
            <a:endParaRPr lang="pt-BR" sz="2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DFBE59-09B1-44DF-8647-4F27F4E3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50" y="1620000"/>
            <a:ext cx="7706900" cy="4500000"/>
          </a:xfrm>
          <a:prstGeom prst="rect">
            <a:avLst/>
          </a:prstGeom>
        </p:spPr>
      </p:pic>
      <p:sp>
        <p:nvSpPr>
          <p:cNvPr id="6" name="Subtítulo 1">
            <a:extLst>
              <a:ext uri="{FF2B5EF4-FFF2-40B4-BE49-F238E27FC236}">
                <a16:creationId xmlns:a16="http://schemas.microsoft.com/office/drawing/2014/main" id="{10EA7449-E087-44FB-9F1C-786570AD0D3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40000"/>
          </a:xfrm>
          <a:prstGeom prst="rect">
            <a:avLst/>
          </a:prstGeom>
          <a:solidFill>
            <a:srgbClr val="F2F2F2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AstahUML:</a:t>
            </a:r>
          </a:p>
        </p:txBody>
      </p:sp>
    </p:spTree>
    <p:extLst>
      <p:ext uri="{BB962C8B-B14F-4D97-AF65-F5344CB8AC3E}">
        <p14:creationId xmlns:p14="http://schemas.microsoft.com/office/powerpoint/2010/main" val="3922051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1260000"/>
            <a:ext cx="1152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3) Criar as classes que acabamos de modelar</a:t>
            </a:r>
          </a:p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4) Nas classes:</a:t>
            </a:r>
          </a:p>
          <a:p>
            <a:pPr lvl="1"/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ServicoFreteDHL</a:t>
            </a:r>
          </a:p>
          <a:p>
            <a:pPr lvl="1"/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ServicoFreteSedex</a:t>
            </a:r>
          </a:p>
          <a:p>
            <a:pPr lvl="1"/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ServicoFreteJadLog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	... colocar a lógica do cálculo dentro de cada método </a:t>
            </a:r>
            <a:r>
              <a:rPr lang="pt-BR" sz="2400" u="sng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getFrete</a:t>
            </a: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endParaRPr lang="pt-BR" sz="240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4B51B908-0D5F-4BFD-A50E-3052BDB98CB3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Frete como Strategy</a:t>
            </a:r>
            <a:endParaRPr lang="pt-BR" sz="2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9974B9A6-1FC5-4C04-8515-6CF1A0897F9B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40000"/>
          </a:xfrm>
          <a:prstGeom prst="rect">
            <a:avLst/>
          </a:prstGeom>
          <a:solidFill>
            <a:srgbClr val="F2F2F2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Eclipse:</a:t>
            </a:r>
          </a:p>
        </p:txBody>
      </p:sp>
    </p:spTree>
    <p:extLst>
      <p:ext uri="{BB962C8B-B14F-4D97-AF65-F5344CB8AC3E}">
        <p14:creationId xmlns:p14="http://schemas.microsoft.com/office/powerpoint/2010/main" val="294652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B011A3A3-B2D9-4C9C-80CD-19837639CC19}"/>
              </a:ext>
            </a:extLst>
          </p:cNvPr>
          <p:cNvSpPr/>
          <p:nvPr/>
        </p:nvSpPr>
        <p:spPr>
          <a:xfrm>
            <a:off x="1621555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Singleton</a:t>
            </a:r>
          </a:p>
        </p:txBody>
      </p:sp>
      <p:sp>
        <p:nvSpPr>
          <p:cNvPr id="4" name="Rectangle: Diagonal Corners Rounded 12">
            <a:extLst>
              <a:ext uri="{FF2B5EF4-FFF2-40B4-BE49-F238E27FC236}">
                <a16:creationId xmlns:a16="http://schemas.microsoft.com/office/drawing/2014/main" id="{F9D91D61-BFB1-48E5-92CC-D1EE8077BFBD}"/>
              </a:ext>
            </a:extLst>
          </p:cNvPr>
          <p:cNvSpPr/>
          <p:nvPr/>
        </p:nvSpPr>
        <p:spPr>
          <a:xfrm>
            <a:off x="1621555" y="2037049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58C9038E-2F51-458E-8911-8A50EBACDF49}"/>
              </a:ext>
            </a:extLst>
          </p:cNvPr>
          <p:cNvSpPr/>
          <p:nvPr/>
        </p:nvSpPr>
        <p:spPr>
          <a:xfrm>
            <a:off x="1621555" y="32490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</a:p>
        </p:txBody>
      </p:sp>
      <p:sp>
        <p:nvSpPr>
          <p:cNvPr id="7" name="Rectangle: Diagonal Corners Rounded 15">
            <a:extLst>
              <a:ext uri="{FF2B5EF4-FFF2-40B4-BE49-F238E27FC236}">
                <a16:creationId xmlns:a16="http://schemas.microsoft.com/office/drawing/2014/main" id="{9C4A3766-AC11-43B8-9FEA-7BEE0FE45680}"/>
              </a:ext>
            </a:extLst>
          </p:cNvPr>
          <p:cNvSpPr/>
          <p:nvPr/>
        </p:nvSpPr>
        <p:spPr>
          <a:xfrm>
            <a:off x="1621555" y="446095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64287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1260000"/>
            <a:ext cx="1152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5) Em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CalculadoraFrete</a:t>
            </a: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refatorar:</a:t>
            </a:r>
          </a:p>
          <a:p>
            <a:pPr lvl="1"/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método </a:t>
            </a:r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calcularValor(...)</a:t>
            </a:r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modo que ele receba </a:t>
            </a: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Fretavel</a:t>
            </a:r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como primeiro parâmetro;</a:t>
            </a:r>
          </a:p>
          <a:p>
            <a:pPr lvl="1"/>
            <a:endParaRPr lang="pt-BR" sz="200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Este método não terá mais a complexa lógica cheia de Ifs. Ao invés disso, simplesmente delegará para o método </a:t>
            </a:r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getFrete()</a:t>
            </a:r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do parâmetro.</a:t>
            </a:r>
          </a:p>
          <a:p>
            <a:pPr marL="0" indent="0">
              <a:buNone/>
            </a:pPr>
            <a:endParaRPr lang="pt-BR" sz="240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4FA41F-EF55-4484-8815-677A74F3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6" y="3447129"/>
            <a:ext cx="11160000" cy="12174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lagem: Vertical 4">
            <a:extLst>
              <a:ext uri="{FF2B5EF4-FFF2-40B4-BE49-F238E27FC236}">
                <a16:creationId xmlns:a16="http://schemas.microsoft.com/office/drawing/2014/main" id="{94B8728A-DBA7-48C0-AE15-C095DC069B7D}"/>
              </a:ext>
            </a:extLst>
          </p:cNvPr>
          <p:cNvSpPr/>
          <p:nvPr/>
        </p:nvSpPr>
        <p:spPr>
          <a:xfrm>
            <a:off x="1776000" y="4876800"/>
            <a:ext cx="8640000" cy="1440000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>
                <a:solidFill>
                  <a:srgbClr val="FFFF00"/>
                </a:solidFill>
                <a:latin typeface="Candara" panose="020E0502030303020204" pitchFamily="34" charset="0"/>
              </a:rPr>
              <a:t>A lógica do cálculo do frete não fica mais neste método e sim em cada classe referente ao serviço de frete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263D9DD9-605E-4E6F-B4A5-025281A6F716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Frete como Strategy</a:t>
            </a:r>
            <a:endParaRPr lang="pt-BR" sz="2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E5818BFA-92B5-4FDA-9FA4-F3065535B9A7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40000"/>
          </a:xfrm>
          <a:prstGeom prst="rect">
            <a:avLst/>
          </a:prstGeom>
          <a:solidFill>
            <a:srgbClr val="F2F2F2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Eclipse:</a:t>
            </a:r>
          </a:p>
        </p:txBody>
      </p:sp>
    </p:spTree>
    <p:extLst>
      <p:ext uri="{BB962C8B-B14F-4D97-AF65-F5344CB8AC3E}">
        <p14:creationId xmlns:p14="http://schemas.microsoft.com/office/powerpoint/2010/main" val="517176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1260000"/>
            <a:ext cx="1152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6) Corrigir os testes unitários, já que ficam com erro de compilação após a refatoração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03EAA943-1561-425D-89CE-B414BF434D46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Frete como Strategy</a:t>
            </a:r>
            <a:endParaRPr lang="pt-BR" sz="2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3A71B18B-2578-4AD4-8815-9CCAF98F7D13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40000"/>
          </a:xfrm>
          <a:prstGeom prst="rect">
            <a:avLst/>
          </a:prstGeom>
          <a:solidFill>
            <a:srgbClr val="F2F2F2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Eclipse:</a:t>
            </a:r>
          </a:p>
        </p:txBody>
      </p:sp>
    </p:spTree>
    <p:extLst>
      <p:ext uri="{BB962C8B-B14F-4D97-AF65-F5344CB8AC3E}">
        <p14:creationId xmlns:p14="http://schemas.microsoft.com/office/powerpoint/2010/main" val="235621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solidFill>
                  <a:srgbClr val="FFFF00"/>
                </a:solidFill>
                <a:latin typeface="Candara" panose="020E0502030303020204" pitchFamily="34" charset="0"/>
              </a:rPr>
              <a:t>DESAFIO: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Frete como Strategy</a:t>
            </a:r>
            <a:endParaRPr lang="pt-BR" sz="2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rgbClr val="FFFF00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Um novo serviço de frete foi incorporado ao site:</a:t>
            </a:r>
          </a:p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Ele se chama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FedEx</a:t>
            </a:r>
          </a:p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Sua regra de cálculo é:</a:t>
            </a:r>
          </a:p>
          <a:p>
            <a:pPr lvl="1"/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Pesos abaixo de 20Kg: frete grátis</a:t>
            </a:r>
          </a:p>
          <a:p>
            <a:pPr lvl="1"/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Pesos entre 20.1Kg e 39.9Kg: frete é 45.00</a:t>
            </a:r>
          </a:p>
          <a:p>
            <a:pPr lvl="1"/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Pesos acima de 40Kg: frete é 75.00</a:t>
            </a:r>
          </a:p>
          <a:p>
            <a:endParaRPr lang="pt-BR" sz="240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Implementar as classes necessárias; </a:t>
            </a:r>
          </a:p>
          <a:p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Escrever um método de teste com cenário positivo.</a:t>
            </a:r>
          </a:p>
          <a:p>
            <a:pPr lvl="1"/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99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875829" y="2529000"/>
            <a:ext cx="10440343" cy="18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 i="1">
                <a:solidFill>
                  <a:srgbClr val="FFFF00"/>
                </a:solidFill>
                <a:latin typeface="Candara" panose="020E0502030303020204" pitchFamily="34" charset="0"/>
              </a:rPr>
              <a:t>Comparator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(Java Collections)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1F5D8AB-D8AB-4647-86B5-662EA7F7433A}"/>
              </a:ext>
            </a:extLst>
          </p:cNvPr>
          <p:cNvGrpSpPr/>
          <p:nvPr/>
        </p:nvGrpSpPr>
        <p:grpSpPr>
          <a:xfrm>
            <a:off x="5736000" y="2169000"/>
            <a:ext cx="720000" cy="720000"/>
            <a:chOff x="4867564" y="1819564"/>
            <a:chExt cx="720000" cy="72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E53D826-96C8-4C2F-837B-A00608A64FDF}"/>
                </a:ext>
              </a:extLst>
            </p:cNvPr>
            <p:cNvSpPr/>
            <p:nvPr/>
          </p:nvSpPr>
          <p:spPr>
            <a:xfrm>
              <a:off x="4867564" y="1819564"/>
              <a:ext cx="720000" cy="720000"/>
            </a:xfrm>
            <a:prstGeom prst="ellipse">
              <a:avLst/>
            </a:prstGeom>
            <a:solidFill>
              <a:srgbClr val="66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Graphic 11" descr="Ribbon">
              <a:extLst>
                <a:ext uri="{FF2B5EF4-FFF2-40B4-BE49-F238E27FC236}">
                  <a16:creationId xmlns:a16="http://schemas.microsoft.com/office/drawing/2014/main" id="{49345B1B-0D1E-4CFA-9EAB-9C99C47EB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7564" y="1909564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20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Comparator (Java Collections)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471" y="90000"/>
            <a:ext cx="540000" cy="540000"/>
          </a:xfrm>
          <a:prstGeom prst="rect">
            <a:avLst/>
          </a:prstGeom>
        </p:spPr>
      </p:pic>
      <p:sp>
        <p:nvSpPr>
          <p:cNvPr id="7" name="Rectangle 42">
            <a:extLst>
              <a:ext uri="{FF2B5EF4-FFF2-40B4-BE49-F238E27FC236}">
                <a16:creationId xmlns:a16="http://schemas.microsoft.com/office/drawing/2014/main" id="{8D406711-ED29-4F1A-BEF8-3E5EDC2AF72A}"/>
              </a:ext>
            </a:extLst>
          </p:cNvPr>
          <p:cNvSpPr/>
          <p:nvPr/>
        </p:nvSpPr>
        <p:spPr>
          <a:xfrm>
            <a:off x="1845579" y="2575420"/>
            <a:ext cx="9060110" cy="17616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609E064E-F296-40C5-95F0-1DF0EB24BEA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76712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25DBD23D-74AD-4A3C-9407-04DF551D4C3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215721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2">
            <a:extLst>
              <a:ext uri="{FF2B5EF4-FFF2-40B4-BE49-F238E27FC236}">
                <a16:creationId xmlns:a16="http://schemas.microsoft.com/office/drawing/2014/main" id="{5D34B214-0155-4F6A-A922-6662ADFAF7A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664315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8">
            <a:extLst>
              <a:ext uri="{FF2B5EF4-FFF2-40B4-BE49-F238E27FC236}">
                <a16:creationId xmlns:a16="http://schemas.microsoft.com/office/drawing/2014/main" id="{A10F21C4-4058-45E5-A903-EAD8F6870189}"/>
              </a:ext>
            </a:extLst>
          </p:cNvPr>
          <p:cNvGrpSpPr/>
          <p:nvPr/>
        </p:nvGrpSpPr>
        <p:grpSpPr>
          <a:xfrm>
            <a:off x="3687127" y="2920078"/>
            <a:ext cx="1080000" cy="1080000"/>
            <a:chOff x="4599657" y="3212075"/>
            <a:chExt cx="1080000" cy="1080000"/>
          </a:xfrm>
        </p:grpSpPr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13F3C43F-8B3A-48CB-B2DE-610B83F5FEEC}"/>
                </a:ext>
              </a:extLst>
            </p:cNvPr>
            <p:cNvSpPr/>
            <p:nvPr/>
          </p:nvSpPr>
          <p:spPr>
            <a:xfrm>
              <a:off x="4599657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5" name="Graphic 23" descr="Turtle">
              <a:extLst>
                <a:ext uri="{FF2B5EF4-FFF2-40B4-BE49-F238E27FC236}">
                  <a16:creationId xmlns:a16="http://schemas.microsoft.com/office/drawing/2014/main" id="{06368219-3251-4CF8-AFAD-D7092B5E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657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6" name="Group 31">
            <a:extLst>
              <a:ext uri="{FF2B5EF4-FFF2-40B4-BE49-F238E27FC236}">
                <a16:creationId xmlns:a16="http://schemas.microsoft.com/office/drawing/2014/main" id="{2D0F7B54-1B5A-401F-B37C-AF47766E4081}"/>
              </a:ext>
            </a:extLst>
          </p:cNvPr>
          <p:cNvGrpSpPr/>
          <p:nvPr/>
        </p:nvGrpSpPr>
        <p:grpSpPr>
          <a:xfrm>
            <a:off x="5135721" y="2920078"/>
            <a:ext cx="1080000" cy="1080000"/>
            <a:chOff x="5760013" y="3212075"/>
            <a:chExt cx="1080000" cy="1080000"/>
          </a:xfrm>
        </p:grpSpPr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9A2A67C6-8670-41F4-8605-7B61D1C01DD0}"/>
                </a:ext>
              </a:extLst>
            </p:cNvPr>
            <p:cNvSpPr/>
            <p:nvPr/>
          </p:nvSpPr>
          <p:spPr>
            <a:xfrm>
              <a:off x="5760013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8" name="Graphic 24" descr="Rabbit">
              <a:extLst>
                <a:ext uri="{FF2B5EF4-FFF2-40B4-BE49-F238E27FC236}">
                  <a16:creationId xmlns:a16="http://schemas.microsoft.com/office/drawing/2014/main" id="{4351E5E8-C241-466A-B803-2AE8F8AD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50013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9" name="Group 32">
            <a:extLst>
              <a:ext uri="{FF2B5EF4-FFF2-40B4-BE49-F238E27FC236}">
                <a16:creationId xmlns:a16="http://schemas.microsoft.com/office/drawing/2014/main" id="{B0767A70-D5C6-4D2C-AE22-C35C86AF86DB}"/>
              </a:ext>
            </a:extLst>
          </p:cNvPr>
          <p:cNvGrpSpPr/>
          <p:nvPr/>
        </p:nvGrpSpPr>
        <p:grpSpPr>
          <a:xfrm>
            <a:off x="6584315" y="2920078"/>
            <a:ext cx="1080000" cy="1080000"/>
            <a:chOff x="6920369" y="3212075"/>
            <a:chExt cx="1080000" cy="1080000"/>
          </a:xfrm>
        </p:grpSpPr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F3122884-8BFB-442E-8885-A092E1097E4D}"/>
                </a:ext>
              </a:extLst>
            </p:cNvPr>
            <p:cNvSpPr/>
            <p:nvPr/>
          </p:nvSpPr>
          <p:spPr>
            <a:xfrm>
              <a:off x="6920369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1" name="Graphic 25" descr="Dog">
              <a:extLst>
                <a:ext uri="{FF2B5EF4-FFF2-40B4-BE49-F238E27FC236}">
                  <a16:creationId xmlns:a16="http://schemas.microsoft.com/office/drawing/2014/main" id="{003930B3-91EE-4CE9-A2EC-968ECB5C1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10369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22" name="Group 33">
            <a:extLst>
              <a:ext uri="{FF2B5EF4-FFF2-40B4-BE49-F238E27FC236}">
                <a16:creationId xmlns:a16="http://schemas.microsoft.com/office/drawing/2014/main" id="{44162A53-EFF4-4D62-8A65-FD6EAC78EA82}"/>
              </a:ext>
            </a:extLst>
          </p:cNvPr>
          <p:cNvGrpSpPr/>
          <p:nvPr/>
        </p:nvGrpSpPr>
        <p:grpSpPr>
          <a:xfrm>
            <a:off x="8032909" y="2920078"/>
            <a:ext cx="1080000" cy="1080000"/>
            <a:chOff x="8080726" y="3212075"/>
            <a:chExt cx="1080000" cy="1080000"/>
          </a:xfrm>
        </p:grpSpPr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D53D3DE9-7E01-43E1-BC68-234E090A7034}"/>
                </a:ext>
              </a:extLst>
            </p:cNvPr>
            <p:cNvSpPr/>
            <p:nvPr/>
          </p:nvSpPr>
          <p:spPr>
            <a:xfrm>
              <a:off x="8080726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4" name="Graphic 26" descr="Cat">
              <a:extLst>
                <a:ext uri="{FF2B5EF4-FFF2-40B4-BE49-F238E27FC236}">
                  <a16:creationId xmlns:a16="http://schemas.microsoft.com/office/drawing/2014/main" id="{00208827-603E-4E6E-A0FE-EDCE1F303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726" y="3302075"/>
              <a:ext cx="900000" cy="900000"/>
            </a:xfrm>
            <a:prstGeom prst="rect">
              <a:avLst/>
            </a:prstGeom>
          </p:spPr>
        </p:pic>
      </p:grpSp>
      <p:sp>
        <p:nvSpPr>
          <p:cNvPr id="25" name="Rectangle 29">
            <a:extLst>
              <a:ext uri="{FF2B5EF4-FFF2-40B4-BE49-F238E27FC236}">
                <a16:creationId xmlns:a16="http://schemas.microsoft.com/office/drawing/2014/main" id="{EC81ED2D-6BA0-427A-A7BC-72C16D97C2CF}"/>
              </a:ext>
            </a:extLst>
          </p:cNvPr>
          <p:cNvSpPr/>
          <p:nvPr/>
        </p:nvSpPr>
        <p:spPr>
          <a:xfrm>
            <a:off x="5542526" y="2387749"/>
            <a:ext cx="1978133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Group 34">
            <a:extLst>
              <a:ext uri="{FF2B5EF4-FFF2-40B4-BE49-F238E27FC236}">
                <a16:creationId xmlns:a16="http://schemas.microsoft.com/office/drawing/2014/main" id="{6944E315-0723-42CE-9AA5-F4D7A3A76F10}"/>
              </a:ext>
            </a:extLst>
          </p:cNvPr>
          <p:cNvGrpSpPr/>
          <p:nvPr/>
        </p:nvGrpSpPr>
        <p:grpSpPr>
          <a:xfrm>
            <a:off x="9481501" y="2920078"/>
            <a:ext cx="1080000" cy="1080000"/>
            <a:chOff x="9610157" y="3225867"/>
            <a:chExt cx="1080000" cy="1080000"/>
          </a:xfrm>
        </p:grpSpPr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0A6D7356-F3BE-4889-9FC6-18D74CD5BE3B}"/>
                </a:ext>
              </a:extLst>
            </p:cNvPr>
            <p:cNvSpPr/>
            <p:nvPr/>
          </p:nvSpPr>
          <p:spPr>
            <a:xfrm>
              <a:off x="9610157" y="3225867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8" name="Graphic 5" descr="Hummingbird">
              <a:extLst>
                <a:ext uri="{FF2B5EF4-FFF2-40B4-BE49-F238E27FC236}">
                  <a16:creationId xmlns:a16="http://schemas.microsoft.com/office/drawing/2014/main" id="{C66DCD8C-64BE-454F-B013-D97DD761F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0157" y="3315867"/>
              <a:ext cx="900000" cy="900000"/>
            </a:xfrm>
            <a:prstGeom prst="rect">
              <a:avLst/>
            </a:prstGeom>
          </p:spPr>
        </p:pic>
      </p:grpSp>
      <p:grpSp>
        <p:nvGrpSpPr>
          <p:cNvPr id="29" name="Group 35">
            <a:extLst>
              <a:ext uri="{FF2B5EF4-FFF2-40B4-BE49-F238E27FC236}">
                <a16:creationId xmlns:a16="http://schemas.microsoft.com/office/drawing/2014/main" id="{0F06D904-26D7-4FA5-A00A-A03929497DF8}"/>
              </a:ext>
            </a:extLst>
          </p:cNvPr>
          <p:cNvGrpSpPr/>
          <p:nvPr/>
        </p:nvGrpSpPr>
        <p:grpSpPr>
          <a:xfrm>
            <a:off x="2238533" y="2920078"/>
            <a:ext cx="1080000" cy="1080000"/>
            <a:chOff x="2238533" y="3096628"/>
            <a:chExt cx="1080000" cy="1080000"/>
          </a:xfrm>
        </p:grpSpPr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690FAD73-9413-42C5-B09E-645CA4D186D5}"/>
                </a:ext>
              </a:extLst>
            </p:cNvPr>
            <p:cNvSpPr/>
            <p:nvPr/>
          </p:nvSpPr>
          <p:spPr>
            <a:xfrm>
              <a:off x="2238533" y="3096628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1" name="Graphic 3" descr="Giraffe">
              <a:extLst>
                <a:ext uri="{FF2B5EF4-FFF2-40B4-BE49-F238E27FC236}">
                  <a16:creationId xmlns:a16="http://schemas.microsoft.com/office/drawing/2014/main" id="{EB1A9B79-7CD7-4ABF-BC4E-5DEF4F836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21333" y="3179428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Straight Arrow Connector 36">
            <a:extLst>
              <a:ext uri="{FF2B5EF4-FFF2-40B4-BE49-F238E27FC236}">
                <a16:creationId xmlns:a16="http://schemas.microsoft.com/office/drawing/2014/main" id="{EE4F4D86-5003-46C5-BEA9-09388B1B346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18533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1">
            <a:extLst>
              <a:ext uri="{FF2B5EF4-FFF2-40B4-BE49-F238E27FC236}">
                <a16:creationId xmlns:a16="http://schemas.microsoft.com/office/drawing/2014/main" id="{A02F06A0-4CB1-487C-B1C8-8C464D9B89E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911290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18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Comparator (Java Collections)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471" y="90000"/>
            <a:ext cx="540000" cy="540000"/>
          </a:xfrm>
          <a:prstGeom prst="rect">
            <a:avLst/>
          </a:prstGeom>
        </p:spPr>
      </p:pic>
      <p:sp>
        <p:nvSpPr>
          <p:cNvPr id="6" name="Rectangle 42">
            <a:extLst>
              <a:ext uri="{FF2B5EF4-FFF2-40B4-BE49-F238E27FC236}">
                <a16:creationId xmlns:a16="http://schemas.microsoft.com/office/drawing/2014/main" id="{89121855-10F6-480C-A546-FCF589804F19}"/>
              </a:ext>
            </a:extLst>
          </p:cNvPr>
          <p:cNvSpPr/>
          <p:nvPr/>
        </p:nvSpPr>
        <p:spPr>
          <a:xfrm>
            <a:off x="1845579" y="2575420"/>
            <a:ext cx="9060110" cy="17616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20">
            <a:extLst>
              <a:ext uri="{FF2B5EF4-FFF2-40B4-BE49-F238E27FC236}">
                <a16:creationId xmlns:a16="http://schemas.microsoft.com/office/drawing/2014/main" id="{5EC94F56-9BE7-443A-AB8A-160EAB3CF1BA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76712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1">
            <a:extLst>
              <a:ext uri="{FF2B5EF4-FFF2-40B4-BE49-F238E27FC236}">
                <a16:creationId xmlns:a16="http://schemas.microsoft.com/office/drawing/2014/main" id="{CC3C7BAB-B0BB-4181-BB6F-C28129BAC6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215721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2">
            <a:extLst>
              <a:ext uri="{FF2B5EF4-FFF2-40B4-BE49-F238E27FC236}">
                <a16:creationId xmlns:a16="http://schemas.microsoft.com/office/drawing/2014/main" id="{810A56E6-7F45-489D-A950-869D958B378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664315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8">
            <a:extLst>
              <a:ext uri="{FF2B5EF4-FFF2-40B4-BE49-F238E27FC236}">
                <a16:creationId xmlns:a16="http://schemas.microsoft.com/office/drawing/2014/main" id="{F7EC4D6F-0109-43FF-BA55-7F8EACA572C0}"/>
              </a:ext>
            </a:extLst>
          </p:cNvPr>
          <p:cNvGrpSpPr/>
          <p:nvPr/>
        </p:nvGrpSpPr>
        <p:grpSpPr>
          <a:xfrm>
            <a:off x="3687127" y="2920078"/>
            <a:ext cx="1080000" cy="1080000"/>
            <a:chOff x="4599657" y="3212075"/>
            <a:chExt cx="1080000" cy="108000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5846FE1-2E90-402E-AE53-61152545E6EF}"/>
                </a:ext>
              </a:extLst>
            </p:cNvPr>
            <p:cNvSpPr/>
            <p:nvPr/>
          </p:nvSpPr>
          <p:spPr>
            <a:xfrm>
              <a:off x="4599657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3" name="Graphic 23" descr="Turtle">
              <a:extLst>
                <a:ext uri="{FF2B5EF4-FFF2-40B4-BE49-F238E27FC236}">
                  <a16:creationId xmlns:a16="http://schemas.microsoft.com/office/drawing/2014/main" id="{F46C4107-062D-4581-A565-E54DAC4FE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657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001757D1-EB17-4D4B-8B7A-FF7D94CFECD3}"/>
              </a:ext>
            </a:extLst>
          </p:cNvPr>
          <p:cNvGrpSpPr/>
          <p:nvPr/>
        </p:nvGrpSpPr>
        <p:grpSpPr>
          <a:xfrm>
            <a:off x="5135721" y="2920078"/>
            <a:ext cx="1080000" cy="1080000"/>
            <a:chOff x="5760013" y="3212075"/>
            <a:chExt cx="1080000" cy="1080000"/>
          </a:xfrm>
        </p:grpSpPr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141BC915-CCFD-49BC-81DD-70EA24162726}"/>
                </a:ext>
              </a:extLst>
            </p:cNvPr>
            <p:cNvSpPr/>
            <p:nvPr/>
          </p:nvSpPr>
          <p:spPr>
            <a:xfrm>
              <a:off x="5760013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7" name="Graphic 24" descr="Rabbit">
              <a:extLst>
                <a:ext uri="{FF2B5EF4-FFF2-40B4-BE49-F238E27FC236}">
                  <a16:creationId xmlns:a16="http://schemas.microsoft.com/office/drawing/2014/main" id="{4984DF75-EF2D-44EE-A402-B9054F52C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50013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8" name="Group 32">
            <a:extLst>
              <a:ext uri="{FF2B5EF4-FFF2-40B4-BE49-F238E27FC236}">
                <a16:creationId xmlns:a16="http://schemas.microsoft.com/office/drawing/2014/main" id="{E374AD98-1C87-421B-96A5-68A14CC601DF}"/>
              </a:ext>
            </a:extLst>
          </p:cNvPr>
          <p:cNvGrpSpPr/>
          <p:nvPr/>
        </p:nvGrpSpPr>
        <p:grpSpPr>
          <a:xfrm>
            <a:off x="6584315" y="2920078"/>
            <a:ext cx="1080000" cy="1080000"/>
            <a:chOff x="6920369" y="3212075"/>
            <a:chExt cx="1080000" cy="108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F60609-6527-4545-BAB1-D5CBA2FC86D0}"/>
                </a:ext>
              </a:extLst>
            </p:cNvPr>
            <p:cNvSpPr/>
            <p:nvPr/>
          </p:nvSpPr>
          <p:spPr>
            <a:xfrm>
              <a:off x="6920369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0" name="Graphic 25" descr="Dog">
              <a:extLst>
                <a:ext uri="{FF2B5EF4-FFF2-40B4-BE49-F238E27FC236}">
                  <a16:creationId xmlns:a16="http://schemas.microsoft.com/office/drawing/2014/main" id="{67ED2FB8-7730-4BE5-B3B9-344B28A1C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10369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56F1A84A-5B7D-46A0-B23B-595D56AF234C}"/>
              </a:ext>
            </a:extLst>
          </p:cNvPr>
          <p:cNvGrpSpPr/>
          <p:nvPr/>
        </p:nvGrpSpPr>
        <p:grpSpPr>
          <a:xfrm>
            <a:off x="8032909" y="2920078"/>
            <a:ext cx="1080000" cy="1080000"/>
            <a:chOff x="8080726" y="3212075"/>
            <a:chExt cx="1080000" cy="1080000"/>
          </a:xfrm>
        </p:grpSpPr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25342B68-08F0-4A52-9BAB-9145FB77EC3E}"/>
                </a:ext>
              </a:extLst>
            </p:cNvPr>
            <p:cNvSpPr/>
            <p:nvPr/>
          </p:nvSpPr>
          <p:spPr>
            <a:xfrm>
              <a:off x="8080726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3" name="Graphic 26" descr="Cat">
              <a:extLst>
                <a:ext uri="{FF2B5EF4-FFF2-40B4-BE49-F238E27FC236}">
                  <a16:creationId xmlns:a16="http://schemas.microsoft.com/office/drawing/2014/main" id="{18873ADC-4C87-4ADA-9B7B-FBF48548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726" y="3302075"/>
              <a:ext cx="900000" cy="900000"/>
            </a:xfrm>
            <a:prstGeom prst="rect">
              <a:avLst/>
            </a:prstGeom>
          </p:spPr>
        </p:pic>
      </p:grpSp>
      <p:sp>
        <p:nvSpPr>
          <p:cNvPr id="24" name="Rectangle 29">
            <a:extLst>
              <a:ext uri="{FF2B5EF4-FFF2-40B4-BE49-F238E27FC236}">
                <a16:creationId xmlns:a16="http://schemas.microsoft.com/office/drawing/2014/main" id="{9B7B4315-0EC4-4245-8DC3-957A3BC6D37E}"/>
              </a:ext>
            </a:extLst>
          </p:cNvPr>
          <p:cNvSpPr/>
          <p:nvPr/>
        </p:nvSpPr>
        <p:spPr>
          <a:xfrm>
            <a:off x="5542526" y="2387749"/>
            <a:ext cx="1978133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 34">
            <a:extLst>
              <a:ext uri="{FF2B5EF4-FFF2-40B4-BE49-F238E27FC236}">
                <a16:creationId xmlns:a16="http://schemas.microsoft.com/office/drawing/2014/main" id="{1BC9369C-7609-4C06-8EC1-3273657B26A2}"/>
              </a:ext>
            </a:extLst>
          </p:cNvPr>
          <p:cNvGrpSpPr/>
          <p:nvPr/>
        </p:nvGrpSpPr>
        <p:grpSpPr>
          <a:xfrm>
            <a:off x="9481501" y="2920078"/>
            <a:ext cx="1080000" cy="1080000"/>
            <a:chOff x="9610157" y="3225867"/>
            <a:chExt cx="1080000" cy="1080000"/>
          </a:xfrm>
        </p:grpSpPr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632D7DBF-DB47-464E-8526-8BAF585A88B9}"/>
                </a:ext>
              </a:extLst>
            </p:cNvPr>
            <p:cNvSpPr/>
            <p:nvPr/>
          </p:nvSpPr>
          <p:spPr>
            <a:xfrm>
              <a:off x="9610157" y="3225867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7" name="Graphic 5" descr="Hummingbird">
              <a:extLst>
                <a:ext uri="{FF2B5EF4-FFF2-40B4-BE49-F238E27FC236}">
                  <a16:creationId xmlns:a16="http://schemas.microsoft.com/office/drawing/2014/main" id="{641B4A03-A64E-498A-BF3E-8098C52EF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0157" y="3315867"/>
              <a:ext cx="900000" cy="900000"/>
            </a:xfrm>
            <a:prstGeom prst="rect">
              <a:avLst/>
            </a:prstGeom>
          </p:spPr>
        </p:pic>
      </p:grpSp>
      <p:grpSp>
        <p:nvGrpSpPr>
          <p:cNvPr id="28" name="Group 35">
            <a:extLst>
              <a:ext uri="{FF2B5EF4-FFF2-40B4-BE49-F238E27FC236}">
                <a16:creationId xmlns:a16="http://schemas.microsoft.com/office/drawing/2014/main" id="{BA5B9B78-E672-4765-92E0-5763417DF26B}"/>
              </a:ext>
            </a:extLst>
          </p:cNvPr>
          <p:cNvGrpSpPr/>
          <p:nvPr/>
        </p:nvGrpSpPr>
        <p:grpSpPr>
          <a:xfrm>
            <a:off x="2238533" y="2920078"/>
            <a:ext cx="1080000" cy="1080000"/>
            <a:chOff x="2238533" y="3096628"/>
            <a:chExt cx="1080000" cy="1080000"/>
          </a:xfrm>
        </p:grpSpPr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7980B031-F137-44B1-B09F-1ADFBD234323}"/>
                </a:ext>
              </a:extLst>
            </p:cNvPr>
            <p:cNvSpPr/>
            <p:nvPr/>
          </p:nvSpPr>
          <p:spPr>
            <a:xfrm>
              <a:off x="2238533" y="3096628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0" name="Graphic 3" descr="Giraffe">
              <a:extLst>
                <a:ext uri="{FF2B5EF4-FFF2-40B4-BE49-F238E27FC236}">
                  <a16:creationId xmlns:a16="http://schemas.microsoft.com/office/drawing/2014/main" id="{CF59F3D1-170A-4CFD-995A-A0F6E026F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21333" y="3179428"/>
              <a:ext cx="900000" cy="900000"/>
            </a:xfrm>
            <a:prstGeom prst="rect">
              <a:avLst/>
            </a:prstGeom>
          </p:spPr>
        </p:pic>
      </p:grpSp>
      <p:cxnSp>
        <p:nvCxnSpPr>
          <p:cNvPr id="31" name="Straight Arrow Connector 36">
            <a:extLst>
              <a:ext uri="{FF2B5EF4-FFF2-40B4-BE49-F238E27FC236}">
                <a16:creationId xmlns:a16="http://schemas.microsoft.com/office/drawing/2014/main" id="{BDE4D447-50DB-49DA-A298-898573BAACC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18533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1">
            <a:extLst>
              <a:ext uri="{FF2B5EF4-FFF2-40B4-BE49-F238E27FC236}">
                <a16:creationId xmlns:a16="http://schemas.microsoft.com/office/drawing/2014/main" id="{01C39D69-32E4-4AC2-ADCF-B757D1CFF48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11290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croll: Vertical 1">
            <a:extLst>
              <a:ext uri="{FF2B5EF4-FFF2-40B4-BE49-F238E27FC236}">
                <a16:creationId xmlns:a16="http://schemas.microsoft.com/office/drawing/2014/main" id="{1A96A523-84CE-4944-AC3A-712BA230AC03}"/>
              </a:ext>
            </a:extLst>
          </p:cNvPr>
          <p:cNvSpPr/>
          <p:nvPr/>
        </p:nvSpPr>
        <p:spPr>
          <a:xfrm>
            <a:off x="2360976" y="4509436"/>
            <a:ext cx="8078083" cy="1044000"/>
          </a:xfrm>
          <a:prstGeom prst="verticalScroll">
            <a:avLst>
              <a:gd name="adj" fmla="val 19977"/>
            </a:avLst>
          </a:prstGeom>
          <a:solidFill>
            <a:srgbClr val="6600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Como </a:t>
            </a:r>
            <a:r>
              <a:rPr lang="en-US" sz="4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ordenar</a:t>
            </a:r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uma</a:t>
            </a:r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lista</a:t>
            </a:r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</a:t>
            </a:r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Java?</a:t>
            </a:r>
          </a:p>
        </p:txBody>
      </p:sp>
      <p:sp>
        <p:nvSpPr>
          <p:cNvPr id="34" name="Subtítulo 1">
            <a:extLst>
              <a:ext uri="{FF2B5EF4-FFF2-40B4-BE49-F238E27FC236}">
                <a16:creationId xmlns:a16="http://schemas.microsoft.com/office/drawing/2014/main" id="{3200E033-25FE-48A6-BB6F-3A2A0656D25A}"/>
              </a:ext>
            </a:extLst>
          </p:cNvPr>
          <p:cNvSpPr txBox="1">
            <a:spLocks/>
          </p:cNvSpPr>
          <p:nvPr/>
        </p:nvSpPr>
        <p:spPr>
          <a:xfrm>
            <a:off x="2360976" y="5752456"/>
            <a:ext cx="8078084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b="1" dirty="0">
                <a:solidFill>
                  <a:srgbClr val="66006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listaDeAnimais.sort(?);</a:t>
            </a:r>
          </a:p>
        </p:txBody>
      </p:sp>
    </p:spTree>
    <p:extLst>
      <p:ext uri="{BB962C8B-B14F-4D97-AF65-F5344CB8AC3E}">
        <p14:creationId xmlns:p14="http://schemas.microsoft.com/office/powerpoint/2010/main" val="343481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Comparator (Java Collections)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471" y="90000"/>
            <a:ext cx="540000" cy="540000"/>
          </a:xfrm>
          <a:prstGeom prst="rect">
            <a:avLst/>
          </a:prstGeom>
        </p:spPr>
      </p:pic>
      <p:sp>
        <p:nvSpPr>
          <p:cNvPr id="6" name="Rectangle 42">
            <a:extLst>
              <a:ext uri="{FF2B5EF4-FFF2-40B4-BE49-F238E27FC236}">
                <a16:creationId xmlns:a16="http://schemas.microsoft.com/office/drawing/2014/main" id="{AC51AD0C-ACA9-4632-A720-E3495D17AB4A}"/>
              </a:ext>
            </a:extLst>
          </p:cNvPr>
          <p:cNvSpPr/>
          <p:nvPr/>
        </p:nvSpPr>
        <p:spPr>
          <a:xfrm>
            <a:off x="1845579" y="2575420"/>
            <a:ext cx="9060110" cy="1761687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Arial"/>
            </a:endParaRPr>
          </a:p>
        </p:txBody>
      </p:sp>
      <p:cxnSp>
        <p:nvCxnSpPr>
          <p:cNvPr id="7" name="Straight Arrow Connector 20">
            <a:extLst>
              <a:ext uri="{FF2B5EF4-FFF2-40B4-BE49-F238E27FC236}">
                <a16:creationId xmlns:a16="http://schemas.microsoft.com/office/drawing/2014/main" id="{5DDFDE4E-7617-46C3-B99B-85C180BE1AB7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767127" y="3460078"/>
            <a:ext cx="368594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" name="Straight Arrow Connector 21">
            <a:extLst>
              <a:ext uri="{FF2B5EF4-FFF2-40B4-BE49-F238E27FC236}">
                <a16:creationId xmlns:a16="http://schemas.microsoft.com/office/drawing/2014/main" id="{FEEA260A-78F4-439E-9532-8A3398929036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215721" y="3460078"/>
            <a:ext cx="368594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" name="Straight Arrow Connector 22">
            <a:extLst>
              <a:ext uri="{FF2B5EF4-FFF2-40B4-BE49-F238E27FC236}">
                <a16:creationId xmlns:a16="http://schemas.microsoft.com/office/drawing/2014/main" id="{7EC2767B-FA4D-4AC4-BC75-89F40FA2A6C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664315" y="3460078"/>
            <a:ext cx="368594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10" name="Group 8">
            <a:extLst>
              <a:ext uri="{FF2B5EF4-FFF2-40B4-BE49-F238E27FC236}">
                <a16:creationId xmlns:a16="http://schemas.microsoft.com/office/drawing/2014/main" id="{DD23EBB2-D435-4A7F-9575-0702C8BA6E5E}"/>
              </a:ext>
            </a:extLst>
          </p:cNvPr>
          <p:cNvGrpSpPr/>
          <p:nvPr/>
        </p:nvGrpSpPr>
        <p:grpSpPr>
          <a:xfrm>
            <a:off x="3687127" y="2920078"/>
            <a:ext cx="1080000" cy="1080000"/>
            <a:chOff x="4599657" y="3212075"/>
            <a:chExt cx="1080000" cy="108000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35ED7F0B-AF77-4697-AF6F-CD2AEA3600FA}"/>
                </a:ext>
              </a:extLst>
            </p:cNvPr>
            <p:cNvSpPr/>
            <p:nvPr/>
          </p:nvSpPr>
          <p:spPr>
            <a:xfrm>
              <a:off x="4599657" y="3212075"/>
              <a:ext cx="1080000" cy="10800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13" name="Graphic 23" descr="Turtle">
              <a:extLst>
                <a:ext uri="{FF2B5EF4-FFF2-40B4-BE49-F238E27FC236}">
                  <a16:creationId xmlns:a16="http://schemas.microsoft.com/office/drawing/2014/main" id="{19F06BE1-546C-4EFA-B391-361D6F9CD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657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B9D3ADF3-BD00-420D-9050-FBBFC3695A3B}"/>
              </a:ext>
            </a:extLst>
          </p:cNvPr>
          <p:cNvGrpSpPr/>
          <p:nvPr/>
        </p:nvGrpSpPr>
        <p:grpSpPr>
          <a:xfrm>
            <a:off x="5135721" y="2920078"/>
            <a:ext cx="1080000" cy="1080000"/>
            <a:chOff x="5760013" y="3212075"/>
            <a:chExt cx="1080000" cy="1080000"/>
          </a:xfrm>
        </p:grpSpPr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EF022333-6BAE-4B6E-8E97-A1D20713F5E9}"/>
                </a:ext>
              </a:extLst>
            </p:cNvPr>
            <p:cNvSpPr/>
            <p:nvPr/>
          </p:nvSpPr>
          <p:spPr>
            <a:xfrm>
              <a:off x="5760013" y="3212075"/>
              <a:ext cx="1080000" cy="10800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17" name="Graphic 24" descr="Rabbit">
              <a:extLst>
                <a:ext uri="{FF2B5EF4-FFF2-40B4-BE49-F238E27FC236}">
                  <a16:creationId xmlns:a16="http://schemas.microsoft.com/office/drawing/2014/main" id="{49B4D8B1-DCAD-4152-A759-BBF0C56DB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50013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8" name="Group 32">
            <a:extLst>
              <a:ext uri="{FF2B5EF4-FFF2-40B4-BE49-F238E27FC236}">
                <a16:creationId xmlns:a16="http://schemas.microsoft.com/office/drawing/2014/main" id="{96ACC50C-F254-4B9E-9A85-2DEC7B9E10CC}"/>
              </a:ext>
            </a:extLst>
          </p:cNvPr>
          <p:cNvGrpSpPr/>
          <p:nvPr/>
        </p:nvGrpSpPr>
        <p:grpSpPr>
          <a:xfrm>
            <a:off x="6584315" y="2920078"/>
            <a:ext cx="1080000" cy="1080000"/>
            <a:chOff x="6920369" y="3212075"/>
            <a:chExt cx="1080000" cy="108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92C15E-CE83-4AAE-AB3C-BFAAA2FE2CA2}"/>
                </a:ext>
              </a:extLst>
            </p:cNvPr>
            <p:cNvSpPr/>
            <p:nvPr/>
          </p:nvSpPr>
          <p:spPr>
            <a:xfrm>
              <a:off x="6920369" y="3212075"/>
              <a:ext cx="1080000" cy="10800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20" name="Graphic 25" descr="Dog">
              <a:extLst>
                <a:ext uri="{FF2B5EF4-FFF2-40B4-BE49-F238E27FC236}">
                  <a16:creationId xmlns:a16="http://schemas.microsoft.com/office/drawing/2014/main" id="{0B7CA1FC-9FDF-401A-8D0A-4F62E8AC0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10369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EF9B3542-AE9F-4B2D-BA2C-A9AB143A59B9}"/>
              </a:ext>
            </a:extLst>
          </p:cNvPr>
          <p:cNvGrpSpPr/>
          <p:nvPr/>
        </p:nvGrpSpPr>
        <p:grpSpPr>
          <a:xfrm>
            <a:off x="8032909" y="2920078"/>
            <a:ext cx="1080000" cy="1080000"/>
            <a:chOff x="8080726" y="3212075"/>
            <a:chExt cx="1080000" cy="1080000"/>
          </a:xfrm>
        </p:grpSpPr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9FFABFAC-C993-47F3-B587-3A04D774B944}"/>
                </a:ext>
              </a:extLst>
            </p:cNvPr>
            <p:cNvSpPr/>
            <p:nvPr/>
          </p:nvSpPr>
          <p:spPr>
            <a:xfrm>
              <a:off x="8080726" y="3212075"/>
              <a:ext cx="1080000" cy="10800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23" name="Graphic 26" descr="Cat">
              <a:extLst>
                <a:ext uri="{FF2B5EF4-FFF2-40B4-BE49-F238E27FC236}">
                  <a16:creationId xmlns:a16="http://schemas.microsoft.com/office/drawing/2014/main" id="{70E69A94-7F37-45DD-89D6-AAC001EE5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726" y="3302075"/>
              <a:ext cx="900000" cy="900000"/>
            </a:xfrm>
            <a:prstGeom prst="rect">
              <a:avLst/>
            </a:prstGeom>
          </p:spPr>
        </p:pic>
      </p:grpSp>
      <p:sp>
        <p:nvSpPr>
          <p:cNvPr id="24" name="Rectangle 29">
            <a:extLst>
              <a:ext uri="{FF2B5EF4-FFF2-40B4-BE49-F238E27FC236}">
                <a16:creationId xmlns:a16="http://schemas.microsoft.com/office/drawing/2014/main" id="{5AB53D42-3CF1-436C-ACE4-891DDE5927A4}"/>
              </a:ext>
            </a:extLst>
          </p:cNvPr>
          <p:cNvSpPr/>
          <p:nvPr/>
        </p:nvSpPr>
        <p:spPr>
          <a:xfrm>
            <a:off x="5542526" y="2387749"/>
            <a:ext cx="1978133" cy="3600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Arial"/>
              </a:rPr>
              <a:t>listaDeAnimais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Arial"/>
            </a:endParaRPr>
          </a:p>
        </p:txBody>
      </p:sp>
      <p:grpSp>
        <p:nvGrpSpPr>
          <p:cNvPr id="25" name="Group 34">
            <a:extLst>
              <a:ext uri="{FF2B5EF4-FFF2-40B4-BE49-F238E27FC236}">
                <a16:creationId xmlns:a16="http://schemas.microsoft.com/office/drawing/2014/main" id="{181A7633-C451-469F-9B76-FD76F23C1D94}"/>
              </a:ext>
            </a:extLst>
          </p:cNvPr>
          <p:cNvGrpSpPr/>
          <p:nvPr/>
        </p:nvGrpSpPr>
        <p:grpSpPr>
          <a:xfrm>
            <a:off x="9481501" y="2920078"/>
            <a:ext cx="1080000" cy="1080000"/>
            <a:chOff x="9610157" y="3225867"/>
            <a:chExt cx="1080000" cy="1080000"/>
          </a:xfrm>
        </p:grpSpPr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B3CEB2A0-385F-4181-931F-08253E93AAD7}"/>
                </a:ext>
              </a:extLst>
            </p:cNvPr>
            <p:cNvSpPr/>
            <p:nvPr/>
          </p:nvSpPr>
          <p:spPr>
            <a:xfrm>
              <a:off x="9610157" y="3225867"/>
              <a:ext cx="1080000" cy="10800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27" name="Graphic 5" descr="Hummingbird">
              <a:extLst>
                <a:ext uri="{FF2B5EF4-FFF2-40B4-BE49-F238E27FC236}">
                  <a16:creationId xmlns:a16="http://schemas.microsoft.com/office/drawing/2014/main" id="{D5ECDD2B-8EE7-4D1C-AA97-259D022E1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0157" y="3315867"/>
              <a:ext cx="900000" cy="900000"/>
            </a:xfrm>
            <a:prstGeom prst="rect">
              <a:avLst/>
            </a:prstGeom>
          </p:spPr>
        </p:pic>
      </p:grpSp>
      <p:grpSp>
        <p:nvGrpSpPr>
          <p:cNvPr id="28" name="Group 35">
            <a:extLst>
              <a:ext uri="{FF2B5EF4-FFF2-40B4-BE49-F238E27FC236}">
                <a16:creationId xmlns:a16="http://schemas.microsoft.com/office/drawing/2014/main" id="{23ADC00F-79BF-49DD-8ECC-CB15454C37A1}"/>
              </a:ext>
            </a:extLst>
          </p:cNvPr>
          <p:cNvGrpSpPr/>
          <p:nvPr/>
        </p:nvGrpSpPr>
        <p:grpSpPr>
          <a:xfrm>
            <a:off x="2238533" y="2920078"/>
            <a:ext cx="1080000" cy="1080000"/>
            <a:chOff x="2238533" y="3096628"/>
            <a:chExt cx="1080000" cy="1080000"/>
          </a:xfrm>
        </p:grpSpPr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8DBA2AD2-74B0-493C-952E-4160DBD08F41}"/>
                </a:ext>
              </a:extLst>
            </p:cNvPr>
            <p:cNvSpPr/>
            <p:nvPr/>
          </p:nvSpPr>
          <p:spPr>
            <a:xfrm>
              <a:off x="2238533" y="3096628"/>
              <a:ext cx="1080000" cy="10800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30" name="Graphic 3" descr="Giraffe">
              <a:extLst>
                <a:ext uri="{FF2B5EF4-FFF2-40B4-BE49-F238E27FC236}">
                  <a16:creationId xmlns:a16="http://schemas.microsoft.com/office/drawing/2014/main" id="{F0FDBA69-39E7-459D-B137-5E9892A7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21333" y="3179428"/>
              <a:ext cx="900000" cy="900000"/>
            </a:xfrm>
            <a:prstGeom prst="rect">
              <a:avLst/>
            </a:prstGeom>
          </p:spPr>
        </p:pic>
      </p:grpSp>
      <p:cxnSp>
        <p:nvCxnSpPr>
          <p:cNvPr id="31" name="Straight Arrow Connector 36">
            <a:extLst>
              <a:ext uri="{FF2B5EF4-FFF2-40B4-BE49-F238E27FC236}">
                <a16:creationId xmlns:a16="http://schemas.microsoft.com/office/drawing/2014/main" id="{9EB00160-3492-460A-91D3-9DF1B7C8076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18533" y="3460078"/>
            <a:ext cx="368594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Straight Arrow Connector 41">
            <a:extLst>
              <a:ext uri="{FF2B5EF4-FFF2-40B4-BE49-F238E27FC236}">
                <a16:creationId xmlns:a16="http://schemas.microsoft.com/office/drawing/2014/main" id="{ABE67379-D5DD-4586-9AFD-344C1423F78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112907" y="3460078"/>
            <a:ext cx="368594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Scroll: Vertical 1">
            <a:extLst>
              <a:ext uri="{FF2B5EF4-FFF2-40B4-BE49-F238E27FC236}">
                <a16:creationId xmlns:a16="http://schemas.microsoft.com/office/drawing/2014/main" id="{FE9FECB3-FB67-4CCB-A24A-A0B3BC09D970}"/>
              </a:ext>
            </a:extLst>
          </p:cNvPr>
          <p:cNvSpPr/>
          <p:nvPr/>
        </p:nvSpPr>
        <p:spPr>
          <a:xfrm>
            <a:off x="856034" y="4509436"/>
            <a:ext cx="11059300" cy="900000"/>
          </a:xfrm>
          <a:prstGeom prst="verticalScroll">
            <a:avLst>
              <a:gd name="adj" fmla="val 19977"/>
            </a:avLst>
          </a:prstGeom>
          <a:solidFill>
            <a:srgbClr val="660066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Como </a:t>
            </a:r>
            <a:r>
              <a:rPr kumimoji="0" 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fornecer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lógica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de </a:t>
            </a:r>
            <a:r>
              <a:rPr kumimoji="0" 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ordenação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?</a:t>
            </a:r>
          </a:p>
        </p:txBody>
      </p:sp>
      <p:sp>
        <p:nvSpPr>
          <p:cNvPr id="34" name="Scroll: Vertical 37">
            <a:extLst>
              <a:ext uri="{FF2B5EF4-FFF2-40B4-BE49-F238E27FC236}">
                <a16:creationId xmlns:a16="http://schemas.microsoft.com/office/drawing/2014/main" id="{94EF9077-309E-41CF-84CA-EEC535F87EB4}"/>
              </a:ext>
            </a:extLst>
          </p:cNvPr>
          <p:cNvSpPr/>
          <p:nvPr/>
        </p:nvSpPr>
        <p:spPr>
          <a:xfrm>
            <a:off x="856033" y="5651737"/>
            <a:ext cx="3600000" cy="900000"/>
          </a:xfrm>
          <a:prstGeom prst="verticalScroll">
            <a:avLst>
              <a:gd name="adj" fmla="val 19977"/>
            </a:avLst>
          </a:prstGeom>
          <a:solidFill>
            <a:srgbClr val="660066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Pelo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nome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?</a:t>
            </a:r>
          </a:p>
        </p:txBody>
      </p:sp>
      <p:sp>
        <p:nvSpPr>
          <p:cNvPr id="35" name="Scroll: Vertical 39">
            <a:extLst>
              <a:ext uri="{FF2B5EF4-FFF2-40B4-BE49-F238E27FC236}">
                <a16:creationId xmlns:a16="http://schemas.microsoft.com/office/drawing/2014/main" id="{778603EF-6A7E-403B-992E-5A2C63EBEC36}"/>
              </a:ext>
            </a:extLst>
          </p:cNvPr>
          <p:cNvSpPr/>
          <p:nvPr/>
        </p:nvSpPr>
        <p:spPr>
          <a:xfrm>
            <a:off x="4600017" y="5651737"/>
            <a:ext cx="3600000" cy="900000"/>
          </a:xfrm>
          <a:prstGeom prst="verticalScroll">
            <a:avLst>
              <a:gd name="adj" fmla="val 19977"/>
            </a:avLst>
          </a:prstGeom>
          <a:solidFill>
            <a:srgbClr val="660066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Pelo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porte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?</a:t>
            </a:r>
          </a:p>
        </p:txBody>
      </p:sp>
      <p:sp>
        <p:nvSpPr>
          <p:cNvPr id="36" name="Scroll: Vertical 40">
            <a:extLst>
              <a:ext uri="{FF2B5EF4-FFF2-40B4-BE49-F238E27FC236}">
                <a16:creationId xmlns:a16="http://schemas.microsoft.com/office/drawing/2014/main" id="{E808A5D0-CAD8-47FC-A426-AD6F0A3ABCCA}"/>
              </a:ext>
            </a:extLst>
          </p:cNvPr>
          <p:cNvSpPr/>
          <p:nvPr/>
        </p:nvSpPr>
        <p:spPr>
          <a:xfrm>
            <a:off x="8337018" y="5651737"/>
            <a:ext cx="3600000" cy="900000"/>
          </a:xfrm>
          <a:prstGeom prst="verticalScroll">
            <a:avLst>
              <a:gd name="adj" fmla="val 19977"/>
            </a:avLst>
          </a:prstGeom>
          <a:solidFill>
            <a:srgbClr val="660066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1705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Comparator (Java Collections)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471" y="90000"/>
            <a:ext cx="540000" cy="540000"/>
          </a:xfrm>
          <a:prstGeom prst="rect">
            <a:avLst/>
          </a:prstGeom>
        </p:spPr>
      </p:pic>
      <p:sp>
        <p:nvSpPr>
          <p:cNvPr id="36" name="Rectangle 42">
            <a:extLst>
              <a:ext uri="{FF2B5EF4-FFF2-40B4-BE49-F238E27FC236}">
                <a16:creationId xmlns:a16="http://schemas.microsoft.com/office/drawing/2014/main" id="{0E9707F0-1C54-472E-9B09-F465228C1DCF}"/>
              </a:ext>
            </a:extLst>
          </p:cNvPr>
          <p:cNvSpPr/>
          <p:nvPr/>
        </p:nvSpPr>
        <p:spPr>
          <a:xfrm>
            <a:off x="1845579" y="2575420"/>
            <a:ext cx="9060110" cy="17616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20">
            <a:extLst>
              <a:ext uri="{FF2B5EF4-FFF2-40B4-BE49-F238E27FC236}">
                <a16:creationId xmlns:a16="http://schemas.microsoft.com/office/drawing/2014/main" id="{B00BBC17-4E1F-40EE-903C-3D60E924C577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76712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706E7B82-2EE7-4BCB-BD1E-D12C381A3EB2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6215721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510BD468-4247-402E-9918-7D7AE8CEFC83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664315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8">
            <a:extLst>
              <a:ext uri="{FF2B5EF4-FFF2-40B4-BE49-F238E27FC236}">
                <a16:creationId xmlns:a16="http://schemas.microsoft.com/office/drawing/2014/main" id="{06B9806F-769E-4E17-A447-D1A2036320A6}"/>
              </a:ext>
            </a:extLst>
          </p:cNvPr>
          <p:cNvGrpSpPr/>
          <p:nvPr/>
        </p:nvGrpSpPr>
        <p:grpSpPr>
          <a:xfrm>
            <a:off x="3687127" y="2920078"/>
            <a:ext cx="1080000" cy="1080000"/>
            <a:chOff x="4599657" y="3212075"/>
            <a:chExt cx="1080000" cy="1080000"/>
          </a:xfrm>
        </p:grpSpPr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889EE6E9-81A3-4273-AECB-44432B419C47}"/>
                </a:ext>
              </a:extLst>
            </p:cNvPr>
            <p:cNvSpPr/>
            <p:nvPr/>
          </p:nvSpPr>
          <p:spPr>
            <a:xfrm>
              <a:off x="4599657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2" name="Graphic 23" descr="Turtle">
              <a:extLst>
                <a:ext uri="{FF2B5EF4-FFF2-40B4-BE49-F238E27FC236}">
                  <a16:creationId xmlns:a16="http://schemas.microsoft.com/office/drawing/2014/main" id="{C6E68CAA-C8F2-4D8C-80EF-CA516BDC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657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43" name="Group 31">
            <a:extLst>
              <a:ext uri="{FF2B5EF4-FFF2-40B4-BE49-F238E27FC236}">
                <a16:creationId xmlns:a16="http://schemas.microsoft.com/office/drawing/2014/main" id="{BB5F76E3-01DB-48D1-A64B-D7A8F311B264}"/>
              </a:ext>
            </a:extLst>
          </p:cNvPr>
          <p:cNvGrpSpPr/>
          <p:nvPr/>
        </p:nvGrpSpPr>
        <p:grpSpPr>
          <a:xfrm>
            <a:off x="5135721" y="2920078"/>
            <a:ext cx="1080000" cy="1080000"/>
            <a:chOff x="5760013" y="3212075"/>
            <a:chExt cx="1080000" cy="1080000"/>
          </a:xfrm>
        </p:grpSpPr>
        <p:sp>
          <p:nvSpPr>
            <p:cNvPr id="44" name="Rectangle 17">
              <a:extLst>
                <a:ext uri="{FF2B5EF4-FFF2-40B4-BE49-F238E27FC236}">
                  <a16:creationId xmlns:a16="http://schemas.microsoft.com/office/drawing/2014/main" id="{49DAE150-CB2A-45C3-ACCC-CB69B2D9CBF8}"/>
                </a:ext>
              </a:extLst>
            </p:cNvPr>
            <p:cNvSpPr/>
            <p:nvPr/>
          </p:nvSpPr>
          <p:spPr>
            <a:xfrm>
              <a:off x="5760013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5" name="Graphic 24" descr="Rabbit">
              <a:extLst>
                <a:ext uri="{FF2B5EF4-FFF2-40B4-BE49-F238E27FC236}">
                  <a16:creationId xmlns:a16="http://schemas.microsoft.com/office/drawing/2014/main" id="{1D32A600-C1E9-41AE-A2AB-9BBD2ED0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50013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46" name="Group 32">
            <a:extLst>
              <a:ext uri="{FF2B5EF4-FFF2-40B4-BE49-F238E27FC236}">
                <a16:creationId xmlns:a16="http://schemas.microsoft.com/office/drawing/2014/main" id="{DDF78534-9430-45F7-AB4D-A642D6CCF3B6}"/>
              </a:ext>
            </a:extLst>
          </p:cNvPr>
          <p:cNvGrpSpPr/>
          <p:nvPr/>
        </p:nvGrpSpPr>
        <p:grpSpPr>
          <a:xfrm>
            <a:off x="6584315" y="2920078"/>
            <a:ext cx="1080000" cy="1080000"/>
            <a:chOff x="6920369" y="3212075"/>
            <a:chExt cx="1080000" cy="1080000"/>
          </a:xfrm>
        </p:grpSpPr>
        <p:sp>
          <p:nvSpPr>
            <p:cNvPr id="47" name="Rectangle 18">
              <a:extLst>
                <a:ext uri="{FF2B5EF4-FFF2-40B4-BE49-F238E27FC236}">
                  <a16:creationId xmlns:a16="http://schemas.microsoft.com/office/drawing/2014/main" id="{F17F5354-B848-465E-9BC0-CE56A47EC759}"/>
                </a:ext>
              </a:extLst>
            </p:cNvPr>
            <p:cNvSpPr/>
            <p:nvPr/>
          </p:nvSpPr>
          <p:spPr>
            <a:xfrm>
              <a:off x="6920369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8" name="Graphic 25" descr="Dog">
              <a:extLst>
                <a:ext uri="{FF2B5EF4-FFF2-40B4-BE49-F238E27FC236}">
                  <a16:creationId xmlns:a16="http://schemas.microsoft.com/office/drawing/2014/main" id="{D835C637-2A2F-4DB9-9F5E-07080659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10369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49" name="Group 33">
            <a:extLst>
              <a:ext uri="{FF2B5EF4-FFF2-40B4-BE49-F238E27FC236}">
                <a16:creationId xmlns:a16="http://schemas.microsoft.com/office/drawing/2014/main" id="{C9B0D10B-A0B2-46FC-AEAA-DE9317AA5470}"/>
              </a:ext>
            </a:extLst>
          </p:cNvPr>
          <p:cNvGrpSpPr/>
          <p:nvPr/>
        </p:nvGrpSpPr>
        <p:grpSpPr>
          <a:xfrm>
            <a:off x="8032909" y="2920078"/>
            <a:ext cx="1080000" cy="1080000"/>
            <a:chOff x="8080726" y="3212075"/>
            <a:chExt cx="1080000" cy="108000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F71C1BBB-E122-4558-B8D1-15C8C5CCA337}"/>
                </a:ext>
              </a:extLst>
            </p:cNvPr>
            <p:cNvSpPr/>
            <p:nvPr/>
          </p:nvSpPr>
          <p:spPr>
            <a:xfrm>
              <a:off x="8080726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26" descr="Cat">
              <a:extLst>
                <a:ext uri="{FF2B5EF4-FFF2-40B4-BE49-F238E27FC236}">
                  <a16:creationId xmlns:a16="http://schemas.microsoft.com/office/drawing/2014/main" id="{63221AEE-8043-4DE8-8310-6352DCDAA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726" y="3302075"/>
              <a:ext cx="900000" cy="900000"/>
            </a:xfrm>
            <a:prstGeom prst="rect">
              <a:avLst/>
            </a:prstGeom>
          </p:spPr>
        </p:pic>
      </p:grpSp>
      <p:sp>
        <p:nvSpPr>
          <p:cNvPr id="52" name="Rectangle 29">
            <a:extLst>
              <a:ext uri="{FF2B5EF4-FFF2-40B4-BE49-F238E27FC236}">
                <a16:creationId xmlns:a16="http://schemas.microsoft.com/office/drawing/2014/main" id="{D7BE7BB0-97F2-48C0-A404-16D69A4EA674}"/>
              </a:ext>
            </a:extLst>
          </p:cNvPr>
          <p:cNvSpPr/>
          <p:nvPr/>
        </p:nvSpPr>
        <p:spPr>
          <a:xfrm>
            <a:off x="5542526" y="2387749"/>
            <a:ext cx="1978133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grpSp>
        <p:nvGrpSpPr>
          <p:cNvPr id="53" name="Group 34">
            <a:extLst>
              <a:ext uri="{FF2B5EF4-FFF2-40B4-BE49-F238E27FC236}">
                <a16:creationId xmlns:a16="http://schemas.microsoft.com/office/drawing/2014/main" id="{C638D7B8-B0B2-44B9-8033-F2A5F380265B}"/>
              </a:ext>
            </a:extLst>
          </p:cNvPr>
          <p:cNvGrpSpPr/>
          <p:nvPr/>
        </p:nvGrpSpPr>
        <p:grpSpPr>
          <a:xfrm>
            <a:off x="9481501" y="2920078"/>
            <a:ext cx="1080000" cy="1080000"/>
            <a:chOff x="9610157" y="3225867"/>
            <a:chExt cx="1080000" cy="1080000"/>
          </a:xfrm>
        </p:grpSpPr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BCCC43DF-4796-4A1A-AC64-379F98535B1B}"/>
                </a:ext>
              </a:extLst>
            </p:cNvPr>
            <p:cNvSpPr/>
            <p:nvPr/>
          </p:nvSpPr>
          <p:spPr>
            <a:xfrm>
              <a:off x="9610157" y="3225867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5" name="Graphic 5" descr="Hummingbird">
              <a:extLst>
                <a:ext uri="{FF2B5EF4-FFF2-40B4-BE49-F238E27FC236}">
                  <a16:creationId xmlns:a16="http://schemas.microsoft.com/office/drawing/2014/main" id="{45411DDB-0402-4775-87DD-ED5161032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0157" y="3315867"/>
              <a:ext cx="900000" cy="900000"/>
            </a:xfrm>
            <a:prstGeom prst="rect">
              <a:avLst/>
            </a:prstGeom>
          </p:spPr>
        </p:pic>
      </p:grpSp>
      <p:grpSp>
        <p:nvGrpSpPr>
          <p:cNvPr id="56" name="Group 35">
            <a:extLst>
              <a:ext uri="{FF2B5EF4-FFF2-40B4-BE49-F238E27FC236}">
                <a16:creationId xmlns:a16="http://schemas.microsoft.com/office/drawing/2014/main" id="{D0E43321-DDE7-4A40-9EE9-9B40095F5359}"/>
              </a:ext>
            </a:extLst>
          </p:cNvPr>
          <p:cNvGrpSpPr/>
          <p:nvPr/>
        </p:nvGrpSpPr>
        <p:grpSpPr>
          <a:xfrm>
            <a:off x="2238533" y="2920078"/>
            <a:ext cx="1080000" cy="1080000"/>
            <a:chOff x="2238533" y="3096628"/>
            <a:chExt cx="1080000" cy="1080000"/>
          </a:xfrm>
        </p:grpSpPr>
        <p:sp>
          <p:nvSpPr>
            <p:cNvPr id="57" name="Rectangle 30">
              <a:extLst>
                <a:ext uri="{FF2B5EF4-FFF2-40B4-BE49-F238E27FC236}">
                  <a16:creationId xmlns:a16="http://schemas.microsoft.com/office/drawing/2014/main" id="{B46813E1-F352-4E7F-9A62-73DF6EE13D6F}"/>
                </a:ext>
              </a:extLst>
            </p:cNvPr>
            <p:cNvSpPr/>
            <p:nvPr/>
          </p:nvSpPr>
          <p:spPr>
            <a:xfrm>
              <a:off x="2238533" y="3096628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8" name="Graphic 3" descr="Giraffe">
              <a:extLst>
                <a:ext uri="{FF2B5EF4-FFF2-40B4-BE49-F238E27FC236}">
                  <a16:creationId xmlns:a16="http://schemas.microsoft.com/office/drawing/2014/main" id="{342C9318-538B-44DB-A8D6-B60EA9C80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21333" y="3179428"/>
              <a:ext cx="900000" cy="900000"/>
            </a:xfrm>
            <a:prstGeom prst="rect">
              <a:avLst/>
            </a:prstGeom>
          </p:spPr>
        </p:pic>
      </p:grpSp>
      <p:cxnSp>
        <p:nvCxnSpPr>
          <p:cNvPr id="59" name="Straight Arrow Connector 36">
            <a:extLst>
              <a:ext uri="{FF2B5EF4-FFF2-40B4-BE49-F238E27FC236}">
                <a16:creationId xmlns:a16="http://schemas.microsoft.com/office/drawing/2014/main" id="{E1F2DE56-C357-40C7-8824-06E522104DB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318533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41">
            <a:extLst>
              <a:ext uri="{FF2B5EF4-FFF2-40B4-BE49-F238E27FC236}">
                <a16:creationId xmlns:a16="http://schemas.microsoft.com/office/drawing/2014/main" id="{A774CEE2-CEFC-4961-BB07-BC6EF6BE946A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1290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croll: Vertical 1">
            <a:extLst>
              <a:ext uri="{FF2B5EF4-FFF2-40B4-BE49-F238E27FC236}">
                <a16:creationId xmlns:a16="http://schemas.microsoft.com/office/drawing/2014/main" id="{915D078E-D027-4059-95B2-70968785E6CC}"/>
              </a:ext>
            </a:extLst>
          </p:cNvPr>
          <p:cNvSpPr/>
          <p:nvPr/>
        </p:nvSpPr>
        <p:spPr>
          <a:xfrm>
            <a:off x="2360976" y="4509436"/>
            <a:ext cx="8078083" cy="1044000"/>
          </a:xfrm>
          <a:prstGeom prst="verticalScroll">
            <a:avLst>
              <a:gd name="adj" fmla="val 19977"/>
            </a:avLst>
          </a:prstGeom>
          <a:solidFill>
            <a:srgbClr val="6600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</a:t>
            </a:r>
            <a:r>
              <a:rPr lang="en-US" sz="40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ordenar</a:t>
            </a:r>
            <a:r>
              <a:rPr lang="en-US" sz="4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4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US" sz="4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4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Java?</a:t>
            </a:r>
          </a:p>
        </p:txBody>
      </p:sp>
      <p:sp>
        <p:nvSpPr>
          <p:cNvPr id="62" name="Subtítulo 1">
            <a:extLst>
              <a:ext uri="{FF2B5EF4-FFF2-40B4-BE49-F238E27FC236}">
                <a16:creationId xmlns:a16="http://schemas.microsoft.com/office/drawing/2014/main" id="{032464F5-F119-43CE-8404-E5C3BE8029A1}"/>
              </a:ext>
            </a:extLst>
          </p:cNvPr>
          <p:cNvSpPr txBox="1">
            <a:spLocks/>
          </p:cNvSpPr>
          <p:nvPr/>
        </p:nvSpPr>
        <p:spPr>
          <a:xfrm>
            <a:off x="2360976" y="5752456"/>
            <a:ext cx="8078084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b="1" dirty="0">
                <a:solidFill>
                  <a:srgbClr val="66006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listaDeAnimais.sort(</a:t>
            </a:r>
            <a:r>
              <a:rPr lang="pt-BR" sz="4000" b="1" dirty="0">
                <a:solidFill>
                  <a:srgbClr val="660066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?</a:t>
            </a:r>
            <a:r>
              <a:rPr lang="pt-BR" sz="4000" b="1" dirty="0">
                <a:solidFill>
                  <a:srgbClr val="66006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9C8C0633-733F-47FE-B067-26D88CEFC958}"/>
              </a:ext>
            </a:extLst>
          </p:cNvPr>
          <p:cNvSpPr/>
          <p:nvPr/>
        </p:nvSpPr>
        <p:spPr>
          <a:xfrm>
            <a:off x="856033" y="2102265"/>
            <a:ext cx="11059301" cy="35550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Arrow: Pentagon 2">
            <a:extLst>
              <a:ext uri="{FF2B5EF4-FFF2-40B4-BE49-F238E27FC236}">
                <a16:creationId xmlns:a16="http://schemas.microsoft.com/office/drawing/2014/main" id="{8CE6D29D-2377-419A-99A1-435A4E258FE0}"/>
              </a:ext>
            </a:extLst>
          </p:cNvPr>
          <p:cNvSpPr/>
          <p:nvPr/>
        </p:nvSpPr>
        <p:spPr>
          <a:xfrm rot="1277343">
            <a:off x="1754331" y="4085943"/>
            <a:ext cx="7333475" cy="821534"/>
          </a:xfrm>
          <a:prstGeom prst="homePlate">
            <a:avLst>
              <a:gd name="adj" fmla="val 136497"/>
            </a:avLst>
          </a:prstGeom>
          <a:solidFill>
            <a:srgbClr val="1E6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>
                <a:solidFill>
                  <a:srgbClr val="FFFF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 = Strategy de </a:t>
            </a:r>
            <a:r>
              <a:rPr lang="en-US" sz="4400" i="1" dirty="0" err="1">
                <a:solidFill>
                  <a:srgbClr val="FFFF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ordenação</a:t>
            </a:r>
            <a:endParaRPr lang="en-US" sz="4400" i="1" dirty="0">
              <a:solidFill>
                <a:srgbClr val="FFFF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49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Comparator (Java Collections)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471" y="90000"/>
            <a:ext cx="540000" cy="540000"/>
          </a:xfrm>
          <a:prstGeom prst="rect">
            <a:avLst/>
          </a:prstGeom>
        </p:spPr>
      </p:pic>
      <p:sp>
        <p:nvSpPr>
          <p:cNvPr id="34" name="Rectangle 42">
            <a:extLst>
              <a:ext uri="{FF2B5EF4-FFF2-40B4-BE49-F238E27FC236}">
                <a16:creationId xmlns:a16="http://schemas.microsoft.com/office/drawing/2014/main" id="{7DB03FE1-E211-4CBF-B8BE-477E3AD8DA84}"/>
              </a:ext>
            </a:extLst>
          </p:cNvPr>
          <p:cNvSpPr/>
          <p:nvPr/>
        </p:nvSpPr>
        <p:spPr>
          <a:xfrm>
            <a:off x="1845579" y="2575420"/>
            <a:ext cx="9060110" cy="17616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20">
            <a:extLst>
              <a:ext uri="{FF2B5EF4-FFF2-40B4-BE49-F238E27FC236}">
                <a16:creationId xmlns:a16="http://schemas.microsoft.com/office/drawing/2014/main" id="{F747B83A-7293-4579-9DCA-E619682853D8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476712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1">
            <a:extLst>
              <a:ext uri="{FF2B5EF4-FFF2-40B4-BE49-F238E27FC236}">
                <a16:creationId xmlns:a16="http://schemas.microsoft.com/office/drawing/2014/main" id="{3D9C676D-F7AD-4427-821E-6376B847B1BF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6215721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192985C4-859B-4F0E-A2B7-14AF9F239B4D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664315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8">
            <a:extLst>
              <a:ext uri="{FF2B5EF4-FFF2-40B4-BE49-F238E27FC236}">
                <a16:creationId xmlns:a16="http://schemas.microsoft.com/office/drawing/2014/main" id="{2B4C2402-4526-4106-84CC-46E8A32F5080}"/>
              </a:ext>
            </a:extLst>
          </p:cNvPr>
          <p:cNvGrpSpPr/>
          <p:nvPr/>
        </p:nvGrpSpPr>
        <p:grpSpPr>
          <a:xfrm>
            <a:off x="3687127" y="2920078"/>
            <a:ext cx="1080000" cy="1080000"/>
            <a:chOff x="4599657" y="3212075"/>
            <a:chExt cx="1080000" cy="1080000"/>
          </a:xfrm>
        </p:grpSpPr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4E0179CF-6BF8-4E9D-9CED-2075235F9CBE}"/>
                </a:ext>
              </a:extLst>
            </p:cNvPr>
            <p:cNvSpPr/>
            <p:nvPr/>
          </p:nvSpPr>
          <p:spPr>
            <a:xfrm>
              <a:off x="4599657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0" name="Graphic 23" descr="Turtle">
              <a:extLst>
                <a:ext uri="{FF2B5EF4-FFF2-40B4-BE49-F238E27FC236}">
                  <a16:creationId xmlns:a16="http://schemas.microsoft.com/office/drawing/2014/main" id="{F9829FF5-1857-41AE-A2C6-81CC7646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657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41" name="Group 31">
            <a:extLst>
              <a:ext uri="{FF2B5EF4-FFF2-40B4-BE49-F238E27FC236}">
                <a16:creationId xmlns:a16="http://schemas.microsoft.com/office/drawing/2014/main" id="{D8920A46-7B2B-4938-B0C7-9C7FE183220E}"/>
              </a:ext>
            </a:extLst>
          </p:cNvPr>
          <p:cNvGrpSpPr/>
          <p:nvPr/>
        </p:nvGrpSpPr>
        <p:grpSpPr>
          <a:xfrm>
            <a:off x="5135721" y="2920078"/>
            <a:ext cx="1080000" cy="1080000"/>
            <a:chOff x="5760013" y="3212075"/>
            <a:chExt cx="1080000" cy="1080000"/>
          </a:xfrm>
        </p:grpSpPr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12EF99D5-B51A-4F94-BE6A-EDAE346AD216}"/>
                </a:ext>
              </a:extLst>
            </p:cNvPr>
            <p:cNvSpPr/>
            <p:nvPr/>
          </p:nvSpPr>
          <p:spPr>
            <a:xfrm>
              <a:off x="5760013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3" name="Graphic 24" descr="Rabbit">
              <a:extLst>
                <a:ext uri="{FF2B5EF4-FFF2-40B4-BE49-F238E27FC236}">
                  <a16:creationId xmlns:a16="http://schemas.microsoft.com/office/drawing/2014/main" id="{22D504F0-5991-4FDF-B604-8EDB43348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50013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44" name="Group 32">
            <a:extLst>
              <a:ext uri="{FF2B5EF4-FFF2-40B4-BE49-F238E27FC236}">
                <a16:creationId xmlns:a16="http://schemas.microsoft.com/office/drawing/2014/main" id="{B0EE4BF0-F9E2-4D7E-A9B1-CC05A29841DF}"/>
              </a:ext>
            </a:extLst>
          </p:cNvPr>
          <p:cNvGrpSpPr/>
          <p:nvPr/>
        </p:nvGrpSpPr>
        <p:grpSpPr>
          <a:xfrm>
            <a:off x="6584315" y="2920078"/>
            <a:ext cx="1080000" cy="1080000"/>
            <a:chOff x="6920369" y="3212075"/>
            <a:chExt cx="1080000" cy="1080000"/>
          </a:xfrm>
        </p:grpSpPr>
        <p:sp>
          <p:nvSpPr>
            <p:cNvPr id="45" name="Rectangle 18">
              <a:extLst>
                <a:ext uri="{FF2B5EF4-FFF2-40B4-BE49-F238E27FC236}">
                  <a16:creationId xmlns:a16="http://schemas.microsoft.com/office/drawing/2014/main" id="{1239D233-A958-4D65-AE49-DFA7E63AA59C}"/>
                </a:ext>
              </a:extLst>
            </p:cNvPr>
            <p:cNvSpPr/>
            <p:nvPr/>
          </p:nvSpPr>
          <p:spPr>
            <a:xfrm>
              <a:off x="6920369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6" name="Graphic 25" descr="Dog">
              <a:extLst>
                <a:ext uri="{FF2B5EF4-FFF2-40B4-BE49-F238E27FC236}">
                  <a16:creationId xmlns:a16="http://schemas.microsoft.com/office/drawing/2014/main" id="{DE45BC4B-F836-4E67-8963-9F02336B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10369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47" name="Group 33">
            <a:extLst>
              <a:ext uri="{FF2B5EF4-FFF2-40B4-BE49-F238E27FC236}">
                <a16:creationId xmlns:a16="http://schemas.microsoft.com/office/drawing/2014/main" id="{C79931F8-EEFE-4C4E-B07E-745DB4E7A877}"/>
              </a:ext>
            </a:extLst>
          </p:cNvPr>
          <p:cNvGrpSpPr/>
          <p:nvPr/>
        </p:nvGrpSpPr>
        <p:grpSpPr>
          <a:xfrm>
            <a:off x="8032909" y="2920078"/>
            <a:ext cx="1080000" cy="1080000"/>
            <a:chOff x="8080726" y="3212075"/>
            <a:chExt cx="1080000" cy="1080000"/>
          </a:xfrm>
        </p:grpSpPr>
        <p:sp>
          <p:nvSpPr>
            <p:cNvPr id="48" name="Rectangle 19">
              <a:extLst>
                <a:ext uri="{FF2B5EF4-FFF2-40B4-BE49-F238E27FC236}">
                  <a16:creationId xmlns:a16="http://schemas.microsoft.com/office/drawing/2014/main" id="{29328619-7F05-4319-9858-D64E9D1852A7}"/>
                </a:ext>
              </a:extLst>
            </p:cNvPr>
            <p:cNvSpPr/>
            <p:nvPr/>
          </p:nvSpPr>
          <p:spPr>
            <a:xfrm>
              <a:off x="8080726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9" name="Graphic 26" descr="Cat">
              <a:extLst>
                <a:ext uri="{FF2B5EF4-FFF2-40B4-BE49-F238E27FC236}">
                  <a16:creationId xmlns:a16="http://schemas.microsoft.com/office/drawing/2014/main" id="{C466C000-B15F-4730-97EA-A6533AE1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726" y="3302075"/>
              <a:ext cx="900000" cy="900000"/>
            </a:xfrm>
            <a:prstGeom prst="rect">
              <a:avLst/>
            </a:prstGeom>
          </p:spPr>
        </p:pic>
      </p:grpSp>
      <p:sp>
        <p:nvSpPr>
          <p:cNvPr id="50" name="Rectangle 29">
            <a:extLst>
              <a:ext uri="{FF2B5EF4-FFF2-40B4-BE49-F238E27FC236}">
                <a16:creationId xmlns:a16="http://schemas.microsoft.com/office/drawing/2014/main" id="{7932BAF1-DF10-4D4F-AA19-2B8ABEFE4657}"/>
              </a:ext>
            </a:extLst>
          </p:cNvPr>
          <p:cNvSpPr/>
          <p:nvPr/>
        </p:nvSpPr>
        <p:spPr>
          <a:xfrm>
            <a:off x="5542526" y="2387749"/>
            <a:ext cx="1978133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grpSp>
        <p:nvGrpSpPr>
          <p:cNvPr id="51" name="Group 34">
            <a:extLst>
              <a:ext uri="{FF2B5EF4-FFF2-40B4-BE49-F238E27FC236}">
                <a16:creationId xmlns:a16="http://schemas.microsoft.com/office/drawing/2014/main" id="{DD09A38D-8F1F-4F32-867B-7543B38A2B7B}"/>
              </a:ext>
            </a:extLst>
          </p:cNvPr>
          <p:cNvGrpSpPr/>
          <p:nvPr/>
        </p:nvGrpSpPr>
        <p:grpSpPr>
          <a:xfrm>
            <a:off x="9481501" y="2920078"/>
            <a:ext cx="1080000" cy="1080000"/>
            <a:chOff x="9610157" y="3225867"/>
            <a:chExt cx="1080000" cy="1080000"/>
          </a:xfrm>
        </p:grpSpPr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0CA95EF8-4824-4779-9821-98EDB6C67E64}"/>
                </a:ext>
              </a:extLst>
            </p:cNvPr>
            <p:cNvSpPr/>
            <p:nvPr/>
          </p:nvSpPr>
          <p:spPr>
            <a:xfrm>
              <a:off x="9610157" y="3225867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" descr="Hummingbird">
              <a:extLst>
                <a:ext uri="{FF2B5EF4-FFF2-40B4-BE49-F238E27FC236}">
                  <a16:creationId xmlns:a16="http://schemas.microsoft.com/office/drawing/2014/main" id="{E0A21E49-88F0-428B-9281-3892D1D2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0157" y="3315867"/>
              <a:ext cx="900000" cy="900000"/>
            </a:xfrm>
            <a:prstGeom prst="rect">
              <a:avLst/>
            </a:prstGeom>
          </p:spPr>
        </p:pic>
      </p:grpSp>
      <p:grpSp>
        <p:nvGrpSpPr>
          <p:cNvPr id="54" name="Group 35">
            <a:extLst>
              <a:ext uri="{FF2B5EF4-FFF2-40B4-BE49-F238E27FC236}">
                <a16:creationId xmlns:a16="http://schemas.microsoft.com/office/drawing/2014/main" id="{B19D965F-8FCF-4D45-89C9-CBB8BCF0EC77}"/>
              </a:ext>
            </a:extLst>
          </p:cNvPr>
          <p:cNvGrpSpPr/>
          <p:nvPr/>
        </p:nvGrpSpPr>
        <p:grpSpPr>
          <a:xfrm>
            <a:off x="2238533" y="2920078"/>
            <a:ext cx="1080000" cy="1080000"/>
            <a:chOff x="2238533" y="3096628"/>
            <a:chExt cx="1080000" cy="1080000"/>
          </a:xfrm>
        </p:grpSpPr>
        <p:sp>
          <p:nvSpPr>
            <p:cNvPr id="55" name="Rectangle 30">
              <a:extLst>
                <a:ext uri="{FF2B5EF4-FFF2-40B4-BE49-F238E27FC236}">
                  <a16:creationId xmlns:a16="http://schemas.microsoft.com/office/drawing/2014/main" id="{6F2886F5-9D6A-4101-B8EE-403827C416A5}"/>
                </a:ext>
              </a:extLst>
            </p:cNvPr>
            <p:cNvSpPr/>
            <p:nvPr/>
          </p:nvSpPr>
          <p:spPr>
            <a:xfrm>
              <a:off x="2238533" y="3096628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6" name="Graphic 3" descr="Giraffe">
              <a:extLst>
                <a:ext uri="{FF2B5EF4-FFF2-40B4-BE49-F238E27FC236}">
                  <a16:creationId xmlns:a16="http://schemas.microsoft.com/office/drawing/2014/main" id="{0C7A5B69-B501-4FFC-8771-8A1522712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21333" y="3179428"/>
              <a:ext cx="900000" cy="900000"/>
            </a:xfrm>
            <a:prstGeom prst="rect">
              <a:avLst/>
            </a:prstGeom>
          </p:spPr>
        </p:pic>
      </p:grpSp>
      <p:cxnSp>
        <p:nvCxnSpPr>
          <p:cNvPr id="57" name="Straight Arrow Connector 36">
            <a:extLst>
              <a:ext uri="{FF2B5EF4-FFF2-40B4-BE49-F238E27FC236}">
                <a16:creationId xmlns:a16="http://schemas.microsoft.com/office/drawing/2014/main" id="{8470875C-1AC4-4F6B-BF86-3CAA5F336BE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318533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1">
            <a:extLst>
              <a:ext uri="{FF2B5EF4-FFF2-40B4-BE49-F238E27FC236}">
                <a16:creationId xmlns:a16="http://schemas.microsoft.com/office/drawing/2014/main" id="{D8F8A692-3331-42D3-9E2D-B486E083F76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11290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1">
            <a:extLst>
              <a:ext uri="{FF2B5EF4-FFF2-40B4-BE49-F238E27FC236}">
                <a16:creationId xmlns:a16="http://schemas.microsoft.com/office/drawing/2014/main" id="{FEE1BBDE-DA33-48A9-957B-B6A33C13BABD}"/>
              </a:ext>
            </a:extLst>
          </p:cNvPr>
          <p:cNvSpPr/>
          <p:nvPr/>
        </p:nvSpPr>
        <p:spPr>
          <a:xfrm>
            <a:off x="3936000" y="4884736"/>
            <a:ext cx="4320000" cy="1260000"/>
          </a:xfrm>
          <a:prstGeom prst="roundRect">
            <a:avLst>
              <a:gd name="adj" fmla="val 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&lt;&lt;interface&gt;&gt;</a:t>
            </a:r>
            <a:endParaRPr lang="en-US" sz="2400" b="1" dirty="0">
              <a:solidFill>
                <a:srgbClr val="FFFF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Comparator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&lt;Animal&gt;</a:t>
            </a:r>
          </a:p>
        </p:txBody>
      </p:sp>
    </p:spTree>
    <p:extLst>
      <p:ext uri="{BB962C8B-B14F-4D97-AF65-F5344CB8AC3E}">
        <p14:creationId xmlns:p14="http://schemas.microsoft.com/office/powerpoint/2010/main" val="3722214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Comparator (Java Collections)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471" y="90000"/>
            <a:ext cx="540000" cy="540000"/>
          </a:xfrm>
          <a:prstGeom prst="rect">
            <a:avLst/>
          </a:prstGeom>
        </p:spPr>
      </p:pic>
      <p:sp>
        <p:nvSpPr>
          <p:cNvPr id="6" name="Rectangle 42">
            <a:extLst>
              <a:ext uri="{FF2B5EF4-FFF2-40B4-BE49-F238E27FC236}">
                <a16:creationId xmlns:a16="http://schemas.microsoft.com/office/drawing/2014/main" id="{A333B46A-57B3-4F09-85F1-70652EBF0CD9}"/>
              </a:ext>
            </a:extLst>
          </p:cNvPr>
          <p:cNvSpPr/>
          <p:nvPr/>
        </p:nvSpPr>
        <p:spPr>
          <a:xfrm>
            <a:off x="1845579" y="2575420"/>
            <a:ext cx="9060110" cy="17616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20">
            <a:extLst>
              <a:ext uri="{FF2B5EF4-FFF2-40B4-BE49-F238E27FC236}">
                <a16:creationId xmlns:a16="http://schemas.microsoft.com/office/drawing/2014/main" id="{8028958B-7E80-4B9F-BAA3-BC78C4869B2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76712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1">
            <a:extLst>
              <a:ext uri="{FF2B5EF4-FFF2-40B4-BE49-F238E27FC236}">
                <a16:creationId xmlns:a16="http://schemas.microsoft.com/office/drawing/2014/main" id="{9C1DCDEA-64F3-44C9-B33A-33F9C343E01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215721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2">
            <a:extLst>
              <a:ext uri="{FF2B5EF4-FFF2-40B4-BE49-F238E27FC236}">
                <a16:creationId xmlns:a16="http://schemas.microsoft.com/office/drawing/2014/main" id="{36BF62E6-C2C6-4CAB-B3AE-6C275B175A0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664315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8">
            <a:extLst>
              <a:ext uri="{FF2B5EF4-FFF2-40B4-BE49-F238E27FC236}">
                <a16:creationId xmlns:a16="http://schemas.microsoft.com/office/drawing/2014/main" id="{2D9821C4-BF7C-46AF-819D-A6588DD164C3}"/>
              </a:ext>
            </a:extLst>
          </p:cNvPr>
          <p:cNvGrpSpPr/>
          <p:nvPr/>
        </p:nvGrpSpPr>
        <p:grpSpPr>
          <a:xfrm>
            <a:off x="3687127" y="2920078"/>
            <a:ext cx="1080000" cy="1080000"/>
            <a:chOff x="4599657" y="3212075"/>
            <a:chExt cx="1080000" cy="108000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E362210D-C767-4498-B450-45752941925A}"/>
                </a:ext>
              </a:extLst>
            </p:cNvPr>
            <p:cNvSpPr/>
            <p:nvPr/>
          </p:nvSpPr>
          <p:spPr>
            <a:xfrm>
              <a:off x="4599657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3" name="Graphic 23" descr="Turtle">
              <a:extLst>
                <a:ext uri="{FF2B5EF4-FFF2-40B4-BE49-F238E27FC236}">
                  <a16:creationId xmlns:a16="http://schemas.microsoft.com/office/drawing/2014/main" id="{6C987150-D347-4F6C-9857-1C75EBA9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657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DB73E75-72F1-4093-B1E8-929F66D6DB9C}"/>
              </a:ext>
            </a:extLst>
          </p:cNvPr>
          <p:cNvGrpSpPr/>
          <p:nvPr/>
        </p:nvGrpSpPr>
        <p:grpSpPr>
          <a:xfrm>
            <a:off x="5135721" y="2920078"/>
            <a:ext cx="1080000" cy="1080000"/>
            <a:chOff x="5760013" y="3212075"/>
            <a:chExt cx="1080000" cy="1080000"/>
          </a:xfrm>
        </p:grpSpPr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A4369773-D414-430F-9E79-052B6F470332}"/>
                </a:ext>
              </a:extLst>
            </p:cNvPr>
            <p:cNvSpPr/>
            <p:nvPr/>
          </p:nvSpPr>
          <p:spPr>
            <a:xfrm>
              <a:off x="5760013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7" name="Graphic 24" descr="Rabbit">
              <a:extLst>
                <a:ext uri="{FF2B5EF4-FFF2-40B4-BE49-F238E27FC236}">
                  <a16:creationId xmlns:a16="http://schemas.microsoft.com/office/drawing/2014/main" id="{DBD14F71-D31B-4D94-A867-1FE99FC38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50013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8" name="Group 32">
            <a:extLst>
              <a:ext uri="{FF2B5EF4-FFF2-40B4-BE49-F238E27FC236}">
                <a16:creationId xmlns:a16="http://schemas.microsoft.com/office/drawing/2014/main" id="{2E1E6D6F-E2AD-4896-B4CF-A6160DD1DC54}"/>
              </a:ext>
            </a:extLst>
          </p:cNvPr>
          <p:cNvGrpSpPr/>
          <p:nvPr/>
        </p:nvGrpSpPr>
        <p:grpSpPr>
          <a:xfrm>
            <a:off x="6584315" y="2920078"/>
            <a:ext cx="1080000" cy="1080000"/>
            <a:chOff x="6920369" y="3212075"/>
            <a:chExt cx="1080000" cy="108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C6497D-6790-4B88-A328-1BD3871DD8CB}"/>
                </a:ext>
              </a:extLst>
            </p:cNvPr>
            <p:cNvSpPr/>
            <p:nvPr/>
          </p:nvSpPr>
          <p:spPr>
            <a:xfrm>
              <a:off x="6920369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0" name="Graphic 25" descr="Dog">
              <a:extLst>
                <a:ext uri="{FF2B5EF4-FFF2-40B4-BE49-F238E27FC236}">
                  <a16:creationId xmlns:a16="http://schemas.microsoft.com/office/drawing/2014/main" id="{115DD422-E9DB-4CFD-8476-A93496AE0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10369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3B48DAE7-90E7-4145-85E5-0789DD223850}"/>
              </a:ext>
            </a:extLst>
          </p:cNvPr>
          <p:cNvGrpSpPr/>
          <p:nvPr/>
        </p:nvGrpSpPr>
        <p:grpSpPr>
          <a:xfrm>
            <a:off x="8032909" y="2920078"/>
            <a:ext cx="1080000" cy="1080000"/>
            <a:chOff x="8080726" y="3212075"/>
            <a:chExt cx="1080000" cy="1080000"/>
          </a:xfrm>
        </p:grpSpPr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E7623F66-1A07-40E1-B367-16ADBF1D5719}"/>
                </a:ext>
              </a:extLst>
            </p:cNvPr>
            <p:cNvSpPr/>
            <p:nvPr/>
          </p:nvSpPr>
          <p:spPr>
            <a:xfrm>
              <a:off x="8080726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3" name="Graphic 26" descr="Cat">
              <a:extLst>
                <a:ext uri="{FF2B5EF4-FFF2-40B4-BE49-F238E27FC236}">
                  <a16:creationId xmlns:a16="http://schemas.microsoft.com/office/drawing/2014/main" id="{C758A91B-1A8E-4C7C-B99D-B5D247CF7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726" y="3302075"/>
              <a:ext cx="900000" cy="900000"/>
            </a:xfrm>
            <a:prstGeom prst="rect">
              <a:avLst/>
            </a:prstGeom>
          </p:spPr>
        </p:pic>
      </p:grpSp>
      <p:sp>
        <p:nvSpPr>
          <p:cNvPr id="24" name="Rectangle 29">
            <a:extLst>
              <a:ext uri="{FF2B5EF4-FFF2-40B4-BE49-F238E27FC236}">
                <a16:creationId xmlns:a16="http://schemas.microsoft.com/office/drawing/2014/main" id="{6B4DC371-CBB9-4513-8E63-504F94FA21D2}"/>
              </a:ext>
            </a:extLst>
          </p:cNvPr>
          <p:cNvSpPr/>
          <p:nvPr/>
        </p:nvSpPr>
        <p:spPr>
          <a:xfrm>
            <a:off x="5542526" y="2387749"/>
            <a:ext cx="1978133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 34">
            <a:extLst>
              <a:ext uri="{FF2B5EF4-FFF2-40B4-BE49-F238E27FC236}">
                <a16:creationId xmlns:a16="http://schemas.microsoft.com/office/drawing/2014/main" id="{DF5AB069-4FD5-412E-810B-F49FFCBC1E34}"/>
              </a:ext>
            </a:extLst>
          </p:cNvPr>
          <p:cNvGrpSpPr/>
          <p:nvPr/>
        </p:nvGrpSpPr>
        <p:grpSpPr>
          <a:xfrm>
            <a:off x="9481501" y="2920078"/>
            <a:ext cx="1080000" cy="1080000"/>
            <a:chOff x="9610157" y="3225867"/>
            <a:chExt cx="1080000" cy="1080000"/>
          </a:xfrm>
        </p:grpSpPr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E01A0D27-1793-49DC-82E9-32CBB5EEA7CA}"/>
                </a:ext>
              </a:extLst>
            </p:cNvPr>
            <p:cNvSpPr/>
            <p:nvPr/>
          </p:nvSpPr>
          <p:spPr>
            <a:xfrm>
              <a:off x="9610157" y="3225867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7" name="Graphic 5" descr="Hummingbird">
              <a:extLst>
                <a:ext uri="{FF2B5EF4-FFF2-40B4-BE49-F238E27FC236}">
                  <a16:creationId xmlns:a16="http://schemas.microsoft.com/office/drawing/2014/main" id="{6041DBB8-213A-43CE-978F-A77EAA5E2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0157" y="3315867"/>
              <a:ext cx="900000" cy="900000"/>
            </a:xfrm>
            <a:prstGeom prst="rect">
              <a:avLst/>
            </a:prstGeom>
          </p:spPr>
        </p:pic>
      </p:grpSp>
      <p:grpSp>
        <p:nvGrpSpPr>
          <p:cNvPr id="28" name="Group 35">
            <a:extLst>
              <a:ext uri="{FF2B5EF4-FFF2-40B4-BE49-F238E27FC236}">
                <a16:creationId xmlns:a16="http://schemas.microsoft.com/office/drawing/2014/main" id="{B8DB7456-D68E-4517-ABFF-696522FFDC8F}"/>
              </a:ext>
            </a:extLst>
          </p:cNvPr>
          <p:cNvGrpSpPr/>
          <p:nvPr/>
        </p:nvGrpSpPr>
        <p:grpSpPr>
          <a:xfrm>
            <a:off x="2238533" y="2920078"/>
            <a:ext cx="1080000" cy="1080000"/>
            <a:chOff x="2238533" y="3096628"/>
            <a:chExt cx="1080000" cy="1080000"/>
          </a:xfrm>
        </p:grpSpPr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6D7D1255-CAC4-4FDC-B212-2C618F5F93DB}"/>
                </a:ext>
              </a:extLst>
            </p:cNvPr>
            <p:cNvSpPr/>
            <p:nvPr/>
          </p:nvSpPr>
          <p:spPr>
            <a:xfrm>
              <a:off x="2238533" y="3096628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0" name="Graphic 3" descr="Giraffe">
              <a:extLst>
                <a:ext uri="{FF2B5EF4-FFF2-40B4-BE49-F238E27FC236}">
                  <a16:creationId xmlns:a16="http://schemas.microsoft.com/office/drawing/2014/main" id="{0AB6EE57-6629-4AF6-8A7E-A9913EF29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21333" y="3179428"/>
              <a:ext cx="900000" cy="900000"/>
            </a:xfrm>
            <a:prstGeom prst="rect">
              <a:avLst/>
            </a:prstGeom>
          </p:spPr>
        </p:pic>
      </p:grpSp>
      <p:cxnSp>
        <p:nvCxnSpPr>
          <p:cNvPr id="31" name="Straight Arrow Connector 36">
            <a:extLst>
              <a:ext uri="{FF2B5EF4-FFF2-40B4-BE49-F238E27FC236}">
                <a16:creationId xmlns:a16="http://schemas.microsoft.com/office/drawing/2014/main" id="{FB250178-44E3-4683-902B-E606009F806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18533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1">
            <a:extLst>
              <a:ext uri="{FF2B5EF4-FFF2-40B4-BE49-F238E27FC236}">
                <a16:creationId xmlns:a16="http://schemas.microsoft.com/office/drawing/2014/main" id="{25EAFAFA-0F50-460F-9463-78DCA85D6D4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11290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741D9CEC-0B6D-493D-983C-5332353F606E}"/>
              </a:ext>
            </a:extLst>
          </p:cNvPr>
          <p:cNvSpPr/>
          <p:nvPr/>
        </p:nvSpPr>
        <p:spPr>
          <a:xfrm>
            <a:off x="1625721" y="4871662"/>
            <a:ext cx="3960000" cy="720000"/>
          </a:xfrm>
          <a:prstGeom prst="round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Comparator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&lt;Animal&gt;</a:t>
            </a:r>
          </a:p>
        </p:txBody>
      </p:sp>
      <p:cxnSp>
        <p:nvCxnSpPr>
          <p:cNvPr id="34" name="Straight Arrow Connector 37">
            <a:extLst>
              <a:ext uri="{FF2B5EF4-FFF2-40B4-BE49-F238E27FC236}">
                <a16:creationId xmlns:a16="http://schemas.microsoft.com/office/drawing/2014/main" id="{30DE6460-339B-43A0-A8D2-89359D8F289C}"/>
              </a:ext>
            </a:extLst>
          </p:cNvPr>
          <p:cNvCxnSpPr>
            <a:cxnSpLocks/>
          </p:cNvCxnSpPr>
          <p:nvPr/>
        </p:nvCxnSpPr>
        <p:spPr>
          <a:xfrm flipV="1">
            <a:off x="2778533" y="4000078"/>
            <a:ext cx="0" cy="884658"/>
          </a:xfrm>
          <a:prstGeom prst="straightConnector1">
            <a:avLst/>
          </a:prstGeom>
          <a:ln w="38100">
            <a:solidFill>
              <a:srgbClr val="0066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8">
            <a:extLst>
              <a:ext uri="{FF2B5EF4-FFF2-40B4-BE49-F238E27FC236}">
                <a16:creationId xmlns:a16="http://schemas.microsoft.com/office/drawing/2014/main" id="{3C2443F9-A133-49CE-B714-B07A34C5CF68}"/>
              </a:ext>
            </a:extLst>
          </p:cNvPr>
          <p:cNvCxnSpPr>
            <a:cxnSpLocks/>
          </p:cNvCxnSpPr>
          <p:nvPr/>
        </p:nvCxnSpPr>
        <p:spPr>
          <a:xfrm flipV="1">
            <a:off x="4230302" y="4006107"/>
            <a:ext cx="0" cy="884658"/>
          </a:xfrm>
          <a:prstGeom prst="straightConnector1">
            <a:avLst/>
          </a:prstGeom>
          <a:ln w="38100">
            <a:solidFill>
              <a:srgbClr val="0066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9">
            <a:extLst>
              <a:ext uri="{FF2B5EF4-FFF2-40B4-BE49-F238E27FC236}">
                <a16:creationId xmlns:a16="http://schemas.microsoft.com/office/drawing/2014/main" id="{F0C7B0F8-EBCC-43BB-AA9D-9AE731BE69C9}"/>
              </a:ext>
            </a:extLst>
          </p:cNvPr>
          <p:cNvSpPr/>
          <p:nvPr/>
        </p:nvSpPr>
        <p:spPr>
          <a:xfrm>
            <a:off x="3245721" y="5966893"/>
            <a:ext cx="720000" cy="540000"/>
          </a:xfrm>
          <a:prstGeom prst="ellipse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37" name="Straight Arrow Connector 40">
            <a:extLst>
              <a:ext uri="{FF2B5EF4-FFF2-40B4-BE49-F238E27FC236}">
                <a16:creationId xmlns:a16="http://schemas.microsoft.com/office/drawing/2014/main" id="{8C8537AA-E57D-4095-A449-E39E6EBE3308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3605721" y="5591662"/>
            <a:ext cx="0" cy="375231"/>
          </a:xfrm>
          <a:prstGeom prst="straightConnector1">
            <a:avLst/>
          </a:prstGeom>
          <a:ln w="38100">
            <a:solidFill>
              <a:srgbClr val="006666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bbon: Tilted Up 42">
            <a:extLst>
              <a:ext uri="{FF2B5EF4-FFF2-40B4-BE49-F238E27FC236}">
                <a16:creationId xmlns:a16="http://schemas.microsoft.com/office/drawing/2014/main" id="{B56AE728-52F5-4B1F-BE6D-E3DFF1ACB5DD}"/>
              </a:ext>
            </a:extLst>
          </p:cNvPr>
          <p:cNvSpPr/>
          <p:nvPr/>
        </p:nvSpPr>
        <p:spPr>
          <a:xfrm>
            <a:off x="856033" y="1925139"/>
            <a:ext cx="2882239" cy="890123"/>
          </a:xfrm>
          <a:prstGeom prst="ribbon2">
            <a:avLst>
              <a:gd name="adj1" fmla="val 22322"/>
              <a:gd name="adj2" fmla="val 67464"/>
            </a:avLst>
          </a:prstGeom>
          <a:solidFill>
            <a:srgbClr val="0066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Pelo</a:t>
            </a:r>
            <a:r>
              <a:rPr lang="en-US" sz="28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nome</a:t>
            </a:r>
            <a:endParaRPr lang="en-US" sz="28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B011A3A3-B2D9-4C9C-80CD-19837639CC19}"/>
              </a:ext>
            </a:extLst>
          </p:cNvPr>
          <p:cNvSpPr/>
          <p:nvPr/>
        </p:nvSpPr>
        <p:spPr>
          <a:xfrm>
            <a:off x="1621555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Singleton</a:t>
            </a:r>
          </a:p>
        </p:txBody>
      </p:sp>
      <p:sp>
        <p:nvSpPr>
          <p:cNvPr id="4" name="Rectangle: Diagonal Corners Rounded 12">
            <a:extLst>
              <a:ext uri="{FF2B5EF4-FFF2-40B4-BE49-F238E27FC236}">
                <a16:creationId xmlns:a16="http://schemas.microsoft.com/office/drawing/2014/main" id="{F9D91D61-BFB1-48E5-92CC-D1EE8077BFBD}"/>
              </a:ext>
            </a:extLst>
          </p:cNvPr>
          <p:cNvSpPr/>
          <p:nvPr/>
        </p:nvSpPr>
        <p:spPr>
          <a:xfrm>
            <a:off x="1621555" y="2037049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58C9038E-2F51-458E-8911-8A50EBACDF49}"/>
              </a:ext>
            </a:extLst>
          </p:cNvPr>
          <p:cNvSpPr/>
          <p:nvPr/>
        </p:nvSpPr>
        <p:spPr>
          <a:xfrm>
            <a:off x="1621555" y="32490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</a:p>
        </p:txBody>
      </p:sp>
      <p:sp>
        <p:nvSpPr>
          <p:cNvPr id="7" name="Rectangle: Diagonal Corners Rounded 15">
            <a:extLst>
              <a:ext uri="{FF2B5EF4-FFF2-40B4-BE49-F238E27FC236}">
                <a16:creationId xmlns:a16="http://schemas.microsoft.com/office/drawing/2014/main" id="{9C4A3766-AC11-43B8-9FEA-7BEE0FE45680}"/>
              </a:ext>
            </a:extLst>
          </p:cNvPr>
          <p:cNvSpPr/>
          <p:nvPr/>
        </p:nvSpPr>
        <p:spPr>
          <a:xfrm>
            <a:off x="1621555" y="446095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019600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Comparator (Java Collections)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471" y="90000"/>
            <a:ext cx="540000" cy="540000"/>
          </a:xfrm>
          <a:prstGeom prst="rect">
            <a:avLst/>
          </a:prstGeom>
        </p:spPr>
      </p:pic>
      <p:sp>
        <p:nvSpPr>
          <p:cNvPr id="6" name="Rectangle 42">
            <a:extLst>
              <a:ext uri="{FF2B5EF4-FFF2-40B4-BE49-F238E27FC236}">
                <a16:creationId xmlns:a16="http://schemas.microsoft.com/office/drawing/2014/main" id="{A35EEC13-4813-408A-AA7C-D897D03CB701}"/>
              </a:ext>
            </a:extLst>
          </p:cNvPr>
          <p:cNvSpPr/>
          <p:nvPr/>
        </p:nvSpPr>
        <p:spPr>
          <a:xfrm>
            <a:off x="1845579" y="2575420"/>
            <a:ext cx="9060110" cy="17616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20">
            <a:extLst>
              <a:ext uri="{FF2B5EF4-FFF2-40B4-BE49-F238E27FC236}">
                <a16:creationId xmlns:a16="http://schemas.microsoft.com/office/drawing/2014/main" id="{63D95C86-8D6C-4DE4-88BB-6D125A33CC4C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76712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1">
            <a:extLst>
              <a:ext uri="{FF2B5EF4-FFF2-40B4-BE49-F238E27FC236}">
                <a16:creationId xmlns:a16="http://schemas.microsoft.com/office/drawing/2014/main" id="{4C48AF0E-1D64-4B86-A39A-C295BB854C8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215721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2">
            <a:extLst>
              <a:ext uri="{FF2B5EF4-FFF2-40B4-BE49-F238E27FC236}">
                <a16:creationId xmlns:a16="http://schemas.microsoft.com/office/drawing/2014/main" id="{C769335C-55CC-44B3-A2AA-5313E8C912A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664315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8">
            <a:extLst>
              <a:ext uri="{FF2B5EF4-FFF2-40B4-BE49-F238E27FC236}">
                <a16:creationId xmlns:a16="http://schemas.microsoft.com/office/drawing/2014/main" id="{D587B5CB-6A21-4553-A2D2-ADB953937FB7}"/>
              </a:ext>
            </a:extLst>
          </p:cNvPr>
          <p:cNvGrpSpPr/>
          <p:nvPr/>
        </p:nvGrpSpPr>
        <p:grpSpPr>
          <a:xfrm>
            <a:off x="3687127" y="2920078"/>
            <a:ext cx="1080000" cy="1080000"/>
            <a:chOff x="4599657" y="3212075"/>
            <a:chExt cx="1080000" cy="108000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1FF6986D-71F5-4353-AE44-967B9FCEADE8}"/>
                </a:ext>
              </a:extLst>
            </p:cNvPr>
            <p:cNvSpPr/>
            <p:nvPr/>
          </p:nvSpPr>
          <p:spPr>
            <a:xfrm>
              <a:off x="4599657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3" name="Graphic 23" descr="Turtle">
              <a:extLst>
                <a:ext uri="{FF2B5EF4-FFF2-40B4-BE49-F238E27FC236}">
                  <a16:creationId xmlns:a16="http://schemas.microsoft.com/office/drawing/2014/main" id="{B250B9BD-2027-46E5-BD63-079521AA4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657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AFE7D3FA-DE3E-46D1-8229-2D8742F637EA}"/>
              </a:ext>
            </a:extLst>
          </p:cNvPr>
          <p:cNvGrpSpPr/>
          <p:nvPr/>
        </p:nvGrpSpPr>
        <p:grpSpPr>
          <a:xfrm>
            <a:off x="5135721" y="2920078"/>
            <a:ext cx="1080000" cy="1080000"/>
            <a:chOff x="5760013" y="3212075"/>
            <a:chExt cx="1080000" cy="1080000"/>
          </a:xfrm>
        </p:grpSpPr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F8B38D8B-8E5F-4C91-9B89-4495F4B6E7D7}"/>
                </a:ext>
              </a:extLst>
            </p:cNvPr>
            <p:cNvSpPr/>
            <p:nvPr/>
          </p:nvSpPr>
          <p:spPr>
            <a:xfrm>
              <a:off x="5760013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7" name="Graphic 24" descr="Rabbit">
              <a:extLst>
                <a:ext uri="{FF2B5EF4-FFF2-40B4-BE49-F238E27FC236}">
                  <a16:creationId xmlns:a16="http://schemas.microsoft.com/office/drawing/2014/main" id="{5FF86ADB-4EA4-4AC3-BF0C-A3A5747B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50013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8" name="Group 32">
            <a:extLst>
              <a:ext uri="{FF2B5EF4-FFF2-40B4-BE49-F238E27FC236}">
                <a16:creationId xmlns:a16="http://schemas.microsoft.com/office/drawing/2014/main" id="{14BE1822-2D4D-438A-800F-85B4AD2B7F32}"/>
              </a:ext>
            </a:extLst>
          </p:cNvPr>
          <p:cNvGrpSpPr/>
          <p:nvPr/>
        </p:nvGrpSpPr>
        <p:grpSpPr>
          <a:xfrm>
            <a:off x="6584315" y="2920078"/>
            <a:ext cx="1080000" cy="1080000"/>
            <a:chOff x="6920369" y="3212075"/>
            <a:chExt cx="1080000" cy="108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5ABAF6-FDE8-434A-9F5D-F27888D677C2}"/>
                </a:ext>
              </a:extLst>
            </p:cNvPr>
            <p:cNvSpPr/>
            <p:nvPr/>
          </p:nvSpPr>
          <p:spPr>
            <a:xfrm>
              <a:off x="6920369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0" name="Graphic 25" descr="Dog">
              <a:extLst>
                <a:ext uri="{FF2B5EF4-FFF2-40B4-BE49-F238E27FC236}">
                  <a16:creationId xmlns:a16="http://schemas.microsoft.com/office/drawing/2014/main" id="{1406A690-CC8C-4E18-892D-BA7135871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10369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B455240F-0365-4F9F-A9BE-2669FAAED903}"/>
              </a:ext>
            </a:extLst>
          </p:cNvPr>
          <p:cNvGrpSpPr/>
          <p:nvPr/>
        </p:nvGrpSpPr>
        <p:grpSpPr>
          <a:xfrm>
            <a:off x="8032909" y="2920078"/>
            <a:ext cx="1080000" cy="1080000"/>
            <a:chOff x="8080726" y="3212075"/>
            <a:chExt cx="1080000" cy="1080000"/>
          </a:xfrm>
        </p:grpSpPr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12BBE0DE-4012-4075-8F24-18D5D3E697A0}"/>
                </a:ext>
              </a:extLst>
            </p:cNvPr>
            <p:cNvSpPr/>
            <p:nvPr/>
          </p:nvSpPr>
          <p:spPr>
            <a:xfrm>
              <a:off x="8080726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3" name="Graphic 26" descr="Cat">
              <a:extLst>
                <a:ext uri="{FF2B5EF4-FFF2-40B4-BE49-F238E27FC236}">
                  <a16:creationId xmlns:a16="http://schemas.microsoft.com/office/drawing/2014/main" id="{35E7BDF4-3472-4AA4-9F3F-7F4B09CC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726" y="3302075"/>
              <a:ext cx="900000" cy="900000"/>
            </a:xfrm>
            <a:prstGeom prst="rect">
              <a:avLst/>
            </a:prstGeom>
          </p:spPr>
        </p:pic>
      </p:grpSp>
      <p:sp>
        <p:nvSpPr>
          <p:cNvPr id="24" name="Rectangle 29">
            <a:extLst>
              <a:ext uri="{FF2B5EF4-FFF2-40B4-BE49-F238E27FC236}">
                <a16:creationId xmlns:a16="http://schemas.microsoft.com/office/drawing/2014/main" id="{A8D0084A-BC4A-471B-9FDC-9292D9085E06}"/>
              </a:ext>
            </a:extLst>
          </p:cNvPr>
          <p:cNvSpPr/>
          <p:nvPr/>
        </p:nvSpPr>
        <p:spPr>
          <a:xfrm>
            <a:off x="5542526" y="2387749"/>
            <a:ext cx="1978133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 34">
            <a:extLst>
              <a:ext uri="{FF2B5EF4-FFF2-40B4-BE49-F238E27FC236}">
                <a16:creationId xmlns:a16="http://schemas.microsoft.com/office/drawing/2014/main" id="{4D333450-57BB-46A3-8BDB-A7A50E8C1215}"/>
              </a:ext>
            </a:extLst>
          </p:cNvPr>
          <p:cNvGrpSpPr/>
          <p:nvPr/>
        </p:nvGrpSpPr>
        <p:grpSpPr>
          <a:xfrm>
            <a:off x="9481501" y="2920078"/>
            <a:ext cx="1080000" cy="1080000"/>
            <a:chOff x="9610157" y="3225867"/>
            <a:chExt cx="1080000" cy="1080000"/>
          </a:xfrm>
        </p:grpSpPr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057F573A-707D-475C-98A7-CCF7819EFFF1}"/>
                </a:ext>
              </a:extLst>
            </p:cNvPr>
            <p:cNvSpPr/>
            <p:nvPr/>
          </p:nvSpPr>
          <p:spPr>
            <a:xfrm>
              <a:off x="9610157" y="3225867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7" name="Graphic 5" descr="Hummingbird">
              <a:extLst>
                <a:ext uri="{FF2B5EF4-FFF2-40B4-BE49-F238E27FC236}">
                  <a16:creationId xmlns:a16="http://schemas.microsoft.com/office/drawing/2014/main" id="{3209705C-1BF6-4250-A116-9E1F87C0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0157" y="3315867"/>
              <a:ext cx="900000" cy="900000"/>
            </a:xfrm>
            <a:prstGeom prst="rect">
              <a:avLst/>
            </a:prstGeom>
          </p:spPr>
        </p:pic>
      </p:grpSp>
      <p:grpSp>
        <p:nvGrpSpPr>
          <p:cNvPr id="28" name="Group 35">
            <a:extLst>
              <a:ext uri="{FF2B5EF4-FFF2-40B4-BE49-F238E27FC236}">
                <a16:creationId xmlns:a16="http://schemas.microsoft.com/office/drawing/2014/main" id="{55C0DDC4-F256-4A04-B802-409A3F620109}"/>
              </a:ext>
            </a:extLst>
          </p:cNvPr>
          <p:cNvGrpSpPr/>
          <p:nvPr/>
        </p:nvGrpSpPr>
        <p:grpSpPr>
          <a:xfrm>
            <a:off x="2238533" y="2920078"/>
            <a:ext cx="1080000" cy="1080000"/>
            <a:chOff x="2238533" y="3096628"/>
            <a:chExt cx="1080000" cy="1080000"/>
          </a:xfrm>
        </p:grpSpPr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59004162-977D-4CD9-9D3D-543E55083D43}"/>
                </a:ext>
              </a:extLst>
            </p:cNvPr>
            <p:cNvSpPr/>
            <p:nvPr/>
          </p:nvSpPr>
          <p:spPr>
            <a:xfrm>
              <a:off x="2238533" y="3096628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0" name="Graphic 3" descr="Giraffe">
              <a:extLst>
                <a:ext uri="{FF2B5EF4-FFF2-40B4-BE49-F238E27FC236}">
                  <a16:creationId xmlns:a16="http://schemas.microsoft.com/office/drawing/2014/main" id="{C3635311-1475-4CCC-A40E-8B7FDB4E0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21333" y="3179428"/>
              <a:ext cx="900000" cy="900000"/>
            </a:xfrm>
            <a:prstGeom prst="rect">
              <a:avLst/>
            </a:prstGeom>
          </p:spPr>
        </p:pic>
      </p:grpSp>
      <p:cxnSp>
        <p:nvCxnSpPr>
          <p:cNvPr id="31" name="Straight Arrow Connector 36">
            <a:extLst>
              <a:ext uri="{FF2B5EF4-FFF2-40B4-BE49-F238E27FC236}">
                <a16:creationId xmlns:a16="http://schemas.microsoft.com/office/drawing/2014/main" id="{0F077BCB-D47F-4E84-8D1B-C14A80148E7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18533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1">
            <a:extLst>
              <a:ext uri="{FF2B5EF4-FFF2-40B4-BE49-F238E27FC236}">
                <a16:creationId xmlns:a16="http://schemas.microsoft.com/office/drawing/2014/main" id="{F6A92ACA-2577-4EC2-8A69-D100EBD005D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11290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C34BA053-E947-4D6C-AB7B-46445423618C}"/>
              </a:ext>
            </a:extLst>
          </p:cNvPr>
          <p:cNvSpPr/>
          <p:nvPr/>
        </p:nvSpPr>
        <p:spPr>
          <a:xfrm>
            <a:off x="4553482" y="4871662"/>
            <a:ext cx="3960000" cy="720000"/>
          </a:xfrm>
          <a:prstGeom prst="round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Comparator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&lt;Animal&gt;</a:t>
            </a:r>
          </a:p>
        </p:txBody>
      </p:sp>
      <p:cxnSp>
        <p:nvCxnSpPr>
          <p:cNvPr id="34" name="Straight Arrow Connector 37">
            <a:extLst>
              <a:ext uri="{FF2B5EF4-FFF2-40B4-BE49-F238E27FC236}">
                <a16:creationId xmlns:a16="http://schemas.microsoft.com/office/drawing/2014/main" id="{018AA441-5C84-475D-B0C3-26CF3C1DAB48}"/>
              </a:ext>
            </a:extLst>
          </p:cNvPr>
          <p:cNvCxnSpPr>
            <a:cxnSpLocks/>
          </p:cNvCxnSpPr>
          <p:nvPr/>
        </p:nvCxnSpPr>
        <p:spPr>
          <a:xfrm flipV="1">
            <a:off x="5706294" y="4000078"/>
            <a:ext cx="0" cy="884658"/>
          </a:xfrm>
          <a:prstGeom prst="straightConnector1">
            <a:avLst/>
          </a:prstGeom>
          <a:ln w="38100">
            <a:solidFill>
              <a:srgbClr val="0066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8">
            <a:extLst>
              <a:ext uri="{FF2B5EF4-FFF2-40B4-BE49-F238E27FC236}">
                <a16:creationId xmlns:a16="http://schemas.microsoft.com/office/drawing/2014/main" id="{50A3B633-3CB7-404C-AB72-8F8F0FEB1D3A}"/>
              </a:ext>
            </a:extLst>
          </p:cNvPr>
          <p:cNvCxnSpPr>
            <a:cxnSpLocks/>
          </p:cNvCxnSpPr>
          <p:nvPr/>
        </p:nvCxnSpPr>
        <p:spPr>
          <a:xfrm flipV="1">
            <a:off x="7158063" y="4006107"/>
            <a:ext cx="0" cy="884658"/>
          </a:xfrm>
          <a:prstGeom prst="straightConnector1">
            <a:avLst/>
          </a:prstGeom>
          <a:ln w="38100">
            <a:solidFill>
              <a:srgbClr val="0066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9">
            <a:extLst>
              <a:ext uri="{FF2B5EF4-FFF2-40B4-BE49-F238E27FC236}">
                <a16:creationId xmlns:a16="http://schemas.microsoft.com/office/drawing/2014/main" id="{C2DCA9C1-B2F5-4443-84DD-48EEEC4A3451}"/>
              </a:ext>
            </a:extLst>
          </p:cNvPr>
          <p:cNvSpPr/>
          <p:nvPr/>
        </p:nvSpPr>
        <p:spPr>
          <a:xfrm>
            <a:off x="6173482" y="5966893"/>
            <a:ext cx="720000" cy="540000"/>
          </a:xfrm>
          <a:prstGeom prst="ellipse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-1</a:t>
            </a:r>
          </a:p>
        </p:txBody>
      </p:sp>
      <p:cxnSp>
        <p:nvCxnSpPr>
          <p:cNvPr id="37" name="Straight Arrow Connector 40">
            <a:extLst>
              <a:ext uri="{FF2B5EF4-FFF2-40B4-BE49-F238E27FC236}">
                <a16:creationId xmlns:a16="http://schemas.microsoft.com/office/drawing/2014/main" id="{18922041-F4EF-473C-BA44-36CDD9DA2DAF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6533482" y="5591662"/>
            <a:ext cx="0" cy="375231"/>
          </a:xfrm>
          <a:prstGeom prst="straightConnector1">
            <a:avLst/>
          </a:prstGeom>
          <a:ln w="38100">
            <a:solidFill>
              <a:srgbClr val="006666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bbon: Tilted Up 42">
            <a:extLst>
              <a:ext uri="{FF2B5EF4-FFF2-40B4-BE49-F238E27FC236}">
                <a16:creationId xmlns:a16="http://schemas.microsoft.com/office/drawing/2014/main" id="{FED48795-658B-4463-B1B6-63D2508FA252}"/>
              </a:ext>
            </a:extLst>
          </p:cNvPr>
          <p:cNvSpPr/>
          <p:nvPr/>
        </p:nvSpPr>
        <p:spPr>
          <a:xfrm>
            <a:off x="856033" y="1925139"/>
            <a:ext cx="2882239" cy="890123"/>
          </a:xfrm>
          <a:prstGeom prst="ribbon2">
            <a:avLst>
              <a:gd name="adj1" fmla="val 22322"/>
              <a:gd name="adj2" fmla="val 67464"/>
            </a:avLst>
          </a:prstGeom>
          <a:solidFill>
            <a:srgbClr val="0066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Pelo</a:t>
            </a:r>
            <a:r>
              <a:rPr lang="en-US" sz="28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nome</a:t>
            </a:r>
            <a:endParaRPr lang="en-US" sz="28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52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Comparator (Java Collections)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471" y="90000"/>
            <a:ext cx="540000" cy="540000"/>
          </a:xfrm>
          <a:prstGeom prst="rect">
            <a:avLst/>
          </a:prstGeom>
        </p:spPr>
      </p:pic>
      <p:sp>
        <p:nvSpPr>
          <p:cNvPr id="4" name="Rectangle 42">
            <a:extLst>
              <a:ext uri="{FF2B5EF4-FFF2-40B4-BE49-F238E27FC236}">
                <a16:creationId xmlns:a16="http://schemas.microsoft.com/office/drawing/2014/main" id="{2995A6EC-802C-45D8-84C9-DA694EF99D55}"/>
              </a:ext>
            </a:extLst>
          </p:cNvPr>
          <p:cNvSpPr/>
          <p:nvPr/>
        </p:nvSpPr>
        <p:spPr>
          <a:xfrm>
            <a:off x="1845579" y="2575420"/>
            <a:ext cx="9060110" cy="17616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20">
            <a:extLst>
              <a:ext uri="{FF2B5EF4-FFF2-40B4-BE49-F238E27FC236}">
                <a16:creationId xmlns:a16="http://schemas.microsoft.com/office/drawing/2014/main" id="{C0DC4300-06BF-4D15-82E9-EDB81FF61653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6712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1">
            <a:extLst>
              <a:ext uri="{FF2B5EF4-FFF2-40B4-BE49-F238E27FC236}">
                <a16:creationId xmlns:a16="http://schemas.microsoft.com/office/drawing/2014/main" id="{34C269A1-D3D3-4ACD-9BC8-440589B0D9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6215721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2">
            <a:extLst>
              <a:ext uri="{FF2B5EF4-FFF2-40B4-BE49-F238E27FC236}">
                <a16:creationId xmlns:a16="http://schemas.microsoft.com/office/drawing/2014/main" id="{ACC977B8-3403-4190-BF33-4071C9A18B1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664315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FFC533B-EA05-492F-8E91-2843B3E219A1}"/>
              </a:ext>
            </a:extLst>
          </p:cNvPr>
          <p:cNvGrpSpPr/>
          <p:nvPr/>
        </p:nvGrpSpPr>
        <p:grpSpPr>
          <a:xfrm>
            <a:off x="3687127" y="2920078"/>
            <a:ext cx="1080000" cy="1080000"/>
            <a:chOff x="4599657" y="3212075"/>
            <a:chExt cx="1080000" cy="1080000"/>
          </a:xfrm>
        </p:grpSpPr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46AD00B8-1006-4739-B420-7D16E2B8B5D7}"/>
                </a:ext>
              </a:extLst>
            </p:cNvPr>
            <p:cNvSpPr/>
            <p:nvPr/>
          </p:nvSpPr>
          <p:spPr>
            <a:xfrm>
              <a:off x="4599657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1" name="Graphic 23" descr="Turtle">
              <a:extLst>
                <a:ext uri="{FF2B5EF4-FFF2-40B4-BE49-F238E27FC236}">
                  <a16:creationId xmlns:a16="http://schemas.microsoft.com/office/drawing/2014/main" id="{54855D6F-E4F9-4504-BC03-B29ED54AD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657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BE46A45D-9417-4E64-AAFF-E6D87361E5FB}"/>
              </a:ext>
            </a:extLst>
          </p:cNvPr>
          <p:cNvGrpSpPr/>
          <p:nvPr/>
        </p:nvGrpSpPr>
        <p:grpSpPr>
          <a:xfrm>
            <a:off x="5135721" y="2920078"/>
            <a:ext cx="1080000" cy="1080000"/>
            <a:chOff x="5760013" y="3212075"/>
            <a:chExt cx="1080000" cy="1080000"/>
          </a:xfrm>
        </p:grpSpPr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13D4CD9A-58FF-403F-BC13-D97B1B6DDE71}"/>
                </a:ext>
              </a:extLst>
            </p:cNvPr>
            <p:cNvSpPr/>
            <p:nvPr/>
          </p:nvSpPr>
          <p:spPr>
            <a:xfrm>
              <a:off x="5760013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5" name="Graphic 24" descr="Rabbit">
              <a:extLst>
                <a:ext uri="{FF2B5EF4-FFF2-40B4-BE49-F238E27FC236}">
                  <a16:creationId xmlns:a16="http://schemas.microsoft.com/office/drawing/2014/main" id="{FE971C6F-BE8F-445B-966B-B0635C9F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50013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6" name="Group 32">
            <a:extLst>
              <a:ext uri="{FF2B5EF4-FFF2-40B4-BE49-F238E27FC236}">
                <a16:creationId xmlns:a16="http://schemas.microsoft.com/office/drawing/2014/main" id="{F2EE7A36-27FB-4FD3-8103-94E032BEDA7F}"/>
              </a:ext>
            </a:extLst>
          </p:cNvPr>
          <p:cNvGrpSpPr/>
          <p:nvPr/>
        </p:nvGrpSpPr>
        <p:grpSpPr>
          <a:xfrm>
            <a:off x="6584315" y="2920078"/>
            <a:ext cx="1080000" cy="1080000"/>
            <a:chOff x="6920369" y="3212075"/>
            <a:chExt cx="1080000" cy="1080000"/>
          </a:xfrm>
        </p:grpSpPr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8BD4482D-9502-4DD4-9779-CA4BB70FBCAB}"/>
                </a:ext>
              </a:extLst>
            </p:cNvPr>
            <p:cNvSpPr/>
            <p:nvPr/>
          </p:nvSpPr>
          <p:spPr>
            <a:xfrm>
              <a:off x="6920369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8" name="Graphic 25" descr="Dog">
              <a:extLst>
                <a:ext uri="{FF2B5EF4-FFF2-40B4-BE49-F238E27FC236}">
                  <a16:creationId xmlns:a16="http://schemas.microsoft.com/office/drawing/2014/main" id="{498E5CD3-1185-4DE0-88D4-394CED38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10369" y="3302075"/>
              <a:ext cx="900000" cy="900000"/>
            </a:xfrm>
            <a:prstGeom prst="rect">
              <a:avLst/>
            </a:prstGeom>
          </p:spPr>
        </p:pic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4583F4A7-3402-4152-AF04-2D7E2DF67856}"/>
              </a:ext>
            </a:extLst>
          </p:cNvPr>
          <p:cNvGrpSpPr/>
          <p:nvPr/>
        </p:nvGrpSpPr>
        <p:grpSpPr>
          <a:xfrm>
            <a:off x="8032909" y="2920078"/>
            <a:ext cx="1080000" cy="1080000"/>
            <a:chOff x="8080726" y="3212075"/>
            <a:chExt cx="108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D86DAD-A325-4D24-B1B1-D57B50D67052}"/>
                </a:ext>
              </a:extLst>
            </p:cNvPr>
            <p:cNvSpPr/>
            <p:nvPr/>
          </p:nvSpPr>
          <p:spPr>
            <a:xfrm>
              <a:off x="8080726" y="3212075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1" name="Graphic 26" descr="Cat">
              <a:extLst>
                <a:ext uri="{FF2B5EF4-FFF2-40B4-BE49-F238E27FC236}">
                  <a16:creationId xmlns:a16="http://schemas.microsoft.com/office/drawing/2014/main" id="{7D20C0D0-ADA2-406B-8002-CB4D822F9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726" y="3302075"/>
              <a:ext cx="900000" cy="900000"/>
            </a:xfrm>
            <a:prstGeom prst="rect">
              <a:avLst/>
            </a:prstGeom>
          </p:spPr>
        </p:pic>
      </p:grpSp>
      <p:sp>
        <p:nvSpPr>
          <p:cNvPr id="22" name="Rectangle 29">
            <a:extLst>
              <a:ext uri="{FF2B5EF4-FFF2-40B4-BE49-F238E27FC236}">
                <a16:creationId xmlns:a16="http://schemas.microsoft.com/office/drawing/2014/main" id="{E64C5E90-EDB4-425B-980C-F08E3FC5D475}"/>
              </a:ext>
            </a:extLst>
          </p:cNvPr>
          <p:cNvSpPr/>
          <p:nvPr/>
        </p:nvSpPr>
        <p:spPr>
          <a:xfrm>
            <a:off x="5542526" y="2387749"/>
            <a:ext cx="1978133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Group 34">
            <a:extLst>
              <a:ext uri="{FF2B5EF4-FFF2-40B4-BE49-F238E27FC236}">
                <a16:creationId xmlns:a16="http://schemas.microsoft.com/office/drawing/2014/main" id="{68655B26-2189-47D3-92EA-D82AF546DAC3}"/>
              </a:ext>
            </a:extLst>
          </p:cNvPr>
          <p:cNvGrpSpPr/>
          <p:nvPr/>
        </p:nvGrpSpPr>
        <p:grpSpPr>
          <a:xfrm>
            <a:off x="9481501" y="2920078"/>
            <a:ext cx="1080000" cy="1080000"/>
            <a:chOff x="9610157" y="3225867"/>
            <a:chExt cx="1080000" cy="1080000"/>
          </a:xfrm>
        </p:grpSpPr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996F4A4F-F3EE-4955-87AE-EB618DF66271}"/>
                </a:ext>
              </a:extLst>
            </p:cNvPr>
            <p:cNvSpPr/>
            <p:nvPr/>
          </p:nvSpPr>
          <p:spPr>
            <a:xfrm>
              <a:off x="9610157" y="3225867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5" name="Graphic 5" descr="Hummingbird">
              <a:extLst>
                <a:ext uri="{FF2B5EF4-FFF2-40B4-BE49-F238E27FC236}">
                  <a16:creationId xmlns:a16="http://schemas.microsoft.com/office/drawing/2014/main" id="{835A0C9A-E4DF-46B4-906A-8687D7F2D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0157" y="3315867"/>
              <a:ext cx="900000" cy="900000"/>
            </a:xfrm>
            <a:prstGeom prst="rect">
              <a:avLst/>
            </a:prstGeom>
          </p:spPr>
        </p:pic>
      </p:grpSp>
      <p:grpSp>
        <p:nvGrpSpPr>
          <p:cNvPr id="26" name="Group 35">
            <a:extLst>
              <a:ext uri="{FF2B5EF4-FFF2-40B4-BE49-F238E27FC236}">
                <a16:creationId xmlns:a16="http://schemas.microsoft.com/office/drawing/2014/main" id="{C52078A2-D518-49F3-BEC7-289FF44773DA}"/>
              </a:ext>
            </a:extLst>
          </p:cNvPr>
          <p:cNvGrpSpPr/>
          <p:nvPr/>
        </p:nvGrpSpPr>
        <p:grpSpPr>
          <a:xfrm>
            <a:off x="2238533" y="2920078"/>
            <a:ext cx="1080000" cy="1080000"/>
            <a:chOff x="2238533" y="3096628"/>
            <a:chExt cx="1080000" cy="1080000"/>
          </a:xfrm>
        </p:grpSpPr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7883BB7A-0E54-41A7-B2E9-032D03A4BFDB}"/>
                </a:ext>
              </a:extLst>
            </p:cNvPr>
            <p:cNvSpPr/>
            <p:nvPr/>
          </p:nvSpPr>
          <p:spPr>
            <a:xfrm>
              <a:off x="2238533" y="3096628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8" name="Graphic 3" descr="Giraffe">
              <a:extLst>
                <a:ext uri="{FF2B5EF4-FFF2-40B4-BE49-F238E27FC236}">
                  <a16:creationId xmlns:a16="http://schemas.microsoft.com/office/drawing/2014/main" id="{E35E01F2-6E81-4C32-AC14-8CDD5CE78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21333" y="3179428"/>
              <a:ext cx="900000" cy="900000"/>
            </a:xfrm>
            <a:prstGeom prst="rect">
              <a:avLst/>
            </a:prstGeom>
          </p:spPr>
        </p:pic>
      </p:grpSp>
      <p:cxnSp>
        <p:nvCxnSpPr>
          <p:cNvPr id="29" name="Straight Arrow Connector 36">
            <a:extLst>
              <a:ext uri="{FF2B5EF4-FFF2-40B4-BE49-F238E27FC236}">
                <a16:creationId xmlns:a16="http://schemas.microsoft.com/office/drawing/2014/main" id="{AA12818B-2386-45F8-A442-5EAEF178B28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18533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1">
            <a:extLst>
              <a:ext uri="{FF2B5EF4-FFF2-40B4-BE49-F238E27FC236}">
                <a16:creationId xmlns:a16="http://schemas.microsoft.com/office/drawing/2014/main" id="{7524CED7-874A-4E39-865B-3206EDEA007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112907" y="3460078"/>
            <a:ext cx="3685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1">
            <a:extLst>
              <a:ext uri="{FF2B5EF4-FFF2-40B4-BE49-F238E27FC236}">
                <a16:creationId xmlns:a16="http://schemas.microsoft.com/office/drawing/2014/main" id="{871220B4-1CDC-4BC9-BA93-1A133B0471CC}"/>
              </a:ext>
            </a:extLst>
          </p:cNvPr>
          <p:cNvSpPr/>
          <p:nvPr/>
        </p:nvSpPr>
        <p:spPr>
          <a:xfrm>
            <a:off x="7447687" y="4871662"/>
            <a:ext cx="3960000" cy="720000"/>
          </a:xfrm>
          <a:prstGeom prst="round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Comparator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&lt;Animal&gt;</a:t>
            </a:r>
          </a:p>
        </p:txBody>
      </p:sp>
      <p:cxnSp>
        <p:nvCxnSpPr>
          <p:cNvPr id="32" name="Straight Arrow Connector 37">
            <a:extLst>
              <a:ext uri="{FF2B5EF4-FFF2-40B4-BE49-F238E27FC236}">
                <a16:creationId xmlns:a16="http://schemas.microsoft.com/office/drawing/2014/main" id="{9554CC3B-7558-40A4-85FB-1ABFED2835D0}"/>
              </a:ext>
            </a:extLst>
          </p:cNvPr>
          <p:cNvCxnSpPr>
            <a:cxnSpLocks/>
          </p:cNvCxnSpPr>
          <p:nvPr/>
        </p:nvCxnSpPr>
        <p:spPr>
          <a:xfrm flipV="1">
            <a:off x="8600499" y="4000078"/>
            <a:ext cx="0" cy="884658"/>
          </a:xfrm>
          <a:prstGeom prst="straightConnector1">
            <a:avLst/>
          </a:prstGeom>
          <a:ln w="38100">
            <a:solidFill>
              <a:srgbClr val="0066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5F7C0F9F-2146-476C-81B0-4A578664026D}"/>
              </a:ext>
            </a:extLst>
          </p:cNvPr>
          <p:cNvCxnSpPr>
            <a:cxnSpLocks/>
          </p:cNvCxnSpPr>
          <p:nvPr/>
        </p:nvCxnSpPr>
        <p:spPr>
          <a:xfrm flipV="1">
            <a:off x="10052268" y="4006107"/>
            <a:ext cx="0" cy="884658"/>
          </a:xfrm>
          <a:prstGeom prst="straightConnector1">
            <a:avLst/>
          </a:prstGeom>
          <a:ln w="38100">
            <a:solidFill>
              <a:srgbClr val="0066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9">
            <a:extLst>
              <a:ext uri="{FF2B5EF4-FFF2-40B4-BE49-F238E27FC236}">
                <a16:creationId xmlns:a16="http://schemas.microsoft.com/office/drawing/2014/main" id="{BB53F30F-413A-4134-9BA2-BB29B8414F51}"/>
              </a:ext>
            </a:extLst>
          </p:cNvPr>
          <p:cNvSpPr/>
          <p:nvPr/>
        </p:nvSpPr>
        <p:spPr>
          <a:xfrm>
            <a:off x="9067687" y="5966893"/>
            <a:ext cx="720000" cy="540000"/>
          </a:xfrm>
          <a:prstGeom prst="ellipse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-1</a:t>
            </a:r>
          </a:p>
        </p:txBody>
      </p:sp>
      <p:cxnSp>
        <p:nvCxnSpPr>
          <p:cNvPr id="35" name="Straight Arrow Connector 40">
            <a:extLst>
              <a:ext uri="{FF2B5EF4-FFF2-40B4-BE49-F238E27FC236}">
                <a16:creationId xmlns:a16="http://schemas.microsoft.com/office/drawing/2014/main" id="{645A113A-8EBE-4506-A30E-FAD724504539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9427687" y="5591662"/>
            <a:ext cx="0" cy="375231"/>
          </a:xfrm>
          <a:prstGeom prst="straightConnector1">
            <a:avLst/>
          </a:prstGeom>
          <a:ln w="38100">
            <a:solidFill>
              <a:srgbClr val="006666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bbon: Tilted Up 42">
            <a:extLst>
              <a:ext uri="{FF2B5EF4-FFF2-40B4-BE49-F238E27FC236}">
                <a16:creationId xmlns:a16="http://schemas.microsoft.com/office/drawing/2014/main" id="{5A8197C6-675B-4484-9833-EF922BFDA89B}"/>
              </a:ext>
            </a:extLst>
          </p:cNvPr>
          <p:cNvSpPr/>
          <p:nvPr/>
        </p:nvSpPr>
        <p:spPr>
          <a:xfrm>
            <a:off x="856033" y="1925139"/>
            <a:ext cx="2882239" cy="890123"/>
          </a:xfrm>
          <a:prstGeom prst="ribbon2">
            <a:avLst>
              <a:gd name="adj1" fmla="val 22322"/>
              <a:gd name="adj2" fmla="val 67464"/>
            </a:avLst>
          </a:prstGeom>
          <a:solidFill>
            <a:srgbClr val="0066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Pelo</a:t>
            </a:r>
            <a:r>
              <a:rPr lang="en-US" sz="28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nome</a:t>
            </a:r>
            <a:endParaRPr lang="en-US" sz="28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46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875829" y="2529000"/>
            <a:ext cx="10440343" cy="18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Impostos sobre NF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1F5D8AB-D8AB-4647-86B5-662EA7F7433A}"/>
              </a:ext>
            </a:extLst>
          </p:cNvPr>
          <p:cNvGrpSpPr/>
          <p:nvPr/>
        </p:nvGrpSpPr>
        <p:grpSpPr>
          <a:xfrm>
            <a:off x="5736000" y="2169000"/>
            <a:ext cx="720000" cy="720000"/>
            <a:chOff x="4867564" y="1819564"/>
            <a:chExt cx="720000" cy="72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E53D826-96C8-4C2F-837B-A00608A64FDF}"/>
                </a:ext>
              </a:extLst>
            </p:cNvPr>
            <p:cNvSpPr/>
            <p:nvPr/>
          </p:nvSpPr>
          <p:spPr>
            <a:xfrm>
              <a:off x="4867564" y="1819564"/>
              <a:ext cx="720000" cy="720000"/>
            </a:xfrm>
            <a:prstGeom prst="ellipse">
              <a:avLst/>
            </a:prstGeom>
            <a:solidFill>
              <a:srgbClr val="66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Graphic 11" descr="Ribbon">
              <a:extLst>
                <a:ext uri="{FF2B5EF4-FFF2-40B4-BE49-F238E27FC236}">
                  <a16:creationId xmlns:a16="http://schemas.microsoft.com/office/drawing/2014/main" id="{49345B1B-0D1E-4CFA-9EAB-9C99C47EB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7564" y="1909564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419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Impostos sobre NF</a:t>
            </a: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4D0DD969-7EEA-4BFE-8348-9B3A3176D561}"/>
              </a:ext>
            </a:extLst>
          </p:cNvPr>
          <p:cNvSpPr txBox="1">
            <a:spLocks/>
          </p:cNvSpPr>
          <p:nvPr/>
        </p:nvSpPr>
        <p:spPr>
          <a:xfrm>
            <a:off x="541898" y="720000"/>
            <a:ext cx="11520000" cy="5724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Um sistema de contabilidade precisa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calcular os impostos 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 incidem sobre uma NF (Nota Fiscal). As seguintes regras devem ser seguidas:</a:t>
            </a:r>
          </a:p>
          <a:p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quantidade de impostos sobre um NF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pode variar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cálculo do imposto sempre é feito sobre o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valor total da NF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Impostos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são criados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todo dia, e também podem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deixam de existir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lista de impostos vigentes é fornecida pela Receita Federal</a:t>
            </a: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38277"/>
            <a:ext cx="540000" cy="540000"/>
          </a:xfrm>
          <a:prstGeom prst="rect">
            <a:avLst/>
          </a:prstGeom>
        </p:spPr>
      </p:pic>
      <p:pic>
        <p:nvPicPr>
          <p:cNvPr id="6" name="Graphic 11" descr="Ribbon">
            <a:extLst>
              <a:ext uri="{FF2B5EF4-FFF2-40B4-BE49-F238E27FC236}">
                <a16:creationId xmlns:a16="http://schemas.microsoft.com/office/drawing/2014/main" id="{6BEB55BC-D572-4D8C-86D4-2868CD7AA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471" y="90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1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Exemplo: </a:t>
            </a:r>
            <a:r>
              <a:rPr lang="en-US" sz="3200" b="1">
                <a:solidFill>
                  <a:srgbClr val="FFFF00"/>
                </a:solidFill>
                <a:latin typeface="Candara" panose="020E0502030303020204" pitchFamily="34" charset="0"/>
              </a:rPr>
              <a:t>Impostos sobre NF</a:t>
            </a: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4D0DD969-7EEA-4BFE-8348-9B3A3176D561}"/>
              </a:ext>
            </a:extLst>
          </p:cNvPr>
          <p:cNvSpPr txBox="1">
            <a:spLocks/>
          </p:cNvSpPr>
          <p:nvPr/>
        </p:nvSpPr>
        <p:spPr>
          <a:xfrm>
            <a:off x="541898" y="720000"/>
            <a:ext cx="11520000" cy="5724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 desenvolver a solução já aplicando o padrão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</a:p>
          <a:p>
            <a:pPr marL="0" indent="0">
              <a:buNone/>
            </a:pPr>
            <a:endParaRPr lang="pt-BR" sz="240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Os impostos vigentes são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ISS (alíquota 2%)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ICMS (alíquota 10%). </a:t>
            </a:r>
          </a:p>
          <a:p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Existe o </a:t>
            </a:r>
            <a:r>
              <a:rPr lang="pt-BR" sz="2400" i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pt-BR" sz="2400" b="1" i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Tributavel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para criar a familiaridade entre os impostos;</a:t>
            </a:r>
          </a:p>
          <a:p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classe </a:t>
            </a:r>
            <a:r>
              <a:rPr lang="pt-BR" sz="2400" b="1">
                <a:solidFill>
                  <a:srgbClr val="66006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ReceitaFederal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possui um método que retorna a lista destes impostos;</a:t>
            </a:r>
          </a:p>
          <a:p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classe </a:t>
            </a:r>
            <a:r>
              <a:rPr lang="pt-BR" sz="2400" b="1">
                <a:solidFill>
                  <a:srgbClr val="66006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NotaFiscal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contém os dados relevantes de um NF como: </a:t>
            </a:r>
          </a:p>
          <a:p>
            <a:pPr lvl="1"/>
            <a:r>
              <a:rPr lang="pt-BR" sz="20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número </a:t>
            </a:r>
            <a:r>
              <a:rPr lang="pt-BR" sz="20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(Long)</a:t>
            </a:r>
          </a:p>
          <a:p>
            <a:pPr lvl="1"/>
            <a:r>
              <a:rPr lang="pt-BR" sz="20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data de emissão </a:t>
            </a:r>
            <a:r>
              <a:rPr lang="pt-BR" sz="20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(LocalDate)</a:t>
            </a:r>
          </a:p>
          <a:p>
            <a:pPr lvl="1"/>
            <a:r>
              <a:rPr lang="pt-BR" sz="20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valor total </a:t>
            </a:r>
            <a:r>
              <a:rPr lang="pt-BR" sz="20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(double)</a:t>
            </a:r>
          </a:p>
          <a:p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classe </a:t>
            </a:r>
            <a:r>
              <a:rPr lang="pt-BR" sz="2400" b="1">
                <a:solidFill>
                  <a:srgbClr val="66006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ServicoContabilidade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possui um atributo do tipo </a:t>
            </a:r>
            <a:r>
              <a:rPr lang="pt-BR" sz="2400" b="1">
                <a:solidFill>
                  <a:srgbClr val="66006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ReceitaFederal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um método que totaliza os impostos de uma NF. Este método recebe uma instância da nota fiscal.</a:t>
            </a:r>
          </a:p>
          <a:p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 finalmente, existe uma classe de teste.</a:t>
            </a:r>
            <a:endParaRPr lang="pt-BR" sz="2400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11" descr="Ribbon">
            <a:extLst>
              <a:ext uri="{FF2B5EF4-FFF2-40B4-BE49-F238E27FC236}">
                <a16:creationId xmlns:a16="http://schemas.microsoft.com/office/drawing/2014/main" id="{B83D8057-500D-479A-A5A6-CFD6D0B5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471" y="90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48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1">
            <a:extLst>
              <a:ext uri="{FF2B5EF4-FFF2-40B4-BE49-F238E27FC236}">
                <a16:creationId xmlns:a16="http://schemas.microsoft.com/office/drawing/2014/main" id="{4D0DD969-7EEA-4BFE-8348-9B3A3176D561}"/>
              </a:ext>
            </a:extLst>
          </p:cNvPr>
          <p:cNvSpPr txBox="1">
            <a:spLocks/>
          </p:cNvSpPr>
          <p:nvPr/>
        </p:nvSpPr>
        <p:spPr>
          <a:xfrm>
            <a:off x="541898" y="1260000"/>
            <a:ext cx="11520000" cy="5184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1) Criar o Subsystem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</a:p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2) Criar o diagrama de classe </a:t>
            </a:r>
            <a:r>
              <a:rPr lang="pt-BR" sz="2400" b="1" u="sng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CL: Impostos sobre NF</a:t>
            </a: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para modelar as classes descritas: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38277"/>
            <a:ext cx="540000" cy="540000"/>
          </a:xfrm>
          <a:prstGeom prst="rect">
            <a:avLst/>
          </a:prstGeom>
        </p:spPr>
      </p:pic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34BC047A-9D3C-46EF-84EE-9773EE17E85C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latin typeface="Candara" panose="020E0502030303020204" pitchFamily="34" charset="0"/>
              </a:rPr>
              <a:t>Impostos sobre NF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43ED3E-0AF0-4E50-BAE7-686DDA3F7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555" y="2345458"/>
            <a:ext cx="8982678" cy="3960000"/>
          </a:xfrm>
          <a:prstGeom prst="rect">
            <a:avLst/>
          </a:prstGeom>
        </p:spPr>
      </p:pic>
      <p:sp>
        <p:nvSpPr>
          <p:cNvPr id="10" name="Subtítulo 1">
            <a:extLst>
              <a:ext uri="{FF2B5EF4-FFF2-40B4-BE49-F238E27FC236}">
                <a16:creationId xmlns:a16="http://schemas.microsoft.com/office/drawing/2014/main" id="{FF664DF9-97F7-48D2-A6E5-D900CDFF336F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40000"/>
          </a:xfrm>
          <a:prstGeom prst="rect">
            <a:avLst/>
          </a:prstGeom>
          <a:solidFill>
            <a:srgbClr val="F2F2F2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AstahUML:</a:t>
            </a:r>
          </a:p>
        </p:txBody>
      </p:sp>
    </p:spTree>
    <p:extLst>
      <p:ext uri="{BB962C8B-B14F-4D97-AF65-F5344CB8AC3E}">
        <p14:creationId xmlns:p14="http://schemas.microsoft.com/office/powerpoint/2010/main" val="3849015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1">
            <a:extLst>
              <a:ext uri="{FF2B5EF4-FFF2-40B4-BE49-F238E27FC236}">
                <a16:creationId xmlns:a16="http://schemas.microsoft.com/office/drawing/2014/main" id="{4D0DD969-7EEA-4BFE-8348-9B3A3176D561}"/>
              </a:ext>
            </a:extLst>
          </p:cNvPr>
          <p:cNvSpPr txBox="1">
            <a:spLocks/>
          </p:cNvSpPr>
          <p:nvPr/>
        </p:nvSpPr>
        <p:spPr>
          <a:xfrm>
            <a:off x="541898" y="1260000"/>
            <a:ext cx="11520000" cy="5184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3) Criar o pacote </a:t>
            </a:r>
            <a:r>
              <a:rPr lang="pt-BR" sz="2400" u="sng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strategy.impostos</a:t>
            </a:r>
          </a:p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4) Codar as classes principais </a:t>
            </a:r>
          </a:p>
          <a:p>
            <a:pPr marL="0" indent="0"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5) Escrever o teste unítário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C0475999-89BF-4CCF-83E1-3150723C88B8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latin typeface="Candara" panose="020E0502030303020204" pitchFamily="34" charset="0"/>
              </a:rPr>
              <a:t>Impostos sobre NF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07B1B0D7-7734-4DF5-8915-BDE4314CABAF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40000"/>
          </a:xfrm>
          <a:prstGeom prst="rect">
            <a:avLst/>
          </a:prstGeom>
          <a:solidFill>
            <a:srgbClr val="F2F2F2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Eclipse:</a:t>
            </a:r>
          </a:p>
        </p:txBody>
      </p:sp>
    </p:spTree>
    <p:extLst>
      <p:ext uri="{BB962C8B-B14F-4D97-AF65-F5344CB8AC3E}">
        <p14:creationId xmlns:p14="http://schemas.microsoft.com/office/powerpoint/2010/main" val="203179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1">
            <a:extLst>
              <a:ext uri="{FF2B5EF4-FFF2-40B4-BE49-F238E27FC236}">
                <a16:creationId xmlns:a16="http://schemas.microsoft.com/office/drawing/2014/main" id="{4D0DD969-7EEA-4BFE-8348-9B3A3176D561}"/>
              </a:ext>
            </a:extLst>
          </p:cNvPr>
          <p:cNvSpPr txBox="1">
            <a:spLocks/>
          </p:cNvSpPr>
          <p:nvPr/>
        </p:nvSpPr>
        <p:spPr>
          <a:xfrm>
            <a:off x="541898" y="720000"/>
            <a:ext cx="11520000" cy="572400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Receita Federal acabou de criar um imposto chamado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IVA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com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alíquota de 5%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que passar a incidir sobre notas fiscais.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 refatorar nosso código para contemplar este novo imposto.</a:t>
            </a:r>
          </a:p>
          <a:p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 também atualizar o teste unitário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B6B1AEB8-A451-4230-A386-FF65BF9A90C5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solidFill>
                  <a:srgbClr val="FFFF00"/>
                </a:solidFill>
                <a:latin typeface="Candara" panose="020E0502030303020204" pitchFamily="34" charset="0"/>
              </a:rPr>
              <a:t>DESAFIO: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Impostos sobre NF</a:t>
            </a:r>
            <a:endParaRPr lang="pt-BR" sz="2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75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95E4AA-CEFC-4648-A004-86A5BAE4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1" y="3960"/>
            <a:ext cx="8290559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74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Nenhuma descrição de foto disponível.">
            <a:extLst>
              <a:ext uri="{FF2B5EF4-FFF2-40B4-BE49-F238E27FC236}">
                <a16:creationId xmlns:a16="http://schemas.microsoft.com/office/drawing/2014/main" id="{0F69D3F8-C45F-42F5-85D2-11EB73B4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93" y="563418"/>
            <a:ext cx="9277415" cy="59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D1BABCF2-5487-47D4-9284-A16A82AF8AF3}"/>
              </a:ext>
            </a:extLst>
          </p:cNvPr>
          <p:cNvSpPr txBox="1"/>
          <p:nvPr/>
        </p:nvSpPr>
        <p:spPr>
          <a:xfrm>
            <a:off x="5735782" y="5771362"/>
            <a:ext cx="48352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i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strategy.understood()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3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ítulo 1">
            <a:extLst>
              <a:ext uri="{FF2B5EF4-FFF2-40B4-BE49-F238E27FC236}">
                <a16:creationId xmlns:a16="http://schemas.microsoft.com/office/drawing/2014/main" id="{92EFF831-C36F-4ECF-A7CA-B256697FAB28}"/>
              </a:ext>
            </a:extLst>
          </p:cNvPr>
          <p:cNvSpPr txBox="1">
            <a:spLocks/>
          </p:cNvSpPr>
          <p:nvPr/>
        </p:nvSpPr>
        <p:spPr>
          <a:xfrm>
            <a:off x="541554" y="720000"/>
            <a:ext cx="11520000" cy="5758341"/>
          </a:xfrm>
          <a:prstGeom prst="rect">
            <a:avLst/>
          </a:prstGeom>
          <a:solidFill>
            <a:schemeClr val="bg1">
              <a:lumMod val="95000"/>
              <a:alpha val="10196"/>
            </a:schemeClr>
          </a:solidFill>
          <a:ln>
            <a:solidFill>
              <a:srgbClr val="1E60A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É um padrão de projeto comportamental que nos permite definir uma </a:t>
            </a:r>
            <a:r>
              <a:rPr lang="pt-BR" sz="3200" b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família de algoritmos</a:t>
            </a:r>
            <a:r>
              <a:rPr lang="pt-BR" sz="320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coloca-los em </a:t>
            </a:r>
            <a:r>
              <a:rPr lang="pt-BR" sz="3200" b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classes separadas</a:t>
            </a:r>
            <a:r>
              <a:rPr lang="pt-BR" sz="320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fazer seus </a:t>
            </a:r>
            <a:r>
              <a:rPr lang="pt-BR" sz="3200" b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objetivos serem intercambiáveis</a:t>
            </a:r>
            <a:endParaRPr lang="pt-BR" sz="3200" b="1" dirty="0">
              <a:solidFill>
                <a:srgbClr val="1E60AD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Diagonal Corners Rounded 13">
            <a:extLst>
              <a:ext uri="{FF2B5EF4-FFF2-40B4-BE49-F238E27FC236}">
                <a16:creationId xmlns:a16="http://schemas.microsoft.com/office/drawing/2014/main" id="{1362F54D-3FA4-4DAE-9F3E-013A683A4BB7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152485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Problema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9" name="Subtítulo 1">
            <a:extLst>
              <a:ext uri="{FF2B5EF4-FFF2-40B4-BE49-F238E27FC236}">
                <a16:creationId xmlns:a16="http://schemas.microsoft.com/office/drawing/2014/main" id="{92EFF831-C36F-4ECF-A7CA-B256697FAB28}"/>
              </a:ext>
            </a:extLst>
          </p:cNvPr>
          <p:cNvSpPr txBox="1">
            <a:spLocks/>
          </p:cNvSpPr>
          <p:nvPr/>
        </p:nvSpPr>
        <p:spPr>
          <a:xfrm>
            <a:off x="541554" y="720000"/>
            <a:ext cx="11520000" cy="5758341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Imagine que nosso site de e-commerce utiliza diferentes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serviços de frete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(Sedex, DHL e JadLog) e permite ao usuário escolher segundo o preço.</a:t>
            </a:r>
          </a:p>
          <a:p>
            <a:pPr marL="0" indent="0">
              <a:buNone/>
            </a:pPr>
            <a:endParaRPr lang="pt-BR" sz="240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Cada serviço de frete tem seu próprio algoritmo de cálculo e usar o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peso da mercadoria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</a:t>
            </a:r>
            <a:endParaRPr lang="pt-BR" sz="24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c 14" descr="Sad face with solid fill">
            <a:extLst>
              <a:ext uri="{FF2B5EF4-FFF2-40B4-BE49-F238E27FC236}">
                <a16:creationId xmlns:a16="http://schemas.microsoft.com/office/drawing/2014/main" id="{BD85A8E4-BD04-46A5-8AB4-B2D62D36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0099" y="90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Problema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9" name="Subtítulo 1">
            <a:extLst>
              <a:ext uri="{FF2B5EF4-FFF2-40B4-BE49-F238E27FC236}">
                <a16:creationId xmlns:a16="http://schemas.microsoft.com/office/drawing/2014/main" id="{92EFF831-C36F-4ECF-A7CA-B256697FAB28}"/>
              </a:ext>
            </a:extLst>
          </p:cNvPr>
          <p:cNvSpPr txBox="1">
            <a:spLocks/>
          </p:cNvSpPr>
          <p:nvPr/>
        </p:nvSpPr>
        <p:spPr>
          <a:xfrm>
            <a:off x="541554" y="720000"/>
            <a:ext cx="5760000" cy="5758341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Foi escrita a classe </a:t>
            </a:r>
            <a:r>
              <a:rPr lang="pt-BR" b="1" u="sng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CalculadoraFrete</a:t>
            </a:r>
            <a:r>
              <a:rPr lang="pt-BR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com um método que calcula o valor do frete segundo o serviço e peso da mercadoria:</a:t>
            </a:r>
            <a:endParaRPr lang="pt-BR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c 14" descr="Sad face with solid fill">
            <a:extLst>
              <a:ext uri="{FF2B5EF4-FFF2-40B4-BE49-F238E27FC236}">
                <a16:creationId xmlns:a16="http://schemas.microsoft.com/office/drawing/2014/main" id="{BD85A8E4-BD04-46A5-8AB4-B2D62D36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0099" y="90000"/>
            <a:ext cx="540000" cy="540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CA43F1-CA2F-40FC-8B3E-10A8B3774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305" y="1031434"/>
            <a:ext cx="5676249" cy="522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218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Problema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9" name="Subtítulo 1">
            <a:extLst>
              <a:ext uri="{FF2B5EF4-FFF2-40B4-BE49-F238E27FC236}">
                <a16:creationId xmlns:a16="http://schemas.microsoft.com/office/drawing/2014/main" id="{92EFF831-C36F-4ECF-A7CA-B256697FAB28}"/>
              </a:ext>
            </a:extLst>
          </p:cNvPr>
          <p:cNvSpPr txBox="1">
            <a:spLocks/>
          </p:cNvSpPr>
          <p:nvPr/>
        </p:nvSpPr>
        <p:spPr>
          <a:xfrm>
            <a:off x="541554" y="1031434"/>
            <a:ext cx="576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entanto, existem </a:t>
            </a:r>
            <a:r>
              <a:rPr lang="pt-BR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inúmeros problemas </a:t>
            </a:r>
            <a:r>
              <a:rPr lang="pt-BR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neste método:</a:t>
            </a:r>
            <a:endParaRPr lang="pt-BR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c 14" descr="Sad face with solid fill">
            <a:extLst>
              <a:ext uri="{FF2B5EF4-FFF2-40B4-BE49-F238E27FC236}">
                <a16:creationId xmlns:a16="http://schemas.microsoft.com/office/drawing/2014/main" id="{BD85A8E4-BD04-46A5-8AB4-B2D62D36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0099" y="90000"/>
            <a:ext cx="540000" cy="540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CA43F1-CA2F-40FC-8B3E-10A8B3774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305" y="1031434"/>
            <a:ext cx="5676249" cy="5220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76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Problema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7" name="Graphic 14" descr="Sad face with solid fill">
            <a:extLst>
              <a:ext uri="{FF2B5EF4-FFF2-40B4-BE49-F238E27FC236}">
                <a16:creationId xmlns:a16="http://schemas.microsoft.com/office/drawing/2014/main" id="{BD85A8E4-BD04-46A5-8AB4-B2D62D36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0099" y="90000"/>
            <a:ext cx="540000" cy="540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CA43F1-CA2F-40FC-8B3E-10A8B3774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305" y="1031434"/>
            <a:ext cx="5676249" cy="5220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Arrow: Pentagon 12">
            <a:extLst>
              <a:ext uri="{FF2B5EF4-FFF2-40B4-BE49-F238E27FC236}">
                <a16:creationId xmlns:a16="http://schemas.microsoft.com/office/drawing/2014/main" id="{5648DD04-CAD4-4D1A-BCBB-3F8A74710CB0}"/>
              </a:ext>
            </a:extLst>
          </p:cNvPr>
          <p:cNvSpPr/>
          <p:nvPr/>
        </p:nvSpPr>
        <p:spPr>
          <a:xfrm>
            <a:off x="6313582" y="1550441"/>
            <a:ext cx="720000" cy="360000"/>
          </a:xfrm>
          <a:prstGeom prst="homePlat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Pentagon 13">
            <a:extLst>
              <a:ext uri="{FF2B5EF4-FFF2-40B4-BE49-F238E27FC236}">
                <a16:creationId xmlns:a16="http://schemas.microsoft.com/office/drawing/2014/main" id="{8690FDC3-5C09-4C69-AEC8-CED02B0D0473}"/>
              </a:ext>
            </a:extLst>
          </p:cNvPr>
          <p:cNvSpPr/>
          <p:nvPr/>
        </p:nvSpPr>
        <p:spPr>
          <a:xfrm>
            <a:off x="6313582" y="3519885"/>
            <a:ext cx="720000" cy="360000"/>
          </a:xfrm>
          <a:prstGeom prst="homePlat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Pentagon 15">
            <a:extLst>
              <a:ext uri="{FF2B5EF4-FFF2-40B4-BE49-F238E27FC236}">
                <a16:creationId xmlns:a16="http://schemas.microsoft.com/office/drawing/2014/main" id="{1DD8184B-057A-4BCF-B594-5BBADE408DBE}"/>
              </a:ext>
            </a:extLst>
          </p:cNvPr>
          <p:cNvSpPr/>
          <p:nvPr/>
        </p:nvSpPr>
        <p:spPr>
          <a:xfrm>
            <a:off x="6313582" y="4459179"/>
            <a:ext cx="720000" cy="360000"/>
          </a:xfrm>
          <a:prstGeom prst="homePlat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Pentagon 2">
            <a:extLst>
              <a:ext uri="{FF2B5EF4-FFF2-40B4-BE49-F238E27FC236}">
                <a16:creationId xmlns:a16="http://schemas.microsoft.com/office/drawing/2014/main" id="{35A82A0C-B7D1-491F-8160-7121D679242B}"/>
              </a:ext>
            </a:extLst>
          </p:cNvPr>
          <p:cNvSpPr/>
          <p:nvPr/>
        </p:nvSpPr>
        <p:spPr>
          <a:xfrm>
            <a:off x="1052946" y="3069885"/>
            <a:ext cx="4320000" cy="1080000"/>
          </a:xfrm>
          <a:prstGeom prst="homePlate">
            <a:avLst>
              <a:gd name="adj" fmla="val 0"/>
            </a:avLst>
          </a:prstGeom>
          <a:solidFill>
            <a:srgbClr val="A5002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Muitos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ifs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dificultam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legibilidade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código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81D13D05-379D-42BA-8220-24DA5686570A}"/>
              </a:ext>
            </a:extLst>
          </p:cNvPr>
          <p:cNvSpPr/>
          <p:nvPr/>
        </p:nvSpPr>
        <p:spPr>
          <a:xfrm>
            <a:off x="1052946" y="2529885"/>
            <a:ext cx="43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Problema 1</a:t>
            </a:r>
          </a:p>
        </p:txBody>
      </p:sp>
    </p:spTree>
    <p:extLst>
      <p:ext uri="{BB962C8B-B14F-4D97-AF65-F5344CB8AC3E}">
        <p14:creationId xmlns:p14="http://schemas.microsoft.com/office/powerpoint/2010/main" val="1392659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93BBC8-1971-486F-8B76-D81CF7D12F04}"/>
</file>

<file path=customXml/itemProps2.xml><?xml version="1.0" encoding="utf-8"?>
<ds:datastoreItem xmlns:ds="http://schemas.openxmlformats.org/officeDocument/2006/customXml" ds:itemID="{DB153785-455A-431A-9D21-94FE87E874DB}"/>
</file>

<file path=customXml/itemProps3.xml><?xml version="1.0" encoding="utf-8"?>
<ds:datastoreItem xmlns:ds="http://schemas.openxmlformats.org/officeDocument/2006/customXml" ds:itemID="{A87C41D9-2EB4-4A3D-8EB1-0F14CE168834}"/>
</file>

<file path=docProps/app.xml><?xml version="1.0" encoding="utf-8"?>
<Properties xmlns="http://schemas.openxmlformats.org/officeDocument/2006/extended-properties" xmlns:vt="http://schemas.openxmlformats.org/officeDocument/2006/docPropsVTypes">
  <TotalTime>11032</TotalTime>
  <Words>1159</Words>
  <Application>Microsoft Office PowerPoint</Application>
  <PresentationFormat>Widescreen</PresentationFormat>
  <Paragraphs>217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49</vt:i4>
      </vt:variant>
    </vt:vector>
  </HeadingPairs>
  <TitlesOfParts>
    <vt:vector size="64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Wingdings</vt:lpstr>
      <vt:lpstr>Tema do Office</vt:lpstr>
      <vt:lpstr>Management Consulting Toolkit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509</cp:revision>
  <dcterms:created xsi:type="dcterms:W3CDTF">2017-03-24T14:48:15Z</dcterms:created>
  <dcterms:modified xsi:type="dcterms:W3CDTF">2023-10-25T13:04:58Z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