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5"/>
  </p:notesMasterIdLst>
  <p:sldIdLst>
    <p:sldId id="571" r:id="rId3"/>
    <p:sldId id="687" r:id="rId4"/>
    <p:sldId id="1322" r:id="rId5"/>
    <p:sldId id="1345" r:id="rId6"/>
    <p:sldId id="1326" r:id="rId7"/>
    <p:sldId id="1346" r:id="rId8"/>
    <p:sldId id="1347" r:id="rId9"/>
    <p:sldId id="1348" r:id="rId10"/>
    <p:sldId id="1349" r:id="rId11"/>
    <p:sldId id="1350" r:id="rId12"/>
    <p:sldId id="1351" r:id="rId13"/>
    <p:sldId id="1352" r:id="rId14"/>
    <p:sldId id="1353" r:id="rId15"/>
    <p:sldId id="1361" r:id="rId16"/>
    <p:sldId id="1405" r:id="rId17"/>
    <p:sldId id="1362" r:id="rId18"/>
    <p:sldId id="1363" r:id="rId19"/>
    <p:sldId id="1364" r:id="rId20"/>
    <p:sldId id="1365" r:id="rId21"/>
    <p:sldId id="1366" r:id="rId22"/>
    <p:sldId id="1367" r:id="rId23"/>
    <p:sldId id="1368" r:id="rId24"/>
    <p:sldId id="1369" r:id="rId25"/>
    <p:sldId id="1354" r:id="rId26"/>
    <p:sldId id="1359" r:id="rId27"/>
    <p:sldId id="1357" r:id="rId28"/>
    <p:sldId id="1358" r:id="rId29"/>
    <p:sldId id="1360" r:id="rId30"/>
    <p:sldId id="1371" r:id="rId31"/>
    <p:sldId id="1372" r:id="rId32"/>
    <p:sldId id="1401" r:id="rId33"/>
    <p:sldId id="1402" r:id="rId34"/>
    <p:sldId id="1403" r:id="rId35"/>
    <p:sldId id="1373" r:id="rId36"/>
    <p:sldId id="1374" r:id="rId37"/>
    <p:sldId id="1375" r:id="rId38"/>
    <p:sldId id="1376" r:id="rId39"/>
    <p:sldId id="1377" r:id="rId40"/>
    <p:sldId id="1407" r:id="rId41"/>
    <p:sldId id="1379" r:id="rId42"/>
    <p:sldId id="1404" r:id="rId43"/>
    <p:sldId id="1381" r:id="rId44"/>
    <p:sldId id="1380" r:id="rId45"/>
    <p:sldId id="1406" r:id="rId46"/>
    <p:sldId id="1383" r:id="rId47"/>
    <p:sldId id="1384" r:id="rId48"/>
    <p:sldId id="1386" r:id="rId49"/>
    <p:sldId id="1387" r:id="rId50"/>
    <p:sldId id="1388" r:id="rId51"/>
    <p:sldId id="1389" r:id="rId52"/>
    <p:sldId id="1390" r:id="rId53"/>
    <p:sldId id="1391" r:id="rId54"/>
    <p:sldId id="1392" r:id="rId55"/>
    <p:sldId id="1393" r:id="rId56"/>
    <p:sldId id="1394" r:id="rId57"/>
    <p:sldId id="1395" r:id="rId58"/>
    <p:sldId id="1396" r:id="rId59"/>
    <p:sldId id="1397" r:id="rId60"/>
    <p:sldId id="1398" r:id="rId61"/>
    <p:sldId id="1408" r:id="rId62"/>
    <p:sldId id="1344" r:id="rId63"/>
    <p:sldId id="262" r:id="rId6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3300"/>
    <a:srgbClr val="663300"/>
    <a:srgbClr val="9900CC"/>
    <a:srgbClr val="006600"/>
    <a:srgbClr val="0F53B5"/>
    <a:srgbClr val="04152D"/>
    <a:srgbClr val="3CFFFF"/>
    <a:srgbClr val="011472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B1032C-EA38-4F05-BA0D-38AFFFC7BED3}" styleName="Estilo Claro 3 - Ênfas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533" autoAdjust="0"/>
  </p:normalViewPr>
  <p:slideViewPr>
    <p:cSldViewPr snapToGrid="0">
      <p:cViewPr varScale="1">
        <p:scale>
          <a:sx n="104" d="100"/>
          <a:sy n="104" d="100"/>
        </p:scale>
        <p:origin x="984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79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customXml" Target="../customXml/item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customXml" Target="../customXml/item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52D68-3286-4B67-BE67-1DA6A7D8FCAB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297B2-42CC-422A-BD0E-F26526CE07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532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0455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780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974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5291233" y="2969400"/>
            <a:ext cx="5950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6267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5291033" y="4060500"/>
            <a:ext cx="5950000" cy="9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5291133" y="1683100"/>
            <a:ext cx="5950000" cy="15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/>
          <p:nvPr/>
        </p:nvSpPr>
        <p:spPr>
          <a:xfrm rot="10800000" flipH="1">
            <a:off x="1922567" y="3428800"/>
            <a:ext cx="1621600" cy="2123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3"/>
          <p:cNvSpPr/>
          <p:nvPr/>
        </p:nvSpPr>
        <p:spPr>
          <a:xfrm rot="10800000" flipH="1">
            <a:off x="3544167" y="0"/>
            <a:ext cx="1621600" cy="342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88385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950967" y="512064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950967" y="3162233"/>
            <a:ext cx="3982800" cy="17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"/>
              <a:defRPr sz="1867">
                <a:solidFill>
                  <a:schemeClr val="dk1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●"/>
              <a:defRPr sz="1600"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■"/>
              <a:defRPr sz="1600"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●"/>
              <a:defRPr sz="1600"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○"/>
              <a:defRPr sz="1600"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■"/>
              <a:defRPr sz="1600"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●"/>
              <a:defRPr sz="1600"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○"/>
              <a:defRPr sz="1600"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rgbClr val="000043"/>
              </a:buClr>
              <a:buSzPts val="1400"/>
              <a:buFont typeface="Quicksand"/>
              <a:buChar char="■"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5283200" y="3162233"/>
            <a:ext cx="3982800" cy="17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"/>
              <a:defRPr sz="1867">
                <a:solidFill>
                  <a:schemeClr val="dk1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●"/>
              <a:defRPr sz="1600"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■"/>
              <a:defRPr sz="1600"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●"/>
              <a:defRPr sz="1600"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○"/>
              <a:defRPr sz="1600"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■"/>
              <a:defRPr sz="1600"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●"/>
              <a:defRPr sz="1600"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"/>
              <a:buChar char="○"/>
              <a:defRPr sz="1600"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rgbClr val="000043"/>
              </a:buClr>
              <a:buSzPts val="1400"/>
              <a:buFont typeface="Quicksand"/>
              <a:buChar char="■"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950967" y="2567733"/>
            <a:ext cx="3982800" cy="6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5283200" y="2567733"/>
            <a:ext cx="3982800" cy="6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10027600" y="273480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" name="Google Shape;28;p5"/>
          <p:cNvSpPr/>
          <p:nvPr/>
        </p:nvSpPr>
        <p:spPr>
          <a:xfrm>
            <a:off x="8406000" y="0"/>
            <a:ext cx="1621600" cy="2734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209267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1542033" y="1787200"/>
            <a:ext cx="56428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1542033" y="2794800"/>
            <a:ext cx="5642800" cy="26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867">
                <a:solidFill>
                  <a:schemeClr val="accent2"/>
                </a:solidFill>
              </a:defRPr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Google Shape;35;p7"/>
          <p:cNvSpPr/>
          <p:nvPr/>
        </p:nvSpPr>
        <p:spPr>
          <a:xfrm>
            <a:off x="8976167" y="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" name="Google Shape;36;p7"/>
          <p:cNvSpPr/>
          <p:nvPr/>
        </p:nvSpPr>
        <p:spPr>
          <a:xfrm>
            <a:off x="10601767" y="342900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85010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950967" y="725433"/>
            <a:ext cx="5686400" cy="20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5067" b="1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5281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ctrTitle" idx="2"/>
          </p:nvPr>
        </p:nvSpPr>
        <p:spPr>
          <a:xfrm>
            <a:off x="3080467" y="1929084"/>
            <a:ext cx="2867200" cy="5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3" hasCustomPrompt="1"/>
          </p:nvPr>
        </p:nvSpPr>
        <p:spPr>
          <a:xfrm>
            <a:off x="957067" y="2028033"/>
            <a:ext cx="1991200" cy="12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9333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3080467" y="2478500"/>
            <a:ext cx="28672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ctrTitle" idx="4"/>
          </p:nvPr>
        </p:nvSpPr>
        <p:spPr>
          <a:xfrm>
            <a:off x="8310733" y="1929084"/>
            <a:ext cx="2867200" cy="5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5" hasCustomPrompt="1"/>
          </p:nvPr>
        </p:nvSpPr>
        <p:spPr>
          <a:xfrm>
            <a:off x="6248533" y="2028033"/>
            <a:ext cx="1991200" cy="12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9333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6"/>
          </p:nvPr>
        </p:nvSpPr>
        <p:spPr>
          <a:xfrm>
            <a:off x="8367733" y="2478504"/>
            <a:ext cx="28672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ctrTitle" idx="7"/>
          </p:nvPr>
        </p:nvSpPr>
        <p:spPr>
          <a:xfrm>
            <a:off x="3080467" y="3825036"/>
            <a:ext cx="2867200" cy="5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 idx="8" hasCustomPrompt="1"/>
          </p:nvPr>
        </p:nvSpPr>
        <p:spPr>
          <a:xfrm>
            <a:off x="957067" y="3947267"/>
            <a:ext cx="1991200" cy="12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9333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9"/>
          </p:nvPr>
        </p:nvSpPr>
        <p:spPr>
          <a:xfrm>
            <a:off x="3080467" y="4397767"/>
            <a:ext cx="28672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ctrTitle" idx="13"/>
          </p:nvPr>
        </p:nvSpPr>
        <p:spPr>
          <a:xfrm>
            <a:off x="8367533" y="3825033"/>
            <a:ext cx="2867200" cy="5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14" hasCustomPrompt="1"/>
          </p:nvPr>
        </p:nvSpPr>
        <p:spPr>
          <a:xfrm>
            <a:off x="6248533" y="3947267"/>
            <a:ext cx="1991200" cy="12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9333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"/>
              <a:buNone/>
              <a:defRPr sz="10666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5"/>
          </p:nvPr>
        </p:nvSpPr>
        <p:spPr>
          <a:xfrm>
            <a:off x="8367733" y="4397767"/>
            <a:ext cx="28672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67" y="6445700"/>
            <a:ext cx="6096000" cy="41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" name="Google Shape;76;p14"/>
          <p:cNvSpPr/>
          <p:nvPr/>
        </p:nvSpPr>
        <p:spPr>
          <a:xfrm>
            <a:off x="6096000" y="6445700"/>
            <a:ext cx="6096000" cy="41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64958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ubTitle" idx="1"/>
          </p:nvPr>
        </p:nvSpPr>
        <p:spPr>
          <a:xfrm>
            <a:off x="1465067" y="5033600"/>
            <a:ext cx="37508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subTitle" idx="2"/>
          </p:nvPr>
        </p:nvSpPr>
        <p:spPr>
          <a:xfrm>
            <a:off x="1465067" y="4068400"/>
            <a:ext cx="37508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ubTitle" idx="3"/>
          </p:nvPr>
        </p:nvSpPr>
        <p:spPr>
          <a:xfrm>
            <a:off x="1465067" y="3087400"/>
            <a:ext cx="37508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ubTitle" idx="4"/>
          </p:nvPr>
        </p:nvSpPr>
        <p:spPr>
          <a:xfrm>
            <a:off x="1465067" y="2122200"/>
            <a:ext cx="37508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 rot="10800000" flipH="1">
            <a:off x="7221600" y="1346800"/>
            <a:ext cx="1621600" cy="208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" name="Google Shape;91;p16"/>
          <p:cNvSpPr/>
          <p:nvPr/>
        </p:nvSpPr>
        <p:spPr>
          <a:xfrm rot="10800000" flipH="1">
            <a:off x="8843200" y="3428800"/>
            <a:ext cx="1621600" cy="34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655732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ubTitle" idx="1"/>
          </p:nvPr>
        </p:nvSpPr>
        <p:spPr>
          <a:xfrm>
            <a:off x="1050800" y="31872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2"/>
          </p:nvPr>
        </p:nvSpPr>
        <p:spPr>
          <a:xfrm>
            <a:off x="1050800" y="36878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3"/>
          </p:nvPr>
        </p:nvSpPr>
        <p:spPr>
          <a:xfrm>
            <a:off x="4588200" y="31872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4"/>
          </p:nvPr>
        </p:nvSpPr>
        <p:spPr>
          <a:xfrm>
            <a:off x="4588200" y="36878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5"/>
          </p:nvPr>
        </p:nvSpPr>
        <p:spPr>
          <a:xfrm>
            <a:off x="8125600" y="31872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subTitle" idx="6"/>
          </p:nvPr>
        </p:nvSpPr>
        <p:spPr>
          <a:xfrm>
            <a:off x="8125600" y="36878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 flipH="1">
            <a:off x="6096000" y="6445700"/>
            <a:ext cx="6096000" cy="41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" name="Google Shape;101;p17"/>
          <p:cNvSpPr/>
          <p:nvPr/>
        </p:nvSpPr>
        <p:spPr>
          <a:xfrm flipH="1">
            <a:off x="67" y="6445700"/>
            <a:ext cx="6096000" cy="41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072725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Title and four columns 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subTitle" idx="1"/>
          </p:nvPr>
        </p:nvSpPr>
        <p:spPr>
          <a:xfrm>
            <a:off x="2504367" y="1668900"/>
            <a:ext cx="3716800" cy="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2"/>
          </p:nvPr>
        </p:nvSpPr>
        <p:spPr>
          <a:xfrm>
            <a:off x="2504367" y="2325793"/>
            <a:ext cx="37168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subTitle" idx="3"/>
          </p:nvPr>
        </p:nvSpPr>
        <p:spPr>
          <a:xfrm>
            <a:off x="7135329" y="1668900"/>
            <a:ext cx="3716800" cy="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4"/>
          </p:nvPr>
        </p:nvSpPr>
        <p:spPr>
          <a:xfrm>
            <a:off x="7135324" y="2325709"/>
            <a:ext cx="37168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subTitle" idx="5"/>
          </p:nvPr>
        </p:nvSpPr>
        <p:spPr>
          <a:xfrm>
            <a:off x="2504367" y="3864197"/>
            <a:ext cx="3716800" cy="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subTitle" idx="6"/>
          </p:nvPr>
        </p:nvSpPr>
        <p:spPr>
          <a:xfrm>
            <a:off x="2504367" y="4521005"/>
            <a:ext cx="37168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subTitle" idx="7"/>
          </p:nvPr>
        </p:nvSpPr>
        <p:spPr>
          <a:xfrm>
            <a:off x="7135233" y="3864208"/>
            <a:ext cx="3716800" cy="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subTitle" idx="8"/>
          </p:nvPr>
        </p:nvSpPr>
        <p:spPr>
          <a:xfrm>
            <a:off x="7135233" y="4521005"/>
            <a:ext cx="37168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subTitle" idx="9"/>
          </p:nvPr>
        </p:nvSpPr>
        <p:spPr>
          <a:xfrm rot="-5400803">
            <a:off x="812012" y="2372624"/>
            <a:ext cx="1712400" cy="6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ubTitle" idx="13"/>
          </p:nvPr>
        </p:nvSpPr>
        <p:spPr>
          <a:xfrm rot="-5400000">
            <a:off x="812100" y="4563200"/>
            <a:ext cx="1712400" cy="6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74249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1708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1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0" name="Google Shape;140;p23"/>
          <p:cNvSpPr/>
          <p:nvPr/>
        </p:nvSpPr>
        <p:spPr>
          <a:xfrm flipH="1">
            <a:off x="67" y="6445700"/>
            <a:ext cx="6096000" cy="41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1" name="Google Shape;141;p23"/>
          <p:cNvSpPr/>
          <p:nvPr/>
        </p:nvSpPr>
        <p:spPr>
          <a:xfrm flipH="1">
            <a:off x="6096000" y="6445700"/>
            <a:ext cx="6096000" cy="41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7951790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9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subTitle" idx="1"/>
          </p:nvPr>
        </p:nvSpPr>
        <p:spPr>
          <a:xfrm>
            <a:off x="957067" y="1674367"/>
            <a:ext cx="6175600" cy="45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>
                <a:solidFill>
                  <a:schemeClr val="dk1"/>
                </a:solidFill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5" name="Google Shape;145;p24"/>
          <p:cNvSpPr/>
          <p:nvPr/>
        </p:nvSpPr>
        <p:spPr>
          <a:xfrm>
            <a:off x="10570400" y="342880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586139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 hasCustomPrompt="1"/>
          </p:nvPr>
        </p:nvSpPr>
        <p:spPr>
          <a:xfrm>
            <a:off x="1001300" y="37588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48" name="Google Shape;148;p25"/>
          <p:cNvSpPr txBox="1">
            <a:spLocks noGrp="1"/>
          </p:cNvSpPr>
          <p:nvPr>
            <p:ph type="subTitle" idx="1"/>
          </p:nvPr>
        </p:nvSpPr>
        <p:spPr>
          <a:xfrm>
            <a:off x="1001300" y="45200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title" idx="2" hasCustomPrompt="1"/>
          </p:nvPr>
        </p:nvSpPr>
        <p:spPr>
          <a:xfrm>
            <a:off x="4678116" y="37588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50" name="Google Shape;150;p25"/>
          <p:cNvSpPr txBox="1">
            <a:spLocks noGrp="1"/>
          </p:cNvSpPr>
          <p:nvPr>
            <p:ph type="subTitle" idx="3"/>
          </p:nvPr>
        </p:nvSpPr>
        <p:spPr>
          <a:xfrm>
            <a:off x="4678116" y="45200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title" idx="4"/>
          </p:nvPr>
        </p:nvSpPr>
        <p:spPr>
          <a:xfrm>
            <a:off x="957067" y="510900"/>
            <a:ext cx="10277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title" idx="5" hasCustomPrompt="1"/>
          </p:nvPr>
        </p:nvSpPr>
        <p:spPr>
          <a:xfrm>
            <a:off x="8288133" y="37588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53" name="Google Shape;153;p25"/>
          <p:cNvSpPr txBox="1">
            <a:spLocks noGrp="1"/>
          </p:cNvSpPr>
          <p:nvPr>
            <p:ph type="subTitle" idx="6"/>
          </p:nvPr>
        </p:nvSpPr>
        <p:spPr>
          <a:xfrm>
            <a:off x="8288133" y="45200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4" name="Google Shape;154;p25"/>
          <p:cNvSpPr/>
          <p:nvPr/>
        </p:nvSpPr>
        <p:spPr>
          <a:xfrm flipH="1">
            <a:off x="67" y="6445700"/>
            <a:ext cx="6096000" cy="41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" name="Google Shape;155;p25"/>
          <p:cNvSpPr/>
          <p:nvPr/>
        </p:nvSpPr>
        <p:spPr>
          <a:xfrm flipH="1">
            <a:off x="6096000" y="6445700"/>
            <a:ext cx="6096000" cy="41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509463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subTitle" idx="1"/>
          </p:nvPr>
        </p:nvSpPr>
        <p:spPr>
          <a:xfrm>
            <a:off x="949200" y="19680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subTitle" idx="2"/>
          </p:nvPr>
        </p:nvSpPr>
        <p:spPr>
          <a:xfrm>
            <a:off x="949200" y="24686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subTitle" idx="3"/>
          </p:nvPr>
        </p:nvSpPr>
        <p:spPr>
          <a:xfrm>
            <a:off x="3978600" y="19680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0" name="Google Shape;160;p26"/>
          <p:cNvSpPr txBox="1">
            <a:spLocks noGrp="1"/>
          </p:cNvSpPr>
          <p:nvPr>
            <p:ph type="subTitle" idx="4"/>
          </p:nvPr>
        </p:nvSpPr>
        <p:spPr>
          <a:xfrm>
            <a:off x="3978600" y="24686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1" name="Google Shape;161;p26"/>
          <p:cNvSpPr txBox="1">
            <a:spLocks noGrp="1"/>
          </p:cNvSpPr>
          <p:nvPr>
            <p:ph type="subTitle" idx="5"/>
          </p:nvPr>
        </p:nvSpPr>
        <p:spPr>
          <a:xfrm>
            <a:off x="7008000" y="19680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subTitle" idx="6"/>
          </p:nvPr>
        </p:nvSpPr>
        <p:spPr>
          <a:xfrm>
            <a:off x="7008000" y="24686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subTitle" idx="7"/>
          </p:nvPr>
        </p:nvSpPr>
        <p:spPr>
          <a:xfrm>
            <a:off x="949200" y="3936267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4" name="Google Shape;164;p26"/>
          <p:cNvSpPr txBox="1">
            <a:spLocks noGrp="1"/>
          </p:cNvSpPr>
          <p:nvPr>
            <p:ph type="subTitle" idx="8"/>
          </p:nvPr>
        </p:nvSpPr>
        <p:spPr>
          <a:xfrm>
            <a:off x="949200" y="4436867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subTitle" idx="9"/>
          </p:nvPr>
        </p:nvSpPr>
        <p:spPr>
          <a:xfrm>
            <a:off x="3978600" y="3936267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6" name="Google Shape;166;p26"/>
          <p:cNvSpPr txBox="1">
            <a:spLocks noGrp="1"/>
          </p:cNvSpPr>
          <p:nvPr>
            <p:ph type="subTitle" idx="13"/>
          </p:nvPr>
        </p:nvSpPr>
        <p:spPr>
          <a:xfrm>
            <a:off x="3978600" y="4436867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7" name="Google Shape;167;p26"/>
          <p:cNvSpPr txBox="1">
            <a:spLocks noGrp="1"/>
          </p:cNvSpPr>
          <p:nvPr>
            <p:ph type="subTitle" idx="14"/>
          </p:nvPr>
        </p:nvSpPr>
        <p:spPr>
          <a:xfrm>
            <a:off x="7008000" y="3936267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subTitle" idx="15"/>
          </p:nvPr>
        </p:nvSpPr>
        <p:spPr>
          <a:xfrm>
            <a:off x="7008000" y="4436867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9" name="Google Shape;169;p26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0" name="Google Shape;170;p26"/>
          <p:cNvSpPr/>
          <p:nvPr/>
        </p:nvSpPr>
        <p:spPr>
          <a:xfrm>
            <a:off x="10570400" y="342880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1" name="Google Shape;171;p26"/>
          <p:cNvSpPr/>
          <p:nvPr/>
        </p:nvSpPr>
        <p:spPr>
          <a:xfrm>
            <a:off x="10570400" y="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7703695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51452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96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4" name="Google Shape;174;p27"/>
          <p:cNvSpPr txBox="1"/>
          <p:nvPr/>
        </p:nvSpPr>
        <p:spPr>
          <a:xfrm>
            <a:off x="950967" y="4647567"/>
            <a:ext cx="52748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467" b="1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467" b="1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1467" b="1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467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7"/>
          <p:cNvSpPr/>
          <p:nvPr/>
        </p:nvSpPr>
        <p:spPr>
          <a:xfrm>
            <a:off x="8948800" y="342880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6" name="Google Shape;176;p27"/>
          <p:cNvSpPr/>
          <p:nvPr/>
        </p:nvSpPr>
        <p:spPr>
          <a:xfrm>
            <a:off x="10570400" y="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192392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1_Table of contents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4565203" y="516631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4565200" y="1070028"/>
            <a:ext cx="2542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2697343" y="872151"/>
            <a:ext cx="23188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 idx="3"/>
          </p:nvPr>
        </p:nvSpPr>
        <p:spPr>
          <a:xfrm>
            <a:off x="4567019" y="1632381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4"/>
          </p:nvPr>
        </p:nvSpPr>
        <p:spPr>
          <a:xfrm>
            <a:off x="4567012" y="2185145"/>
            <a:ext cx="2635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2697343" y="1985051"/>
            <a:ext cx="21536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 idx="6"/>
          </p:nvPr>
        </p:nvSpPr>
        <p:spPr>
          <a:xfrm>
            <a:off x="4570665" y="2748131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4570663" y="3300263"/>
            <a:ext cx="2542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697343" y="3097951"/>
            <a:ext cx="20980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 rot="5400000">
            <a:off x="8802172" y="2195027"/>
            <a:ext cx="3884400" cy="6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 idx="13"/>
          </p:nvPr>
        </p:nvSpPr>
        <p:spPr>
          <a:xfrm>
            <a:off x="4570665" y="3863881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4570663" y="4415379"/>
            <a:ext cx="2542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697343" y="4210851"/>
            <a:ext cx="20980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4570665" y="4979631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4570663" y="5530496"/>
            <a:ext cx="2542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18" hasCustomPrompt="1"/>
          </p:nvPr>
        </p:nvSpPr>
        <p:spPr>
          <a:xfrm>
            <a:off x="2697343" y="5323751"/>
            <a:ext cx="20980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6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6082903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90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‹nº›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37101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27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787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488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562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016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79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6238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AC561-9086-4A77-B72B-4E0B017958A9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Rectangle 44"/>
          <p:cNvSpPr>
            <a:spLocks noChangeArrowheads="1"/>
          </p:cNvSpPr>
          <p:nvPr userDrawn="1"/>
        </p:nvSpPr>
        <p:spPr bwMode="auto">
          <a:xfrm>
            <a:off x="0" y="0"/>
            <a:ext cx="12192000" cy="576264"/>
          </a:xfrm>
          <a:prstGeom prst="rect">
            <a:avLst/>
          </a:prstGeom>
          <a:solidFill>
            <a:srgbClr val="D7E5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pic>
        <p:nvPicPr>
          <p:cNvPr id="9" name="Picture 40" descr="D:\setores\Setor de Comunicacao\Teste com o Logotipo\Logotipo INATEL Sombriado 3.GIF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6293"/>
            <a:ext cx="1491343" cy="391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41"/>
          <p:cNvSpPr>
            <a:spLocks noChangeArrowheads="1"/>
          </p:cNvSpPr>
          <p:nvPr userDrawn="1"/>
        </p:nvSpPr>
        <p:spPr bwMode="auto">
          <a:xfrm>
            <a:off x="0" y="1058863"/>
            <a:ext cx="476250" cy="5799137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sp>
        <p:nvSpPr>
          <p:cNvPr id="11" name="Rectangle 42"/>
          <p:cNvSpPr>
            <a:spLocks noChangeArrowheads="1"/>
          </p:cNvSpPr>
          <p:nvPr userDrawn="1"/>
        </p:nvSpPr>
        <p:spPr bwMode="auto">
          <a:xfrm>
            <a:off x="0" y="518208"/>
            <a:ext cx="476250" cy="706878"/>
          </a:xfrm>
          <a:prstGeom prst="rect">
            <a:avLst/>
          </a:prstGeom>
          <a:gradFill rotWithShape="0">
            <a:gsLst>
              <a:gs pos="0">
                <a:srgbClr val="D7E5F9"/>
              </a:gs>
              <a:gs pos="100000">
                <a:srgbClr val="003399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sp>
        <p:nvSpPr>
          <p:cNvPr id="12" name="Text Box 43"/>
          <p:cNvSpPr txBox="1">
            <a:spLocks noChangeArrowheads="1"/>
          </p:cNvSpPr>
          <p:nvPr userDrawn="1"/>
        </p:nvSpPr>
        <p:spPr bwMode="auto">
          <a:xfrm rot="16200000">
            <a:off x="-656430" y="3740944"/>
            <a:ext cx="170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0"/>
              </a:spcBef>
              <a:defRPr/>
            </a:pPr>
            <a:r>
              <a:rPr lang="pt-BR" altLang="pt-BR" sz="2000" dirty="0">
                <a:solidFill>
                  <a:schemeClr val="bg1"/>
                </a:solidFill>
                <a:latin typeface="Swis721 BT" pitchFamily="34" charset="0"/>
              </a:rPr>
              <a:t>www.inatel.br</a:t>
            </a:r>
            <a:endParaRPr lang="pt-BR" altLang="pt-BR" sz="2000" dirty="0">
              <a:solidFill>
                <a:schemeClr val="bg1"/>
              </a:solidFill>
              <a:latin typeface="Swis721 Md BT" pitchFamily="34" charset="0"/>
            </a:endParaRPr>
          </a:p>
        </p:txBody>
      </p:sp>
      <p:sp>
        <p:nvSpPr>
          <p:cNvPr id="13" name="CaixaDeTexto 1"/>
          <p:cNvSpPr txBox="1">
            <a:spLocks noChangeArrowheads="1"/>
          </p:cNvSpPr>
          <p:nvPr userDrawn="1"/>
        </p:nvSpPr>
        <p:spPr bwMode="auto">
          <a:xfrm>
            <a:off x="11353800" y="6509884"/>
            <a:ext cx="595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8805D1BE-E791-4D05-B6FC-ED9F067B6FE9}" type="slidenum">
              <a:rPr lang="pt-BR" altLang="pt-BR" sz="1400">
                <a:latin typeface="Arial" panose="020B0604020202020204" pitchFamily="34" charset="0"/>
              </a:rPr>
              <a:pPr algn="r"/>
              <a:t>‹nº›</a:t>
            </a:fld>
            <a:endParaRPr lang="pt-BR" altLang="pt-BR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82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253860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2">
            <a:extLst>
              <a:ext uri="{FF2B5EF4-FFF2-40B4-BE49-F238E27FC236}">
                <a16:creationId xmlns:a16="http://schemas.microsoft.com/office/drawing/2014/main" id="{AF06BC9E-D665-44BA-98B8-2FC3E370CB78}"/>
              </a:ext>
            </a:extLst>
          </p:cNvPr>
          <p:cNvSpPr txBox="1">
            <a:spLocks/>
          </p:cNvSpPr>
          <p:nvPr/>
        </p:nvSpPr>
        <p:spPr>
          <a:xfrm>
            <a:off x="696001" y="747659"/>
            <a:ext cx="11159999" cy="1290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dirty="0">
                <a:solidFill>
                  <a:srgbClr val="003399"/>
                </a:solidFill>
                <a:latin typeface="Candara" panose="020E0502030303020204" pitchFamily="34" charset="0"/>
              </a:rPr>
              <a:t>S203 [ADS]</a:t>
            </a:r>
          </a:p>
          <a:p>
            <a:pPr algn="ctr"/>
            <a:r>
              <a:rPr lang="pt-BR" sz="5400" b="1" i="1" dirty="0">
                <a:solidFill>
                  <a:srgbClr val="00B0F0"/>
                </a:solidFill>
                <a:latin typeface="Candara" panose="020E0502030303020204" pitchFamily="34" charset="0"/>
              </a:rPr>
              <a:t>Arquitetura e Desenho de Software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B4C00C9-D959-47F7-8A85-072179723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0" y="2083801"/>
            <a:ext cx="9000000" cy="452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521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Diagonal Corners Rounded 2">
            <a:extLst>
              <a:ext uri="{FF2B5EF4-FFF2-40B4-BE49-F238E27FC236}">
                <a16:creationId xmlns:a16="http://schemas.microsoft.com/office/drawing/2014/main" id="{6DA729FE-A008-4D7C-9B7B-9FCAF173A033}"/>
              </a:ext>
            </a:extLst>
          </p:cNvPr>
          <p:cNvSpPr/>
          <p:nvPr/>
        </p:nvSpPr>
        <p:spPr>
          <a:xfrm>
            <a:off x="1657494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3200" b="1">
                <a:latin typeface="Candara" panose="020E0502030303020204" pitchFamily="34" charset="0"/>
                <a:cs typeface="Calibri" panose="020F0502020204030204" pitchFamily="34" charset="0"/>
              </a:rPr>
              <a:t>MVC: </a:t>
            </a:r>
            <a:r>
              <a:rPr lang="en-US" sz="3200">
                <a:latin typeface="Candara" panose="020E0502030303020204" pitchFamily="34" charset="0"/>
                <a:cs typeface="Calibri" panose="020F0502020204030204" pitchFamily="34" charset="0"/>
              </a:rPr>
              <a:t>Model </a:t>
            </a:r>
            <a:r>
              <a:rPr lang="en-US" sz="3200" dirty="0">
                <a:latin typeface="Candara" panose="020E0502030303020204" pitchFamily="34" charset="0"/>
                <a:cs typeface="Calibri" panose="020F0502020204030204" pitchFamily="34" charset="0"/>
              </a:rPr>
              <a:t>View Controller</a:t>
            </a:r>
          </a:p>
        </p:txBody>
      </p:sp>
      <p:sp>
        <p:nvSpPr>
          <p:cNvPr id="3" name="Rectangle: Rounded Corners 26">
            <a:extLst>
              <a:ext uri="{FF2B5EF4-FFF2-40B4-BE49-F238E27FC236}">
                <a16:creationId xmlns:a16="http://schemas.microsoft.com/office/drawing/2014/main" id="{F77842B2-D197-4DFB-BBC4-B2DB7819966B}"/>
              </a:ext>
            </a:extLst>
          </p:cNvPr>
          <p:cNvSpPr/>
          <p:nvPr/>
        </p:nvSpPr>
        <p:spPr>
          <a:xfrm>
            <a:off x="855334" y="1411190"/>
            <a:ext cx="5579993" cy="5205695"/>
          </a:xfrm>
          <a:prstGeom prst="roundRect">
            <a:avLst>
              <a:gd name="adj" fmla="val 0"/>
            </a:avLst>
          </a:prstGeom>
          <a:solidFill>
            <a:srgbClr val="C00000">
              <a:alpha val="1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 err="1">
                <a:solidFill>
                  <a:srgbClr val="C0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Cliente</a:t>
            </a:r>
            <a:endParaRPr lang="en-US" sz="2000" dirty="0">
              <a:solidFill>
                <a:srgbClr val="C0000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: Rounded Corners 25">
            <a:extLst>
              <a:ext uri="{FF2B5EF4-FFF2-40B4-BE49-F238E27FC236}">
                <a16:creationId xmlns:a16="http://schemas.microsoft.com/office/drawing/2014/main" id="{3B3F96D9-5F6F-4E44-881E-300B372FA5A2}"/>
              </a:ext>
            </a:extLst>
          </p:cNvPr>
          <p:cNvSpPr/>
          <p:nvPr/>
        </p:nvSpPr>
        <p:spPr>
          <a:xfrm>
            <a:off x="6436739" y="1411190"/>
            <a:ext cx="5579993" cy="5205695"/>
          </a:xfrm>
          <a:prstGeom prst="roundRect">
            <a:avLst>
              <a:gd name="adj" fmla="val 0"/>
            </a:avLst>
          </a:prstGeom>
          <a:solidFill>
            <a:srgbClr val="006600">
              <a:alpha val="1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 err="1">
                <a:solidFill>
                  <a:srgbClr val="0066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Servidor</a:t>
            </a:r>
            <a:endParaRPr lang="en-US" sz="2000" dirty="0">
              <a:solidFill>
                <a:srgbClr val="00660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: Rounded Corners 13">
            <a:extLst>
              <a:ext uri="{FF2B5EF4-FFF2-40B4-BE49-F238E27FC236}">
                <a16:creationId xmlns:a16="http://schemas.microsoft.com/office/drawing/2014/main" id="{7C966DA8-3311-4738-9709-4BCFDB6BBBE9}"/>
              </a:ext>
            </a:extLst>
          </p:cNvPr>
          <p:cNvSpPr/>
          <p:nvPr/>
        </p:nvSpPr>
        <p:spPr>
          <a:xfrm>
            <a:off x="8395669" y="2724044"/>
            <a:ext cx="2520000" cy="1800000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 dirty="0" err="1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Servidor</a:t>
            </a:r>
            <a:r>
              <a:rPr lang="en-US" sz="3200" i="1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Web</a:t>
            </a:r>
          </a:p>
        </p:txBody>
      </p:sp>
      <p:sp>
        <p:nvSpPr>
          <p:cNvPr id="7" name="Rectangle: Rounded Corners 15">
            <a:extLst>
              <a:ext uri="{FF2B5EF4-FFF2-40B4-BE49-F238E27FC236}">
                <a16:creationId xmlns:a16="http://schemas.microsoft.com/office/drawing/2014/main" id="{9DF09218-DAC5-4037-BA29-2C748C7AD223}"/>
              </a:ext>
            </a:extLst>
          </p:cNvPr>
          <p:cNvSpPr/>
          <p:nvPr/>
        </p:nvSpPr>
        <p:spPr>
          <a:xfrm>
            <a:off x="1677881" y="2724044"/>
            <a:ext cx="2520000" cy="1800000"/>
          </a:xfrm>
          <a:prstGeom prst="round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 dirty="0" err="1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Navegador</a:t>
            </a:r>
            <a:r>
              <a:rPr lang="en-US" sz="3200" i="1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Web</a:t>
            </a:r>
          </a:p>
        </p:txBody>
      </p:sp>
      <p:cxnSp>
        <p:nvCxnSpPr>
          <p:cNvPr id="8" name="Straight Arrow Connector 22">
            <a:extLst>
              <a:ext uri="{FF2B5EF4-FFF2-40B4-BE49-F238E27FC236}">
                <a16:creationId xmlns:a16="http://schemas.microsoft.com/office/drawing/2014/main" id="{5DF2BC6E-A190-48F7-9DE8-076888CFED67}"/>
              </a:ext>
            </a:extLst>
          </p:cNvPr>
          <p:cNvCxnSpPr>
            <a:cxnSpLocks/>
          </p:cNvCxnSpPr>
          <p:nvPr/>
        </p:nvCxnSpPr>
        <p:spPr>
          <a:xfrm flipH="1">
            <a:off x="4197881" y="4018327"/>
            <a:ext cx="4197788" cy="0"/>
          </a:xfrm>
          <a:prstGeom prst="straightConnector1">
            <a:avLst/>
          </a:prstGeom>
          <a:ln w="38100">
            <a:solidFill>
              <a:srgbClr val="FF99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18">
            <a:extLst>
              <a:ext uri="{FF2B5EF4-FFF2-40B4-BE49-F238E27FC236}">
                <a16:creationId xmlns:a16="http://schemas.microsoft.com/office/drawing/2014/main" id="{70326579-49A2-4356-BF48-8F89D2EA774A}"/>
              </a:ext>
            </a:extLst>
          </p:cNvPr>
          <p:cNvCxnSpPr>
            <a:cxnSpLocks/>
          </p:cNvCxnSpPr>
          <p:nvPr/>
        </p:nvCxnSpPr>
        <p:spPr>
          <a:xfrm>
            <a:off x="4199279" y="3231159"/>
            <a:ext cx="4197788" cy="0"/>
          </a:xfrm>
          <a:prstGeom prst="straightConnector1">
            <a:avLst/>
          </a:prstGeom>
          <a:ln w="381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19">
            <a:extLst>
              <a:ext uri="{FF2B5EF4-FFF2-40B4-BE49-F238E27FC236}">
                <a16:creationId xmlns:a16="http://schemas.microsoft.com/office/drawing/2014/main" id="{D17C7864-77B5-4759-BEF1-EC8E19E31CAF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197881" y="3624044"/>
            <a:ext cx="4197788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7">
            <a:extLst>
              <a:ext uri="{FF2B5EF4-FFF2-40B4-BE49-F238E27FC236}">
                <a16:creationId xmlns:a16="http://schemas.microsoft.com/office/drawing/2014/main" id="{7275CFFD-B6EF-45E9-9ED9-C704453BD987}"/>
              </a:ext>
            </a:extLst>
          </p:cNvPr>
          <p:cNvSpPr/>
          <p:nvPr/>
        </p:nvSpPr>
        <p:spPr>
          <a:xfrm>
            <a:off x="5756775" y="3444743"/>
            <a:ext cx="1080000" cy="36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</a:t>
            </a:r>
          </a:p>
        </p:txBody>
      </p:sp>
      <p:sp>
        <p:nvSpPr>
          <p:cNvPr id="12" name="Rectangle: Rounded Corners 23">
            <a:extLst>
              <a:ext uri="{FF2B5EF4-FFF2-40B4-BE49-F238E27FC236}">
                <a16:creationId xmlns:a16="http://schemas.microsoft.com/office/drawing/2014/main" id="{F4A9AC53-5E9D-424E-8C7C-A5CFBB263E90}"/>
              </a:ext>
            </a:extLst>
          </p:cNvPr>
          <p:cNvSpPr/>
          <p:nvPr/>
        </p:nvSpPr>
        <p:spPr>
          <a:xfrm>
            <a:off x="4471519" y="1788161"/>
            <a:ext cx="1800000" cy="1440000"/>
          </a:xfrm>
          <a:prstGeom prst="roundRect">
            <a:avLst>
              <a:gd name="adj" fmla="val 0"/>
            </a:avLst>
          </a:prstGeom>
          <a:solidFill>
            <a:srgbClr val="003B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request</a:t>
            </a:r>
          </a:p>
        </p:txBody>
      </p:sp>
      <p:sp>
        <p:nvSpPr>
          <p:cNvPr id="13" name="Rectangle: Rounded Corners 24">
            <a:extLst>
              <a:ext uri="{FF2B5EF4-FFF2-40B4-BE49-F238E27FC236}">
                <a16:creationId xmlns:a16="http://schemas.microsoft.com/office/drawing/2014/main" id="{5EF7B2F3-DE6F-4299-82AD-6D2D00526076}"/>
              </a:ext>
            </a:extLst>
          </p:cNvPr>
          <p:cNvSpPr/>
          <p:nvPr/>
        </p:nvSpPr>
        <p:spPr>
          <a:xfrm>
            <a:off x="6469588" y="4015322"/>
            <a:ext cx="1800000" cy="1440000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response</a:t>
            </a:r>
          </a:p>
        </p:txBody>
      </p:sp>
      <p:sp>
        <p:nvSpPr>
          <p:cNvPr id="15" name="Retângulo 15">
            <a:extLst>
              <a:ext uri="{FF2B5EF4-FFF2-40B4-BE49-F238E27FC236}">
                <a16:creationId xmlns:a16="http://schemas.microsoft.com/office/drawing/2014/main" id="{46FB4BCD-E150-4D3B-9AE7-4532931728A1}"/>
              </a:ext>
            </a:extLst>
          </p:cNvPr>
          <p:cNvSpPr/>
          <p:nvPr/>
        </p:nvSpPr>
        <p:spPr>
          <a:xfrm>
            <a:off x="4651519" y="2338011"/>
            <a:ext cx="1440000" cy="360000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Cabeçalho</a:t>
            </a:r>
            <a:endParaRPr lang="pt-PT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B857AB9-495F-46F4-96FD-DD4DF6F60001}"/>
              </a:ext>
            </a:extLst>
          </p:cNvPr>
          <p:cNvSpPr/>
          <p:nvPr/>
        </p:nvSpPr>
        <p:spPr>
          <a:xfrm>
            <a:off x="4635809" y="2778510"/>
            <a:ext cx="1440000" cy="360000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Corpo</a:t>
            </a:r>
            <a:endParaRPr lang="pt-PT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etângulo 15">
            <a:extLst>
              <a:ext uri="{FF2B5EF4-FFF2-40B4-BE49-F238E27FC236}">
                <a16:creationId xmlns:a16="http://schemas.microsoft.com/office/drawing/2014/main" id="{9A4DE8D2-3032-4E9A-9C5A-915AB95B62B4}"/>
              </a:ext>
            </a:extLst>
          </p:cNvPr>
          <p:cNvSpPr/>
          <p:nvPr/>
        </p:nvSpPr>
        <p:spPr>
          <a:xfrm>
            <a:off x="6613993" y="4507432"/>
            <a:ext cx="1440000" cy="360000"/>
          </a:xfrm>
          <a:prstGeom prst="rect">
            <a:avLst/>
          </a:prstGeom>
          <a:solidFill>
            <a:srgbClr val="FF99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Cabeçalho</a:t>
            </a:r>
            <a:endParaRPr lang="pt-PT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etângulo 15">
            <a:extLst>
              <a:ext uri="{FF2B5EF4-FFF2-40B4-BE49-F238E27FC236}">
                <a16:creationId xmlns:a16="http://schemas.microsoft.com/office/drawing/2014/main" id="{929C3BBA-722B-4B08-A4AC-A07EB6E743C2}"/>
              </a:ext>
            </a:extLst>
          </p:cNvPr>
          <p:cNvSpPr/>
          <p:nvPr/>
        </p:nvSpPr>
        <p:spPr>
          <a:xfrm>
            <a:off x="6598283" y="4947931"/>
            <a:ext cx="1440000" cy="360000"/>
          </a:xfrm>
          <a:prstGeom prst="rect">
            <a:avLst/>
          </a:prstGeom>
          <a:solidFill>
            <a:srgbClr val="FF99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Corpo</a:t>
            </a:r>
            <a:endParaRPr lang="pt-PT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Subtítulo 1">
            <a:extLst>
              <a:ext uri="{FF2B5EF4-FFF2-40B4-BE49-F238E27FC236}">
                <a16:creationId xmlns:a16="http://schemas.microsoft.com/office/drawing/2014/main" id="{2CF64EB4-704F-4539-8441-C834FC6EE543}"/>
              </a:ext>
            </a:extLst>
          </p:cNvPr>
          <p:cNvSpPr txBox="1">
            <a:spLocks/>
          </p:cNvSpPr>
          <p:nvPr/>
        </p:nvSpPr>
        <p:spPr>
          <a:xfrm>
            <a:off x="856033" y="856885"/>
            <a:ext cx="11160000" cy="54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Arquitetura </a:t>
            </a:r>
            <a:r>
              <a:rPr lang="pt-BR" b="1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da WWW</a:t>
            </a:r>
          </a:p>
        </p:txBody>
      </p:sp>
    </p:spTree>
    <p:extLst>
      <p:ext uri="{BB962C8B-B14F-4D97-AF65-F5344CB8AC3E}">
        <p14:creationId xmlns:p14="http://schemas.microsoft.com/office/powerpoint/2010/main" val="3130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Diagonal Corners Rounded 2">
            <a:extLst>
              <a:ext uri="{FF2B5EF4-FFF2-40B4-BE49-F238E27FC236}">
                <a16:creationId xmlns:a16="http://schemas.microsoft.com/office/drawing/2014/main" id="{6DA729FE-A008-4D7C-9B7B-9FCAF173A033}"/>
              </a:ext>
            </a:extLst>
          </p:cNvPr>
          <p:cNvSpPr/>
          <p:nvPr/>
        </p:nvSpPr>
        <p:spPr>
          <a:xfrm>
            <a:off x="1657494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3200" b="1">
                <a:latin typeface="Candara" panose="020E0502030303020204" pitchFamily="34" charset="0"/>
                <a:cs typeface="Calibri" panose="020F0502020204030204" pitchFamily="34" charset="0"/>
              </a:rPr>
              <a:t>MVC: </a:t>
            </a:r>
            <a:r>
              <a:rPr lang="en-US" sz="3200">
                <a:latin typeface="Candara" panose="020E0502030303020204" pitchFamily="34" charset="0"/>
                <a:cs typeface="Calibri" panose="020F0502020204030204" pitchFamily="34" charset="0"/>
              </a:rPr>
              <a:t>Model </a:t>
            </a:r>
            <a:r>
              <a:rPr lang="en-US" sz="3200" dirty="0">
                <a:latin typeface="Candara" panose="020E0502030303020204" pitchFamily="34" charset="0"/>
                <a:cs typeface="Calibri" panose="020F0502020204030204" pitchFamily="34" charset="0"/>
              </a:rPr>
              <a:t>View Controller</a:t>
            </a:r>
          </a:p>
        </p:txBody>
      </p:sp>
      <p:sp>
        <p:nvSpPr>
          <p:cNvPr id="3" name="Rectangle: Rounded Corners 26">
            <a:extLst>
              <a:ext uri="{FF2B5EF4-FFF2-40B4-BE49-F238E27FC236}">
                <a16:creationId xmlns:a16="http://schemas.microsoft.com/office/drawing/2014/main" id="{E2FFE2BA-EDEA-4397-8519-E45A8B5D66F7}"/>
              </a:ext>
            </a:extLst>
          </p:cNvPr>
          <p:cNvSpPr/>
          <p:nvPr/>
        </p:nvSpPr>
        <p:spPr>
          <a:xfrm>
            <a:off x="855334" y="1411190"/>
            <a:ext cx="5579993" cy="5205695"/>
          </a:xfrm>
          <a:prstGeom prst="roundRect">
            <a:avLst>
              <a:gd name="adj" fmla="val 0"/>
            </a:avLst>
          </a:prstGeom>
          <a:solidFill>
            <a:srgbClr val="C00000">
              <a:alpha val="1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 err="1">
                <a:solidFill>
                  <a:srgbClr val="C0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Cliente</a:t>
            </a:r>
            <a:endParaRPr lang="en-US" sz="2000" dirty="0">
              <a:solidFill>
                <a:srgbClr val="C0000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: Rounded Corners 25">
            <a:extLst>
              <a:ext uri="{FF2B5EF4-FFF2-40B4-BE49-F238E27FC236}">
                <a16:creationId xmlns:a16="http://schemas.microsoft.com/office/drawing/2014/main" id="{2134C66F-140A-4199-8942-17EA53CBE5C7}"/>
              </a:ext>
            </a:extLst>
          </p:cNvPr>
          <p:cNvSpPr/>
          <p:nvPr/>
        </p:nvSpPr>
        <p:spPr>
          <a:xfrm>
            <a:off x="6436739" y="1411190"/>
            <a:ext cx="5579993" cy="5205695"/>
          </a:xfrm>
          <a:prstGeom prst="roundRect">
            <a:avLst>
              <a:gd name="adj" fmla="val 0"/>
            </a:avLst>
          </a:prstGeom>
          <a:solidFill>
            <a:srgbClr val="006600">
              <a:alpha val="1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 err="1">
                <a:solidFill>
                  <a:srgbClr val="0066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Servidor</a:t>
            </a:r>
            <a:endParaRPr lang="en-US" sz="2000" dirty="0">
              <a:solidFill>
                <a:srgbClr val="00660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: Rounded Corners 13">
            <a:extLst>
              <a:ext uri="{FF2B5EF4-FFF2-40B4-BE49-F238E27FC236}">
                <a16:creationId xmlns:a16="http://schemas.microsoft.com/office/drawing/2014/main" id="{CFB956EC-00F2-4931-97E8-D10FE49027BB}"/>
              </a:ext>
            </a:extLst>
          </p:cNvPr>
          <p:cNvSpPr/>
          <p:nvPr/>
        </p:nvSpPr>
        <p:spPr>
          <a:xfrm>
            <a:off x="8395669" y="2724044"/>
            <a:ext cx="2520000" cy="1800000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 dirty="0" err="1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Servidor</a:t>
            </a:r>
            <a:r>
              <a:rPr lang="en-US" sz="3200" i="1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Web</a:t>
            </a:r>
          </a:p>
        </p:txBody>
      </p:sp>
      <p:sp>
        <p:nvSpPr>
          <p:cNvPr id="7" name="Rectangle: Rounded Corners 15">
            <a:extLst>
              <a:ext uri="{FF2B5EF4-FFF2-40B4-BE49-F238E27FC236}">
                <a16:creationId xmlns:a16="http://schemas.microsoft.com/office/drawing/2014/main" id="{EE304CBF-92B3-441F-919A-1289CF541C90}"/>
              </a:ext>
            </a:extLst>
          </p:cNvPr>
          <p:cNvSpPr/>
          <p:nvPr/>
        </p:nvSpPr>
        <p:spPr>
          <a:xfrm>
            <a:off x="1677881" y="2724044"/>
            <a:ext cx="2520000" cy="1800000"/>
          </a:xfrm>
          <a:prstGeom prst="round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 dirty="0" err="1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Navegador</a:t>
            </a:r>
            <a:r>
              <a:rPr lang="en-US" sz="3200" i="1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Web</a:t>
            </a:r>
          </a:p>
        </p:txBody>
      </p:sp>
      <p:cxnSp>
        <p:nvCxnSpPr>
          <p:cNvPr id="8" name="Straight Arrow Connector 22">
            <a:extLst>
              <a:ext uri="{FF2B5EF4-FFF2-40B4-BE49-F238E27FC236}">
                <a16:creationId xmlns:a16="http://schemas.microsoft.com/office/drawing/2014/main" id="{7FD12159-22E6-4147-97F6-D2A05557E326}"/>
              </a:ext>
            </a:extLst>
          </p:cNvPr>
          <p:cNvCxnSpPr>
            <a:cxnSpLocks/>
          </p:cNvCxnSpPr>
          <p:nvPr/>
        </p:nvCxnSpPr>
        <p:spPr>
          <a:xfrm flipH="1">
            <a:off x="4197881" y="4018327"/>
            <a:ext cx="4197788" cy="0"/>
          </a:xfrm>
          <a:prstGeom prst="straightConnector1">
            <a:avLst/>
          </a:prstGeom>
          <a:ln w="38100">
            <a:solidFill>
              <a:srgbClr val="FF99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18">
            <a:extLst>
              <a:ext uri="{FF2B5EF4-FFF2-40B4-BE49-F238E27FC236}">
                <a16:creationId xmlns:a16="http://schemas.microsoft.com/office/drawing/2014/main" id="{D4C8012D-698B-4531-8602-69A0BD327111}"/>
              </a:ext>
            </a:extLst>
          </p:cNvPr>
          <p:cNvCxnSpPr>
            <a:cxnSpLocks/>
          </p:cNvCxnSpPr>
          <p:nvPr/>
        </p:nvCxnSpPr>
        <p:spPr>
          <a:xfrm>
            <a:off x="4199279" y="3231159"/>
            <a:ext cx="4197788" cy="0"/>
          </a:xfrm>
          <a:prstGeom prst="straightConnector1">
            <a:avLst/>
          </a:prstGeom>
          <a:ln w="381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19">
            <a:extLst>
              <a:ext uri="{FF2B5EF4-FFF2-40B4-BE49-F238E27FC236}">
                <a16:creationId xmlns:a16="http://schemas.microsoft.com/office/drawing/2014/main" id="{12383EBE-CDB5-4670-8C39-B1EFDCB731FC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197881" y="3624044"/>
            <a:ext cx="4197788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7">
            <a:extLst>
              <a:ext uri="{FF2B5EF4-FFF2-40B4-BE49-F238E27FC236}">
                <a16:creationId xmlns:a16="http://schemas.microsoft.com/office/drawing/2014/main" id="{2A6DD9CC-B07D-4DDA-A3E0-292A199A1F32}"/>
              </a:ext>
            </a:extLst>
          </p:cNvPr>
          <p:cNvSpPr/>
          <p:nvPr/>
        </p:nvSpPr>
        <p:spPr>
          <a:xfrm>
            <a:off x="5756775" y="3444743"/>
            <a:ext cx="1080000" cy="36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</a:t>
            </a:r>
          </a:p>
        </p:txBody>
      </p:sp>
      <p:sp>
        <p:nvSpPr>
          <p:cNvPr id="12" name="Rectangle: Rounded Corners 23">
            <a:extLst>
              <a:ext uri="{FF2B5EF4-FFF2-40B4-BE49-F238E27FC236}">
                <a16:creationId xmlns:a16="http://schemas.microsoft.com/office/drawing/2014/main" id="{B572831C-082A-43A0-A05A-A54464F54F96}"/>
              </a:ext>
            </a:extLst>
          </p:cNvPr>
          <p:cNvSpPr/>
          <p:nvPr/>
        </p:nvSpPr>
        <p:spPr>
          <a:xfrm>
            <a:off x="4471519" y="1788161"/>
            <a:ext cx="1800000" cy="1440000"/>
          </a:xfrm>
          <a:prstGeom prst="roundRect">
            <a:avLst>
              <a:gd name="adj" fmla="val 0"/>
            </a:avLst>
          </a:prstGeom>
          <a:solidFill>
            <a:srgbClr val="003B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request</a:t>
            </a:r>
          </a:p>
        </p:txBody>
      </p:sp>
      <p:sp>
        <p:nvSpPr>
          <p:cNvPr id="13" name="Rectangle: Rounded Corners 24">
            <a:extLst>
              <a:ext uri="{FF2B5EF4-FFF2-40B4-BE49-F238E27FC236}">
                <a16:creationId xmlns:a16="http://schemas.microsoft.com/office/drawing/2014/main" id="{879350F0-E7A5-48B4-A7DE-97557DB64A42}"/>
              </a:ext>
            </a:extLst>
          </p:cNvPr>
          <p:cNvSpPr/>
          <p:nvPr/>
        </p:nvSpPr>
        <p:spPr>
          <a:xfrm>
            <a:off x="4638595" y="4015321"/>
            <a:ext cx="3600000" cy="2360307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response</a:t>
            </a:r>
          </a:p>
        </p:txBody>
      </p:sp>
      <p:sp>
        <p:nvSpPr>
          <p:cNvPr id="15" name="Retângulo 15">
            <a:extLst>
              <a:ext uri="{FF2B5EF4-FFF2-40B4-BE49-F238E27FC236}">
                <a16:creationId xmlns:a16="http://schemas.microsoft.com/office/drawing/2014/main" id="{3325E705-7202-46B4-9138-7CAB6D2CBCB8}"/>
              </a:ext>
            </a:extLst>
          </p:cNvPr>
          <p:cNvSpPr/>
          <p:nvPr/>
        </p:nvSpPr>
        <p:spPr>
          <a:xfrm>
            <a:off x="4651519" y="2345564"/>
            <a:ext cx="14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/index.html</a:t>
            </a:r>
            <a:endParaRPr lang="pt-PT" dirty="0">
              <a:solidFill>
                <a:schemeClr val="accent3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732FEB4-F3E3-4933-A40C-9E69AD01EC45}"/>
              </a:ext>
            </a:extLst>
          </p:cNvPr>
          <p:cNvSpPr/>
          <p:nvPr/>
        </p:nvSpPr>
        <p:spPr>
          <a:xfrm>
            <a:off x="4818595" y="4517980"/>
            <a:ext cx="3240000" cy="17602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&lt;html&gt;</a:t>
            </a:r>
          </a:p>
          <a:p>
            <a:r>
              <a:rPr lang="pt-BR" sz="14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&lt;head&gt;</a:t>
            </a:r>
          </a:p>
          <a:p>
            <a:r>
              <a:rPr lang="pt-BR" sz="14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&lt;/head&gt;</a:t>
            </a:r>
          </a:p>
          <a:p>
            <a:r>
              <a:rPr lang="pt-BR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&lt;/body&gt;</a:t>
            </a:r>
          </a:p>
          <a:p>
            <a:r>
              <a:rPr lang="pt-BR" sz="1400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&lt;h2&gt;Minha HomePage&lt;/h2&gt;</a:t>
            </a:r>
          </a:p>
          <a:p>
            <a:r>
              <a:rPr lang="pt-BR" sz="1400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&lt;img src=foto.jpg&gt;</a:t>
            </a:r>
          </a:p>
          <a:p>
            <a:r>
              <a:rPr lang="pt-BR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&lt;/body&gt;</a:t>
            </a:r>
          </a:p>
          <a:p>
            <a:r>
              <a:rPr lang="pt-BR" sz="1400" dirty="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&lt;/html&gt;</a:t>
            </a:r>
            <a:endParaRPr lang="pt-PT" sz="1400" dirty="0">
              <a:solidFill>
                <a:srgbClr val="C0000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17" name="Subtítulo 1">
            <a:extLst>
              <a:ext uri="{FF2B5EF4-FFF2-40B4-BE49-F238E27FC236}">
                <a16:creationId xmlns:a16="http://schemas.microsoft.com/office/drawing/2014/main" id="{6B4E760A-09D8-42CB-A23A-A65B321266FF}"/>
              </a:ext>
            </a:extLst>
          </p:cNvPr>
          <p:cNvSpPr txBox="1">
            <a:spLocks/>
          </p:cNvSpPr>
          <p:nvPr/>
        </p:nvSpPr>
        <p:spPr>
          <a:xfrm>
            <a:off x="856033" y="856885"/>
            <a:ext cx="11160000" cy="54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Arquitetura </a:t>
            </a:r>
            <a:r>
              <a:rPr lang="pt-BR" b="1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da WWW</a:t>
            </a:r>
          </a:p>
        </p:txBody>
      </p:sp>
    </p:spTree>
    <p:extLst>
      <p:ext uri="{BB962C8B-B14F-4D97-AF65-F5344CB8AC3E}">
        <p14:creationId xmlns:p14="http://schemas.microsoft.com/office/powerpoint/2010/main" val="2528996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Diagonal Corners Rounded 2">
            <a:extLst>
              <a:ext uri="{FF2B5EF4-FFF2-40B4-BE49-F238E27FC236}">
                <a16:creationId xmlns:a16="http://schemas.microsoft.com/office/drawing/2014/main" id="{6DA729FE-A008-4D7C-9B7B-9FCAF173A033}"/>
              </a:ext>
            </a:extLst>
          </p:cNvPr>
          <p:cNvSpPr/>
          <p:nvPr/>
        </p:nvSpPr>
        <p:spPr>
          <a:xfrm>
            <a:off x="1657494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3200" b="1">
                <a:latin typeface="Candara" panose="020E0502030303020204" pitchFamily="34" charset="0"/>
                <a:cs typeface="Calibri" panose="020F0502020204030204" pitchFamily="34" charset="0"/>
              </a:rPr>
              <a:t>MVC: </a:t>
            </a:r>
            <a:r>
              <a:rPr lang="en-US" sz="3200">
                <a:latin typeface="Candara" panose="020E0502030303020204" pitchFamily="34" charset="0"/>
                <a:cs typeface="Calibri" panose="020F0502020204030204" pitchFamily="34" charset="0"/>
              </a:rPr>
              <a:t>Model </a:t>
            </a:r>
            <a:r>
              <a:rPr lang="en-US" sz="3200" dirty="0">
                <a:latin typeface="Candara" panose="020E0502030303020204" pitchFamily="34" charset="0"/>
                <a:cs typeface="Calibri" panose="020F0502020204030204" pitchFamily="34" charset="0"/>
              </a:rPr>
              <a:t>View Controller</a:t>
            </a:r>
          </a:p>
        </p:txBody>
      </p:sp>
      <p:sp>
        <p:nvSpPr>
          <p:cNvPr id="3" name="Rectangle: Rounded Corners 15">
            <a:extLst>
              <a:ext uri="{FF2B5EF4-FFF2-40B4-BE49-F238E27FC236}">
                <a16:creationId xmlns:a16="http://schemas.microsoft.com/office/drawing/2014/main" id="{3D2FF93F-5C60-4E74-8F46-7143379CFE83}"/>
              </a:ext>
            </a:extLst>
          </p:cNvPr>
          <p:cNvSpPr/>
          <p:nvPr/>
        </p:nvSpPr>
        <p:spPr>
          <a:xfrm>
            <a:off x="1677881" y="1396885"/>
            <a:ext cx="2520000" cy="5205695"/>
          </a:xfrm>
          <a:prstGeom prst="round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Navegador</a:t>
            </a:r>
            <a:r>
              <a:rPr lang="en-US" sz="32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Web</a:t>
            </a:r>
          </a:p>
        </p:txBody>
      </p:sp>
      <p:sp>
        <p:nvSpPr>
          <p:cNvPr id="4" name="Subtítulo 1">
            <a:extLst>
              <a:ext uri="{FF2B5EF4-FFF2-40B4-BE49-F238E27FC236}">
                <a16:creationId xmlns:a16="http://schemas.microsoft.com/office/drawing/2014/main" id="{FA06FC6F-D1E2-4444-8283-E5A9D07D3490}"/>
              </a:ext>
            </a:extLst>
          </p:cNvPr>
          <p:cNvSpPr txBox="1">
            <a:spLocks/>
          </p:cNvSpPr>
          <p:nvPr/>
        </p:nvSpPr>
        <p:spPr>
          <a:xfrm>
            <a:off x="856033" y="856885"/>
            <a:ext cx="11160000" cy="54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i="1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Exemplos de Navegadores Web (Browsers)</a:t>
            </a:r>
          </a:p>
        </p:txBody>
      </p:sp>
      <p:pic>
        <p:nvPicPr>
          <p:cNvPr id="5" name="Picture 4" descr="Ficheiro:Microsoft Edge logo (2019).svg – Wikipédia, a enciclopédia livre">
            <a:extLst>
              <a:ext uri="{FF2B5EF4-FFF2-40B4-BE49-F238E27FC236}">
                <a16:creationId xmlns:a16="http://schemas.microsoft.com/office/drawing/2014/main" id="{281DFE78-086E-49A7-9A99-75436FE0C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9015" y="4320330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Netscape Navigator - Wikipedia">
            <a:extLst>
              <a:ext uri="{FF2B5EF4-FFF2-40B4-BE49-F238E27FC236}">
                <a16:creationId xmlns:a16="http://schemas.microsoft.com/office/drawing/2014/main" id="{A03D049B-7084-4B2C-873E-FA8044C2D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596" y="1817670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Como tornar o Mozilla Firefox um navegador padrão no seu computador | Dicas  e Tutoriais | TechTudo">
            <a:extLst>
              <a:ext uri="{FF2B5EF4-FFF2-40B4-BE49-F238E27FC236}">
                <a16:creationId xmlns:a16="http://schemas.microsoft.com/office/drawing/2014/main" id="{898AF52D-23BA-488A-8A99-30DBA9DE2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596" y="4320330"/>
            <a:ext cx="1502666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Internet Explorer Logo – PNG e Vetor – Download de Logo">
            <a:extLst>
              <a:ext uri="{FF2B5EF4-FFF2-40B4-BE49-F238E27FC236}">
                <a16:creationId xmlns:a16="http://schemas.microsoft.com/office/drawing/2014/main" id="{388A56A5-E584-4ACB-98A6-2FC4B4C99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350" y="1817670"/>
            <a:ext cx="1456666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8" descr="Chrome Logo: valor, história, PNG">
            <a:extLst>
              <a:ext uri="{FF2B5EF4-FFF2-40B4-BE49-F238E27FC236}">
                <a16:creationId xmlns:a16="http://schemas.microsoft.com/office/drawing/2014/main" id="{904E3041-DD31-415C-9FBF-EF6458576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639" y="4320330"/>
            <a:ext cx="256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: Rounded Corners 22">
            <a:extLst>
              <a:ext uri="{FF2B5EF4-FFF2-40B4-BE49-F238E27FC236}">
                <a16:creationId xmlns:a16="http://schemas.microsoft.com/office/drawing/2014/main" id="{E7D92CC6-8C1A-4754-A0AB-9C5631FBE5C6}"/>
              </a:ext>
            </a:extLst>
          </p:cNvPr>
          <p:cNvSpPr/>
          <p:nvPr/>
        </p:nvSpPr>
        <p:spPr>
          <a:xfrm>
            <a:off x="855334" y="1411190"/>
            <a:ext cx="11160000" cy="5205695"/>
          </a:xfrm>
          <a:prstGeom prst="roundRect">
            <a:avLst>
              <a:gd name="adj" fmla="val 0"/>
            </a:avLst>
          </a:prstGeom>
          <a:solidFill>
            <a:srgbClr val="C00000">
              <a:alpha val="1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000" dirty="0">
              <a:solidFill>
                <a:srgbClr val="C0000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512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Diagonal Corners Rounded 2">
            <a:extLst>
              <a:ext uri="{FF2B5EF4-FFF2-40B4-BE49-F238E27FC236}">
                <a16:creationId xmlns:a16="http://schemas.microsoft.com/office/drawing/2014/main" id="{6DA729FE-A008-4D7C-9B7B-9FCAF173A033}"/>
              </a:ext>
            </a:extLst>
          </p:cNvPr>
          <p:cNvSpPr/>
          <p:nvPr/>
        </p:nvSpPr>
        <p:spPr>
          <a:xfrm>
            <a:off x="1657494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3200" b="1">
                <a:latin typeface="Candara" panose="020E0502030303020204" pitchFamily="34" charset="0"/>
                <a:cs typeface="Calibri" panose="020F0502020204030204" pitchFamily="34" charset="0"/>
              </a:rPr>
              <a:t>MVC: </a:t>
            </a:r>
            <a:r>
              <a:rPr lang="en-US" sz="3200">
                <a:latin typeface="Candara" panose="020E0502030303020204" pitchFamily="34" charset="0"/>
                <a:cs typeface="Calibri" panose="020F0502020204030204" pitchFamily="34" charset="0"/>
              </a:rPr>
              <a:t>Model </a:t>
            </a:r>
            <a:r>
              <a:rPr lang="en-US" sz="3200" dirty="0">
                <a:latin typeface="Candara" panose="020E0502030303020204" pitchFamily="34" charset="0"/>
                <a:cs typeface="Calibri" panose="020F0502020204030204" pitchFamily="34" charset="0"/>
              </a:rPr>
              <a:t>View Controller</a:t>
            </a:r>
          </a:p>
        </p:txBody>
      </p:sp>
      <p:sp>
        <p:nvSpPr>
          <p:cNvPr id="3" name="Rectangle: Rounded Corners 13">
            <a:extLst>
              <a:ext uri="{FF2B5EF4-FFF2-40B4-BE49-F238E27FC236}">
                <a16:creationId xmlns:a16="http://schemas.microsoft.com/office/drawing/2014/main" id="{3F560F3E-4837-4F8B-9F8C-5484F0F0D01A}"/>
              </a:ext>
            </a:extLst>
          </p:cNvPr>
          <p:cNvSpPr/>
          <p:nvPr/>
        </p:nvSpPr>
        <p:spPr>
          <a:xfrm>
            <a:off x="8395669" y="1415359"/>
            <a:ext cx="2520000" cy="5201525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Servidor</a:t>
            </a:r>
            <a:r>
              <a:rPr lang="en-US" sz="32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Web</a:t>
            </a:r>
          </a:p>
        </p:txBody>
      </p:sp>
      <p:sp>
        <p:nvSpPr>
          <p:cNvPr id="4" name="Subtítulo 1">
            <a:extLst>
              <a:ext uri="{FF2B5EF4-FFF2-40B4-BE49-F238E27FC236}">
                <a16:creationId xmlns:a16="http://schemas.microsoft.com/office/drawing/2014/main" id="{CD8649ED-D648-4C74-B694-B6197D50DB7C}"/>
              </a:ext>
            </a:extLst>
          </p:cNvPr>
          <p:cNvSpPr txBox="1">
            <a:spLocks/>
          </p:cNvSpPr>
          <p:nvPr/>
        </p:nvSpPr>
        <p:spPr>
          <a:xfrm>
            <a:off x="856033" y="856885"/>
            <a:ext cx="11160000" cy="54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i="1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Exemplos de Servidores Web</a:t>
            </a:r>
          </a:p>
        </p:txBody>
      </p:sp>
      <p:pic>
        <p:nvPicPr>
          <p:cNvPr id="5" name="Picture 2" descr="File:Apache HTTP server logo (2019-present).svg - Wikimedia Commons">
            <a:extLst>
              <a:ext uri="{FF2B5EF4-FFF2-40B4-BE49-F238E27FC236}">
                <a16:creationId xmlns:a16="http://schemas.microsoft.com/office/drawing/2014/main" id="{28A34941-9E48-4FB6-AAD6-74DFF64E0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201" y="1877719"/>
            <a:ext cx="3112664" cy="1188000"/>
          </a:xfrm>
          <a:prstGeom prst="rect">
            <a:avLst/>
          </a:prstGeom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File:Nginx logo.svg">
            <a:extLst>
              <a:ext uri="{FF2B5EF4-FFF2-40B4-BE49-F238E27FC236}">
                <a16:creationId xmlns:a16="http://schemas.microsoft.com/office/drawing/2014/main" id="{25B9E165-BE8F-41DB-BE86-04082D553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313" y="2111719"/>
            <a:ext cx="341333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WildFly - Fedora Project Wiki">
            <a:extLst>
              <a:ext uri="{FF2B5EF4-FFF2-40B4-BE49-F238E27FC236}">
                <a16:creationId xmlns:a16="http://schemas.microsoft.com/office/drawing/2014/main" id="{2CD75515-893C-4D71-BC7D-BDCFDAED3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313" y="4158759"/>
            <a:ext cx="360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Apache tomcat Logos">
            <a:extLst>
              <a:ext uri="{FF2B5EF4-FFF2-40B4-BE49-F238E27FC236}">
                <a16:creationId xmlns:a16="http://schemas.microsoft.com/office/drawing/2014/main" id="{A3F0F386-DDA6-4B12-A82D-760E2FC54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201" y="3978759"/>
            <a:ext cx="2727273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: Rounded Corners 20">
            <a:extLst>
              <a:ext uri="{FF2B5EF4-FFF2-40B4-BE49-F238E27FC236}">
                <a16:creationId xmlns:a16="http://schemas.microsoft.com/office/drawing/2014/main" id="{58C2F698-E252-4FCA-A79D-771B0A7BF408}"/>
              </a:ext>
            </a:extLst>
          </p:cNvPr>
          <p:cNvSpPr/>
          <p:nvPr/>
        </p:nvSpPr>
        <p:spPr>
          <a:xfrm>
            <a:off x="856033" y="1411190"/>
            <a:ext cx="11160700" cy="5205695"/>
          </a:xfrm>
          <a:prstGeom prst="roundRect">
            <a:avLst>
              <a:gd name="adj" fmla="val 0"/>
            </a:avLst>
          </a:prstGeom>
          <a:solidFill>
            <a:srgbClr val="006600">
              <a:alpha val="1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000" dirty="0">
              <a:solidFill>
                <a:srgbClr val="00660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19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: Cantos Diagonais Recortados 14">
            <a:extLst>
              <a:ext uri="{FF2B5EF4-FFF2-40B4-BE49-F238E27FC236}">
                <a16:creationId xmlns:a16="http://schemas.microsoft.com/office/drawing/2014/main" id="{E0901936-D01B-4342-9136-EAEAC79B5090}"/>
              </a:ext>
            </a:extLst>
          </p:cNvPr>
          <p:cNvSpPr/>
          <p:nvPr/>
        </p:nvSpPr>
        <p:spPr>
          <a:xfrm>
            <a:off x="1649263" y="2529000"/>
            <a:ext cx="10440000" cy="180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latin typeface="Candara" panose="020E0502030303020204" pitchFamily="34" charset="0"/>
              </a:rPr>
              <a:t>Exercício: </a:t>
            </a:r>
          </a:p>
          <a:p>
            <a:pPr algn="ctr"/>
            <a:r>
              <a:rPr lang="pt-BR" sz="2800" b="1">
                <a:latin typeface="Candara" panose="020E0502030303020204" pitchFamily="34" charset="0"/>
              </a:rPr>
              <a:t>1) Servidor Web</a:t>
            </a:r>
            <a:endParaRPr lang="pt-BR" sz="280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636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>
            <a:extLst>
              <a:ext uri="{FF2B5EF4-FFF2-40B4-BE49-F238E27FC236}">
                <a16:creationId xmlns:a16="http://schemas.microsoft.com/office/drawing/2014/main" id="{1752B624-8C6A-4178-94DD-FE44E41708BE}"/>
              </a:ext>
            </a:extLst>
          </p:cNvPr>
          <p:cNvSpPr txBox="1">
            <a:spLocks/>
          </p:cNvSpPr>
          <p:nvPr/>
        </p:nvSpPr>
        <p:spPr>
          <a:xfrm>
            <a:off x="569263" y="720000"/>
            <a:ext cx="11520000" cy="5894691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Vamos configurar o </a:t>
            </a:r>
            <a:r>
              <a:rPr lang="pt-BR" sz="2400" b="1" dirty="0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servidor web Tomcat</a:t>
            </a:r>
            <a:r>
              <a:rPr lang="pt-BR" sz="2400" dirty="0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a)Abrir o Eclipse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b)Fechar todos os projetos do workspace</a:t>
            </a:r>
          </a:p>
        </p:txBody>
      </p:sp>
      <p:sp>
        <p:nvSpPr>
          <p:cNvPr id="15" name="Retângulo: Cantos Diagonais Recortados 14">
            <a:extLst>
              <a:ext uri="{FF2B5EF4-FFF2-40B4-BE49-F238E27FC236}">
                <a16:creationId xmlns:a16="http://schemas.microsoft.com/office/drawing/2014/main" id="{E0901936-D01B-4342-9136-EAEAC79B5090}"/>
              </a:ext>
            </a:extLst>
          </p:cNvPr>
          <p:cNvSpPr/>
          <p:nvPr/>
        </p:nvSpPr>
        <p:spPr>
          <a:xfrm>
            <a:off x="1649263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>
                <a:latin typeface="Candara" panose="020E0502030303020204" pitchFamily="34" charset="0"/>
              </a:rPr>
              <a:t>Exercício: </a:t>
            </a:r>
            <a:r>
              <a:rPr lang="pt-BR" sz="2800" b="1">
                <a:latin typeface="Candara" panose="020E0502030303020204" pitchFamily="34" charset="0"/>
              </a:rPr>
              <a:t>1) Servidor Web</a:t>
            </a:r>
            <a:endParaRPr lang="pt-BR" sz="280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346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>
            <a:extLst>
              <a:ext uri="{FF2B5EF4-FFF2-40B4-BE49-F238E27FC236}">
                <a16:creationId xmlns:a16="http://schemas.microsoft.com/office/drawing/2014/main" id="{D9495530-133F-4CB4-90E2-03A058CBAA03}"/>
              </a:ext>
            </a:extLst>
          </p:cNvPr>
          <p:cNvSpPr txBox="1">
            <a:spLocks/>
          </p:cNvSpPr>
          <p:nvPr/>
        </p:nvSpPr>
        <p:spPr>
          <a:xfrm>
            <a:off x="569263" y="720000"/>
            <a:ext cx="11520000" cy="5894691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c)Acessar </a:t>
            </a:r>
            <a:r>
              <a:rPr lang="pt-BR" sz="2400" b="1" u="sng" dirty="0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start.spring.io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d)Preencher o formulário segundo a tabela abaixo:</a:t>
            </a:r>
          </a:p>
        </p:txBody>
      </p:sp>
      <p:graphicFrame>
        <p:nvGraphicFramePr>
          <p:cNvPr id="7" name="Table 23">
            <a:extLst>
              <a:ext uri="{FF2B5EF4-FFF2-40B4-BE49-F238E27FC236}">
                <a16:creationId xmlns:a16="http://schemas.microsoft.com/office/drawing/2014/main" id="{6F942961-8814-4000-A9BD-C45E8DFD77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28301"/>
              </p:ext>
            </p:extLst>
          </p:nvPr>
        </p:nvGraphicFramePr>
        <p:xfrm>
          <a:off x="953576" y="2208677"/>
          <a:ext cx="6659240" cy="958638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368149">
                  <a:extLst>
                    <a:ext uri="{9D8B030D-6E8A-4147-A177-3AD203B41FA5}">
                      <a16:colId xmlns:a16="http://schemas.microsoft.com/office/drawing/2014/main" val="4221668108"/>
                    </a:ext>
                  </a:extLst>
                </a:gridCol>
                <a:gridCol w="5291091">
                  <a:extLst>
                    <a:ext uri="{9D8B030D-6E8A-4147-A177-3AD203B41FA5}">
                      <a16:colId xmlns:a16="http://schemas.microsoft.com/office/drawing/2014/main" val="3819224300"/>
                    </a:ext>
                  </a:extLst>
                </a:gridCol>
              </a:tblGrid>
              <a:tr h="280469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3300"/>
                          </a:solidFill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Project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3300"/>
                          </a:solidFill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Maven Project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557333"/>
                  </a:ext>
                </a:extLst>
              </a:tr>
              <a:tr h="326919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3300"/>
                          </a:solidFill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Language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3300"/>
                          </a:solidFill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Java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015899"/>
                  </a:ext>
                </a:extLst>
              </a:tr>
              <a:tr h="326919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3300"/>
                          </a:solidFill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Spring Boot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3300"/>
                          </a:solidFill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1400" b="1" dirty="0" err="1">
                          <a:solidFill>
                            <a:srgbClr val="003300"/>
                          </a:solidFill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versão</a:t>
                      </a:r>
                      <a:r>
                        <a:rPr lang="en-US" sz="1400" b="1" dirty="0">
                          <a:solidFill>
                            <a:srgbClr val="003300"/>
                          </a:solidFill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00"/>
                          </a:solidFill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estável</a:t>
                      </a:r>
                      <a:r>
                        <a:rPr lang="en-US" sz="1400" b="1" dirty="0">
                          <a:solidFill>
                            <a:srgbClr val="003300"/>
                          </a:solidFill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301176"/>
                  </a:ext>
                </a:extLst>
              </a:tr>
            </a:tbl>
          </a:graphicData>
        </a:graphic>
      </p:graphicFrame>
      <p:graphicFrame>
        <p:nvGraphicFramePr>
          <p:cNvPr id="8" name="Table 24">
            <a:extLst>
              <a:ext uri="{FF2B5EF4-FFF2-40B4-BE49-F238E27FC236}">
                <a16:creationId xmlns:a16="http://schemas.microsoft.com/office/drawing/2014/main" id="{34906DE3-FF24-46CA-A401-AF2C793702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050799"/>
              </p:ext>
            </p:extLst>
          </p:nvPr>
        </p:nvGraphicFramePr>
        <p:xfrm>
          <a:off x="944525" y="3323059"/>
          <a:ext cx="6659240" cy="2327738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137329">
                  <a:extLst>
                    <a:ext uri="{9D8B030D-6E8A-4147-A177-3AD203B41FA5}">
                      <a16:colId xmlns:a16="http://schemas.microsoft.com/office/drawing/2014/main" val="4221668108"/>
                    </a:ext>
                  </a:extLst>
                </a:gridCol>
                <a:gridCol w="1526960">
                  <a:extLst>
                    <a:ext uri="{9D8B030D-6E8A-4147-A177-3AD203B41FA5}">
                      <a16:colId xmlns:a16="http://schemas.microsoft.com/office/drawing/2014/main" val="3819224300"/>
                    </a:ext>
                  </a:extLst>
                </a:gridCol>
                <a:gridCol w="3994951">
                  <a:extLst>
                    <a:ext uri="{9D8B030D-6E8A-4147-A177-3AD203B41FA5}">
                      <a16:colId xmlns:a16="http://schemas.microsoft.com/office/drawing/2014/main" val="268549723"/>
                    </a:ext>
                  </a:extLst>
                </a:gridCol>
              </a:tblGrid>
              <a:tr h="332534">
                <a:tc rowSpan="7"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rgbClr val="003300"/>
                          </a:solidFill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Project Metadata: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3300"/>
                          </a:solidFill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Group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3300"/>
                          </a:solidFill>
                          <a:latin typeface="Consolas" panose="020B0609020204030204" pitchFamily="49" charset="0"/>
                        </a:rPr>
                        <a:t>br.inatel.labs</a:t>
                      </a:r>
                      <a:endParaRPr lang="en-US" sz="1400" b="1" dirty="0">
                        <a:solidFill>
                          <a:srgbClr val="0033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1557333"/>
                  </a:ext>
                </a:extLst>
              </a:tr>
              <a:tr h="332534">
                <a:tc vMerge="1">
                  <a:txBody>
                    <a:bodyPr/>
                    <a:lstStyle/>
                    <a:p>
                      <a:pPr algn="l"/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3300"/>
                          </a:solidFill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Artifact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003300"/>
                          </a:solidFill>
                          <a:latin typeface="Consolas" panose="020B0609020204030204" pitchFamily="49" charset="0"/>
                        </a:rPr>
                        <a:t>Padrao</a:t>
                      </a:r>
                      <a:r>
                        <a:rPr lang="en-US" sz="1400" b="1" dirty="0" err="1">
                          <a:solidFill>
                            <a:srgbClr val="003300"/>
                          </a:solidFill>
                          <a:latin typeface="Consolas" panose="020B0609020204030204" pitchFamily="49" charset="0"/>
                        </a:rPr>
                        <a:t>_MVC</a:t>
                      </a:r>
                      <a:endParaRPr lang="en-US" sz="1400" b="1" dirty="0">
                        <a:solidFill>
                          <a:srgbClr val="0033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7301176"/>
                  </a:ext>
                </a:extLst>
              </a:tr>
              <a:tr h="332534">
                <a:tc vMerge="1">
                  <a:txBody>
                    <a:bodyPr/>
                    <a:lstStyle/>
                    <a:p>
                      <a:pPr algn="l"/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3300"/>
                          </a:solidFill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003300"/>
                          </a:solidFill>
                          <a:latin typeface="Consolas" panose="020B0609020204030204" pitchFamily="49" charset="0"/>
                        </a:rPr>
                        <a:t>Padrao</a:t>
                      </a:r>
                      <a:r>
                        <a:rPr lang="en-US" sz="1400" b="1" dirty="0" err="1">
                          <a:solidFill>
                            <a:srgbClr val="003300"/>
                          </a:solidFill>
                          <a:latin typeface="Consolas" panose="020B0609020204030204" pitchFamily="49" charset="0"/>
                        </a:rPr>
                        <a:t>_MVC</a:t>
                      </a:r>
                      <a:endParaRPr lang="en-US" sz="1400" b="1" dirty="0">
                        <a:solidFill>
                          <a:srgbClr val="0033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5116508"/>
                  </a:ext>
                </a:extLst>
              </a:tr>
              <a:tr h="332534">
                <a:tc vMerge="1">
                  <a:txBody>
                    <a:bodyPr/>
                    <a:lstStyle/>
                    <a:p>
                      <a:pPr algn="l"/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3300"/>
                          </a:solidFill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3300"/>
                          </a:solidFill>
                          <a:latin typeface="Consolas" panose="020B0609020204030204" pitchFamily="49" charset="0"/>
                        </a:rPr>
                        <a:t>Aplicação</a:t>
                      </a:r>
                      <a:r>
                        <a:rPr lang="en-US" sz="1400" b="1" dirty="0">
                          <a:solidFill>
                            <a:srgbClr val="003300"/>
                          </a:solidFill>
                          <a:latin typeface="Consolas" panose="020B0609020204030204" pitchFamily="49" charset="0"/>
                        </a:rPr>
                        <a:t> MVC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7921947"/>
                  </a:ext>
                </a:extLst>
              </a:tr>
              <a:tr h="332534">
                <a:tc vMerge="1">
                  <a:txBody>
                    <a:bodyPr/>
                    <a:lstStyle/>
                    <a:p>
                      <a:pPr algn="l"/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3300"/>
                          </a:solidFill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Package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3300"/>
                          </a:solidFill>
                          <a:latin typeface="Consolas" panose="020B0609020204030204" pitchFamily="49" charset="0"/>
                        </a:rPr>
                        <a:t>br.inatel.</a:t>
                      </a:r>
                      <a:r>
                        <a:rPr lang="en-US" sz="1400" b="1" err="1">
                          <a:solidFill>
                            <a:srgbClr val="003300"/>
                          </a:solidFill>
                          <a:latin typeface="Consolas" panose="020B0609020204030204" pitchFamily="49" charset="0"/>
                        </a:rPr>
                        <a:t>labs</a:t>
                      </a:r>
                      <a:r>
                        <a:rPr lang="en-US" sz="1400" b="1">
                          <a:solidFill>
                            <a:srgbClr val="003300"/>
                          </a:solidFill>
                          <a:latin typeface="Consolas" panose="020B0609020204030204" pitchFamily="49" charset="0"/>
                        </a:rPr>
                        <a:t>.padraomvc</a:t>
                      </a:r>
                      <a:endParaRPr lang="en-US" sz="1400" b="1" dirty="0">
                        <a:solidFill>
                          <a:srgbClr val="0033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7069329"/>
                  </a:ext>
                </a:extLst>
              </a:tr>
              <a:tr h="332534">
                <a:tc vMerge="1">
                  <a:txBody>
                    <a:bodyPr/>
                    <a:lstStyle/>
                    <a:p>
                      <a:pPr algn="l"/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3300"/>
                          </a:solidFill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Packaging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3300"/>
                          </a:solidFill>
                          <a:latin typeface="Consolas" panose="020B0609020204030204" pitchFamily="49" charset="0"/>
                        </a:rPr>
                        <a:t>Jar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4185675"/>
                  </a:ext>
                </a:extLst>
              </a:tr>
              <a:tr h="332534">
                <a:tc vMerge="1">
                  <a:txBody>
                    <a:bodyPr/>
                    <a:lstStyle/>
                    <a:p>
                      <a:pPr algn="l"/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3300"/>
                          </a:solidFill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Java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003300"/>
                          </a:solidFill>
                          <a:latin typeface="Consolas" panose="020B0609020204030204" pitchFamily="49" charset="0"/>
                        </a:rPr>
                        <a:t>17</a:t>
                      </a:r>
                      <a:endParaRPr lang="en-US" sz="1400" b="1" dirty="0">
                        <a:solidFill>
                          <a:srgbClr val="0033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4846874"/>
                  </a:ext>
                </a:extLst>
              </a:tr>
            </a:tbl>
          </a:graphicData>
        </a:graphic>
      </p:graphicFrame>
      <p:graphicFrame>
        <p:nvGraphicFramePr>
          <p:cNvPr id="9" name="Table 25">
            <a:extLst>
              <a:ext uri="{FF2B5EF4-FFF2-40B4-BE49-F238E27FC236}">
                <a16:creationId xmlns:a16="http://schemas.microsoft.com/office/drawing/2014/main" id="{180BA6B3-736E-492B-9FAA-7EE1077A4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535436"/>
              </p:ext>
            </p:extLst>
          </p:nvPr>
        </p:nvGraphicFramePr>
        <p:xfrm>
          <a:off x="7798299" y="2208677"/>
          <a:ext cx="3373013" cy="1400072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373013">
                  <a:extLst>
                    <a:ext uri="{9D8B030D-6E8A-4147-A177-3AD203B41FA5}">
                      <a16:colId xmlns:a16="http://schemas.microsoft.com/office/drawing/2014/main" val="2456971286"/>
                    </a:ext>
                  </a:extLst>
                </a:gridCol>
              </a:tblGrid>
              <a:tr h="35188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Dependencies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186617"/>
                  </a:ext>
                </a:extLst>
              </a:tr>
              <a:tr h="349396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Spring Web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116276"/>
                  </a:ext>
                </a:extLst>
              </a:tr>
              <a:tr h="349396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Spring Boot Dev Tools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547075"/>
                  </a:ext>
                </a:extLst>
              </a:tr>
              <a:tr h="349396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Thymeleaf</a:t>
                      </a:r>
                      <a:endParaRPr lang="en-US" sz="1400" dirty="0"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640014"/>
                  </a:ext>
                </a:extLst>
              </a:tr>
            </a:tbl>
          </a:graphicData>
        </a:graphic>
      </p:graphicFrame>
      <p:sp>
        <p:nvSpPr>
          <p:cNvPr id="10" name="Retângulo: Cantos Diagonais Recortados 9">
            <a:extLst>
              <a:ext uri="{FF2B5EF4-FFF2-40B4-BE49-F238E27FC236}">
                <a16:creationId xmlns:a16="http://schemas.microsoft.com/office/drawing/2014/main" id="{FCA38F0F-FA75-4151-8D33-56356E1AB7BC}"/>
              </a:ext>
            </a:extLst>
          </p:cNvPr>
          <p:cNvSpPr/>
          <p:nvPr/>
        </p:nvSpPr>
        <p:spPr>
          <a:xfrm>
            <a:off x="1649263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>
                <a:latin typeface="Candara" panose="020E0502030303020204" pitchFamily="34" charset="0"/>
              </a:rPr>
              <a:t>Exercício: </a:t>
            </a:r>
            <a:r>
              <a:rPr lang="pt-BR" sz="2800" b="1">
                <a:latin typeface="Candara" panose="020E0502030303020204" pitchFamily="34" charset="0"/>
              </a:rPr>
              <a:t>1) Servidor Web</a:t>
            </a:r>
            <a:endParaRPr lang="pt-BR" sz="280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241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>
            <a:extLst>
              <a:ext uri="{FF2B5EF4-FFF2-40B4-BE49-F238E27FC236}">
                <a16:creationId xmlns:a16="http://schemas.microsoft.com/office/drawing/2014/main" id="{E426D883-3420-45F0-95CB-A8A7F943A92E}"/>
              </a:ext>
            </a:extLst>
          </p:cNvPr>
          <p:cNvSpPr txBox="1">
            <a:spLocks/>
          </p:cNvSpPr>
          <p:nvPr/>
        </p:nvSpPr>
        <p:spPr>
          <a:xfrm>
            <a:off x="569263" y="720000"/>
            <a:ext cx="11520000" cy="5894691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00"/>
                </a:solidFill>
                <a:latin typeface="Candara" panose="020E0502030303020204" pitchFamily="34" charset="0"/>
              </a:rPr>
              <a:t>e)Clicar em </a:t>
            </a:r>
            <a:r>
              <a:rPr lang="pt-BR" sz="2400" b="1" dirty="0">
                <a:solidFill>
                  <a:srgbClr val="003300"/>
                </a:solidFill>
                <a:latin typeface="Candara" panose="020E0502030303020204" pitchFamily="34" charset="0"/>
              </a:rPr>
              <a:t>Generate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00"/>
                </a:solidFill>
                <a:latin typeface="Candara" panose="020E0502030303020204" pitchFamily="34" charset="0"/>
              </a:rPr>
              <a:t>f)Descompactar zip para a pasta do repositório do Eclipse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00"/>
                </a:solidFill>
                <a:latin typeface="Candara" panose="020E0502030303020204" pitchFamily="34" charset="0"/>
              </a:rPr>
              <a:t>g)No Eclipse, importar como projeto Maven: </a:t>
            </a:r>
          </a:p>
          <a:p>
            <a:pPr marL="0" indent="0">
              <a:buNone/>
            </a:pPr>
            <a:r>
              <a:rPr lang="pt-BR" sz="2400" b="1">
                <a:solidFill>
                  <a:srgbClr val="003300"/>
                </a:solidFill>
                <a:latin typeface="Candara" panose="020E0502030303020204" pitchFamily="34" charset="0"/>
              </a:rPr>
              <a:t>	File </a:t>
            </a:r>
            <a:r>
              <a:rPr lang="pt-BR" sz="2400" b="1" dirty="0">
                <a:solidFill>
                  <a:srgbClr val="003300"/>
                </a:solidFill>
                <a:latin typeface="Candara" panose="020E0502030303020204" pitchFamily="34" charset="0"/>
              </a:rPr>
              <a:t>&gt; Import</a:t>
            </a:r>
          </a:p>
          <a:p>
            <a:pPr marL="0" indent="0">
              <a:buNone/>
            </a:pPr>
            <a:r>
              <a:rPr lang="pt-BR" sz="2400">
                <a:solidFill>
                  <a:srgbClr val="003300"/>
                </a:solidFill>
                <a:latin typeface="Candara" panose="020E0502030303020204" pitchFamily="34" charset="0"/>
              </a:rPr>
              <a:t>	* </a:t>
            </a:r>
            <a:r>
              <a:rPr lang="pt-BR" sz="2400" dirty="0">
                <a:solidFill>
                  <a:srgbClr val="003300"/>
                </a:solidFill>
                <a:latin typeface="Candara" panose="020E0502030303020204" pitchFamily="34" charset="0"/>
              </a:rPr>
              <a:t>Expandir </a:t>
            </a:r>
            <a:r>
              <a:rPr lang="pt-BR" sz="2400" b="1" dirty="0">
                <a:solidFill>
                  <a:srgbClr val="003300"/>
                </a:solidFill>
                <a:latin typeface="Candara" panose="020E0502030303020204" pitchFamily="34" charset="0"/>
              </a:rPr>
              <a:t>Maven &gt; Existing Maven Projects</a:t>
            </a:r>
          </a:p>
          <a:p>
            <a:pPr marL="0" indent="0">
              <a:buNone/>
            </a:pPr>
            <a:r>
              <a:rPr lang="pt-BR" sz="2400">
                <a:solidFill>
                  <a:srgbClr val="003300"/>
                </a:solidFill>
                <a:latin typeface="Candara" panose="020E0502030303020204" pitchFamily="34" charset="0"/>
              </a:rPr>
              <a:t>	* </a:t>
            </a:r>
            <a:r>
              <a:rPr lang="pt-BR" sz="2400" dirty="0">
                <a:solidFill>
                  <a:srgbClr val="003300"/>
                </a:solidFill>
                <a:latin typeface="Candara" panose="020E0502030303020204" pitchFamily="34" charset="0"/>
              </a:rPr>
              <a:t>Selecionar a pasta descompatada</a:t>
            </a:r>
          </a:p>
          <a:p>
            <a:pPr marL="0" indent="0">
              <a:buNone/>
            </a:pPr>
            <a:r>
              <a:rPr lang="pt-BR" sz="2400">
                <a:solidFill>
                  <a:srgbClr val="003300"/>
                </a:solidFill>
                <a:latin typeface="Candara" panose="020E0502030303020204" pitchFamily="34" charset="0"/>
              </a:rPr>
              <a:t>	* </a:t>
            </a:r>
            <a:r>
              <a:rPr lang="pt-BR" sz="2400" dirty="0">
                <a:solidFill>
                  <a:srgbClr val="003300"/>
                </a:solidFill>
                <a:latin typeface="Candara" panose="020E0502030303020204" pitchFamily="34" charset="0"/>
              </a:rPr>
              <a:t>Clicar</a:t>
            </a:r>
            <a:r>
              <a:rPr lang="pt-BR" sz="2400" b="1" dirty="0">
                <a:solidFill>
                  <a:srgbClr val="003300"/>
                </a:solidFill>
                <a:latin typeface="Candara" panose="020E0502030303020204" pitchFamily="34" charset="0"/>
              </a:rPr>
              <a:t> Finish</a:t>
            </a:r>
          </a:p>
        </p:txBody>
      </p:sp>
      <p:pic>
        <p:nvPicPr>
          <p:cNvPr id="7" name="Picture 23">
            <a:extLst>
              <a:ext uri="{FF2B5EF4-FFF2-40B4-BE49-F238E27FC236}">
                <a16:creationId xmlns:a16="http://schemas.microsoft.com/office/drawing/2014/main" id="{FEE01947-CC73-41FB-A597-D3297E2B4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9934" y="2904666"/>
            <a:ext cx="3394052" cy="3606597"/>
          </a:xfrm>
          <a:prstGeom prst="rect">
            <a:avLst/>
          </a:prstGeom>
        </p:spPr>
      </p:pic>
      <p:sp>
        <p:nvSpPr>
          <p:cNvPr id="8" name="Rectangle 24">
            <a:extLst>
              <a:ext uri="{FF2B5EF4-FFF2-40B4-BE49-F238E27FC236}">
                <a16:creationId xmlns:a16="http://schemas.microsoft.com/office/drawing/2014/main" id="{C93F125F-EE72-4AB6-BA0D-80B11F45008D}"/>
              </a:ext>
            </a:extLst>
          </p:cNvPr>
          <p:cNvSpPr/>
          <p:nvPr/>
        </p:nvSpPr>
        <p:spPr>
          <a:xfrm>
            <a:off x="5457833" y="5408355"/>
            <a:ext cx="2746158" cy="108550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>
                <a:solidFill>
                  <a:srgbClr val="003399"/>
                </a:solidFill>
                <a:latin typeface="Candara" panose="020E0502030303020204" pitchFamily="34" charset="0"/>
              </a:rPr>
              <a:t>Importante:</a:t>
            </a:r>
          </a:p>
          <a:p>
            <a:r>
              <a:rPr lang="pt-BR" sz="1600" dirty="0">
                <a:solidFill>
                  <a:srgbClr val="003399"/>
                </a:solidFill>
                <a:latin typeface="Candara" panose="020E0502030303020204" pitchFamily="34" charset="0"/>
              </a:rPr>
              <a:t>Aguardar o build do projeto</a:t>
            </a:r>
          </a:p>
        </p:txBody>
      </p:sp>
      <p:sp>
        <p:nvSpPr>
          <p:cNvPr id="9" name="Retângulo: Cantos Diagonais Recortados 8">
            <a:extLst>
              <a:ext uri="{FF2B5EF4-FFF2-40B4-BE49-F238E27FC236}">
                <a16:creationId xmlns:a16="http://schemas.microsoft.com/office/drawing/2014/main" id="{78107FD7-F71F-46C6-9245-5156A939BC26}"/>
              </a:ext>
            </a:extLst>
          </p:cNvPr>
          <p:cNvSpPr/>
          <p:nvPr/>
        </p:nvSpPr>
        <p:spPr>
          <a:xfrm>
            <a:off x="1649263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>
                <a:latin typeface="Candara" panose="020E0502030303020204" pitchFamily="34" charset="0"/>
              </a:rPr>
              <a:t>Exercício: </a:t>
            </a:r>
            <a:r>
              <a:rPr lang="pt-BR" sz="2800" b="1">
                <a:latin typeface="Candara" panose="020E0502030303020204" pitchFamily="34" charset="0"/>
              </a:rPr>
              <a:t>1) Servidor Web</a:t>
            </a:r>
            <a:endParaRPr lang="pt-BR" sz="2800" b="1" dirty="0">
              <a:latin typeface="Candara" panose="020E0502030303020204" pitchFamily="34" charset="0"/>
            </a:endParaRPr>
          </a:p>
        </p:txBody>
      </p:sp>
      <p:sp>
        <p:nvSpPr>
          <p:cNvPr id="10" name="Rectangle 26">
            <a:extLst>
              <a:ext uri="{FF2B5EF4-FFF2-40B4-BE49-F238E27FC236}">
                <a16:creationId xmlns:a16="http://schemas.microsoft.com/office/drawing/2014/main" id="{83EB726B-238E-49C8-86BE-D07792A3E832}"/>
              </a:ext>
            </a:extLst>
          </p:cNvPr>
          <p:cNvSpPr/>
          <p:nvPr/>
        </p:nvSpPr>
        <p:spPr>
          <a:xfrm>
            <a:off x="4598435" y="559235"/>
            <a:ext cx="7362998" cy="68117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Dica: </a:t>
            </a:r>
          </a:p>
          <a:p>
            <a:r>
              <a:rPr lang="pt-BR" sz="1600" dirty="0">
                <a:solidFill>
                  <a:schemeClr val="bg1"/>
                </a:solidFill>
                <a:latin typeface="Candara" panose="020E0502030303020204" pitchFamily="34" charset="0"/>
              </a:rPr>
              <a:t>Antes de importar, desabilitar</a:t>
            </a:r>
            <a:r>
              <a:rPr lang="pt-BR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 Preferences &gt; Maven &gt; Download Artifact Sources</a:t>
            </a:r>
            <a:endParaRPr lang="pt-BR" sz="16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39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>
            <a:extLst>
              <a:ext uri="{FF2B5EF4-FFF2-40B4-BE49-F238E27FC236}">
                <a16:creationId xmlns:a16="http://schemas.microsoft.com/office/drawing/2014/main" id="{A475E2D9-AB92-4406-8C60-5F9508BCD3B1}"/>
              </a:ext>
            </a:extLst>
          </p:cNvPr>
          <p:cNvSpPr txBox="1">
            <a:spLocks/>
          </p:cNvSpPr>
          <p:nvPr/>
        </p:nvSpPr>
        <p:spPr>
          <a:xfrm>
            <a:off x="569263" y="720000"/>
            <a:ext cx="11520000" cy="576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h)Subir a aplica</a:t>
            </a:r>
            <a:r>
              <a:rPr lang="en-US" sz="2400" dirty="0" err="1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ção</a:t>
            </a:r>
            <a:r>
              <a:rPr lang="en-US" sz="2400" dirty="0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US" sz="2400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Na </a:t>
            </a:r>
            <a:r>
              <a:rPr lang="en-US" sz="2400" dirty="0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aba Project Explorer, expander o </a:t>
            </a:r>
            <a:r>
              <a:rPr lang="en-US" sz="2400" dirty="0" err="1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pacote</a:t>
            </a:r>
            <a:r>
              <a:rPr lang="en-US" sz="2400" dirty="0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principal</a:t>
            </a:r>
            <a:endParaRPr lang="pt-BR" sz="2400" dirty="0">
              <a:solidFill>
                <a:srgbClr val="00330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  <a:p>
            <a:r>
              <a:rPr lang="pt-BR" sz="2400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Na classe </a:t>
            </a:r>
            <a:r>
              <a:rPr lang="en-US" sz="2400" b="1">
                <a:solidFill>
                  <a:srgbClr val="002060"/>
                </a:solidFill>
                <a:latin typeface="Candara" panose="020E0502030303020204" pitchFamily="34" charset="0"/>
              </a:rPr>
              <a:t>PadraoMvcApplication</a:t>
            </a:r>
            <a:r>
              <a:rPr lang="pt-BR" sz="2400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: </a:t>
            </a:r>
          </a:p>
          <a:p>
            <a:pPr lvl="1"/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Clicar </a:t>
            </a:r>
            <a:r>
              <a:rPr lang="pt-BR" dirty="0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com botão direito &gt; </a:t>
            </a:r>
            <a:r>
              <a:rPr lang="pt-BR" b="1" dirty="0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Run As</a:t>
            </a:r>
            <a:r>
              <a:rPr lang="pt-BR" dirty="0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&gt; </a:t>
            </a:r>
            <a:r>
              <a:rPr lang="pt-BR" b="1" dirty="0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Java Application</a:t>
            </a:r>
          </a:p>
        </p:txBody>
      </p:sp>
      <p:sp>
        <p:nvSpPr>
          <p:cNvPr id="6" name="Retângulo: Cantos Diagonais Recortados 5">
            <a:extLst>
              <a:ext uri="{FF2B5EF4-FFF2-40B4-BE49-F238E27FC236}">
                <a16:creationId xmlns:a16="http://schemas.microsoft.com/office/drawing/2014/main" id="{7A786D88-E934-45C2-A8D6-8374E4F166BD}"/>
              </a:ext>
            </a:extLst>
          </p:cNvPr>
          <p:cNvSpPr/>
          <p:nvPr/>
        </p:nvSpPr>
        <p:spPr>
          <a:xfrm>
            <a:off x="1649263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>
                <a:latin typeface="Candara" panose="020E0502030303020204" pitchFamily="34" charset="0"/>
              </a:rPr>
              <a:t>Exercício: </a:t>
            </a:r>
            <a:r>
              <a:rPr lang="pt-BR" sz="2800" b="1">
                <a:latin typeface="Candara" panose="020E0502030303020204" pitchFamily="34" charset="0"/>
              </a:rPr>
              <a:t>1) Servidor Web</a:t>
            </a:r>
            <a:endParaRPr lang="pt-BR" sz="280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636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>
            <a:extLst>
              <a:ext uri="{FF2B5EF4-FFF2-40B4-BE49-F238E27FC236}">
                <a16:creationId xmlns:a16="http://schemas.microsoft.com/office/drawing/2014/main" id="{89DF9E9F-1538-48D9-B72A-C644ADDE567C}"/>
              </a:ext>
            </a:extLst>
          </p:cNvPr>
          <p:cNvSpPr txBox="1">
            <a:spLocks/>
          </p:cNvSpPr>
          <p:nvPr/>
        </p:nvSpPr>
        <p:spPr>
          <a:xfrm>
            <a:off x="562349" y="720000"/>
            <a:ext cx="11520000" cy="576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h)</a:t>
            </a:r>
            <a:r>
              <a:rPr lang="en-US" sz="2400" dirty="0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Na aba Console, é </a:t>
            </a:r>
            <a:r>
              <a:rPr lang="en-US" sz="2400" dirty="0" err="1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possível</a:t>
            </a:r>
            <a:r>
              <a:rPr lang="en-US" sz="2400" dirty="0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ver</a:t>
            </a:r>
            <a:r>
              <a:rPr lang="en-US" sz="2400" dirty="0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que o </a:t>
            </a:r>
            <a:r>
              <a:rPr lang="en-US" sz="2400" b="1" dirty="0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Tomcat</a:t>
            </a:r>
            <a:r>
              <a:rPr lang="en-US" sz="2400" dirty="0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subiu</a:t>
            </a:r>
            <a:r>
              <a:rPr lang="en-US" sz="2400" dirty="0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na</a:t>
            </a:r>
            <a:r>
              <a:rPr lang="en-US" sz="2400" dirty="0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porta </a:t>
            </a:r>
            <a:r>
              <a:rPr lang="en-US" sz="2400" b="1" dirty="0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8080</a:t>
            </a:r>
          </a:p>
        </p:txBody>
      </p:sp>
      <p:sp>
        <p:nvSpPr>
          <p:cNvPr id="6" name="Retângulo: Cantos Diagonais Recortados 5">
            <a:extLst>
              <a:ext uri="{FF2B5EF4-FFF2-40B4-BE49-F238E27FC236}">
                <a16:creationId xmlns:a16="http://schemas.microsoft.com/office/drawing/2014/main" id="{92445C8C-9B8C-460A-95F3-43AEDA354D9D}"/>
              </a:ext>
            </a:extLst>
          </p:cNvPr>
          <p:cNvSpPr/>
          <p:nvPr/>
        </p:nvSpPr>
        <p:spPr>
          <a:xfrm>
            <a:off x="1649263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>
                <a:latin typeface="Candara" panose="020E0502030303020204" pitchFamily="34" charset="0"/>
              </a:rPr>
              <a:t>Exercício: </a:t>
            </a:r>
            <a:r>
              <a:rPr lang="pt-BR" sz="2800" b="1">
                <a:latin typeface="Candara" panose="020E0502030303020204" pitchFamily="34" charset="0"/>
              </a:rPr>
              <a:t>1) Servidor Web</a:t>
            </a:r>
            <a:endParaRPr lang="pt-BR" sz="2800" b="1" dirty="0">
              <a:latin typeface="Candara" panose="020E0502030303020204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DEB20FE-73EE-4B64-9B81-45594EA95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349" y="1746025"/>
            <a:ext cx="11160000" cy="33659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34622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5ECD49A-5362-4B20-BCC6-D73D60C12C6A}"/>
              </a:ext>
            </a:extLst>
          </p:cNvPr>
          <p:cNvSpPr/>
          <p:nvPr/>
        </p:nvSpPr>
        <p:spPr>
          <a:xfrm>
            <a:off x="695999" y="2175405"/>
            <a:ext cx="11160000" cy="2721777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i="1">
                <a:solidFill>
                  <a:srgbClr val="00B0F0"/>
                </a:solidFill>
                <a:latin typeface="Candara" panose="020E0502030303020204" pitchFamily="34" charset="0"/>
              </a:rPr>
              <a:t>Model View Controller</a:t>
            </a:r>
          </a:p>
        </p:txBody>
      </p:sp>
      <p:sp>
        <p:nvSpPr>
          <p:cNvPr id="8" name="Retângulo: Cantos Superiores Arredondados 7">
            <a:extLst>
              <a:ext uri="{FF2B5EF4-FFF2-40B4-BE49-F238E27FC236}">
                <a16:creationId xmlns:a16="http://schemas.microsoft.com/office/drawing/2014/main" id="{8A1D0194-6590-4930-A1BD-9E78A6F587DE}"/>
              </a:ext>
            </a:extLst>
          </p:cNvPr>
          <p:cNvSpPr/>
          <p:nvPr/>
        </p:nvSpPr>
        <p:spPr>
          <a:xfrm>
            <a:off x="696000" y="742552"/>
            <a:ext cx="11160000" cy="7346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i="1">
                <a:solidFill>
                  <a:schemeClr val="bg1"/>
                </a:solidFill>
                <a:latin typeface="Candara" panose="020E0502030303020204" pitchFamily="34" charset="0"/>
              </a:rPr>
              <a:t>Cap 05</a:t>
            </a:r>
            <a:endParaRPr lang="en-US" sz="4000" i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4" name="Retângulo: Cantos Superiores Arredondados 13">
            <a:extLst>
              <a:ext uri="{FF2B5EF4-FFF2-40B4-BE49-F238E27FC236}">
                <a16:creationId xmlns:a16="http://schemas.microsoft.com/office/drawing/2014/main" id="{92ECD9CA-F742-48D9-846E-07B282718B19}"/>
              </a:ext>
            </a:extLst>
          </p:cNvPr>
          <p:cNvSpPr/>
          <p:nvPr/>
        </p:nvSpPr>
        <p:spPr>
          <a:xfrm>
            <a:off x="696000" y="5094850"/>
            <a:ext cx="3600000" cy="36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Professor:</a:t>
            </a:r>
          </a:p>
        </p:txBody>
      </p:sp>
      <p:sp>
        <p:nvSpPr>
          <p:cNvPr id="15" name="Retângulo: Cantos Superiores Arredondados 14">
            <a:extLst>
              <a:ext uri="{FF2B5EF4-FFF2-40B4-BE49-F238E27FC236}">
                <a16:creationId xmlns:a16="http://schemas.microsoft.com/office/drawing/2014/main" id="{80390855-DF3F-4B1B-B8E1-3017AE37EC08}"/>
              </a:ext>
            </a:extLst>
          </p:cNvPr>
          <p:cNvSpPr/>
          <p:nvPr/>
        </p:nvSpPr>
        <p:spPr>
          <a:xfrm>
            <a:off x="696000" y="5454850"/>
            <a:ext cx="3600000" cy="1080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</a:rPr>
              <a:t>Vitor Figueiredo</a:t>
            </a:r>
            <a:endParaRPr lang="en-US" sz="360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6" name="Retângulo: Cantos Superiores Arredondados 15">
            <a:extLst>
              <a:ext uri="{FF2B5EF4-FFF2-40B4-BE49-F238E27FC236}">
                <a16:creationId xmlns:a16="http://schemas.microsoft.com/office/drawing/2014/main" id="{0C6EEFD7-706E-4630-BFF3-F69C8204EA3E}"/>
              </a:ext>
            </a:extLst>
          </p:cNvPr>
          <p:cNvSpPr/>
          <p:nvPr/>
        </p:nvSpPr>
        <p:spPr>
          <a:xfrm>
            <a:off x="4459819" y="5109482"/>
            <a:ext cx="2160000" cy="36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Ano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 /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Semestre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:</a:t>
            </a:r>
          </a:p>
        </p:txBody>
      </p:sp>
      <p:sp>
        <p:nvSpPr>
          <p:cNvPr id="17" name="Retângulo: Cantos Superiores Arredondados 16">
            <a:extLst>
              <a:ext uri="{FF2B5EF4-FFF2-40B4-BE49-F238E27FC236}">
                <a16:creationId xmlns:a16="http://schemas.microsoft.com/office/drawing/2014/main" id="{AA02B176-A447-4155-B445-25919EBB4582}"/>
              </a:ext>
            </a:extLst>
          </p:cNvPr>
          <p:cNvSpPr/>
          <p:nvPr/>
        </p:nvSpPr>
        <p:spPr>
          <a:xfrm>
            <a:off x="4459819" y="5469482"/>
            <a:ext cx="2160000" cy="1080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</a:rPr>
              <a:t>2023 / 2</a:t>
            </a:r>
            <a:endParaRPr lang="en-US" sz="360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8" name="Retângulo: Cantos Superiores Arredondados 17">
            <a:extLst>
              <a:ext uri="{FF2B5EF4-FFF2-40B4-BE49-F238E27FC236}">
                <a16:creationId xmlns:a16="http://schemas.microsoft.com/office/drawing/2014/main" id="{D8F7A193-1737-4D57-BD75-FDAC782C22A7}"/>
              </a:ext>
            </a:extLst>
          </p:cNvPr>
          <p:cNvSpPr/>
          <p:nvPr/>
        </p:nvSpPr>
        <p:spPr>
          <a:xfrm>
            <a:off x="6816000" y="5094850"/>
            <a:ext cx="5040000" cy="36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Ministrada em:</a:t>
            </a:r>
          </a:p>
        </p:txBody>
      </p:sp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4D7573B0-F360-40FD-A26A-6E7B22944141}"/>
              </a:ext>
            </a:extLst>
          </p:cNvPr>
          <p:cNvSpPr/>
          <p:nvPr/>
        </p:nvSpPr>
        <p:spPr>
          <a:xfrm>
            <a:off x="6816000" y="5454850"/>
            <a:ext cx="5040000" cy="1080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</a:rPr>
              <a:t>30-out</a:t>
            </a:r>
            <a:endParaRPr lang="en-US" sz="320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0" name="Título 2">
            <a:extLst>
              <a:ext uri="{FF2B5EF4-FFF2-40B4-BE49-F238E27FC236}">
                <a16:creationId xmlns:a16="http://schemas.microsoft.com/office/drawing/2014/main" id="{6663DE0F-4370-459B-AF10-6ACD4459203F}"/>
              </a:ext>
            </a:extLst>
          </p:cNvPr>
          <p:cNvSpPr txBox="1">
            <a:spLocks/>
          </p:cNvSpPr>
          <p:nvPr/>
        </p:nvSpPr>
        <p:spPr>
          <a:xfrm>
            <a:off x="6816000" y="6549482"/>
            <a:ext cx="5039999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</a:t>
            </a:r>
            <a:r>
              <a:rPr lang="pt-BR" sz="110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_2023_10_29</a:t>
            </a:r>
            <a:endParaRPr lang="pt-BR" sz="11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tângulo: Cantos Superiores Arredondados 10">
            <a:extLst>
              <a:ext uri="{FF2B5EF4-FFF2-40B4-BE49-F238E27FC236}">
                <a16:creationId xmlns:a16="http://schemas.microsoft.com/office/drawing/2014/main" id="{890E971D-49B2-457F-86F8-D63D5872C694}"/>
              </a:ext>
            </a:extLst>
          </p:cNvPr>
          <p:cNvSpPr/>
          <p:nvPr/>
        </p:nvSpPr>
        <p:spPr>
          <a:xfrm>
            <a:off x="695999" y="1477183"/>
            <a:ext cx="11160000" cy="69822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>
                <a:solidFill>
                  <a:srgbClr val="002060"/>
                </a:solidFill>
                <a:latin typeface="Candara" panose="020E0502030303020204" pitchFamily="34" charset="0"/>
              </a:rPr>
              <a:t>Padrões Arquiteturais</a:t>
            </a:r>
            <a:endParaRPr lang="en-US" sz="4000" b="1" i="1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680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>
            <a:extLst>
              <a:ext uri="{FF2B5EF4-FFF2-40B4-BE49-F238E27FC236}">
                <a16:creationId xmlns:a16="http://schemas.microsoft.com/office/drawing/2014/main" id="{2031237A-32A1-4D6E-92E1-D7107C689CF0}"/>
              </a:ext>
            </a:extLst>
          </p:cNvPr>
          <p:cNvSpPr txBox="1">
            <a:spLocks/>
          </p:cNvSpPr>
          <p:nvPr/>
        </p:nvSpPr>
        <p:spPr>
          <a:xfrm>
            <a:off x="569263" y="720000"/>
            <a:ext cx="11520000" cy="5760000"/>
          </a:xfrm>
          <a:prstGeom prst="rect">
            <a:avLst/>
          </a:prstGeom>
          <a:solidFill>
            <a:schemeClr val="accent6">
              <a:lumMod val="40000"/>
              <a:lumOff val="60000"/>
              <a:alpha val="10196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i="1" dirty="0" err="1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Conclusão</a:t>
            </a:r>
            <a:r>
              <a:rPr lang="en-US" sz="3600" b="1" i="1" dirty="0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:</a:t>
            </a:r>
          </a:p>
          <a:p>
            <a:pPr marL="0" indent="0" algn="ctr">
              <a:buNone/>
            </a:pPr>
            <a:endParaRPr lang="en-US" sz="3600" b="1" i="1" dirty="0">
              <a:solidFill>
                <a:srgbClr val="00330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4000" dirty="0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O Spring Boot é um framework para </a:t>
            </a:r>
            <a:r>
              <a:rPr lang="en-US" sz="4000" dirty="0" err="1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escrever</a:t>
            </a:r>
            <a:r>
              <a:rPr lang="en-US" sz="4000" dirty="0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</a:t>
            </a:r>
            <a:r>
              <a:rPr lang="en-US" sz="4000" dirty="0" err="1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aplicações</a:t>
            </a:r>
            <a:r>
              <a:rPr lang="en-US" sz="4000" dirty="0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</a:t>
            </a:r>
            <a:r>
              <a:rPr lang="en-US" sz="4000" dirty="0" err="1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onde</a:t>
            </a:r>
            <a:r>
              <a:rPr lang="en-US" sz="4000" dirty="0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o </a:t>
            </a:r>
            <a:r>
              <a:rPr lang="en-US" sz="4000" dirty="0" err="1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servidor</a:t>
            </a:r>
            <a:r>
              <a:rPr lang="en-US" sz="4000" dirty="0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</a:t>
            </a:r>
            <a:r>
              <a:rPr lang="en-US" sz="4000" b="1" dirty="0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Tomcat </a:t>
            </a:r>
            <a:r>
              <a:rPr lang="en-US" sz="4000" b="1" dirty="0" err="1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vem</a:t>
            </a:r>
            <a:r>
              <a:rPr lang="en-US" sz="4000" b="1" dirty="0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embutido</a:t>
            </a:r>
            <a:endParaRPr lang="en-US" sz="4000" b="1" dirty="0">
              <a:solidFill>
                <a:srgbClr val="00330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US" sz="4000" b="1" dirty="0">
              <a:solidFill>
                <a:srgbClr val="00330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4000" dirty="0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É a </a:t>
            </a:r>
            <a:r>
              <a:rPr lang="en-US" sz="4000" dirty="0" err="1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maneira</a:t>
            </a:r>
            <a:r>
              <a:rPr lang="en-US" sz="4000" dirty="0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</a:t>
            </a:r>
            <a:r>
              <a:rPr lang="en-US" sz="4000" dirty="0" err="1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mais</a:t>
            </a:r>
            <a:r>
              <a:rPr lang="en-US" sz="4000" dirty="0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simples de </a:t>
            </a:r>
            <a:r>
              <a:rPr lang="en-US" sz="4000" dirty="0" err="1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configurar</a:t>
            </a:r>
            <a:r>
              <a:rPr lang="en-US" sz="4000" dirty="0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um </a:t>
            </a:r>
            <a:r>
              <a:rPr lang="en-US" sz="4000" b="1" dirty="0" err="1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servidor</a:t>
            </a:r>
            <a:r>
              <a:rPr lang="en-US" sz="4000" b="1" dirty="0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web</a:t>
            </a:r>
          </a:p>
          <a:p>
            <a:pPr marL="0" indent="0" algn="ctr">
              <a:buNone/>
            </a:pPr>
            <a:endParaRPr lang="pt-BR" sz="4000" b="1" dirty="0">
              <a:solidFill>
                <a:srgbClr val="00330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pt-BR" sz="4000" b="1" dirty="0">
              <a:solidFill>
                <a:srgbClr val="00330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tângulo: Cantos Diagonais Recortados 5">
            <a:extLst>
              <a:ext uri="{FF2B5EF4-FFF2-40B4-BE49-F238E27FC236}">
                <a16:creationId xmlns:a16="http://schemas.microsoft.com/office/drawing/2014/main" id="{26625309-F0E5-4310-9BA2-969DA4A9C47E}"/>
              </a:ext>
            </a:extLst>
          </p:cNvPr>
          <p:cNvSpPr/>
          <p:nvPr/>
        </p:nvSpPr>
        <p:spPr>
          <a:xfrm>
            <a:off x="1649263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>
                <a:latin typeface="Candara" panose="020E0502030303020204" pitchFamily="34" charset="0"/>
              </a:rPr>
              <a:t>Exercício: </a:t>
            </a:r>
            <a:r>
              <a:rPr lang="pt-BR" sz="2800" b="1">
                <a:latin typeface="Candara" panose="020E0502030303020204" pitchFamily="34" charset="0"/>
              </a:rPr>
              <a:t>1) Servidor Web</a:t>
            </a:r>
            <a:endParaRPr lang="pt-BR" sz="280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385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Diagonal Corners Rounded 2">
            <a:extLst>
              <a:ext uri="{FF2B5EF4-FFF2-40B4-BE49-F238E27FC236}">
                <a16:creationId xmlns:a16="http://schemas.microsoft.com/office/drawing/2014/main" id="{6DA729FE-A008-4D7C-9B7B-9FCAF173A033}"/>
              </a:ext>
            </a:extLst>
          </p:cNvPr>
          <p:cNvSpPr/>
          <p:nvPr/>
        </p:nvSpPr>
        <p:spPr>
          <a:xfrm>
            <a:off x="1657494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3200" b="1">
                <a:latin typeface="Candara" panose="020E0502030303020204" pitchFamily="34" charset="0"/>
                <a:cs typeface="Calibri" panose="020F0502020204030204" pitchFamily="34" charset="0"/>
              </a:rPr>
              <a:t>www</a:t>
            </a:r>
            <a:endParaRPr lang="en-US" sz="3200" dirty="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ítulo 1">
            <a:extLst>
              <a:ext uri="{FF2B5EF4-FFF2-40B4-BE49-F238E27FC236}">
                <a16:creationId xmlns:a16="http://schemas.microsoft.com/office/drawing/2014/main" id="{5EB84BA1-CD70-4308-92FC-C60607E3FEC7}"/>
              </a:ext>
            </a:extLst>
          </p:cNvPr>
          <p:cNvSpPr txBox="1">
            <a:spLocks/>
          </p:cNvSpPr>
          <p:nvPr/>
        </p:nvSpPr>
        <p:spPr>
          <a:xfrm>
            <a:off x="577494" y="720000"/>
            <a:ext cx="11520000" cy="576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70C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A Web tem evoluído bastante e tal evolução pode ser classificada em:</a:t>
            </a:r>
          </a:p>
          <a:p>
            <a:r>
              <a:rPr lang="pt-BR" b="1" dirty="0">
                <a:solidFill>
                  <a:srgbClr val="0070C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Web 1.0:</a:t>
            </a:r>
          </a:p>
          <a:p>
            <a:pPr lvl="1"/>
            <a:r>
              <a:rPr lang="pt-BR" b="1" dirty="0">
                <a:solidFill>
                  <a:srgbClr val="0070C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HomePages </a:t>
            </a:r>
          </a:p>
          <a:p>
            <a:pPr lvl="1"/>
            <a:r>
              <a:rPr lang="pt-BR" b="1" dirty="0">
                <a:solidFill>
                  <a:srgbClr val="0070C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Aplicações web</a:t>
            </a:r>
          </a:p>
          <a:p>
            <a:r>
              <a:rPr lang="pt-BR" b="1" dirty="0">
                <a:solidFill>
                  <a:srgbClr val="0070C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Web 2.0:</a:t>
            </a:r>
          </a:p>
          <a:p>
            <a:pPr lvl="1"/>
            <a:r>
              <a:rPr lang="pt-BR" b="1" dirty="0">
                <a:solidFill>
                  <a:srgbClr val="0070C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Rede sociais</a:t>
            </a:r>
          </a:p>
          <a:p>
            <a:r>
              <a:rPr lang="pt-BR" b="1" dirty="0">
                <a:solidFill>
                  <a:srgbClr val="0070C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Web 3.0:</a:t>
            </a:r>
          </a:p>
          <a:p>
            <a:pPr lvl="1"/>
            <a:r>
              <a:rPr lang="pt-BR" b="1">
                <a:solidFill>
                  <a:srgbClr val="0070C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Semântica</a:t>
            </a:r>
          </a:p>
          <a:p>
            <a:pPr lvl="1"/>
            <a:r>
              <a:rPr lang="pt-BR" b="1">
                <a:solidFill>
                  <a:srgbClr val="0070C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IoT</a:t>
            </a:r>
            <a:endParaRPr lang="pt-BR" b="1" dirty="0">
              <a:solidFill>
                <a:srgbClr val="0070C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  <a:p>
            <a:pPr lvl="1"/>
            <a:r>
              <a:rPr lang="pt-BR" b="1" dirty="0">
                <a:solidFill>
                  <a:srgbClr val="0070C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Metaverso</a:t>
            </a:r>
          </a:p>
        </p:txBody>
      </p:sp>
    </p:spTree>
    <p:extLst>
      <p:ext uri="{BB962C8B-B14F-4D97-AF65-F5344CB8AC3E}">
        <p14:creationId xmlns:p14="http://schemas.microsoft.com/office/powerpoint/2010/main" val="20507526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Diagonal Corners Rounded 2">
            <a:extLst>
              <a:ext uri="{FF2B5EF4-FFF2-40B4-BE49-F238E27FC236}">
                <a16:creationId xmlns:a16="http://schemas.microsoft.com/office/drawing/2014/main" id="{6DA729FE-A008-4D7C-9B7B-9FCAF173A033}"/>
              </a:ext>
            </a:extLst>
          </p:cNvPr>
          <p:cNvSpPr/>
          <p:nvPr/>
        </p:nvSpPr>
        <p:spPr>
          <a:xfrm>
            <a:off x="1657494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3200" b="1">
                <a:latin typeface="Candara" panose="020E0502030303020204" pitchFamily="34" charset="0"/>
                <a:cs typeface="Calibri" panose="020F0502020204030204" pitchFamily="34" charset="0"/>
              </a:rPr>
              <a:t>www</a:t>
            </a:r>
            <a:endParaRPr lang="en-US" sz="3200" dirty="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ítulo 1">
            <a:extLst>
              <a:ext uri="{FF2B5EF4-FFF2-40B4-BE49-F238E27FC236}">
                <a16:creationId xmlns:a16="http://schemas.microsoft.com/office/drawing/2014/main" id="{5FB52A6A-9315-457A-9854-75D161765E03}"/>
              </a:ext>
            </a:extLst>
          </p:cNvPr>
          <p:cNvSpPr txBox="1">
            <a:spLocks/>
          </p:cNvSpPr>
          <p:nvPr/>
        </p:nvSpPr>
        <p:spPr>
          <a:xfrm>
            <a:off x="577494" y="1315416"/>
            <a:ext cx="11520000" cy="522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dirty="0">
                <a:solidFill>
                  <a:srgbClr val="0070C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A possibilidade de criar páginas HTML e torná-las públicas encantou as pessoas</a:t>
            </a:r>
          </a:p>
          <a:p>
            <a:r>
              <a:rPr lang="pt-BR" sz="3200" dirty="0">
                <a:solidFill>
                  <a:srgbClr val="0070C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As conhecidas </a:t>
            </a:r>
            <a:r>
              <a:rPr lang="pt-BR" sz="3200" b="1" dirty="0">
                <a:solidFill>
                  <a:srgbClr val="0070C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Homepages</a:t>
            </a:r>
            <a:r>
              <a:rPr lang="pt-BR" sz="3200" dirty="0">
                <a:solidFill>
                  <a:srgbClr val="0070C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se popularizaram</a:t>
            </a:r>
          </a:p>
          <a:p>
            <a:r>
              <a:rPr lang="pt-BR" sz="3200" dirty="0">
                <a:solidFill>
                  <a:srgbClr val="0070C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As pessoas criaram suas </a:t>
            </a:r>
            <a:r>
              <a:rPr lang="pt-BR" sz="3200" b="1" dirty="0">
                <a:solidFill>
                  <a:srgbClr val="0070C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homepages</a:t>
            </a:r>
            <a:r>
              <a:rPr lang="pt-BR" sz="3200" dirty="0">
                <a:solidFill>
                  <a:srgbClr val="0070C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segundo suas áreas de interesse: bandas de músicas, culinárias, poesias, diários, ...</a:t>
            </a:r>
          </a:p>
          <a:p>
            <a:r>
              <a:rPr lang="pt-BR" sz="3200" dirty="0">
                <a:solidFill>
                  <a:srgbClr val="0070C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Estas </a:t>
            </a:r>
            <a:r>
              <a:rPr lang="pt-BR" sz="3200" b="1" dirty="0">
                <a:solidFill>
                  <a:srgbClr val="0070C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homepages</a:t>
            </a:r>
            <a:r>
              <a:rPr lang="pt-BR" sz="3200" dirty="0">
                <a:solidFill>
                  <a:srgbClr val="0070C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eram </a:t>
            </a:r>
            <a:r>
              <a:rPr lang="pt-BR" sz="3200" b="1" dirty="0">
                <a:solidFill>
                  <a:srgbClr val="C0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conteúdo estático</a:t>
            </a:r>
            <a:endParaRPr lang="pt-BR" sz="3200" dirty="0">
              <a:solidFill>
                <a:srgbClr val="0070C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  <a:p>
            <a:pPr lvl="1"/>
            <a:r>
              <a:rPr lang="pt-BR" sz="2800" dirty="0">
                <a:solidFill>
                  <a:srgbClr val="0070C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Para atualizá-las, precisavam </a:t>
            </a:r>
            <a:r>
              <a:rPr lang="pt-BR" sz="2800" b="1" dirty="0">
                <a:solidFill>
                  <a:srgbClr val="C0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editar manualmente os arquivos HTML</a:t>
            </a:r>
          </a:p>
        </p:txBody>
      </p:sp>
      <p:sp>
        <p:nvSpPr>
          <p:cNvPr id="4" name="Subtítulo 1">
            <a:extLst>
              <a:ext uri="{FF2B5EF4-FFF2-40B4-BE49-F238E27FC236}">
                <a16:creationId xmlns:a16="http://schemas.microsoft.com/office/drawing/2014/main" id="{E3A6A382-BA7D-411E-9040-257A3FE30CB1}"/>
              </a:ext>
            </a:extLst>
          </p:cNvPr>
          <p:cNvSpPr txBox="1">
            <a:spLocks/>
          </p:cNvSpPr>
          <p:nvPr/>
        </p:nvSpPr>
        <p:spPr>
          <a:xfrm>
            <a:off x="577494" y="775416"/>
            <a:ext cx="11520000" cy="54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i="1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Web 1.0</a:t>
            </a:r>
          </a:p>
        </p:txBody>
      </p:sp>
    </p:spTree>
    <p:extLst>
      <p:ext uri="{BB962C8B-B14F-4D97-AF65-F5344CB8AC3E}">
        <p14:creationId xmlns:p14="http://schemas.microsoft.com/office/powerpoint/2010/main" val="735999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>
            <a:extLst>
              <a:ext uri="{FF2B5EF4-FFF2-40B4-BE49-F238E27FC236}">
                <a16:creationId xmlns:a16="http://schemas.microsoft.com/office/drawing/2014/main" id="{B803F4B2-A13D-4635-9160-32C2D1CC0D5C}"/>
              </a:ext>
            </a:extLst>
          </p:cNvPr>
          <p:cNvSpPr txBox="1">
            <a:spLocks/>
          </p:cNvSpPr>
          <p:nvPr/>
        </p:nvSpPr>
        <p:spPr>
          <a:xfrm>
            <a:off x="541555" y="720000"/>
            <a:ext cx="11520000" cy="576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a)Criar arquivo </a:t>
            </a:r>
            <a:r>
              <a:rPr lang="pt-BR" sz="2400" u="sng" dirty="0">
                <a:solidFill>
                  <a:srgbClr val="0033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minha-homepage.html</a:t>
            </a:r>
            <a:endParaRPr lang="pt-BR" sz="2400" dirty="0">
              <a:solidFill>
                <a:srgbClr val="00330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pt-BR" sz="2400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 Em </a:t>
            </a:r>
            <a:r>
              <a:rPr lang="pt-BR" sz="2400" b="1" dirty="0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src/main/resources</a:t>
            </a:r>
            <a:r>
              <a:rPr lang="pt-BR" sz="2400" dirty="0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</a:t>
            </a:r>
            <a:r>
              <a:rPr lang="pt-BR" sz="2400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&gt; </a:t>
            </a:r>
            <a:r>
              <a:rPr lang="pt-BR" sz="2400" b="1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static</a:t>
            </a:r>
            <a:r>
              <a:rPr lang="pt-BR" sz="2400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, </a:t>
            </a:r>
            <a:r>
              <a:rPr lang="pt-BR" sz="2400" dirty="0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clique </a:t>
            </a:r>
            <a:r>
              <a:rPr lang="pt-BR" sz="2400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da direita: </a:t>
            </a:r>
            <a:r>
              <a:rPr lang="pt-BR" sz="2400" b="1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New</a:t>
            </a:r>
            <a:r>
              <a:rPr lang="pt-BR" sz="2400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</a:t>
            </a:r>
            <a:r>
              <a:rPr lang="pt-BR" sz="2400" dirty="0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&gt; </a:t>
            </a:r>
            <a:r>
              <a:rPr lang="pt-BR" sz="2400" b="1" dirty="0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File</a:t>
            </a:r>
          </a:p>
        </p:txBody>
      </p:sp>
      <p:sp>
        <p:nvSpPr>
          <p:cNvPr id="16" name="Retângulo: Cantos Diagonais Recortados 15">
            <a:extLst>
              <a:ext uri="{FF2B5EF4-FFF2-40B4-BE49-F238E27FC236}">
                <a16:creationId xmlns:a16="http://schemas.microsoft.com/office/drawing/2014/main" id="{BCCC9D5B-2DCD-42D8-8C4D-63AF59F4EC53}"/>
              </a:ext>
            </a:extLst>
          </p:cNvPr>
          <p:cNvSpPr/>
          <p:nvPr/>
        </p:nvSpPr>
        <p:spPr>
          <a:xfrm>
            <a:off x="162155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>
                <a:latin typeface="Candara" panose="020E0502030303020204" pitchFamily="34" charset="0"/>
              </a:rPr>
              <a:t>Exercícios: </a:t>
            </a:r>
            <a:r>
              <a:rPr lang="pt-BR" sz="2800" b="1">
                <a:latin typeface="Candara" panose="020E0502030303020204" pitchFamily="34" charset="0"/>
              </a:rPr>
              <a:t>2) Homepage</a:t>
            </a:r>
            <a:endParaRPr lang="pt-BR" sz="2800" b="1" dirty="0">
              <a:latin typeface="Candara" panose="020E0502030303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B81896F-9594-4C6A-8D54-F0AFC0F93260}"/>
              </a:ext>
            </a:extLst>
          </p:cNvPr>
          <p:cNvSpPr/>
          <p:nvPr/>
        </p:nvSpPr>
        <p:spPr>
          <a:xfrm>
            <a:off x="1080655" y="2096437"/>
            <a:ext cx="7555345" cy="4304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80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pt-BR" sz="180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pt-BR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lang="pt-BR" sz="180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pt-BR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pt-BR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80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80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UTF-8</a:t>
            </a:r>
            <a:r>
              <a:rPr lang="pt-BR" sz="180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"&gt;</a:t>
            </a:r>
            <a:endParaRPr lang="pt-BR" sz="180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lang="pt-BR" sz="180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sz="180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Minha Homepage</a:t>
            </a:r>
            <a:r>
              <a:rPr lang="pt-BR" sz="180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80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sz="180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80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&lt;/</a:t>
            </a:r>
            <a:r>
              <a:rPr lang="pt-BR" sz="180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pt-BR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pt-BR" sz="180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pt-BR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lang="pt-BR" sz="180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sz="180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Eu curto:</a:t>
            </a:r>
            <a:r>
              <a:rPr lang="pt-BR" sz="180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80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sz="180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80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lang="pt-BR" sz="180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pt-BR" sz="180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80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      &lt;</a:t>
            </a:r>
            <a:r>
              <a:rPr lang="pt-BR" sz="180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pt-BR" sz="180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Rock clássico</a:t>
            </a:r>
            <a:r>
              <a:rPr lang="pt-BR" sz="180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80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pt-BR" sz="180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80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      &lt;</a:t>
            </a:r>
            <a:r>
              <a:rPr lang="pt-BR" sz="180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pt-BR" sz="180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Tecnologia e programação</a:t>
            </a:r>
            <a:r>
              <a:rPr lang="pt-BR" sz="180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80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pt-BR" sz="180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80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      &lt;</a:t>
            </a:r>
            <a:r>
              <a:rPr lang="pt-BR" sz="180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pt-BR" sz="180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Viajar para montanhas e praias</a:t>
            </a:r>
            <a:r>
              <a:rPr lang="pt-BR" sz="180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80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pt-BR" sz="180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80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lang="pt-BR" sz="180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pt-BR" sz="180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80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&lt;/</a:t>
            </a:r>
            <a:r>
              <a:rPr lang="pt-BR" sz="180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pt-BR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80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69D703DB-F6C4-48AA-9F84-5D502A89827D}"/>
              </a:ext>
            </a:extLst>
          </p:cNvPr>
          <p:cNvSpPr/>
          <p:nvPr/>
        </p:nvSpPr>
        <p:spPr>
          <a:xfrm>
            <a:off x="1080654" y="1736436"/>
            <a:ext cx="2918691" cy="36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/>
                </a:solidFill>
                <a:latin typeface="Consolas" panose="020B0609020204030204" pitchFamily="49" charset="0"/>
              </a:rPr>
              <a:t>minha-homepage.html</a:t>
            </a:r>
          </a:p>
        </p:txBody>
      </p:sp>
    </p:spTree>
    <p:extLst>
      <p:ext uri="{BB962C8B-B14F-4D97-AF65-F5344CB8AC3E}">
        <p14:creationId xmlns:p14="http://schemas.microsoft.com/office/powerpoint/2010/main" val="37894899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>
            <a:extLst>
              <a:ext uri="{FF2B5EF4-FFF2-40B4-BE49-F238E27FC236}">
                <a16:creationId xmlns:a16="http://schemas.microsoft.com/office/drawing/2014/main" id="{A3FF6675-A818-4F4D-A9E1-D9C78E05CBEE}"/>
              </a:ext>
            </a:extLst>
          </p:cNvPr>
          <p:cNvSpPr txBox="1">
            <a:spLocks/>
          </p:cNvSpPr>
          <p:nvPr/>
        </p:nvSpPr>
        <p:spPr>
          <a:xfrm>
            <a:off x="541555" y="720000"/>
            <a:ext cx="11520000" cy="576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c)Assegure o Spring Boot esteja no ar </a:t>
            </a:r>
          </a:p>
          <a:p>
            <a:pPr lvl="1"/>
            <a:r>
              <a:rPr lang="pt-BR" sz="2000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Abrir o navegador e acessar: </a:t>
            </a:r>
          </a:p>
          <a:p>
            <a:pPr marL="457200" lvl="1" indent="0">
              <a:buNone/>
            </a:pPr>
            <a:r>
              <a:rPr lang="pt-BR" sz="2000" b="1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http://localhost:8080/minha-homepage.html</a:t>
            </a:r>
          </a:p>
          <a:p>
            <a:pPr marL="0" indent="0">
              <a:buNone/>
            </a:pPr>
            <a:endParaRPr lang="pt-BR" sz="2400" dirty="0">
              <a:solidFill>
                <a:srgbClr val="00330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tângulo: Cantos Diagonais Recortados 5">
            <a:extLst>
              <a:ext uri="{FF2B5EF4-FFF2-40B4-BE49-F238E27FC236}">
                <a16:creationId xmlns:a16="http://schemas.microsoft.com/office/drawing/2014/main" id="{099FDA6B-046E-4D8C-A1C0-EC38F40F23AA}"/>
              </a:ext>
            </a:extLst>
          </p:cNvPr>
          <p:cNvSpPr/>
          <p:nvPr/>
        </p:nvSpPr>
        <p:spPr>
          <a:xfrm>
            <a:off x="162155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>
                <a:latin typeface="Candara" panose="020E0502030303020204" pitchFamily="34" charset="0"/>
              </a:rPr>
              <a:t>Exercícios: </a:t>
            </a:r>
            <a:r>
              <a:rPr lang="pt-BR" sz="2800" b="1">
                <a:latin typeface="Candara" panose="020E0502030303020204" pitchFamily="34" charset="0"/>
              </a:rPr>
              <a:t>2) Homepage</a:t>
            </a:r>
            <a:endParaRPr lang="pt-BR" sz="2800" b="1" dirty="0">
              <a:latin typeface="Candara" panose="020E0502030303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A9D0CE5-93E6-4F9A-BF39-D2F91A0C3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499" y="2094774"/>
            <a:ext cx="6120000" cy="33492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67487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>
            <a:extLst>
              <a:ext uri="{FF2B5EF4-FFF2-40B4-BE49-F238E27FC236}">
                <a16:creationId xmlns:a16="http://schemas.microsoft.com/office/drawing/2014/main" id="{EA0ADCEF-9534-4DEF-94F8-1ED9EB685B8C}"/>
              </a:ext>
            </a:extLst>
          </p:cNvPr>
          <p:cNvSpPr txBox="1">
            <a:spLocks/>
          </p:cNvSpPr>
          <p:nvPr/>
        </p:nvSpPr>
        <p:spPr>
          <a:xfrm>
            <a:off x="536775" y="720000"/>
            <a:ext cx="11520000" cy="576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b="1" dirty="0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A idéia deste exercício é mostrar como é uma pagina estática rodando dentro de um servidor Web</a:t>
            </a:r>
          </a:p>
        </p:txBody>
      </p:sp>
      <p:sp>
        <p:nvSpPr>
          <p:cNvPr id="15" name="Rectangle: Rounded Corners 23">
            <a:extLst>
              <a:ext uri="{FF2B5EF4-FFF2-40B4-BE49-F238E27FC236}">
                <a16:creationId xmlns:a16="http://schemas.microsoft.com/office/drawing/2014/main" id="{A79632D8-5B6B-4B2C-A813-61854D165FD8}"/>
              </a:ext>
            </a:extLst>
          </p:cNvPr>
          <p:cNvSpPr/>
          <p:nvPr/>
        </p:nvSpPr>
        <p:spPr>
          <a:xfrm>
            <a:off x="8774358" y="2552877"/>
            <a:ext cx="2520000" cy="1800000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 dirty="0" err="1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Servidor</a:t>
            </a:r>
            <a:r>
              <a:rPr lang="en-US" sz="3200" i="1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Web</a:t>
            </a:r>
          </a:p>
        </p:txBody>
      </p:sp>
      <p:sp>
        <p:nvSpPr>
          <p:cNvPr id="16" name="Rectangle: Rounded Corners 24">
            <a:extLst>
              <a:ext uri="{FF2B5EF4-FFF2-40B4-BE49-F238E27FC236}">
                <a16:creationId xmlns:a16="http://schemas.microsoft.com/office/drawing/2014/main" id="{5504C529-3B4F-4066-BD44-76CEAC1CBC11}"/>
              </a:ext>
            </a:extLst>
          </p:cNvPr>
          <p:cNvSpPr/>
          <p:nvPr/>
        </p:nvSpPr>
        <p:spPr>
          <a:xfrm>
            <a:off x="1142172" y="2552877"/>
            <a:ext cx="2520000" cy="1800000"/>
          </a:xfrm>
          <a:prstGeom prst="round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 dirty="0" err="1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Navegador</a:t>
            </a:r>
            <a:r>
              <a:rPr lang="en-US" sz="3200" i="1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Web</a:t>
            </a:r>
          </a:p>
        </p:txBody>
      </p:sp>
      <p:cxnSp>
        <p:nvCxnSpPr>
          <p:cNvPr id="17" name="Straight Arrow Connector 25">
            <a:extLst>
              <a:ext uri="{FF2B5EF4-FFF2-40B4-BE49-F238E27FC236}">
                <a16:creationId xmlns:a16="http://schemas.microsoft.com/office/drawing/2014/main" id="{DCADE053-C969-46FA-BCA2-B9B7B2AE560F}"/>
              </a:ext>
            </a:extLst>
          </p:cNvPr>
          <p:cNvCxnSpPr>
            <a:cxnSpLocks/>
          </p:cNvCxnSpPr>
          <p:nvPr/>
        </p:nvCxnSpPr>
        <p:spPr>
          <a:xfrm flipH="1">
            <a:off x="3680650" y="3847160"/>
            <a:ext cx="5040000" cy="0"/>
          </a:xfrm>
          <a:prstGeom prst="straightConnector1">
            <a:avLst/>
          </a:prstGeom>
          <a:ln w="38100">
            <a:solidFill>
              <a:srgbClr val="FF99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26">
            <a:extLst>
              <a:ext uri="{FF2B5EF4-FFF2-40B4-BE49-F238E27FC236}">
                <a16:creationId xmlns:a16="http://schemas.microsoft.com/office/drawing/2014/main" id="{7D9B19AF-4904-41CC-BC94-8C5EEF060CBC}"/>
              </a:ext>
            </a:extLst>
          </p:cNvPr>
          <p:cNvCxnSpPr>
            <a:cxnSpLocks/>
          </p:cNvCxnSpPr>
          <p:nvPr/>
        </p:nvCxnSpPr>
        <p:spPr>
          <a:xfrm>
            <a:off x="3663572" y="3059992"/>
            <a:ext cx="5112000" cy="0"/>
          </a:xfrm>
          <a:prstGeom prst="straightConnector1">
            <a:avLst/>
          </a:prstGeom>
          <a:ln w="381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27">
            <a:extLst>
              <a:ext uri="{FF2B5EF4-FFF2-40B4-BE49-F238E27FC236}">
                <a16:creationId xmlns:a16="http://schemas.microsoft.com/office/drawing/2014/main" id="{128D02A4-4578-4982-8754-F3BB46A51FBC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>
            <a:off x="3662172" y="3452877"/>
            <a:ext cx="5112186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28">
            <a:extLst>
              <a:ext uri="{FF2B5EF4-FFF2-40B4-BE49-F238E27FC236}">
                <a16:creationId xmlns:a16="http://schemas.microsoft.com/office/drawing/2014/main" id="{99BAF860-DACB-4D6F-AE39-5437D001FC07}"/>
              </a:ext>
            </a:extLst>
          </p:cNvPr>
          <p:cNvSpPr/>
          <p:nvPr/>
        </p:nvSpPr>
        <p:spPr>
          <a:xfrm>
            <a:off x="5756775" y="3273576"/>
            <a:ext cx="1080000" cy="36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HTTP</a:t>
            </a:r>
          </a:p>
        </p:txBody>
      </p:sp>
      <p:sp>
        <p:nvSpPr>
          <p:cNvPr id="21" name="Rectangle: Rounded Corners 29">
            <a:extLst>
              <a:ext uri="{FF2B5EF4-FFF2-40B4-BE49-F238E27FC236}">
                <a16:creationId xmlns:a16="http://schemas.microsoft.com/office/drawing/2014/main" id="{4B9822A2-C6D2-4159-BED4-FF38B9FF98DA}"/>
              </a:ext>
            </a:extLst>
          </p:cNvPr>
          <p:cNvSpPr/>
          <p:nvPr/>
        </p:nvSpPr>
        <p:spPr>
          <a:xfrm>
            <a:off x="3880394" y="2123524"/>
            <a:ext cx="2880000" cy="933469"/>
          </a:xfrm>
          <a:prstGeom prst="roundRect">
            <a:avLst>
              <a:gd name="adj" fmla="val 0"/>
            </a:avLst>
          </a:prstGeom>
          <a:solidFill>
            <a:srgbClr val="003B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request</a:t>
            </a:r>
          </a:p>
        </p:txBody>
      </p:sp>
      <p:sp>
        <p:nvSpPr>
          <p:cNvPr id="22" name="Rectangle: Rounded Corners 30">
            <a:extLst>
              <a:ext uri="{FF2B5EF4-FFF2-40B4-BE49-F238E27FC236}">
                <a16:creationId xmlns:a16="http://schemas.microsoft.com/office/drawing/2014/main" id="{6794BABD-4E36-4A7C-A397-63A5B2B51741}"/>
              </a:ext>
            </a:extLst>
          </p:cNvPr>
          <p:cNvSpPr/>
          <p:nvPr/>
        </p:nvSpPr>
        <p:spPr>
          <a:xfrm>
            <a:off x="4934155" y="3844155"/>
            <a:ext cx="3600000" cy="1664021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response</a:t>
            </a:r>
          </a:p>
        </p:txBody>
      </p:sp>
      <p:sp>
        <p:nvSpPr>
          <p:cNvPr id="23" name="Retângulo 15">
            <a:extLst>
              <a:ext uri="{FF2B5EF4-FFF2-40B4-BE49-F238E27FC236}">
                <a16:creationId xmlns:a16="http://schemas.microsoft.com/office/drawing/2014/main" id="{E9C91327-9E8B-4AF2-ABD9-B18E87B22B9A}"/>
              </a:ext>
            </a:extLst>
          </p:cNvPr>
          <p:cNvSpPr/>
          <p:nvPr/>
        </p:nvSpPr>
        <p:spPr>
          <a:xfrm>
            <a:off x="4060394" y="2518221"/>
            <a:ext cx="25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/minha-homepage.html</a:t>
            </a:r>
            <a:endParaRPr lang="pt-PT" sz="16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24" name="Retângulo 15">
            <a:extLst>
              <a:ext uri="{FF2B5EF4-FFF2-40B4-BE49-F238E27FC236}">
                <a16:creationId xmlns:a16="http://schemas.microsoft.com/office/drawing/2014/main" id="{1486BDB9-53C5-41F4-9B11-A519B3A11680}"/>
              </a:ext>
            </a:extLst>
          </p:cNvPr>
          <p:cNvSpPr/>
          <p:nvPr/>
        </p:nvSpPr>
        <p:spPr>
          <a:xfrm>
            <a:off x="5114155" y="4237757"/>
            <a:ext cx="3240000" cy="10774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&lt;html&gt;</a:t>
            </a:r>
          </a:p>
          <a:p>
            <a:r>
              <a:rPr lang="pt-BR" sz="16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&lt;head&gt;...&lt;/head&gt;</a:t>
            </a:r>
          </a:p>
          <a:p>
            <a:r>
              <a:rPr lang="pt-BR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&lt;/body&gt;... &lt;/body&gt;</a:t>
            </a:r>
          </a:p>
          <a:p>
            <a:r>
              <a:rPr lang="pt-BR" sz="1600" dirty="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&lt;/html&gt;</a:t>
            </a:r>
            <a:endParaRPr lang="pt-PT" sz="1600" dirty="0">
              <a:solidFill>
                <a:srgbClr val="C0000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25" name="Retângulo: Cantos Diagonais Recortados 24">
            <a:extLst>
              <a:ext uri="{FF2B5EF4-FFF2-40B4-BE49-F238E27FC236}">
                <a16:creationId xmlns:a16="http://schemas.microsoft.com/office/drawing/2014/main" id="{613CB14D-98BA-4DA1-82EE-2E591E1AED02}"/>
              </a:ext>
            </a:extLst>
          </p:cNvPr>
          <p:cNvSpPr/>
          <p:nvPr/>
        </p:nvSpPr>
        <p:spPr>
          <a:xfrm>
            <a:off x="162155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>
                <a:latin typeface="Candara" panose="020E0502030303020204" pitchFamily="34" charset="0"/>
              </a:rPr>
              <a:t>Exercícios: </a:t>
            </a:r>
            <a:r>
              <a:rPr lang="pt-BR" sz="2800" b="1">
                <a:latin typeface="Candara" panose="020E0502030303020204" pitchFamily="34" charset="0"/>
              </a:rPr>
              <a:t>2) Homepage</a:t>
            </a:r>
            <a:endParaRPr lang="pt-BR" sz="280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4699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>
            <a:extLst>
              <a:ext uri="{FF2B5EF4-FFF2-40B4-BE49-F238E27FC236}">
                <a16:creationId xmlns:a16="http://schemas.microsoft.com/office/drawing/2014/main" id="{33385334-333F-4FBA-9735-4B38A7E62C9A}"/>
              </a:ext>
            </a:extLst>
          </p:cNvPr>
          <p:cNvSpPr txBox="1">
            <a:spLocks/>
          </p:cNvSpPr>
          <p:nvPr/>
        </p:nvSpPr>
        <p:spPr>
          <a:xfrm>
            <a:off x="541555" y="720000"/>
            <a:ext cx="11520000" cy="576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b="1" i="1">
                <a:solidFill>
                  <a:schemeClr val="accent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Opcional:</a:t>
            </a:r>
          </a:p>
          <a:p>
            <a:pPr marL="0" indent="0">
              <a:buNone/>
            </a:pPr>
            <a:r>
              <a:rPr lang="pt-BR" sz="2400">
                <a:solidFill>
                  <a:schemeClr val="accent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Para entender um pouco de CSS</a:t>
            </a:r>
            <a:r>
              <a:rPr lang="pt-BR" sz="2400" dirty="0">
                <a:solidFill>
                  <a:schemeClr val="accent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, vamos aplicar alguns estilos simples.</a:t>
            </a:r>
          </a:p>
          <a:p>
            <a:r>
              <a:rPr lang="pt-BR" sz="2400">
                <a:solidFill>
                  <a:schemeClr val="accent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Dentro </a:t>
            </a:r>
            <a:r>
              <a:rPr lang="pt-BR" sz="2400" dirty="0">
                <a:solidFill>
                  <a:schemeClr val="accent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de &lt;head&gt;, declarar a tag </a:t>
            </a:r>
            <a:r>
              <a:rPr lang="pt-BR" sz="2400" b="1" dirty="0">
                <a:solidFill>
                  <a:schemeClr val="accent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&lt;style&gt; 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2AF4EB36-E9D5-4437-B241-797515125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957" y="2358936"/>
            <a:ext cx="4980189" cy="293445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6" name="Retângulo: Cantos Diagonais Recortados 5">
            <a:extLst>
              <a:ext uri="{FF2B5EF4-FFF2-40B4-BE49-F238E27FC236}">
                <a16:creationId xmlns:a16="http://schemas.microsoft.com/office/drawing/2014/main" id="{60785556-B9E9-42FC-A74A-749C19EA7B61}"/>
              </a:ext>
            </a:extLst>
          </p:cNvPr>
          <p:cNvSpPr/>
          <p:nvPr/>
        </p:nvSpPr>
        <p:spPr>
          <a:xfrm>
            <a:off x="162155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>
                <a:latin typeface="Candara" panose="020E0502030303020204" pitchFamily="34" charset="0"/>
              </a:rPr>
              <a:t>Exercícios: </a:t>
            </a:r>
            <a:r>
              <a:rPr lang="pt-BR" sz="2800" b="1">
                <a:latin typeface="Candara" panose="020E0502030303020204" pitchFamily="34" charset="0"/>
              </a:rPr>
              <a:t>2) Homepage</a:t>
            </a:r>
            <a:endParaRPr lang="pt-BR" sz="2800" b="1" dirty="0">
              <a:latin typeface="Candara" panose="020E0502030303020204" pitchFamily="34" charset="0"/>
            </a:endParaRP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73F1040A-B46F-46EB-A3B7-C9B1F809C950}"/>
              </a:ext>
            </a:extLst>
          </p:cNvPr>
          <p:cNvSpPr/>
          <p:nvPr/>
        </p:nvSpPr>
        <p:spPr>
          <a:xfrm>
            <a:off x="9490445" y="180000"/>
            <a:ext cx="2160000" cy="36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/>
                </a:solidFill>
                <a:latin typeface="Consolas" panose="020B0609020204030204" pitchFamily="49" charset="0"/>
              </a:rPr>
              <a:t>Opcional</a:t>
            </a:r>
          </a:p>
        </p:txBody>
      </p:sp>
    </p:spTree>
    <p:extLst>
      <p:ext uri="{BB962C8B-B14F-4D97-AF65-F5344CB8AC3E}">
        <p14:creationId xmlns:p14="http://schemas.microsoft.com/office/powerpoint/2010/main" val="19965510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>
            <a:extLst>
              <a:ext uri="{FF2B5EF4-FFF2-40B4-BE49-F238E27FC236}">
                <a16:creationId xmlns:a16="http://schemas.microsoft.com/office/drawing/2014/main" id="{AE4D5D2C-8DE7-4F5D-B37E-525BC4368A51}"/>
              </a:ext>
            </a:extLst>
          </p:cNvPr>
          <p:cNvSpPr txBox="1">
            <a:spLocks/>
          </p:cNvSpPr>
          <p:nvPr/>
        </p:nvSpPr>
        <p:spPr>
          <a:xfrm>
            <a:off x="541555" y="720000"/>
            <a:ext cx="11520000" cy="576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chemeClr val="accent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Como </a:t>
            </a:r>
            <a:r>
              <a:rPr lang="pt-BR" sz="2400" dirty="0">
                <a:solidFill>
                  <a:schemeClr val="accent6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resultado, temos uma página mais “estilosa”</a:t>
            </a:r>
            <a:endParaRPr lang="pt-BR" sz="2400" b="1" dirty="0">
              <a:solidFill>
                <a:schemeClr val="accent6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tângulo: Cantos Diagonais Recortados 6">
            <a:extLst>
              <a:ext uri="{FF2B5EF4-FFF2-40B4-BE49-F238E27FC236}">
                <a16:creationId xmlns:a16="http://schemas.microsoft.com/office/drawing/2014/main" id="{331542D3-079D-4B46-A49D-7056428AD7A8}"/>
              </a:ext>
            </a:extLst>
          </p:cNvPr>
          <p:cNvSpPr/>
          <p:nvPr/>
        </p:nvSpPr>
        <p:spPr>
          <a:xfrm>
            <a:off x="162155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>
                <a:latin typeface="Candara" panose="020E0502030303020204" pitchFamily="34" charset="0"/>
              </a:rPr>
              <a:t>Exercícios: </a:t>
            </a:r>
            <a:r>
              <a:rPr lang="pt-BR" sz="2800" b="1">
                <a:latin typeface="Candara" panose="020E0502030303020204" pitchFamily="34" charset="0"/>
              </a:rPr>
              <a:t>2) Homepage</a:t>
            </a:r>
            <a:endParaRPr lang="pt-BR" sz="2800" b="1" dirty="0">
              <a:latin typeface="Candara" panose="020E0502030303020204" pitchFamily="34" charset="0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8363E9AA-4AA1-472B-8003-DCA4A82478ED}"/>
              </a:ext>
            </a:extLst>
          </p:cNvPr>
          <p:cNvSpPr/>
          <p:nvPr/>
        </p:nvSpPr>
        <p:spPr>
          <a:xfrm>
            <a:off x="9490445" y="180000"/>
            <a:ext cx="2160000" cy="36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/>
                </a:solidFill>
                <a:latin typeface="Consolas" panose="020B0609020204030204" pitchFamily="49" charset="0"/>
              </a:rPr>
              <a:t>Opcional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D9F5F60-A14D-429C-9F9B-743FF329B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555" y="1952307"/>
            <a:ext cx="6120000" cy="32953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47369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Diagonal Corners Rounded 2">
            <a:extLst>
              <a:ext uri="{FF2B5EF4-FFF2-40B4-BE49-F238E27FC236}">
                <a16:creationId xmlns:a16="http://schemas.microsoft.com/office/drawing/2014/main" id="{6DA729FE-A008-4D7C-9B7B-9FCAF173A033}"/>
              </a:ext>
            </a:extLst>
          </p:cNvPr>
          <p:cNvSpPr/>
          <p:nvPr/>
        </p:nvSpPr>
        <p:spPr>
          <a:xfrm>
            <a:off x="1657494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3200" b="1">
                <a:latin typeface="Candara" panose="020E0502030303020204" pitchFamily="34" charset="0"/>
                <a:cs typeface="Calibri" panose="020F0502020204030204" pitchFamily="34" charset="0"/>
              </a:rPr>
              <a:t>Conteúdo Dinâmico</a:t>
            </a:r>
            <a:endParaRPr lang="en-US" sz="3200" dirty="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ítulo 1">
            <a:extLst>
              <a:ext uri="{FF2B5EF4-FFF2-40B4-BE49-F238E27FC236}">
                <a16:creationId xmlns:a16="http://schemas.microsoft.com/office/drawing/2014/main" id="{51CCE853-A6D1-4C13-9DF4-9D272D1D7A0D}"/>
              </a:ext>
            </a:extLst>
          </p:cNvPr>
          <p:cNvSpPr txBox="1">
            <a:spLocks/>
          </p:cNvSpPr>
          <p:nvPr/>
        </p:nvSpPr>
        <p:spPr>
          <a:xfrm>
            <a:off x="577494" y="720000"/>
            <a:ext cx="11520000" cy="576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dirty="0">
                <a:solidFill>
                  <a:srgbClr val="0070C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O potencial da Web para o desenvolvimento de sistemas corporativos logo </a:t>
            </a:r>
            <a:r>
              <a:rPr lang="pt-BR" sz="3200" dirty="0">
                <a:solidFill>
                  <a:srgbClr val="0070C0"/>
                </a:solidFill>
                <a:highlight>
                  <a:srgbClr val="FFFF00"/>
                </a:highlight>
                <a:latin typeface="Candara" panose="020E0502030303020204" pitchFamily="34" charset="0"/>
                <a:cs typeface="Calibri" panose="020F0502020204030204" pitchFamily="34" charset="0"/>
              </a:rPr>
              <a:t>despertou interesse das diretorias de TI </a:t>
            </a:r>
            <a:r>
              <a:rPr lang="pt-BR" sz="3200" dirty="0">
                <a:solidFill>
                  <a:srgbClr val="0070C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das empresas</a:t>
            </a:r>
          </a:p>
          <a:p>
            <a:r>
              <a:rPr lang="pt-BR" sz="3200" dirty="0">
                <a:solidFill>
                  <a:srgbClr val="0070C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Mas contéudo </a:t>
            </a:r>
            <a:r>
              <a:rPr lang="pt-BR" sz="3200" dirty="0">
                <a:solidFill>
                  <a:srgbClr val="0070C0"/>
                </a:solidFill>
                <a:highlight>
                  <a:srgbClr val="FFFF00"/>
                </a:highlight>
                <a:latin typeface="Candara" panose="020E0502030303020204" pitchFamily="34" charset="0"/>
                <a:cs typeface="Calibri" panose="020F0502020204030204" pitchFamily="34" charset="0"/>
              </a:rPr>
              <a:t>estático não atendia as demandas </a:t>
            </a:r>
            <a:r>
              <a:rPr lang="pt-BR" sz="3200" dirty="0">
                <a:solidFill>
                  <a:srgbClr val="0070C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corporativas</a:t>
            </a:r>
          </a:p>
          <a:p>
            <a:r>
              <a:rPr lang="pt-BR" sz="3200" dirty="0">
                <a:solidFill>
                  <a:srgbClr val="0070C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Empresas de tecnologia começaram então a criar soluções para tornar possível a </a:t>
            </a:r>
            <a:r>
              <a:rPr lang="pt-BR" sz="3200" dirty="0">
                <a:solidFill>
                  <a:srgbClr val="0070C0"/>
                </a:solidFill>
                <a:highlight>
                  <a:srgbClr val="FFFF00"/>
                </a:highlight>
                <a:latin typeface="Candara" panose="020E0502030303020204" pitchFamily="34" charset="0"/>
                <a:cs typeface="Calibri" panose="020F0502020204030204" pitchFamily="34" charset="0"/>
              </a:rPr>
              <a:t>geração de conteúdo dinâmicos</a:t>
            </a:r>
          </a:p>
          <a:p>
            <a:r>
              <a:rPr lang="pt-BR" sz="3200" dirty="0">
                <a:solidFill>
                  <a:srgbClr val="0070C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Surgiram então as </a:t>
            </a:r>
            <a:r>
              <a:rPr lang="pt-BR" sz="3200" b="1" dirty="0">
                <a:solidFill>
                  <a:srgbClr val="0070C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Aplicações Web</a:t>
            </a:r>
            <a:endParaRPr lang="pt-BR" sz="3200" b="1" dirty="0">
              <a:solidFill>
                <a:srgbClr val="C0000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Table 1">
            <a:extLst>
              <a:ext uri="{FF2B5EF4-FFF2-40B4-BE49-F238E27FC236}">
                <a16:creationId xmlns:a16="http://schemas.microsoft.com/office/drawing/2014/main" id="{1D8DD90B-880F-4C7C-B3BF-146C5A816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398071"/>
              </p:ext>
            </p:extLst>
          </p:nvPr>
        </p:nvGraphicFramePr>
        <p:xfrm>
          <a:off x="1208014" y="4735734"/>
          <a:ext cx="10477850" cy="117147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768518">
                  <a:extLst>
                    <a:ext uri="{9D8B030D-6E8A-4147-A177-3AD203B41FA5}">
                      <a16:colId xmlns:a16="http://schemas.microsoft.com/office/drawing/2014/main" val="3589670916"/>
                    </a:ext>
                  </a:extLst>
                </a:gridCol>
                <a:gridCol w="5709332">
                  <a:extLst>
                    <a:ext uri="{9D8B030D-6E8A-4147-A177-3AD203B41FA5}">
                      <a16:colId xmlns:a16="http://schemas.microsoft.com/office/drawing/2014/main" val="157064016"/>
                    </a:ext>
                  </a:extLst>
                </a:gridCol>
              </a:tblGrid>
              <a:tr h="58573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Homepage</a:t>
                      </a: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Conteúdo</a:t>
                      </a:r>
                      <a:r>
                        <a:rPr lang="en-U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b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estático</a:t>
                      </a:r>
                      <a:endParaRPr lang="en-US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891230"/>
                  </a:ext>
                </a:extLst>
              </a:tr>
              <a:tr h="58573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Aplicação</a:t>
                      </a:r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Web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Conteúdo</a:t>
                      </a:r>
                      <a:r>
                        <a:rPr lang="en-U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b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dinâmico</a:t>
                      </a:r>
                      <a:endParaRPr lang="en-US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899801"/>
                  </a:ext>
                </a:extLst>
              </a:tr>
            </a:tbl>
          </a:graphicData>
        </a:graphic>
      </p:graphicFrame>
      <p:sp>
        <p:nvSpPr>
          <p:cNvPr id="7" name="Arrow: Right 2">
            <a:extLst>
              <a:ext uri="{FF2B5EF4-FFF2-40B4-BE49-F238E27FC236}">
                <a16:creationId xmlns:a16="http://schemas.microsoft.com/office/drawing/2014/main" id="{3C93CCA1-14D9-479A-AAA1-31CA9C116C96}"/>
              </a:ext>
            </a:extLst>
          </p:cNvPr>
          <p:cNvSpPr/>
          <p:nvPr/>
        </p:nvSpPr>
        <p:spPr>
          <a:xfrm>
            <a:off x="5700267" y="4884798"/>
            <a:ext cx="540000" cy="360000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i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Arrow: Right 12">
            <a:extLst>
              <a:ext uri="{FF2B5EF4-FFF2-40B4-BE49-F238E27FC236}">
                <a16:creationId xmlns:a16="http://schemas.microsoft.com/office/drawing/2014/main" id="{F7958DC9-C9E0-48CF-B7CE-2BA8A96604E5}"/>
              </a:ext>
            </a:extLst>
          </p:cNvPr>
          <p:cNvSpPr/>
          <p:nvPr/>
        </p:nvSpPr>
        <p:spPr>
          <a:xfrm>
            <a:off x="5700267" y="5406314"/>
            <a:ext cx="540000" cy="360000"/>
          </a:xfrm>
          <a:prstGeom prst="rightArrow">
            <a:avLst/>
          </a:prstGeom>
          <a:solidFill>
            <a:srgbClr val="1E60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i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3343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Diagonal Corners Rounded 2">
            <a:extLst>
              <a:ext uri="{FF2B5EF4-FFF2-40B4-BE49-F238E27FC236}">
                <a16:creationId xmlns:a16="http://schemas.microsoft.com/office/drawing/2014/main" id="{6DA729FE-A008-4D7C-9B7B-9FCAF173A033}"/>
              </a:ext>
            </a:extLst>
          </p:cNvPr>
          <p:cNvSpPr/>
          <p:nvPr/>
        </p:nvSpPr>
        <p:spPr>
          <a:xfrm>
            <a:off x="1657494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3200" b="1">
                <a:latin typeface="Candara" panose="020E0502030303020204" pitchFamily="34" charset="0"/>
                <a:cs typeface="Calibri" panose="020F0502020204030204" pitchFamily="34" charset="0"/>
              </a:rPr>
              <a:t>Conteúdo Dinâmico</a:t>
            </a:r>
            <a:endParaRPr lang="en-US" sz="3200" dirty="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ítulo 1">
            <a:extLst>
              <a:ext uri="{FF2B5EF4-FFF2-40B4-BE49-F238E27FC236}">
                <a16:creationId xmlns:a16="http://schemas.microsoft.com/office/drawing/2014/main" id="{0C49AD75-4DBC-4F58-8368-70ADE22F2AC2}"/>
              </a:ext>
            </a:extLst>
          </p:cNvPr>
          <p:cNvSpPr txBox="1">
            <a:spLocks/>
          </p:cNvSpPr>
          <p:nvPr/>
        </p:nvSpPr>
        <p:spPr>
          <a:xfrm>
            <a:off x="577494" y="720000"/>
            <a:ext cx="11520000" cy="5896885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dirty="0">
                <a:solidFill>
                  <a:srgbClr val="0070C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Entende-se por </a:t>
            </a:r>
            <a:r>
              <a:rPr lang="pt-BR" sz="3200" b="1" dirty="0">
                <a:solidFill>
                  <a:srgbClr val="0070C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conteúdo dinâmico</a:t>
            </a:r>
            <a:r>
              <a:rPr lang="pt-BR" sz="3200" dirty="0">
                <a:solidFill>
                  <a:srgbClr val="0070C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a capacidade de exibir diferentes informações conforme o </a:t>
            </a:r>
            <a:r>
              <a:rPr lang="pt-BR" sz="3200" u="sng" dirty="0">
                <a:solidFill>
                  <a:srgbClr val="7030A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usuário logado</a:t>
            </a:r>
            <a:r>
              <a:rPr lang="pt-BR" sz="3200" dirty="0">
                <a:solidFill>
                  <a:srgbClr val="0070C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, </a:t>
            </a:r>
            <a:r>
              <a:rPr lang="pt-BR" sz="3200" u="sng" dirty="0">
                <a:solidFill>
                  <a:srgbClr val="7030A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contexto</a:t>
            </a:r>
            <a:r>
              <a:rPr lang="pt-BR" sz="3200" dirty="0">
                <a:solidFill>
                  <a:srgbClr val="0070C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, </a:t>
            </a:r>
            <a:r>
              <a:rPr lang="pt-BR" sz="3200" u="sng" dirty="0">
                <a:solidFill>
                  <a:srgbClr val="7030A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filtros de pesquisa</a:t>
            </a:r>
            <a:r>
              <a:rPr lang="pt-BR" sz="3200" dirty="0">
                <a:solidFill>
                  <a:srgbClr val="0070C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, ...</a:t>
            </a:r>
          </a:p>
          <a:p>
            <a:r>
              <a:rPr lang="pt-BR" sz="3200" dirty="0">
                <a:solidFill>
                  <a:srgbClr val="0070C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Muitas empresas criaram soluções para dar suporte a conteúdos dinâmicos:</a:t>
            </a:r>
          </a:p>
          <a:p>
            <a:pPr lvl="1"/>
            <a:r>
              <a:rPr lang="pt-BR" sz="2800" i="1" dirty="0">
                <a:solidFill>
                  <a:srgbClr val="0070C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Microsoft</a:t>
            </a:r>
            <a:r>
              <a:rPr lang="pt-BR" sz="2800" dirty="0">
                <a:solidFill>
                  <a:srgbClr val="0070C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: </a:t>
            </a:r>
            <a:r>
              <a:rPr lang="pt-BR" sz="2800" b="1" dirty="0">
                <a:solidFill>
                  <a:srgbClr val="0070C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ASP</a:t>
            </a:r>
          </a:p>
          <a:p>
            <a:pPr lvl="1"/>
            <a:r>
              <a:rPr lang="pt-BR" sz="2800" i="1" dirty="0">
                <a:solidFill>
                  <a:srgbClr val="0070C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Adobe</a:t>
            </a:r>
            <a:r>
              <a:rPr lang="pt-BR" sz="2800" dirty="0">
                <a:solidFill>
                  <a:srgbClr val="0070C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: </a:t>
            </a:r>
            <a:r>
              <a:rPr lang="pt-BR" sz="2800" b="1" dirty="0">
                <a:solidFill>
                  <a:srgbClr val="0070C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FLEX</a:t>
            </a:r>
          </a:p>
          <a:p>
            <a:pPr lvl="1"/>
            <a:r>
              <a:rPr lang="pt-BR" sz="2800" b="1" dirty="0">
                <a:solidFill>
                  <a:srgbClr val="0070C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PHP</a:t>
            </a:r>
          </a:p>
          <a:p>
            <a:pPr lvl="1"/>
            <a:r>
              <a:rPr lang="pt-BR" sz="2800" i="1" dirty="0">
                <a:solidFill>
                  <a:srgbClr val="0070C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Sun Microsystems</a:t>
            </a:r>
            <a:r>
              <a:rPr lang="pt-BR" sz="2800" dirty="0">
                <a:solidFill>
                  <a:srgbClr val="0070C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: </a:t>
            </a:r>
            <a:r>
              <a:rPr lang="pt-BR" sz="2800" b="1" dirty="0">
                <a:solidFill>
                  <a:srgbClr val="00206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Java Servlets</a:t>
            </a:r>
          </a:p>
        </p:txBody>
      </p:sp>
    </p:spTree>
    <p:extLst>
      <p:ext uri="{BB962C8B-B14F-4D97-AF65-F5344CB8AC3E}">
        <p14:creationId xmlns:p14="http://schemas.microsoft.com/office/powerpoint/2010/main" val="3368850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230019D8-2942-4A0F-A328-C670AA67CF22}"/>
              </a:ext>
            </a:extLst>
          </p:cNvPr>
          <p:cNvSpPr/>
          <p:nvPr/>
        </p:nvSpPr>
        <p:spPr>
          <a:xfrm>
            <a:off x="1621555" y="-1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rgbClr val="003399"/>
                </a:solidFill>
                <a:latin typeface="Candara" panose="020E0502030303020204" pitchFamily="34" charset="0"/>
              </a:rPr>
              <a:t>Agenda</a:t>
            </a:r>
          </a:p>
        </p:txBody>
      </p:sp>
      <p:sp>
        <p:nvSpPr>
          <p:cNvPr id="13" name="Rectangle: Diagonal Corners Rounded 2">
            <a:extLst>
              <a:ext uri="{FF2B5EF4-FFF2-40B4-BE49-F238E27FC236}">
                <a16:creationId xmlns:a16="http://schemas.microsoft.com/office/drawing/2014/main" id="{66B81B07-6C33-40EE-8343-74376FC2090A}"/>
              </a:ext>
            </a:extLst>
          </p:cNvPr>
          <p:cNvSpPr/>
          <p:nvPr/>
        </p:nvSpPr>
        <p:spPr>
          <a:xfrm>
            <a:off x="1657494" y="825097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3200" b="1">
                <a:latin typeface="Candara" panose="020E0502030303020204" pitchFamily="34" charset="0"/>
                <a:cs typeface="Calibri" panose="020F0502020204030204" pitchFamily="34" charset="0"/>
              </a:rPr>
              <a:t>MVC: </a:t>
            </a:r>
            <a:r>
              <a:rPr lang="en-US" sz="3200">
                <a:latin typeface="Candara" panose="020E0502030303020204" pitchFamily="34" charset="0"/>
                <a:cs typeface="Calibri" panose="020F0502020204030204" pitchFamily="34" charset="0"/>
              </a:rPr>
              <a:t>Model </a:t>
            </a:r>
            <a:r>
              <a:rPr lang="en-US" sz="3200" dirty="0">
                <a:latin typeface="Candara" panose="020E0502030303020204" pitchFamily="34" charset="0"/>
                <a:cs typeface="Calibri" panose="020F0502020204030204" pitchFamily="34" charset="0"/>
              </a:rPr>
              <a:t>View Controller</a:t>
            </a:r>
          </a:p>
        </p:txBody>
      </p:sp>
      <p:sp>
        <p:nvSpPr>
          <p:cNvPr id="14" name="Rectangle: Diagonal Corners Rounded 12">
            <a:extLst>
              <a:ext uri="{FF2B5EF4-FFF2-40B4-BE49-F238E27FC236}">
                <a16:creationId xmlns:a16="http://schemas.microsoft.com/office/drawing/2014/main" id="{C8F36837-4AD9-43A6-BA1A-E5CB90DC2BE3}"/>
              </a:ext>
            </a:extLst>
          </p:cNvPr>
          <p:cNvSpPr/>
          <p:nvPr/>
        </p:nvSpPr>
        <p:spPr>
          <a:xfrm>
            <a:off x="1657494" y="4783501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C00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3200" b="1">
                <a:latin typeface="Candara" panose="020E0502030303020204" pitchFamily="34" charset="0"/>
                <a:cs typeface="Calibri" panose="020F0502020204030204" pitchFamily="34" charset="0"/>
              </a:rPr>
              <a:t>SPA: </a:t>
            </a:r>
            <a:r>
              <a:rPr lang="en-US" sz="3200">
                <a:latin typeface="Candara" panose="020E0502030303020204" pitchFamily="34" charset="0"/>
                <a:cs typeface="Calibri" panose="020F0502020204030204" pitchFamily="34" charset="0"/>
              </a:rPr>
              <a:t>Single </a:t>
            </a:r>
            <a:r>
              <a:rPr lang="en-US" sz="3200" dirty="0">
                <a:latin typeface="Candara" panose="020E0502030303020204" pitchFamily="34" charset="0"/>
                <a:cs typeface="Calibri" panose="020F0502020204030204" pitchFamily="34" charset="0"/>
              </a:rPr>
              <a:t>Page Application</a:t>
            </a:r>
          </a:p>
        </p:txBody>
      </p:sp>
      <p:sp>
        <p:nvSpPr>
          <p:cNvPr id="15" name="Rectangle: Diagonal Corners Rounded 13">
            <a:extLst>
              <a:ext uri="{FF2B5EF4-FFF2-40B4-BE49-F238E27FC236}">
                <a16:creationId xmlns:a16="http://schemas.microsoft.com/office/drawing/2014/main" id="{79E079D3-5F02-4C86-806E-3B90FBE03B28}"/>
              </a:ext>
            </a:extLst>
          </p:cNvPr>
          <p:cNvSpPr/>
          <p:nvPr/>
        </p:nvSpPr>
        <p:spPr>
          <a:xfrm>
            <a:off x="1657494" y="2144565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206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3200" b="1">
                <a:latin typeface="Candara" panose="020E0502030303020204" pitchFamily="34" charset="0"/>
                <a:cs typeface="Calibri" panose="020F0502020204030204" pitchFamily="34" charset="0"/>
              </a:rPr>
              <a:t>SOA: </a:t>
            </a:r>
            <a:r>
              <a:rPr lang="en-US" sz="3200">
                <a:latin typeface="Candara" panose="020E0502030303020204" pitchFamily="34" charset="0"/>
                <a:cs typeface="Calibri" panose="020F0502020204030204" pitchFamily="34" charset="0"/>
              </a:rPr>
              <a:t>Service </a:t>
            </a:r>
            <a:r>
              <a:rPr lang="en-US" sz="3200" dirty="0">
                <a:latin typeface="Candara" panose="020E0502030303020204" pitchFamily="34" charset="0"/>
                <a:cs typeface="Calibri" panose="020F0502020204030204" pitchFamily="34" charset="0"/>
              </a:rPr>
              <a:t>Oriented Architecture</a:t>
            </a:r>
          </a:p>
        </p:txBody>
      </p:sp>
      <p:sp>
        <p:nvSpPr>
          <p:cNvPr id="16" name="Rectangle: Diagonal Corners Rounded 15">
            <a:extLst>
              <a:ext uri="{FF2B5EF4-FFF2-40B4-BE49-F238E27FC236}">
                <a16:creationId xmlns:a16="http://schemas.microsoft.com/office/drawing/2014/main" id="{05DC4568-E9D9-4A43-9B37-D8E1709BC69B}"/>
              </a:ext>
            </a:extLst>
          </p:cNvPr>
          <p:cNvSpPr/>
          <p:nvPr/>
        </p:nvSpPr>
        <p:spPr>
          <a:xfrm>
            <a:off x="1657494" y="3464033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7030A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3200" b="1">
                <a:latin typeface="Candara" panose="020E0502030303020204" pitchFamily="34" charset="0"/>
                <a:cs typeface="Calibri" panose="020F0502020204030204" pitchFamily="34" charset="0"/>
              </a:rPr>
              <a:t>MOM:</a:t>
            </a:r>
            <a:r>
              <a:rPr lang="en-US" sz="3200">
                <a:latin typeface="Candara" panose="020E0502030303020204" pitchFamily="34" charset="0"/>
                <a:cs typeface="Calibri" panose="020F0502020204030204" pitchFamily="34" charset="0"/>
              </a:rPr>
              <a:t> </a:t>
            </a:r>
            <a:r>
              <a:rPr lang="en-US" sz="3200" dirty="0">
                <a:latin typeface="Candara" panose="020E0502030303020204" pitchFamily="34" charset="0"/>
                <a:cs typeface="Calibri" panose="020F0502020204030204" pitchFamily="34" charset="0"/>
              </a:rPr>
              <a:t>Message Oriented Middleware</a:t>
            </a:r>
          </a:p>
        </p:txBody>
      </p:sp>
    </p:spTree>
    <p:extLst>
      <p:ext uri="{BB962C8B-B14F-4D97-AF65-F5344CB8AC3E}">
        <p14:creationId xmlns:p14="http://schemas.microsoft.com/office/powerpoint/2010/main" val="28356603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69BC7BB0-18CC-4F0B-9331-38F8F6BC556F}"/>
              </a:ext>
            </a:extLst>
          </p:cNvPr>
          <p:cNvSpPr/>
          <p:nvPr/>
        </p:nvSpPr>
        <p:spPr>
          <a:xfrm>
            <a:off x="1657494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3200" b="1">
                <a:latin typeface="Candara" panose="020E0502030303020204" pitchFamily="34" charset="0"/>
                <a:cs typeface="Calibri" panose="020F0502020204030204" pitchFamily="34" charset="0"/>
              </a:rPr>
              <a:t>Conteúdo dinâmico</a:t>
            </a:r>
            <a:endParaRPr lang="en-US" sz="3200" dirty="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8F246949-EBD5-41A0-8E0C-2161C6D90C04}"/>
              </a:ext>
            </a:extLst>
          </p:cNvPr>
          <p:cNvSpPr txBox="1">
            <a:spLocks/>
          </p:cNvSpPr>
          <p:nvPr/>
        </p:nvSpPr>
        <p:spPr>
          <a:xfrm>
            <a:off x="577494" y="788442"/>
            <a:ext cx="11520000" cy="54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i="1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Java Servlets</a:t>
            </a:r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C42ECD25-E465-4ACB-8283-2E11C8C41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289" y="1029498"/>
            <a:ext cx="8879045" cy="5471970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42110778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ítulo 1">
            <a:extLst>
              <a:ext uri="{FF2B5EF4-FFF2-40B4-BE49-F238E27FC236}">
                <a16:creationId xmlns:a16="http://schemas.microsoft.com/office/drawing/2014/main" id="{FE773035-4A29-438C-96DC-A08D2DE9875E}"/>
              </a:ext>
            </a:extLst>
          </p:cNvPr>
          <p:cNvSpPr txBox="1">
            <a:spLocks/>
          </p:cNvSpPr>
          <p:nvPr/>
        </p:nvSpPr>
        <p:spPr>
          <a:xfrm>
            <a:off x="577494" y="788442"/>
            <a:ext cx="11520000" cy="54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i="1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Java Servlets</a:t>
            </a:r>
          </a:p>
        </p:txBody>
      </p:sp>
      <p:sp>
        <p:nvSpPr>
          <p:cNvPr id="4" name="Rectangle: Diagonal Corners Rounded 2">
            <a:extLst>
              <a:ext uri="{FF2B5EF4-FFF2-40B4-BE49-F238E27FC236}">
                <a16:creationId xmlns:a16="http://schemas.microsoft.com/office/drawing/2014/main" id="{1CDE6AE4-4C31-4EE2-896D-5568A07B40B3}"/>
              </a:ext>
            </a:extLst>
          </p:cNvPr>
          <p:cNvSpPr/>
          <p:nvPr/>
        </p:nvSpPr>
        <p:spPr>
          <a:xfrm>
            <a:off x="1657494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3200" b="1">
                <a:latin typeface="Candara" panose="020E0502030303020204" pitchFamily="34" charset="0"/>
                <a:cs typeface="Calibri" panose="020F0502020204030204" pitchFamily="34" charset="0"/>
              </a:rPr>
              <a:t>Conteúdo dinâmico</a:t>
            </a:r>
            <a:endParaRPr lang="en-US" sz="3200" dirty="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52DE0B2D-BA08-4584-AF51-899A9A047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289" y="1029498"/>
            <a:ext cx="8879045" cy="5471970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8" name="Arrow: Right 2">
            <a:extLst>
              <a:ext uri="{FF2B5EF4-FFF2-40B4-BE49-F238E27FC236}">
                <a16:creationId xmlns:a16="http://schemas.microsoft.com/office/drawing/2014/main" id="{7ACCE818-60C8-44FA-B753-3BB3619FC5F2}"/>
              </a:ext>
            </a:extLst>
          </p:cNvPr>
          <p:cNvSpPr/>
          <p:nvPr/>
        </p:nvSpPr>
        <p:spPr>
          <a:xfrm>
            <a:off x="1090569" y="4361134"/>
            <a:ext cx="2804503" cy="1679895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err="1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Lógica</a:t>
            </a:r>
            <a:r>
              <a:rPr lang="en-US" sz="2400" i="1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de </a:t>
            </a:r>
            <a:r>
              <a:rPr lang="en-US" sz="2400" i="1" dirty="0" err="1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apresentação</a:t>
            </a:r>
            <a:endParaRPr lang="en-US" sz="2400" i="1" dirty="0">
              <a:solidFill>
                <a:schemeClr val="bg1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Arrow: Right 12">
            <a:extLst>
              <a:ext uri="{FF2B5EF4-FFF2-40B4-BE49-F238E27FC236}">
                <a16:creationId xmlns:a16="http://schemas.microsoft.com/office/drawing/2014/main" id="{B8244798-AB51-450B-9DCE-27AC3CB905F1}"/>
              </a:ext>
            </a:extLst>
          </p:cNvPr>
          <p:cNvSpPr/>
          <p:nvPr/>
        </p:nvSpPr>
        <p:spPr>
          <a:xfrm flipH="1">
            <a:off x="8299695" y="4739082"/>
            <a:ext cx="3665988" cy="167989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..</a:t>
            </a:r>
            <a:r>
              <a:rPr lang="en-US" sz="2400" i="1" dirty="0" err="1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quebra</a:t>
            </a:r>
            <a:r>
              <a:rPr lang="en-US" sz="2400" i="1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da </a:t>
            </a:r>
            <a:r>
              <a:rPr lang="en-US" sz="2400" b="1" i="1" dirty="0" err="1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responsabilidade</a:t>
            </a:r>
            <a:r>
              <a:rPr lang="en-US" sz="2400" b="1" i="1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única</a:t>
            </a:r>
            <a:endParaRPr lang="en-US" sz="2400" b="1" i="1" dirty="0">
              <a:solidFill>
                <a:schemeClr val="bg1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Arrow: Right 13">
            <a:extLst>
              <a:ext uri="{FF2B5EF4-FFF2-40B4-BE49-F238E27FC236}">
                <a16:creationId xmlns:a16="http://schemas.microsoft.com/office/drawing/2014/main" id="{D06581D4-A942-4ECE-B89B-1581722E1035}"/>
              </a:ext>
            </a:extLst>
          </p:cNvPr>
          <p:cNvSpPr/>
          <p:nvPr/>
        </p:nvSpPr>
        <p:spPr>
          <a:xfrm>
            <a:off x="1090569" y="2220801"/>
            <a:ext cx="2804503" cy="1679895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err="1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Lógica</a:t>
            </a:r>
            <a:r>
              <a:rPr lang="en-US" sz="2400" i="1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de </a:t>
            </a:r>
            <a:r>
              <a:rPr lang="en-US" sz="2400" i="1" dirty="0" err="1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negócio</a:t>
            </a:r>
            <a:endParaRPr lang="en-US" sz="2400" i="1" dirty="0">
              <a:solidFill>
                <a:schemeClr val="bg1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Arrow: Right 14">
            <a:extLst>
              <a:ext uri="{FF2B5EF4-FFF2-40B4-BE49-F238E27FC236}">
                <a16:creationId xmlns:a16="http://schemas.microsoft.com/office/drawing/2014/main" id="{1ABDD4A3-A0DD-47E6-95B9-99B70C075A2A}"/>
              </a:ext>
            </a:extLst>
          </p:cNvPr>
          <p:cNvSpPr/>
          <p:nvPr/>
        </p:nvSpPr>
        <p:spPr>
          <a:xfrm flipH="1">
            <a:off x="8923770" y="2589052"/>
            <a:ext cx="3041913" cy="167989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err="1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Tudo</a:t>
            </a:r>
            <a:r>
              <a:rPr lang="en-US" sz="2400" i="1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na</a:t>
            </a:r>
            <a:r>
              <a:rPr lang="en-US" sz="2400" i="1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mesma</a:t>
            </a:r>
            <a:r>
              <a:rPr lang="en-US" sz="2400" i="1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classe</a:t>
            </a:r>
            <a:r>
              <a:rPr lang="en-US" sz="2400" i="1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…</a:t>
            </a:r>
            <a:endParaRPr lang="en-US" sz="2400" b="1" i="1" dirty="0">
              <a:solidFill>
                <a:schemeClr val="bg1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7382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2">
            <a:extLst>
              <a:ext uri="{FF2B5EF4-FFF2-40B4-BE49-F238E27FC236}">
                <a16:creationId xmlns:a16="http://schemas.microsoft.com/office/drawing/2014/main" id="{2F850689-F2FC-4990-B541-304D33B6991B}"/>
              </a:ext>
            </a:extLst>
          </p:cNvPr>
          <p:cNvSpPr/>
          <p:nvPr/>
        </p:nvSpPr>
        <p:spPr>
          <a:xfrm>
            <a:off x="1657494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3200" b="1">
                <a:latin typeface="Candara" panose="020E0502030303020204" pitchFamily="34" charset="0"/>
                <a:cs typeface="Calibri" panose="020F0502020204030204" pitchFamily="34" charset="0"/>
              </a:rPr>
              <a:t>Conteúdo dinâmico</a:t>
            </a:r>
            <a:endParaRPr lang="en-US" sz="3200" dirty="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A22F938B-1663-4BA6-A590-C61444E9EF1F}"/>
              </a:ext>
            </a:extLst>
          </p:cNvPr>
          <p:cNvSpPr txBox="1">
            <a:spLocks/>
          </p:cNvSpPr>
          <p:nvPr/>
        </p:nvSpPr>
        <p:spPr>
          <a:xfrm>
            <a:off x="577494" y="720000"/>
            <a:ext cx="11520000" cy="5761208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600" dirty="0">
                <a:solidFill>
                  <a:srgbClr val="0070C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Contéudo dinâmico é </a:t>
            </a:r>
            <a:r>
              <a:rPr lang="pt-BR" sz="3600" b="1" dirty="0">
                <a:solidFill>
                  <a:srgbClr val="0070C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positivo</a:t>
            </a:r>
            <a:r>
              <a:rPr lang="pt-BR" sz="3600" dirty="0">
                <a:solidFill>
                  <a:srgbClr val="0070C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mas precisa ter: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3600" dirty="0">
                <a:solidFill>
                  <a:srgbClr val="0070C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Organização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3600">
                <a:solidFill>
                  <a:srgbClr val="0070C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Princípios de desenvolvimento</a:t>
            </a:r>
            <a:endParaRPr lang="pt-BR" sz="3600" dirty="0">
              <a:solidFill>
                <a:srgbClr val="0070C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pt-BR" sz="3600" dirty="0">
                <a:solidFill>
                  <a:srgbClr val="0070C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Arquitetura</a:t>
            </a:r>
          </a:p>
        </p:txBody>
      </p:sp>
    </p:spTree>
    <p:extLst>
      <p:ext uri="{BB962C8B-B14F-4D97-AF65-F5344CB8AC3E}">
        <p14:creationId xmlns:p14="http://schemas.microsoft.com/office/powerpoint/2010/main" val="8426524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69BC7BB0-18CC-4F0B-9331-38F8F6BC556F}"/>
              </a:ext>
            </a:extLst>
          </p:cNvPr>
          <p:cNvSpPr/>
          <p:nvPr/>
        </p:nvSpPr>
        <p:spPr>
          <a:xfrm>
            <a:off x="1657494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3200" b="1">
                <a:latin typeface="Candara" panose="020E0502030303020204" pitchFamily="34" charset="0"/>
                <a:cs typeface="Calibri" panose="020F0502020204030204" pitchFamily="34" charset="0"/>
              </a:rPr>
              <a:t>MVC</a:t>
            </a:r>
            <a:endParaRPr lang="en-US" sz="3200" dirty="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45BCED0-CF79-48B0-8C43-D6015B5FD12B}"/>
              </a:ext>
            </a:extLst>
          </p:cNvPr>
          <p:cNvCxnSpPr/>
          <p:nvPr/>
        </p:nvCxnSpPr>
        <p:spPr>
          <a:xfrm>
            <a:off x="6054055" y="813732"/>
            <a:ext cx="83890" cy="576000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B493199-ED49-40AE-8E20-5D6558608927}"/>
              </a:ext>
            </a:extLst>
          </p:cNvPr>
          <p:cNvSpPr txBox="1"/>
          <p:nvPr/>
        </p:nvSpPr>
        <p:spPr>
          <a:xfrm>
            <a:off x="1404040" y="1399648"/>
            <a:ext cx="37689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>
                <a:latin typeface="Candara" panose="020E0502030303020204" pitchFamily="34" charset="0"/>
                <a:cs typeface="Calibri" panose="020F0502020204030204" pitchFamily="34" charset="0"/>
              </a:rPr>
              <a:t>Lógica</a:t>
            </a:r>
            <a:r>
              <a:rPr lang="en-US" sz="2800" dirty="0">
                <a:latin typeface="Candara" panose="020E0502030303020204" pitchFamily="34" charset="0"/>
                <a:cs typeface="Calibri" panose="020F0502020204030204" pitchFamily="34" charset="0"/>
              </a:rPr>
              <a:t> de </a:t>
            </a:r>
            <a:r>
              <a:rPr lang="en-US" sz="2800" dirty="0" err="1">
                <a:latin typeface="Candara" panose="020E0502030303020204" pitchFamily="34" charset="0"/>
                <a:cs typeface="Calibri" panose="020F0502020204030204" pitchFamily="34" charset="0"/>
              </a:rPr>
              <a:t>apresentação</a:t>
            </a:r>
            <a:endParaRPr lang="en-US" sz="2800" dirty="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11">
            <a:extLst>
              <a:ext uri="{FF2B5EF4-FFF2-40B4-BE49-F238E27FC236}">
                <a16:creationId xmlns:a16="http://schemas.microsoft.com/office/drawing/2014/main" id="{2FA95B2D-C6A1-448A-83E8-2AAED65B61F6}"/>
              </a:ext>
            </a:extLst>
          </p:cNvPr>
          <p:cNvSpPr txBox="1"/>
          <p:nvPr/>
        </p:nvSpPr>
        <p:spPr>
          <a:xfrm>
            <a:off x="7361612" y="1399648"/>
            <a:ext cx="2924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>
                <a:latin typeface="Candara" panose="020E0502030303020204" pitchFamily="34" charset="0"/>
                <a:cs typeface="Calibri" panose="020F0502020204030204" pitchFamily="34" charset="0"/>
              </a:rPr>
              <a:t>Lógica</a:t>
            </a:r>
            <a:r>
              <a:rPr lang="en-US" sz="2800" dirty="0">
                <a:latin typeface="Candara" panose="020E0502030303020204" pitchFamily="34" charset="0"/>
                <a:cs typeface="Calibri" panose="020F0502020204030204" pitchFamily="34" charset="0"/>
              </a:rPr>
              <a:t> de </a:t>
            </a:r>
            <a:r>
              <a:rPr lang="en-US" sz="2800" dirty="0" err="1">
                <a:latin typeface="Candara" panose="020E0502030303020204" pitchFamily="34" charset="0"/>
                <a:cs typeface="Calibri" panose="020F0502020204030204" pitchFamily="34" charset="0"/>
              </a:rPr>
              <a:t>negócio</a:t>
            </a:r>
            <a:endParaRPr lang="en-US" sz="2800" dirty="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2830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Diagonal Corners Rounded 2">
            <a:extLst>
              <a:ext uri="{FF2B5EF4-FFF2-40B4-BE49-F238E27FC236}">
                <a16:creationId xmlns:a16="http://schemas.microsoft.com/office/drawing/2014/main" id="{6DA729FE-A008-4D7C-9B7B-9FCAF173A033}"/>
              </a:ext>
            </a:extLst>
          </p:cNvPr>
          <p:cNvSpPr/>
          <p:nvPr/>
        </p:nvSpPr>
        <p:spPr>
          <a:xfrm>
            <a:off x="1657494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3200" b="1">
                <a:latin typeface="Candara" panose="020E0502030303020204" pitchFamily="34" charset="0"/>
                <a:cs typeface="Calibri" panose="020F0502020204030204" pitchFamily="34" charset="0"/>
              </a:rPr>
              <a:t>MVC: </a:t>
            </a:r>
            <a:r>
              <a:rPr lang="en-US" sz="3200">
                <a:latin typeface="Candara" panose="020E0502030303020204" pitchFamily="34" charset="0"/>
                <a:cs typeface="Calibri" panose="020F0502020204030204" pitchFamily="34" charset="0"/>
              </a:rPr>
              <a:t>Model </a:t>
            </a:r>
            <a:r>
              <a:rPr lang="en-US" sz="3200" dirty="0">
                <a:latin typeface="Candara" panose="020E0502030303020204" pitchFamily="34" charset="0"/>
                <a:cs typeface="Calibri" panose="020F0502020204030204" pitchFamily="34" charset="0"/>
              </a:rPr>
              <a:t>View Controller</a:t>
            </a:r>
          </a:p>
        </p:txBody>
      </p:sp>
      <p:sp>
        <p:nvSpPr>
          <p:cNvPr id="9" name="Rectangle: Rounded Corners 1">
            <a:extLst>
              <a:ext uri="{FF2B5EF4-FFF2-40B4-BE49-F238E27FC236}">
                <a16:creationId xmlns:a16="http://schemas.microsoft.com/office/drawing/2014/main" id="{9E413259-8985-463B-A086-9D5EC7D08C46}"/>
              </a:ext>
            </a:extLst>
          </p:cNvPr>
          <p:cNvSpPr/>
          <p:nvPr/>
        </p:nvSpPr>
        <p:spPr>
          <a:xfrm>
            <a:off x="2000819" y="2879516"/>
            <a:ext cx="2880000" cy="1440000"/>
          </a:xfrm>
          <a:prstGeom prst="roundRect">
            <a:avLst/>
          </a:prstGeom>
          <a:solidFill>
            <a:srgbClr val="4A8CFF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0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 panose="020E0502030303020204" pitchFamily="34" charset="0"/>
                <a:cs typeface="Calibri" panose="020F0502020204030204" pitchFamily="34" charset="0"/>
                <a:sym typeface="Arial"/>
              </a:rPr>
              <a:t>View</a:t>
            </a:r>
          </a:p>
        </p:txBody>
      </p:sp>
      <p:sp>
        <p:nvSpPr>
          <p:cNvPr id="10" name="Rectangle: Rounded Corners 7">
            <a:extLst>
              <a:ext uri="{FF2B5EF4-FFF2-40B4-BE49-F238E27FC236}">
                <a16:creationId xmlns:a16="http://schemas.microsoft.com/office/drawing/2014/main" id="{F9AFAD7F-E652-41F4-B485-568E828EF201}"/>
              </a:ext>
            </a:extLst>
          </p:cNvPr>
          <p:cNvSpPr/>
          <p:nvPr/>
        </p:nvSpPr>
        <p:spPr>
          <a:xfrm>
            <a:off x="7536000" y="2879517"/>
            <a:ext cx="2880000" cy="1440000"/>
          </a:xfrm>
          <a:prstGeom prst="roundRect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0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 panose="020E0502030303020204" pitchFamily="34" charset="0"/>
                <a:cs typeface="Calibri" panose="020F0502020204030204" pitchFamily="34" charset="0"/>
                <a:sym typeface="Arial"/>
              </a:rPr>
              <a:t>Model</a:t>
            </a:r>
          </a:p>
        </p:txBody>
      </p:sp>
      <p:cxnSp>
        <p:nvCxnSpPr>
          <p:cNvPr id="11" name="Straight Connector 3">
            <a:extLst>
              <a:ext uri="{FF2B5EF4-FFF2-40B4-BE49-F238E27FC236}">
                <a16:creationId xmlns:a16="http://schemas.microsoft.com/office/drawing/2014/main" id="{E33851D0-0411-4BF0-89F8-0B91077E9EFC}"/>
              </a:ext>
            </a:extLst>
          </p:cNvPr>
          <p:cNvCxnSpPr/>
          <p:nvPr/>
        </p:nvCxnSpPr>
        <p:spPr>
          <a:xfrm>
            <a:off x="6054055" y="813732"/>
            <a:ext cx="83890" cy="5760000"/>
          </a:xfrm>
          <a:prstGeom prst="line">
            <a:avLst/>
          </a:prstGeom>
          <a:noFill/>
          <a:ln w="38100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</p:cxnSp>
      <p:sp>
        <p:nvSpPr>
          <p:cNvPr id="12" name="TextBox 4">
            <a:extLst>
              <a:ext uri="{FF2B5EF4-FFF2-40B4-BE49-F238E27FC236}">
                <a16:creationId xmlns:a16="http://schemas.microsoft.com/office/drawing/2014/main" id="{919CB8F9-4F64-4ED8-AB16-49CEA8BA9FC3}"/>
              </a:ext>
            </a:extLst>
          </p:cNvPr>
          <p:cNvSpPr txBox="1"/>
          <p:nvPr/>
        </p:nvSpPr>
        <p:spPr>
          <a:xfrm>
            <a:off x="1404040" y="1399648"/>
            <a:ext cx="37689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2800" kern="0" dirty="0" err="1">
                <a:solidFill>
                  <a:srgbClr val="000000"/>
                </a:solidFill>
                <a:latin typeface="Candara" panose="020E0502030303020204" pitchFamily="34" charset="0"/>
                <a:cs typeface="Calibri" panose="020F0502020204030204" pitchFamily="34" charset="0"/>
                <a:sym typeface="Arial"/>
              </a:rPr>
              <a:t>Lógica</a:t>
            </a:r>
            <a:r>
              <a:rPr lang="en-US" sz="2800" kern="0" dirty="0">
                <a:solidFill>
                  <a:srgbClr val="000000"/>
                </a:solidFill>
                <a:latin typeface="Candara" panose="020E0502030303020204" pitchFamily="34" charset="0"/>
                <a:cs typeface="Calibri" panose="020F0502020204030204" pitchFamily="34" charset="0"/>
                <a:sym typeface="Arial"/>
              </a:rPr>
              <a:t> de </a:t>
            </a:r>
            <a:r>
              <a:rPr lang="en-US" sz="2800" kern="0" dirty="0" err="1">
                <a:solidFill>
                  <a:srgbClr val="000000"/>
                </a:solidFill>
                <a:latin typeface="Candara" panose="020E0502030303020204" pitchFamily="34" charset="0"/>
                <a:cs typeface="Calibri" panose="020F0502020204030204" pitchFamily="34" charset="0"/>
                <a:sym typeface="Arial"/>
              </a:rPr>
              <a:t>apresentação</a:t>
            </a:r>
            <a:endParaRPr lang="en-US" sz="2800" kern="0" dirty="0">
              <a:solidFill>
                <a:srgbClr val="000000"/>
              </a:solidFill>
              <a:latin typeface="Candara" panose="020E050203030302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FCB5AFD1-44AD-415D-88A3-A98BA8694A97}"/>
              </a:ext>
            </a:extLst>
          </p:cNvPr>
          <p:cNvSpPr txBox="1"/>
          <p:nvPr/>
        </p:nvSpPr>
        <p:spPr>
          <a:xfrm>
            <a:off x="7361612" y="1399648"/>
            <a:ext cx="2924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2800" kern="0" dirty="0" err="1">
                <a:solidFill>
                  <a:srgbClr val="000000"/>
                </a:solidFill>
                <a:latin typeface="Candara" panose="020E0502030303020204" pitchFamily="34" charset="0"/>
                <a:cs typeface="Calibri" panose="020F0502020204030204" pitchFamily="34" charset="0"/>
                <a:sym typeface="Arial"/>
              </a:rPr>
              <a:t>Lógica</a:t>
            </a:r>
            <a:r>
              <a:rPr lang="en-US" sz="2800" kern="0" dirty="0">
                <a:solidFill>
                  <a:srgbClr val="000000"/>
                </a:solidFill>
                <a:latin typeface="Candara" panose="020E0502030303020204" pitchFamily="34" charset="0"/>
                <a:cs typeface="Calibri" panose="020F0502020204030204" pitchFamily="34" charset="0"/>
                <a:sym typeface="Arial"/>
              </a:rPr>
              <a:t> de </a:t>
            </a:r>
            <a:r>
              <a:rPr lang="en-US" sz="2800" kern="0" dirty="0" err="1">
                <a:solidFill>
                  <a:srgbClr val="000000"/>
                </a:solidFill>
                <a:latin typeface="Candara" panose="020E0502030303020204" pitchFamily="34" charset="0"/>
                <a:cs typeface="Calibri" panose="020F0502020204030204" pitchFamily="34" charset="0"/>
                <a:sym typeface="Arial"/>
              </a:rPr>
              <a:t>negócio</a:t>
            </a:r>
            <a:endParaRPr lang="en-US" sz="2800" kern="0" dirty="0">
              <a:solidFill>
                <a:srgbClr val="000000"/>
              </a:solidFill>
              <a:latin typeface="Candara" panose="020E050203030302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55851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Diagonal Corners Rounded 2">
            <a:extLst>
              <a:ext uri="{FF2B5EF4-FFF2-40B4-BE49-F238E27FC236}">
                <a16:creationId xmlns:a16="http://schemas.microsoft.com/office/drawing/2014/main" id="{6DA729FE-A008-4D7C-9B7B-9FCAF173A033}"/>
              </a:ext>
            </a:extLst>
          </p:cNvPr>
          <p:cNvSpPr/>
          <p:nvPr/>
        </p:nvSpPr>
        <p:spPr>
          <a:xfrm>
            <a:off x="1657494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3200" b="1">
                <a:latin typeface="Candara" panose="020E0502030303020204" pitchFamily="34" charset="0"/>
                <a:cs typeface="Calibri" panose="020F0502020204030204" pitchFamily="34" charset="0"/>
              </a:rPr>
              <a:t>MVC: </a:t>
            </a:r>
            <a:r>
              <a:rPr lang="en-US" sz="3200">
                <a:latin typeface="Candara" panose="020E0502030303020204" pitchFamily="34" charset="0"/>
                <a:cs typeface="Calibri" panose="020F0502020204030204" pitchFamily="34" charset="0"/>
              </a:rPr>
              <a:t>Model </a:t>
            </a:r>
            <a:r>
              <a:rPr lang="en-US" sz="3200" dirty="0">
                <a:latin typeface="Candara" panose="020E0502030303020204" pitchFamily="34" charset="0"/>
                <a:cs typeface="Calibri" panose="020F0502020204030204" pitchFamily="34" charset="0"/>
              </a:rPr>
              <a:t>View Controller</a:t>
            </a:r>
          </a:p>
        </p:txBody>
      </p:sp>
      <p:sp>
        <p:nvSpPr>
          <p:cNvPr id="3" name="TextBox 11">
            <a:extLst>
              <a:ext uri="{FF2B5EF4-FFF2-40B4-BE49-F238E27FC236}">
                <a16:creationId xmlns:a16="http://schemas.microsoft.com/office/drawing/2014/main" id="{497B207D-21F3-42BD-A31A-91FE7BDDC0A5}"/>
              </a:ext>
            </a:extLst>
          </p:cNvPr>
          <p:cNvSpPr txBox="1"/>
          <p:nvPr/>
        </p:nvSpPr>
        <p:spPr>
          <a:xfrm>
            <a:off x="5297299" y="862612"/>
            <a:ext cx="2242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2800" kern="0" dirty="0" err="1">
                <a:solidFill>
                  <a:srgbClr val="000000"/>
                </a:solidFill>
                <a:latin typeface="Candara" panose="020E0502030303020204" pitchFamily="34" charset="0"/>
                <a:cs typeface="Calibri" panose="020F0502020204030204" pitchFamily="34" charset="0"/>
                <a:sym typeface="Arial"/>
              </a:rPr>
              <a:t>Orquestrador</a:t>
            </a:r>
            <a:endParaRPr lang="en-US" sz="2800" kern="0" dirty="0">
              <a:solidFill>
                <a:srgbClr val="000000"/>
              </a:solidFill>
              <a:latin typeface="Candara" panose="020E050203030302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4" name="Rectangle: Rounded Corners 10">
            <a:extLst>
              <a:ext uri="{FF2B5EF4-FFF2-40B4-BE49-F238E27FC236}">
                <a16:creationId xmlns:a16="http://schemas.microsoft.com/office/drawing/2014/main" id="{611E3393-4543-4E56-A30E-6601ADFE47F9}"/>
              </a:ext>
            </a:extLst>
          </p:cNvPr>
          <p:cNvSpPr/>
          <p:nvPr/>
        </p:nvSpPr>
        <p:spPr>
          <a:xfrm>
            <a:off x="2000819" y="4582483"/>
            <a:ext cx="2880000" cy="1440000"/>
          </a:xfrm>
          <a:prstGeom prst="roundRect">
            <a:avLst/>
          </a:prstGeom>
          <a:solidFill>
            <a:srgbClr val="4A8CFF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0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 panose="020E0502030303020204" pitchFamily="34" charset="0"/>
                <a:cs typeface="Calibri" panose="020F0502020204030204" pitchFamily="34" charset="0"/>
                <a:sym typeface="Arial"/>
              </a:rPr>
              <a:t>View</a:t>
            </a:r>
          </a:p>
        </p:txBody>
      </p:sp>
      <p:sp>
        <p:nvSpPr>
          <p:cNvPr id="5" name="Rectangle: Rounded Corners 12">
            <a:extLst>
              <a:ext uri="{FF2B5EF4-FFF2-40B4-BE49-F238E27FC236}">
                <a16:creationId xmlns:a16="http://schemas.microsoft.com/office/drawing/2014/main" id="{A9B5D7D9-F25A-44C8-93F5-B712F770491F}"/>
              </a:ext>
            </a:extLst>
          </p:cNvPr>
          <p:cNvSpPr/>
          <p:nvPr/>
        </p:nvSpPr>
        <p:spPr>
          <a:xfrm>
            <a:off x="7536000" y="4582484"/>
            <a:ext cx="2880000" cy="1440000"/>
          </a:xfrm>
          <a:prstGeom prst="roundRect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0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 panose="020E0502030303020204" pitchFamily="34" charset="0"/>
                <a:cs typeface="Calibri" panose="020F0502020204030204" pitchFamily="34" charset="0"/>
                <a:sym typeface="Arial"/>
              </a:rPr>
              <a:t>Model</a:t>
            </a:r>
          </a:p>
        </p:txBody>
      </p:sp>
      <p:sp>
        <p:nvSpPr>
          <p:cNvPr id="7" name="Rectangle: Rounded Corners 13">
            <a:extLst>
              <a:ext uri="{FF2B5EF4-FFF2-40B4-BE49-F238E27FC236}">
                <a16:creationId xmlns:a16="http://schemas.microsoft.com/office/drawing/2014/main" id="{9B34160B-EA8E-4ECF-8FA7-86A1BBD37DBB}"/>
              </a:ext>
            </a:extLst>
          </p:cNvPr>
          <p:cNvSpPr/>
          <p:nvPr/>
        </p:nvSpPr>
        <p:spPr>
          <a:xfrm>
            <a:off x="4978759" y="1392643"/>
            <a:ext cx="2880000" cy="1440000"/>
          </a:xfrm>
          <a:prstGeom prst="roundRect">
            <a:avLst/>
          </a:prstGeom>
          <a:solidFill>
            <a:srgbClr val="0066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0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 panose="020E0502030303020204" pitchFamily="34" charset="0"/>
                <a:cs typeface="Calibri" panose="020F0502020204030204" pitchFamily="34" charset="0"/>
                <a:sym typeface="Arial"/>
              </a:rPr>
              <a:t>Controller</a:t>
            </a:r>
          </a:p>
        </p:txBody>
      </p:sp>
      <p:sp>
        <p:nvSpPr>
          <p:cNvPr id="8" name="TextBox 18">
            <a:extLst>
              <a:ext uri="{FF2B5EF4-FFF2-40B4-BE49-F238E27FC236}">
                <a16:creationId xmlns:a16="http://schemas.microsoft.com/office/drawing/2014/main" id="{A909EEBB-2188-4407-9A39-5A18BA1F6B11}"/>
              </a:ext>
            </a:extLst>
          </p:cNvPr>
          <p:cNvSpPr txBox="1"/>
          <p:nvPr/>
        </p:nvSpPr>
        <p:spPr>
          <a:xfrm>
            <a:off x="1607968" y="6028944"/>
            <a:ext cx="37689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2800" kern="0" dirty="0" err="1">
                <a:solidFill>
                  <a:srgbClr val="000000"/>
                </a:solidFill>
                <a:latin typeface="Candara" panose="020E0502030303020204" pitchFamily="34" charset="0"/>
                <a:cs typeface="Calibri" panose="020F0502020204030204" pitchFamily="34" charset="0"/>
                <a:sym typeface="Arial"/>
              </a:rPr>
              <a:t>Lógica</a:t>
            </a:r>
            <a:r>
              <a:rPr lang="en-US" sz="2800" kern="0" dirty="0">
                <a:solidFill>
                  <a:srgbClr val="000000"/>
                </a:solidFill>
                <a:latin typeface="Candara" panose="020E0502030303020204" pitchFamily="34" charset="0"/>
                <a:cs typeface="Calibri" panose="020F0502020204030204" pitchFamily="34" charset="0"/>
                <a:sym typeface="Arial"/>
              </a:rPr>
              <a:t> de </a:t>
            </a:r>
            <a:r>
              <a:rPr lang="en-US" sz="2800" kern="0" dirty="0" err="1">
                <a:solidFill>
                  <a:srgbClr val="000000"/>
                </a:solidFill>
                <a:latin typeface="Candara" panose="020E0502030303020204" pitchFamily="34" charset="0"/>
                <a:cs typeface="Calibri" panose="020F0502020204030204" pitchFamily="34" charset="0"/>
                <a:sym typeface="Arial"/>
              </a:rPr>
              <a:t>apresentação</a:t>
            </a:r>
            <a:endParaRPr lang="en-US" sz="2800" kern="0" dirty="0">
              <a:solidFill>
                <a:srgbClr val="000000"/>
              </a:solidFill>
              <a:latin typeface="Candara" panose="020E050203030302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9" name="TextBox 19">
            <a:extLst>
              <a:ext uri="{FF2B5EF4-FFF2-40B4-BE49-F238E27FC236}">
                <a16:creationId xmlns:a16="http://schemas.microsoft.com/office/drawing/2014/main" id="{36591570-A005-4C88-A12D-D49D40D95F6D}"/>
              </a:ext>
            </a:extLst>
          </p:cNvPr>
          <p:cNvSpPr txBox="1"/>
          <p:nvPr/>
        </p:nvSpPr>
        <p:spPr>
          <a:xfrm>
            <a:off x="7565540" y="6028944"/>
            <a:ext cx="2924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2800" kern="0" dirty="0" err="1">
                <a:solidFill>
                  <a:srgbClr val="000000"/>
                </a:solidFill>
                <a:latin typeface="Candara" panose="020E0502030303020204" pitchFamily="34" charset="0"/>
                <a:cs typeface="Calibri" panose="020F0502020204030204" pitchFamily="34" charset="0"/>
                <a:sym typeface="Arial"/>
              </a:rPr>
              <a:t>Lógica</a:t>
            </a:r>
            <a:r>
              <a:rPr lang="en-US" sz="2800" kern="0" dirty="0">
                <a:solidFill>
                  <a:srgbClr val="000000"/>
                </a:solidFill>
                <a:latin typeface="Candara" panose="020E0502030303020204" pitchFamily="34" charset="0"/>
                <a:cs typeface="Calibri" panose="020F0502020204030204" pitchFamily="34" charset="0"/>
                <a:sym typeface="Arial"/>
              </a:rPr>
              <a:t> de </a:t>
            </a:r>
            <a:r>
              <a:rPr lang="en-US" sz="2800" kern="0" dirty="0" err="1">
                <a:solidFill>
                  <a:srgbClr val="000000"/>
                </a:solidFill>
                <a:latin typeface="Candara" panose="020E0502030303020204" pitchFamily="34" charset="0"/>
                <a:cs typeface="Calibri" panose="020F0502020204030204" pitchFamily="34" charset="0"/>
                <a:sym typeface="Arial"/>
              </a:rPr>
              <a:t>negócio</a:t>
            </a:r>
            <a:endParaRPr lang="en-US" sz="2800" kern="0" dirty="0">
              <a:solidFill>
                <a:srgbClr val="000000"/>
              </a:solidFill>
              <a:latin typeface="Candara" panose="020E050203030302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10948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Diagonal Corners Rounded 2">
            <a:extLst>
              <a:ext uri="{FF2B5EF4-FFF2-40B4-BE49-F238E27FC236}">
                <a16:creationId xmlns:a16="http://schemas.microsoft.com/office/drawing/2014/main" id="{6DA729FE-A008-4D7C-9B7B-9FCAF173A033}"/>
              </a:ext>
            </a:extLst>
          </p:cNvPr>
          <p:cNvSpPr/>
          <p:nvPr/>
        </p:nvSpPr>
        <p:spPr>
          <a:xfrm>
            <a:off x="1657494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3200" b="1">
                <a:latin typeface="Candara" panose="020E0502030303020204" pitchFamily="34" charset="0"/>
                <a:cs typeface="Calibri" panose="020F0502020204030204" pitchFamily="34" charset="0"/>
              </a:rPr>
              <a:t>MVC: </a:t>
            </a:r>
            <a:r>
              <a:rPr lang="en-US" sz="3200">
                <a:latin typeface="Candara" panose="020E0502030303020204" pitchFamily="34" charset="0"/>
                <a:cs typeface="Calibri" panose="020F0502020204030204" pitchFamily="34" charset="0"/>
              </a:rPr>
              <a:t>Model </a:t>
            </a:r>
            <a:r>
              <a:rPr lang="en-US" sz="3200" dirty="0">
                <a:latin typeface="Candara" panose="020E0502030303020204" pitchFamily="34" charset="0"/>
                <a:cs typeface="Calibri" panose="020F0502020204030204" pitchFamily="34" charset="0"/>
              </a:rPr>
              <a:t>View Controller</a:t>
            </a:r>
          </a:p>
        </p:txBody>
      </p:sp>
      <p:sp>
        <p:nvSpPr>
          <p:cNvPr id="3" name="Rectangle: Rounded Corners 10">
            <a:extLst>
              <a:ext uri="{FF2B5EF4-FFF2-40B4-BE49-F238E27FC236}">
                <a16:creationId xmlns:a16="http://schemas.microsoft.com/office/drawing/2014/main" id="{2108A46D-1262-4CDA-AB91-933A8B47D9B4}"/>
              </a:ext>
            </a:extLst>
          </p:cNvPr>
          <p:cNvSpPr/>
          <p:nvPr/>
        </p:nvSpPr>
        <p:spPr>
          <a:xfrm>
            <a:off x="2000819" y="4582483"/>
            <a:ext cx="2880000" cy="1440000"/>
          </a:xfrm>
          <a:prstGeom prst="roundRect">
            <a:avLst/>
          </a:prstGeom>
          <a:solidFill>
            <a:srgbClr val="4A8CFF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0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 panose="020E0502030303020204" pitchFamily="34" charset="0"/>
                <a:cs typeface="Calibri" panose="020F0502020204030204" pitchFamily="34" charset="0"/>
                <a:sym typeface="Arial"/>
              </a:rPr>
              <a:t>View</a:t>
            </a:r>
          </a:p>
        </p:txBody>
      </p:sp>
      <p:sp>
        <p:nvSpPr>
          <p:cNvPr id="4" name="Rectangle: Rounded Corners 12">
            <a:extLst>
              <a:ext uri="{FF2B5EF4-FFF2-40B4-BE49-F238E27FC236}">
                <a16:creationId xmlns:a16="http://schemas.microsoft.com/office/drawing/2014/main" id="{B2E8E308-5132-4C92-9642-F1BECBEFE407}"/>
              </a:ext>
            </a:extLst>
          </p:cNvPr>
          <p:cNvSpPr/>
          <p:nvPr/>
        </p:nvSpPr>
        <p:spPr>
          <a:xfrm>
            <a:off x="7536000" y="4582484"/>
            <a:ext cx="2880000" cy="1440000"/>
          </a:xfrm>
          <a:prstGeom prst="roundRect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0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 panose="020E0502030303020204" pitchFamily="34" charset="0"/>
                <a:cs typeface="Calibri" panose="020F0502020204030204" pitchFamily="34" charset="0"/>
                <a:sym typeface="Arial"/>
              </a:rPr>
              <a:t>Model</a:t>
            </a:r>
          </a:p>
        </p:txBody>
      </p:sp>
      <p:sp>
        <p:nvSpPr>
          <p:cNvPr id="5" name="Rectangle: Rounded Corners 13">
            <a:extLst>
              <a:ext uri="{FF2B5EF4-FFF2-40B4-BE49-F238E27FC236}">
                <a16:creationId xmlns:a16="http://schemas.microsoft.com/office/drawing/2014/main" id="{4B13862C-4966-4B78-8C82-54F62FCD1E44}"/>
              </a:ext>
            </a:extLst>
          </p:cNvPr>
          <p:cNvSpPr/>
          <p:nvPr/>
        </p:nvSpPr>
        <p:spPr>
          <a:xfrm>
            <a:off x="4978759" y="1392643"/>
            <a:ext cx="2880000" cy="1440000"/>
          </a:xfrm>
          <a:prstGeom prst="roundRect">
            <a:avLst/>
          </a:prstGeom>
          <a:solidFill>
            <a:srgbClr val="0066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0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 panose="020E0502030303020204" pitchFamily="34" charset="0"/>
                <a:cs typeface="Calibri" panose="020F0502020204030204" pitchFamily="34" charset="0"/>
                <a:sym typeface="Arial"/>
              </a:rPr>
              <a:t>Controller</a:t>
            </a:r>
          </a:p>
        </p:txBody>
      </p:sp>
      <p:cxnSp>
        <p:nvCxnSpPr>
          <p:cNvPr id="7" name="Straight Arrow Connector 5">
            <a:extLst>
              <a:ext uri="{FF2B5EF4-FFF2-40B4-BE49-F238E27FC236}">
                <a16:creationId xmlns:a16="http://schemas.microsoft.com/office/drawing/2014/main" id="{027B52FE-5ABA-47E7-993A-A9F177FF923F}"/>
              </a:ext>
            </a:extLst>
          </p:cNvPr>
          <p:cNvCxnSpPr>
            <a:cxnSpLocks/>
            <a:endCxn id="5" idx="1"/>
          </p:cNvCxnSpPr>
          <p:nvPr/>
        </p:nvCxnSpPr>
        <p:spPr>
          <a:xfrm rot="5400000" flipH="1" flipV="1">
            <a:off x="2695559" y="2299283"/>
            <a:ext cx="2469840" cy="2096560"/>
          </a:xfrm>
          <a:prstGeom prst="bentConnector2">
            <a:avLst/>
          </a:prstGeom>
          <a:noFill/>
          <a:ln w="38100" cap="flat" cmpd="sng" algn="ctr">
            <a:solidFill>
              <a:srgbClr val="FFFFFF">
                <a:lumMod val="50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8" name="TextBox 20">
            <a:extLst>
              <a:ext uri="{FF2B5EF4-FFF2-40B4-BE49-F238E27FC236}">
                <a16:creationId xmlns:a16="http://schemas.microsoft.com/office/drawing/2014/main" id="{57F9F25B-96A6-478D-9AD1-FFCFF052F6B4}"/>
              </a:ext>
            </a:extLst>
          </p:cNvPr>
          <p:cNvSpPr txBox="1"/>
          <p:nvPr/>
        </p:nvSpPr>
        <p:spPr>
          <a:xfrm>
            <a:off x="2268706" y="2948078"/>
            <a:ext cx="1245854" cy="707886"/>
          </a:xfrm>
          <a:prstGeom prst="rect">
            <a:avLst/>
          </a:prstGeom>
          <a:solidFill>
            <a:srgbClr val="FFFFFF">
              <a:lumMod val="50000"/>
            </a:srgbClr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 panose="020E0502030303020204" pitchFamily="34" charset="0"/>
                <a:cs typeface="Calibri" panose="020F0502020204030204" pitchFamily="34" charset="0"/>
                <a:sym typeface="Arial"/>
              </a:rPr>
              <a:t>realiza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 panose="020E0502030303020204" pitchFamily="34" charset="0"/>
                <a:cs typeface="Calibri" panose="020F0502020204030204" pitchFamily="34" charset="0"/>
                <a:sym typeface="Arial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 panose="020E0502030303020204" pitchFamily="34" charset="0"/>
                <a:cs typeface="Calibri" panose="020F0502020204030204" pitchFamily="34" charset="0"/>
                <a:sym typeface="Arial"/>
              </a:rPr>
              <a:t>requisição</a:t>
            </a:r>
            <a:endParaRPr kumimoji="0" lang="en-US" sz="200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ndara" panose="020E0502030303020204" pitchFamily="34" charset="0"/>
              <a:cs typeface="Calibri" panose="020F0502020204030204" pitchFamily="34" charset="0"/>
              <a:sym typeface="Arial"/>
            </a:endParaRPr>
          </a:p>
        </p:txBody>
      </p:sp>
      <p:cxnSp>
        <p:nvCxnSpPr>
          <p:cNvPr id="9" name="Straight Arrow Connector 5">
            <a:extLst>
              <a:ext uri="{FF2B5EF4-FFF2-40B4-BE49-F238E27FC236}">
                <a16:creationId xmlns:a16="http://schemas.microsoft.com/office/drawing/2014/main" id="{B4595893-BC6D-40E6-A122-179597D26038}"/>
              </a:ext>
            </a:extLst>
          </p:cNvPr>
          <p:cNvCxnSpPr>
            <a:cxnSpLocks/>
          </p:cNvCxnSpPr>
          <p:nvPr/>
        </p:nvCxnSpPr>
        <p:spPr>
          <a:xfrm>
            <a:off x="7858758" y="1894528"/>
            <a:ext cx="1872000" cy="2664000"/>
          </a:xfrm>
          <a:prstGeom prst="bentConnector2">
            <a:avLst/>
          </a:prstGeom>
          <a:noFill/>
          <a:ln w="38100" cap="flat" cmpd="sng" algn="ctr">
            <a:solidFill>
              <a:srgbClr val="FFFFFF">
                <a:lumMod val="50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0" name="TextBox 24">
            <a:extLst>
              <a:ext uri="{FF2B5EF4-FFF2-40B4-BE49-F238E27FC236}">
                <a16:creationId xmlns:a16="http://schemas.microsoft.com/office/drawing/2014/main" id="{46C7FA51-775B-4D8E-8787-547E494320E3}"/>
              </a:ext>
            </a:extLst>
          </p:cNvPr>
          <p:cNvSpPr txBox="1"/>
          <p:nvPr/>
        </p:nvSpPr>
        <p:spPr>
          <a:xfrm>
            <a:off x="8872137" y="2551067"/>
            <a:ext cx="1750800" cy="707886"/>
          </a:xfrm>
          <a:prstGeom prst="rect">
            <a:avLst/>
          </a:prstGeom>
          <a:solidFill>
            <a:srgbClr val="FFFFFF">
              <a:lumMod val="50000"/>
            </a:srgbClr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 panose="020E0502030303020204" pitchFamily="34" charset="0"/>
                <a:cs typeface="Calibri" panose="020F0502020204030204" pitchFamily="34" charset="0"/>
                <a:sym typeface="Arial"/>
              </a:rPr>
              <a:t>invoca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 panose="020E050203030302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en-US" sz="2000" b="0" i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 panose="020E0502030303020204" pitchFamily="34" charset="0"/>
                <a:cs typeface="Calibri" panose="020F0502020204030204" pitchFamily="34" charset="0"/>
                <a:sym typeface="Arial"/>
              </a:rPr>
              <a:t>método</a:t>
            </a:r>
            <a:endParaRPr kumimoji="0" lang="en-US" sz="200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ndara" panose="020E050203030302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 panose="020E0502030303020204" pitchFamily="34" charset="0"/>
                <a:cs typeface="Calibri" panose="020F0502020204030204" pitchFamily="34" charset="0"/>
                <a:sym typeface="Arial"/>
              </a:rPr>
              <a:t> de </a:t>
            </a:r>
            <a:r>
              <a:rPr kumimoji="0" lang="en-US" sz="2000" b="0" i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 panose="020E0502030303020204" pitchFamily="34" charset="0"/>
                <a:cs typeface="Calibri" panose="020F0502020204030204" pitchFamily="34" charset="0"/>
                <a:sym typeface="Arial"/>
              </a:rPr>
              <a:t>negócio</a:t>
            </a:r>
            <a:endParaRPr kumimoji="0" lang="en-US" sz="200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ndara" panose="020E0502030303020204" pitchFamily="34" charset="0"/>
              <a:cs typeface="Calibri" panose="020F0502020204030204" pitchFamily="34" charset="0"/>
              <a:sym typeface="Arial"/>
            </a:endParaRPr>
          </a:p>
        </p:txBody>
      </p:sp>
      <p:cxnSp>
        <p:nvCxnSpPr>
          <p:cNvPr id="11" name="Straight Arrow Connector 5">
            <a:extLst>
              <a:ext uri="{FF2B5EF4-FFF2-40B4-BE49-F238E27FC236}">
                <a16:creationId xmlns:a16="http://schemas.microsoft.com/office/drawing/2014/main" id="{58C16E34-0966-41E5-977D-453A6D554A41}"/>
              </a:ext>
            </a:extLst>
          </p:cNvPr>
          <p:cNvCxnSpPr>
            <a:cxnSpLocks/>
          </p:cNvCxnSpPr>
          <p:nvPr/>
        </p:nvCxnSpPr>
        <p:spPr>
          <a:xfrm rot="16200000" flipV="1">
            <a:off x="7156760" y="3143705"/>
            <a:ext cx="2124000" cy="720000"/>
          </a:xfrm>
          <a:prstGeom prst="bentConnector2">
            <a:avLst/>
          </a:prstGeom>
          <a:noFill/>
          <a:ln w="38100" cap="flat" cmpd="sng" algn="ctr">
            <a:solidFill>
              <a:srgbClr val="FFFFFF">
                <a:lumMod val="50000"/>
              </a:srgbClr>
            </a:solidFill>
            <a:prstDash val="sysDot"/>
            <a:headEnd type="none" w="med" len="med"/>
            <a:tailEnd type="arrow" w="med" len="med"/>
          </a:ln>
          <a:effectLst/>
        </p:spPr>
      </p:cxnSp>
      <p:cxnSp>
        <p:nvCxnSpPr>
          <p:cNvPr id="12" name="Straight Arrow Connector 5">
            <a:extLst>
              <a:ext uri="{FF2B5EF4-FFF2-40B4-BE49-F238E27FC236}">
                <a16:creationId xmlns:a16="http://schemas.microsoft.com/office/drawing/2014/main" id="{154F7436-FDC5-4BAC-B232-146086B016D7}"/>
              </a:ext>
            </a:extLst>
          </p:cNvPr>
          <p:cNvCxnSpPr>
            <a:cxnSpLocks/>
            <a:stCxn id="5" idx="2"/>
            <a:endCxn id="3" idx="3"/>
          </p:cNvCxnSpPr>
          <p:nvPr/>
        </p:nvCxnSpPr>
        <p:spPr>
          <a:xfrm rot="5400000">
            <a:off x="4414869" y="3298593"/>
            <a:ext cx="2469840" cy="1537940"/>
          </a:xfrm>
          <a:prstGeom prst="bentConnector2">
            <a:avLst/>
          </a:prstGeom>
          <a:noFill/>
          <a:ln w="38100" cap="flat" cmpd="sng" algn="ctr">
            <a:solidFill>
              <a:srgbClr val="FFFFFF">
                <a:lumMod val="50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3" name="TextBox 31">
            <a:extLst>
              <a:ext uri="{FF2B5EF4-FFF2-40B4-BE49-F238E27FC236}">
                <a16:creationId xmlns:a16="http://schemas.microsoft.com/office/drawing/2014/main" id="{BCB90B30-4849-4EBB-88A3-54FF5AEEE481}"/>
              </a:ext>
            </a:extLst>
          </p:cNvPr>
          <p:cNvSpPr txBox="1"/>
          <p:nvPr/>
        </p:nvSpPr>
        <p:spPr>
          <a:xfrm>
            <a:off x="5616129" y="3598315"/>
            <a:ext cx="1606530" cy="707886"/>
          </a:xfrm>
          <a:prstGeom prst="rect">
            <a:avLst/>
          </a:prstGeom>
          <a:solidFill>
            <a:srgbClr val="FFFFFF">
              <a:lumMod val="50000"/>
            </a:srgbClr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 panose="020E0502030303020204" pitchFamily="34" charset="0"/>
                <a:cs typeface="Calibri" panose="020F0502020204030204" pitchFamily="34" charset="0"/>
                <a:sym typeface="Arial"/>
              </a:rPr>
              <a:t>renderiza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 panose="020E0502030303020204" pitchFamily="34" charset="0"/>
                <a:cs typeface="Calibri" panose="020F0502020204030204" pitchFamily="34" charset="0"/>
                <a:sym typeface="Arial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 panose="020E0502030303020204" pitchFamily="34" charset="0"/>
                <a:cs typeface="Calibri" panose="020F0502020204030204" pitchFamily="34" charset="0"/>
                <a:sym typeface="Arial"/>
              </a:rPr>
              <a:t>próxima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 panose="020E0502030303020204" pitchFamily="34" charset="0"/>
                <a:cs typeface="Calibri" panose="020F0502020204030204" pitchFamily="34" charset="0"/>
                <a:sym typeface="Arial"/>
              </a:rPr>
              <a:t> view</a:t>
            </a:r>
          </a:p>
        </p:txBody>
      </p:sp>
      <p:sp>
        <p:nvSpPr>
          <p:cNvPr id="14" name="Oval 32">
            <a:extLst>
              <a:ext uri="{FF2B5EF4-FFF2-40B4-BE49-F238E27FC236}">
                <a16:creationId xmlns:a16="http://schemas.microsoft.com/office/drawing/2014/main" id="{9E5694F0-A9CE-4ADE-ABE0-D9149FC17CE2}"/>
              </a:ext>
            </a:extLst>
          </p:cNvPr>
          <p:cNvSpPr/>
          <p:nvPr/>
        </p:nvSpPr>
        <p:spPr>
          <a:xfrm>
            <a:off x="2617365" y="2407640"/>
            <a:ext cx="540000" cy="540000"/>
          </a:xfrm>
          <a:prstGeom prst="ellipse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 panose="020E0502030303020204" pitchFamily="34" charset="0"/>
                <a:cs typeface="Calibri" panose="020F0502020204030204" pitchFamily="34" charset="0"/>
                <a:sym typeface="Arial"/>
              </a:rPr>
              <a:t>1</a:t>
            </a:r>
          </a:p>
        </p:txBody>
      </p:sp>
      <p:sp>
        <p:nvSpPr>
          <p:cNvPr id="15" name="Oval 33">
            <a:extLst>
              <a:ext uri="{FF2B5EF4-FFF2-40B4-BE49-F238E27FC236}">
                <a16:creationId xmlns:a16="http://schemas.microsoft.com/office/drawing/2014/main" id="{22722485-53E6-478B-97AD-D876BFAB74F8}"/>
              </a:ext>
            </a:extLst>
          </p:cNvPr>
          <p:cNvSpPr/>
          <p:nvPr/>
        </p:nvSpPr>
        <p:spPr>
          <a:xfrm>
            <a:off x="9466520" y="2010423"/>
            <a:ext cx="540000" cy="540000"/>
          </a:xfrm>
          <a:prstGeom prst="ellipse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 panose="020E0502030303020204" pitchFamily="34" charset="0"/>
                <a:cs typeface="Calibri" panose="020F0502020204030204" pitchFamily="34" charset="0"/>
                <a:sym typeface="Arial"/>
              </a:rPr>
              <a:t>2</a:t>
            </a:r>
          </a:p>
        </p:txBody>
      </p:sp>
      <p:sp>
        <p:nvSpPr>
          <p:cNvPr id="16" name="Oval 34">
            <a:extLst>
              <a:ext uri="{FF2B5EF4-FFF2-40B4-BE49-F238E27FC236}">
                <a16:creationId xmlns:a16="http://schemas.microsoft.com/office/drawing/2014/main" id="{759A4569-51AC-49C4-823A-02EC045E2D63}"/>
              </a:ext>
            </a:extLst>
          </p:cNvPr>
          <p:cNvSpPr/>
          <p:nvPr/>
        </p:nvSpPr>
        <p:spPr>
          <a:xfrm>
            <a:off x="6146680" y="3060785"/>
            <a:ext cx="540000" cy="540000"/>
          </a:xfrm>
          <a:prstGeom prst="ellipse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 panose="020E0502030303020204" pitchFamily="34" charset="0"/>
                <a:cs typeface="Calibri" panose="020F0502020204030204" pitchFamily="34" charset="0"/>
                <a:sym typeface="Arial"/>
              </a:rPr>
              <a:t>3</a:t>
            </a:r>
          </a:p>
        </p:txBody>
      </p:sp>
      <p:sp>
        <p:nvSpPr>
          <p:cNvPr id="17" name="TextBox 35">
            <a:extLst>
              <a:ext uri="{FF2B5EF4-FFF2-40B4-BE49-F238E27FC236}">
                <a16:creationId xmlns:a16="http://schemas.microsoft.com/office/drawing/2014/main" id="{ADA3D76F-2A6C-4A03-9B03-3023C0A8F6DF}"/>
              </a:ext>
            </a:extLst>
          </p:cNvPr>
          <p:cNvSpPr txBox="1"/>
          <p:nvPr/>
        </p:nvSpPr>
        <p:spPr>
          <a:xfrm>
            <a:off x="5297299" y="862612"/>
            <a:ext cx="2242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2800" kern="0" dirty="0" err="1">
                <a:solidFill>
                  <a:srgbClr val="000000"/>
                </a:solidFill>
                <a:latin typeface="Candara" panose="020E0502030303020204" pitchFamily="34" charset="0"/>
                <a:cs typeface="Calibri" panose="020F0502020204030204" pitchFamily="34" charset="0"/>
                <a:sym typeface="Arial"/>
              </a:rPr>
              <a:t>Orquestrador</a:t>
            </a:r>
            <a:endParaRPr lang="en-US" sz="2800" kern="0" dirty="0">
              <a:solidFill>
                <a:srgbClr val="000000"/>
              </a:solidFill>
              <a:latin typeface="Candara" panose="020E050203030302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8" name="TextBox 36">
            <a:extLst>
              <a:ext uri="{FF2B5EF4-FFF2-40B4-BE49-F238E27FC236}">
                <a16:creationId xmlns:a16="http://schemas.microsoft.com/office/drawing/2014/main" id="{5D34D2E6-926B-4AF1-9D96-F7482A866DCA}"/>
              </a:ext>
            </a:extLst>
          </p:cNvPr>
          <p:cNvSpPr txBox="1"/>
          <p:nvPr/>
        </p:nvSpPr>
        <p:spPr>
          <a:xfrm>
            <a:off x="1607968" y="6028944"/>
            <a:ext cx="37689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2800" kern="0" dirty="0" err="1">
                <a:solidFill>
                  <a:srgbClr val="000000"/>
                </a:solidFill>
                <a:latin typeface="Candara" panose="020E0502030303020204" pitchFamily="34" charset="0"/>
                <a:cs typeface="Calibri" panose="020F0502020204030204" pitchFamily="34" charset="0"/>
                <a:sym typeface="Arial"/>
              </a:rPr>
              <a:t>Lógica</a:t>
            </a:r>
            <a:r>
              <a:rPr lang="en-US" sz="2800" kern="0" dirty="0">
                <a:solidFill>
                  <a:srgbClr val="000000"/>
                </a:solidFill>
                <a:latin typeface="Candara" panose="020E0502030303020204" pitchFamily="34" charset="0"/>
                <a:cs typeface="Calibri" panose="020F0502020204030204" pitchFamily="34" charset="0"/>
                <a:sym typeface="Arial"/>
              </a:rPr>
              <a:t> de </a:t>
            </a:r>
            <a:r>
              <a:rPr lang="en-US" sz="2800" kern="0" dirty="0" err="1">
                <a:solidFill>
                  <a:srgbClr val="000000"/>
                </a:solidFill>
                <a:latin typeface="Candara" panose="020E0502030303020204" pitchFamily="34" charset="0"/>
                <a:cs typeface="Calibri" panose="020F0502020204030204" pitchFamily="34" charset="0"/>
                <a:sym typeface="Arial"/>
              </a:rPr>
              <a:t>apresentação</a:t>
            </a:r>
            <a:endParaRPr lang="en-US" sz="2800" kern="0" dirty="0">
              <a:solidFill>
                <a:srgbClr val="000000"/>
              </a:solidFill>
              <a:latin typeface="Candara" panose="020E050203030302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9" name="TextBox 37">
            <a:extLst>
              <a:ext uri="{FF2B5EF4-FFF2-40B4-BE49-F238E27FC236}">
                <a16:creationId xmlns:a16="http://schemas.microsoft.com/office/drawing/2014/main" id="{FD4E70B7-37F2-4B30-96E6-04BEFF19543C}"/>
              </a:ext>
            </a:extLst>
          </p:cNvPr>
          <p:cNvSpPr txBox="1"/>
          <p:nvPr/>
        </p:nvSpPr>
        <p:spPr>
          <a:xfrm>
            <a:off x="7565540" y="6028944"/>
            <a:ext cx="2924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2800" kern="0" dirty="0" err="1">
                <a:solidFill>
                  <a:srgbClr val="000000"/>
                </a:solidFill>
                <a:latin typeface="Candara" panose="020E0502030303020204" pitchFamily="34" charset="0"/>
                <a:cs typeface="Calibri" panose="020F0502020204030204" pitchFamily="34" charset="0"/>
                <a:sym typeface="Arial"/>
              </a:rPr>
              <a:t>Lógica</a:t>
            </a:r>
            <a:r>
              <a:rPr lang="en-US" sz="2800" kern="0" dirty="0">
                <a:solidFill>
                  <a:srgbClr val="000000"/>
                </a:solidFill>
                <a:latin typeface="Candara" panose="020E0502030303020204" pitchFamily="34" charset="0"/>
                <a:cs typeface="Calibri" panose="020F0502020204030204" pitchFamily="34" charset="0"/>
                <a:sym typeface="Arial"/>
              </a:rPr>
              <a:t> de </a:t>
            </a:r>
            <a:r>
              <a:rPr lang="en-US" sz="2800" kern="0" dirty="0" err="1">
                <a:solidFill>
                  <a:srgbClr val="000000"/>
                </a:solidFill>
                <a:latin typeface="Candara" panose="020E0502030303020204" pitchFamily="34" charset="0"/>
                <a:cs typeface="Calibri" panose="020F0502020204030204" pitchFamily="34" charset="0"/>
                <a:sym typeface="Arial"/>
              </a:rPr>
              <a:t>negócio</a:t>
            </a:r>
            <a:endParaRPr lang="en-US" sz="2800" kern="0" dirty="0">
              <a:solidFill>
                <a:srgbClr val="000000"/>
              </a:solidFill>
              <a:latin typeface="Candara" panose="020E050203030302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05547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Diagonal Corners Rounded 2">
            <a:extLst>
              <a:ext uri="{FF2B5EF4-FFF2-40B4-BE49-F238E27FC236}">
                <a16:creationId xmlns:a16="http://schemas.microsoft.com/office/drawing/2014/main" id="{6DA729FE-A008-4D7C-9B7B-9FCAF173A033}"/>
              </a:ext>
            </a:extLst>
          </p:cNvPr>
          <p:cNvSpPr/>
          <p:nvPr/>
        </p:nvSpPr>
        <p:spPr>
          <a:xfrm>
            <a:off x="1657494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3200" b="1">
                <a:latin typeface="Candara" panose="020E0502030303020204" pitchFamily="34" charset="0"/>
                <a:cs typeface="Calibri" panose="020F0502020204030204" pitchFamily="34" charset="0"/>
              </a:rPr>
              <a:t>MVC: </a:t>
            </a:r>
            <a:r>
              <a:rPr lang="en-US" sz="3200">
                <a:latin typeface="Candara" panose="020E0502030303020204" pitchFamily="34" charset="0"/>
                <a:cs typeface="Calibri" panose="020F0502020204030204" pitchFamily="34" charset="0"/>
              </a:rPr>
              <a:t>Model </a:t>
            </a:r>
            <a:r>
              <a:rPr lang="en-US" sz="3200" dirty="0">
                <a:latin typeface="Candara" panose="020E0502030303020204" pitchFamily="34" charset="0"/>
                <a:cs typeface="Calibri" panose="020F0502020204030204" pitchFamily="34" charset="0"/>
              </a:rPr>
              <a:t>View Controller</a:t>
            </a:r>
          </a:p>
        </p:txBody>
      </p:sp>
      <p:sp>
        <p:nvSpPr>
          <p:cNvPr id="3" name="Retângulo 6">
            <a:extLst>
              <a:ext uri="{FF2B5EF4-FFF2-40B4-BE49-F238E27FC236}">
                <a16:creationId xmlns:a16="http://schemas.microsoft.com/office/drawing/2014/main" id="{E24B0827-81F4-4911-9099-3CEA56A57F5B}"/>
              </a:ext>
            </a:extLst>
          </p:cNvPr>
          <p:cNvSpPr/>
          <p:nvPr/>
        </p:nvSpPr>
        <p:spPr>
          <a:xfrm>
            <a:off x="624034" y="850991"/>
            <a:ext cx="1352199" cy="5580000"/>
          </a:xfrm>
          <a:prstGeom prst="rect">
            <a:avLst/>
          </a:prstGeom>
          <a:solidFill>
            <a:srgbClr val="FFFFFF"/>
          </a:solidFill>
          <a:ln w="28575" cap="rnd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 panose="020E0502030303020204" pitchFamily="34" charset="0"/>
                <a:sym typeface="Arial"/>
              </a:rPr>
              <a:t>Navegador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 panose="020E0502030303020204" pitchFamily="34" charset="0"/>
                <a:sym typeface="Arial"/>
              </a:rPr>
              <a:t>Web</a:t>
            </a:r>
          </a:p>
        </p:txBody>
      </p:sp>
      <p:sp>
        <p:nvSpPr>
          <p:cNvPr id="4" name="Retângulo 7">
            <a:extLst>
              <a:ext uri="{FF2B5EF4-FFF2-40B4-BE49-F238E27FC236}">
                <a16:creationId xmlns:a16="http://schemas.microsoft.com/office/drawing/2014/main" id="{78601267-D68A-4948-ADD8-20A0E2CC1058}"/>
              </a:ext>
            </a:extLst>
          </p:cNvPr>
          <p:cNvSpPr/>
          <p:nvPr/>
        </p:nvSpPr>
        <p:spPr>
          <a:xfrm>
            <a:off x="2528802" y="850991"/>
            <a:ext cx="7224457" cy="5580000"/>
          </a:xfrm>
          <a:prstGeom prst="rect">
            <a:avLst/>
          </a:prstGeom>
          <a:solidFill>
            <a:srgbClr val="FFFF66"/>
          </a:solidFill>
          <a:ln w="28575" cap="rnd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 panose="020E0502030303020204" pitchFamily="34" charset="0"/>
                <a:sym typeface="Arial"/>
              </a:rPr>
              <a:t>Servidor Web</a:t>
            </a:r>
          </a:p>
        </p:txBody>
      </p:sp>
      <p:sp>
        <p:nvSpPr>
          <p:cNvPr id="5" name="Cilindro 9">
            <a:extLst>
              <a:ext uri="{FF2B5EF4-FFF2-40B4-BE49-F238E27FC236}">
                <a16:creationId xmlns:a16="http://schemas.microsoft.com/office/drawing/2014/main" id="{5B6434B0-1DD9-4697-A0C6-E9BF6CA2D24F}"/>
              </a:ext>
            </a:extLst>
          </p:cNvPr>
          <p:cNvSpPr/>
          <p:nvPr/>
        </p:nvSpPr>
        <p:spPr>
          <a:xfrm>
            <a:off x="10618573" y="850991"/>
            <a:ext cx="1324767" cy="5580000"/>
          </a:xfrm>
          <a:prstGeom prst="can">
            <a:avLst>
              <a:gd name="adj" fmla="val 18160"/>
            </a:avLst>
          </a:prstGeom>
          <a:noFill/>
          <a:ln w="28575" cap="rnd" cmpd="sng" algn="ctr">
            <a:solidFill>
              <a:srgbClr val="000000"/>
            </a:solidFill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 panose="020E0502030303020204" pitchFamily="34" charset="0"/>
                <a:sym typeface="Arial"/>
              </a:rPr>
              <a:t>Servidor de Banco de Dados</a:t>
            </a:r>
          </a:p>
        </p:txBody>
      </p:sp>
      <p:cxnSp>
        <p:nvCxnSpPr>
          <p:cNvPr id="7" name="Conector de seta reta 11">
            <a:extLst>
              <a:ext uri="{FF2B5EF4-FFF2-40B4-BE49-F238E27FC236}">
                <a16:creationId xmlns:a16="http://schemas.microsoft.com/office/drawing/2014/main" id="{87EE8363-3967-4A2F-95E6-BC725C490580}"/>
              </a:ext>
            </a:extLst>
          </p:cNvPr>
          <p:cNvCxnSpPr/>
          <p:nvPr/>
        </p:nvCxnSpPr>
        <p:spPr>
          <a:xfrm>
            <a:off x="1967821" y="2650929"/>
            <a:ext cx="900000" cy="0"/>
          </a:xfrm>
          <a:prstGeom prst="straightConnector1">
            <a:avLst/>
          </a:prstGeom>
          <a:noFill/>
          <a:ln w="38100" cap="flat" cmpd="sng" algn="ctr">
            <a:solidFill>
              <a:srgbClr val="FFFFFF">
                <a:lumMod val="50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8" name="Cubo 17">
            <a:extLst>
              <a:ext uri="{FF2B5EF4-FFF2-40B4-BE49-F238E27FC236}">
                <a16:creationId xmlns:a16="http://schemas.microsoft.com/office/drawing/2014/main" id="{13BAA537-6799-4CBE-BBCD-9D02CBDAA806}"/>
              </a:ext>
            </a:extLst>
          </p:cNvPr>
          <p:cNvSpPr/>
          <p:nvPr/>
        </p:nvSpPr>
        <p:spPr>
          <a:xfrm>
            <a:off x="2858191" y="1484267"/>
            <a:ext cx="2880000" cy="2160000"/>
          </a:xfrm>
          <a:prstGeom prst="cube">
            <a:avLst>
              <a:gd name="adj" fmla="val 8787"/>
            </a:avLst>
          </a:prstGeom>
          <a:solidFill>
            <a:srgbClr val="006600"/>
          </a:solidFill>
          <a:ln w="38100" cap="rnd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28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 panose="020E0502030303020204" pitchFamily="34" charset="0"/>
                <a:sym typeface="Arial"/>
              </a:rPr>
              <a:t>Controller</a:t>
            </a:r>
            <a:endParaRPr kumimoji="0" lang="pt-BR" sz="2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ndara" panose="020E0502030303020204" pitchFamily="34" charset="0"/>
              <a:sym typeface="Arial"/>
            </a:endParaRPr>
          </a:p>
        </p:txBody>
      </p:sp>
      <p:sp>
        <p:nvSpPr>
          <p:cNvPr id="9" name="Cubo 22">
            <a:extLst>
              <a:ext uri="{FF2B5EF4-FFF2-40B4-BE49-F238E27FC236}">
                <a16:creationId xmlns:a16="http://schemas.microsoft.com/office/drawing/2014/main" id="{CEA1BE4D-BE07-4F25-8C0D-BCEB11B4236A}"/>
              </a:ext>
            </a:extLst>
          </p:cNvPr>
          <p:cNvSpPr/>
          <p:nvPr/>
        </p:nvSpPr>
        <p:spPr>
          <a:xfrm>
            <a:off x="6482648" y="1484267"/>
            <a:ext cx="2880000" cy="4680000"/>
          </a:xfrm>
          <a:prstGeom prst="cube">
            <a:avLst>
              <a:gd name="adj" fmla="val 5111"/>
            </a:avLst>
          </a:prstGeom>
          <a:solidFill>
            <a:srgbClr val="7030A0"/>
          </a:solidFill>
          <a:ln w="38100" cap="rnd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28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 panose="020E0502030303020204" pitchFamily="34" charset="0"/>
                <a:sym typeface="Arial"/>
              </a:rPr>
              <a:t>Model</a:t>
            </a:r>
            <a:endParaRPr kumimoji="0" lang="pt-BR" sz="2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ndara" panose="020E0502030303020204" pitchFamily="34" charset="0"/>
              <a:sym typeface="Arial"/>
            </a:endParaRPr>
          </a:p>
        </p:txBody>
      </p:sp>
      <p:sp>
        <p:nvSpPr>
          <p:cNvPr id="10" name="Cubo 23">
            <a:extLst>
              <a:ext uri="{FF2B5EF4-FFF2-40B4-BE49-F238E27FC236}">
                <a16:creationId xmlns:a16="http://schemas.microsoft.com/office/drawing/2014/main" id="{C9CCA62F-49D0-42D2-A5CE-05CA77CC4360}"/>
              </a:ext>
            </a:extLst>
          </p:cNvPr>
          <p:cNvSpPr/>
          <p:nvPr/>
        </p:nvSpPr>
        <p:spPr>
          <a:xfrm>
            <a:off x="2858191" y="3979604"/>
            <a:ext cx="2880000" cy="2160000"/>
          </a:xfrm>
          <a:prstGeom prst="cube">
            <a:avLst>
              <a:gd name="adj" fmla="val 9617"/>
            </a:avLst>
          </a:prstGeom>
          <a:solidFill>
            <a:srgbClr val="0070C0"/>
          </a:solidFill>
          <a:ln w="38100" cap="rnd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28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 panose="020E0502030303020204" pitchFamily="34" charset="0"/>
                <a:sym typeface="Arial"/>
              </a:rPr>
              <a:t>View</a:t>
            </a:r>
            <a:endParaRPr kumimoji="0" lang="pt-BR" sz="2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ndara" panose="020E0502030303020204" pitchFamily="34" charset="0"/>
              <a:sym typeface="Arial"/>
            </a:endParaRPr>
          </a:p>
        </p:txBody>
      </p:sp>
      <p:cxnSp>
        <p:nvCxnSpPr>
          <p:cNvPr id="11" name="Conector de seta reta 26">
            <a:extLst>
              <a:ext uri="{FF2B5EF4-FFF2-40B4-BE49-F238E27FC236}">
                <a16:creationId xmlns:a16="http://schemas.microsoft.com/office/drawing/2014/main" id="{1BF10F0B-58A1-4FFD-848A-61440D792929}"/>
              </a:ext>
            </a:extLst>
          </p:cNvPr>
          <p:cNvCxnSpPr/>
          <p:nvPr/>
        </p:nvCxnSpPr>
        <p:spPr>
          <a:xfrm flipH="1">
            <a:off x="1967821" y="5144573"/>
            <a:ext cx="900000" cy="0"/>
          </a:xfrm>
          <a:prstGeom prst="straightConnector1">
            <a:avLst/>
          </a:prstGeom>
          <a:noFill/>
          <a:ln w="38100" cap="flat" cmpd="sng" algn="ctr">
            <a:solidFill>
              <a:srgbClr val="FFFFFF">
                <a:lumMod val="50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2" name="Conector de seta reta 27">
            <a:extLst>
              <a:ext uri="{FF2B5EF4-FFF2-40B4-BE49-F238E27FC236}">
                <a16:creationId xmlns:a16="http://schemas.microsoft.com/office/drawing/2014/main" id="{17CAEC20-5AC6-4AC1-A069-5E2EE1AE6598}"/>
              </a:ext>
            </a:extLst>
          </p:cNvPr>
          <p:cNvCxnSpPr/>
          <p:nvPr/>
        </p:nvCxnSpPr>
        <p:spPr>
          <a:xfrm>
            <a:off x="5718119" y="2713683"/>
            <a:ext cx="756000" cy="0"/>
          </a:xfrm>
          <a:prstGeom prst="straightConnector1">
            <a:avLst/>
          </a:prstGeom>
          <a:noFill/>
          <a:ln w="38100" cap="flat" cmpd="sng" algn="ctr">
            <a:solidFill>
              <a:srgbClr val="FFFFFF">
                <a:lumMod val="50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3" name="Conector de seta reta 36">
            <a:extLst>
              <a:ext uri="{FF2B5EF4-FFF2-40B4-BE49-F238E27FC236}">
                <a16:creationId xmlns:a16="http://schemas.microsoft.com/office/drawing/2014/main" id="{BC9E1B8A-7436-4D32-83A3-1CD369E0C64D}"/>
              </a:ext>
            </a:extLst>
          </p:cNvPr>
          <p:cNvCxnSpPr/>
          <p:nvPr/>
        </p:nvCxnSpPr>
        <p:spPr>
          <a:xfrm>
            <a:off x="4210225" y="3644267"/>
            <a:ext cx="0" cy="442915"/>
          </a:xfrm>
          <a:prstGeom prst="straightConnector1">
            <a:avLst/>
          </a:prstGeom>
          <a:noFill/>
          <a:ln w="38100" cap="flat" cmpd="sng" algn="ctr">
            <a:solidFill>
              <a:srgbClr val="FFFFFF">
                <a:lumMod val="50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4" name="Conector reto 2">
            <a:extLst>
              <a:ext uri="{FF2B5EF4-FFF2-40B4-BE49-F238E27FC236}">
                <a16:creationId xmlns:a16="http://schemas.microsoft.com/office/drawing/2014/main" id="{C94AEEC9-4319-4ACE-A95C-5888A4112141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1976233" y="3640991"/>
            <a:ext cx="552569" cy="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ysDot"/>
          </a:ln>
          <a:effectLst/>
        </p:spPr>
      </p:cxnSp>
      <p:pic>
        <p:nvPicPr>
          <p:cNvPr id="15" name="Imagem 3">
            <a:extLst>
              <a:ext uri="{FF2B5EF4-FFF2-40B4-BE49-F238E27FC236}">
                <a16:creationId xmlns:a16="http://schemas.microsoft.com/office/drawing/2014/main" id="{30B360DD-145D-47AB-91B5-F445A0EC0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133" y="3173881"/>
            <a:ext cx="900000" cy="934219"/>
          </a:xfrm>
          <a:prstGeom prst="rect">
            <a:avLst/>
          </a:prstGeom>
        </p:spPr>
      </p:pic>
      <p:cxnSp>
        <p:nvCxnSpPr>
          <p:cNvPr id="16" name="Conector de seta reta 27">
            <a:extLst>
              <a:ext uri="{FF2B5EF4-FFF2-40B4-BE49-F238E27FC236}">
                <a16:creationId xmlns:a16="http://schemas.microsoft.com/office/drawing/2014/main" id="{B0F672C3-A01B-4ACE-9747-20852649B34B}"/>
              </a:ext>
            </a:extLst>
          </p:cNvPr>
          <p:cNvCxnSpPr>
            <a:cxnSpLocks/>
          </p:cNvCxnSpPr>
          <p:nvPr/>
        </p:nvCxnSpPr>
        <p:spPr>
          <a:xfrm flipH="1">
            <a:off x="5726648" y="3075808"/>
            <a:ext cx="756000" cy="0"/>
          </a:xfrm>
          <a:prstGeom prst="straightConnector1">
            <a:avLst/>
          </a:prstGeom>
          <a:noFill/>
          <a:ln w="38100" cap="flat" cmpd="sng" algn="ctr">
            <a:solidFill>
              <a:srgbClr val="FFFFFF">
                <a:lumMod val="50000"/>
              </a:srgbClr>
            </a:solidFill>
            <a:prstDash val="sysDot"/>
            <a:headEnd type="none" w="med" len="med"/>
            <a:tailEnd type="arrow" w="med" len="med"/>
          </a:ln>
          <a:effectLst/>
        </p:spPr>
      </p:cxnSp>
      <p:cxnSp>
        <p:nvCxnSpPr>
          <p:cNvPr id="17" name="Conector de seta reta 27">
            <a:extLst>
              <a:ext uri="{FF2B5EF4-FFF2-40B4-BE49-F238E27FC236}">
                <a16:creationId xmlns:a16="http://schemas.microsoft.com/office/drawing/2014/main" id="{CD7C8EAC-A9C9-4037-B24F-F256219F97BB}"/>
              </a:ext>
            </a:extLst>
          </p:cNvPr>
          <p:cNvCxnSpPr/>
          <p:nvPr/>
        </p:nvCxnSpPr>
        <p:spPr>
          <a:xfrm>
            <a:off x="9310005" y="3720363"/>
            <a:ext cx="1296000" cy="0"/>
          </a:xfrm>
          <a:prstGeom prst="straightConnector1">
            <a:avLst/>
          </a:prstGeom>
          <a:noFill/>
          <a:ln w="38100" cap="flat" cmpd="sng" algn="ctr">
            <a:solidFill>
              <a:srgbClr val="FFFFFF">
                <a:lumMod val="50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8" name="Conector de seta reta 27">
            <a:extLst>
              <a:ext uri="{FF2B5EF4-FFF2-40B4-BE49-F238E27FC236}">
                <a16:creationId xmlns:a16="http://schemas.microsoft.com/office/drawing/2014/main" id="{63C60424-0331-480C-A346-CB66D5800165}"/>
              </a:ext>
            </a:extLst>
          </p:cNvPr>
          <p:cNvCxnSpPr>
            <a:cxnSpLocks/>
          </p:cNvCxnSpPr>
          <p:nvPr/>
        </p:nvCxnSpPr>
        <p:spPr>
          <a:xfrm flipH="1">
            <a:off x="9318534" y="4082488"/>
            <a:ext cx="1296000" cy="0"/>
          </a:xfrm>
          <a:prstGeom prst="straightConnector1">
            <a:avLst/>
          </a:prstGeom>
          <a:noFill/>
          <a:ln w="38100" cap="flat" cmpd="sng" algn="ctr">
            <a:solidFill>
              <a:srgbClr val="FFFFFF">
                <a:lumMod val="50000"/>
              </a:srgbClr>
            </a:solidFill>
            <a:prstDash val="sysDot"/>
            <a:headEnd type="none" w="med" len="med"/>
            <a:tailEnd type="arrow" w="med" len="med"/>
          </a:ln>
          <a:effectLst/>
        </p:spPr>
      </p:cxnSp>
      <p:pic>
        <p:nvPicPr>
          <p:cNvPr id="19" name="Imagem 10">
            <a:extLst>
              <a:ext uri="{FF2B5EF4-FFF2-40B4-BE49-F238E27FC236}">
                <a16:creationId xmlns:a16="http://schemas.microsoft.com/office/drawing/2014/main" id="{533CAB30-1112-4EE0-A0E0-3948A5B44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0956" y="2564267"/>
            <a:ext cx="1080000" cy="1105000"/>
          </a:xfrm>
          <a:prstGeom prst="rect">
            <a:avLst/>
          </a:prstGeom>
        </p:spPr>
      </p:pic>
      <p:pic>
        <p:nvPicPr>
          <p:cNvPr id="20" name="Imagem 12">
            <a:extLst>
              <a:ext uri="{FF2B5EF4-FFF2-40B4-BE49-F238E27FC236}">
                <a16:creationId xmlns:a16="http://schemas.microsoft.com/office/drawing/2014/main" id="{118F02AD-CD04-44CC-9541-44444802F6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0956" y="4082488"/>
            <a:ext cx="1080000" cy="71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3451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: Cantos Diagonais Recortados 19">
            <a:extLst>
              <a:ext uri="{FF2B5EF4-FFF2-40B4-BE49-F238E27FC236}">
                <a16:creationId xmlns:a16="http://schemas.microsoft.com/office/drawing/2014/main" id="{4EA4F011-3A32-48EA-9FF8-122771AE889B}"/>
              </a:ext>
            </a:extLst>
          </p:cNvPr>
          <p:cNvSpPr/>
          <p:nvPr/>
        </p:nvSpPr>
        <p:spPr>
          <a:xfrm>
            <a:off x="1621555" y="2529000"/>
            <a:ext cx="10440000" cy="180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latin typeface="Candara" panose="020E0502030303020204" pitchFamily="34" charset="0"/>
              </a:rPr>
              <a:t>Exercícios: </a:t>
            </a:r>
          </a:p>
          <a:p>
            <a:pPr algn="ctr"/>
            <a:r>
              <a:rPr lang="pt-BR" sz="2800" b="1">
                <a:latin typeface="Candara" panose="020E0502030303020204" pitchFamily="34" charset="0"/>
              </a:rPr>
              <a:t>3) MVC</a:t>
            </a:r>
            <a:endParaRPr lang="pt-BR" sz="280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696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>
            <a:extLst>
              <a:ext uri="{FF2B5EF4-FFF2-40B4-BE49-F238E27FC236}">
                <a16:creationId xmlns:a16="http://schemas.microsoft.com/office/drawing/2014/main" id="{954CCCA3-6A30-48E5-8D4D-8FA1E2D55EF6}"/>
              </a:ext>
            </a:extLst>
          </p:cNvPr>
          <p:cNvSpPr txBox="1">
            <a:spLocks/>
          </p:cNvSpPr>
          <p:nvPr/>
        </p:nvSpPr>
        <p:spPr>
          <a:xfrm>
            <a:off x="541555" y="720000"/>
            <a:ext cx="11520000" cy="5760000"/>
          </a:xfrm>
          <a:prstGeom prst="rect">
            <a:avLst/>
          </a:prstGeom>
          <a:solidFill>
            <a:srgbClr val="FFFFFF">
              <a:alpha val="10196"/>
            </a:srgbClr>
          </a:solidFill>
          <a:ln w="12700" cap="flat" cmpd="sng" algn="ctr">
            <a:solidFill>
              <a:srgbClr val="003300"/>
            </a:solidFill>
            <a:prstDash val="solid"/>
          </a:ln>
          <a:effectLst/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Candara" panose="020E0502030303020204" pitchFamily="34" charset="0"/>
                <a:cs typeface="Calibri" panose="020F0502020204030204" pitchFamily="34" charset="0"/>
                <a:sym typeface="Arial"/>
              </a:rPr>
              <a:t>a)Criar 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Candara" panose="020E0502030303020204" pitchFamily="34" charset="0"/>
                <a:cs typeface="Calibri" panose="020F0502020204030204" pitchFamily="34" charset="0"/>
                <a:sym typeface="Arial"/>
              </a:rPr>
              <a:t>os sub-pacotes 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Candara" panose="020E0502030303020204" pitchFamily="34" charset="0"/>
                <a:cs typeface="Calibri" panose="020F0502020204030204" pitchFamily="34" charset="0"/>
                <a:sym typeface="Arial"/>
              </a:rPr>
              <a:t>controller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Candara" panose="020E050203030302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Candara" panose="020E0502030303020204" pitchFamily="34" charset="0"/>
                <a:cs typeface="Calibri" panose="020F0502020204030204" pitchFamily="34" charset="0"/>
                <a:sym typeface="Arial"/>
              </a:rPr>
              <a:t>e </a:t>
            </a: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Candara" panose="020E0502030303020204" pitchFamily="34" charset="0"/>
                <a:cs typeface="Calibri" panose="020F0502020204030204" pitchFamily="34" charset="0"/>
                <a:sym typeface="Arial"/>
              </a:rPr>
              <a:t>model</a:t>
            </a:r>
          </a:p>
          <a:p>
            <a:pPr lvl="1">
              <a:buClr>
                <a:srgbClr val="000000"/>
              </a:buClr>
              <a:defRPr/>
            </a:pPr>
            <a:r>
              <a:rPr lang="pt-BR" sz="2000" b="1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  <a:sym typeface="Arial"/>
              </a:rPr>
              <a:t>A estrutura interna do projeto ficará assim:</a:t>
            </a:r>
            <a:endParaRPr kumimoji="0" lang="pt-BR" sz="2000" b="0" i="0" u="none" strike="noStrike" kern="1200" cap="none" spc="0" normalizeH="0" baseline="0" noProof="0">
              <a:ln>
                <a:noFill/>
              </a:ln>
              <a:solidFill>
                <a:srgbClr val="003300"/>
              </a:solidFill>
              <a:effectLst/>
              <a:uLnTx/>
              <a:uFillTx/>
              <a:latin typeface="Candara" panose="020E050203030302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20" name="Retângulo: Cantos Diagonais Recortados 19">
            <a:extLst>
              <a:ext uri="{FF2B5EF4-FFF2-40B4-BE49-F238E27FC236}">
                <a16:creationId xmlns:a16="http://schemas.microsoft.com/office/drawing/2014/main" id="{4EA4F011-3A32-48EA-9FF8-122771AE889B}"/>
              </a:ext>
            </a:extLst>
          </p:cNvPr>
          <p:cNvSpPr/>
          <p:nvPr/>
        </p:nvSpPr>
        <p:spPr>
          <a:xfrm>
            <a:off x="162155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>
                <a:latin typeface="Candara" panose="020E0502030303020204" pitchFamily="34" charset="0"/>
              </a:rPr>
              <a:t>Exercícios: </a:t>
            </a:r>
            <a:r>
              <a:rPr lang="pt-BR" sz="2800" b="1">
                <a:latin typeface="Candara" panose="020E0502030303020204" pitchFamily="34" charset="0"/>
              </a:rPr>
              <a:t>3) MVC</a:t>
            </a:r>
            <a:endParaRPr lang="pt-BR" sz="2800" b="1" dirty="0">
              <a:latin typeface="Candara" panose="020E0502030303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F94B27B-9C79-416F-AE0E-0784B19AC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434" y="2172794"/>
            <a:ext cx="6120000" cy="36946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Arrow: Pentagon 5">
            <a:extLst>
              <a:ext uri="{FF2B5EF4-FFF2-40B4-BE49-F238E27FC236}">
                <a16:creationId xmlns:a16="http://schemas.microsoft.com/office/drawing/2014/main" id="{D6FE5CF3-054B-4E95-95F4-4225305FA40E}"/>
              </a:ext>
            </a:extLst>
          </p:cNvPr>
          <p:cNvSpPr/>
          <p:nvPr/>
        </p:nvSpPr>
        <p:spPr>
          <a:xfrm flipH="1">
            <a:off x="7337605" y="3429000"/>
            <a:ext cx="2575420" cy="360000"/>
          </a:xfrm>
          <a:prstGeom prst="homePlate">
            <a:avLst/>
          </a:prstGeom>
          <a:solidFill>
            <a:srgbClr val="0066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 panose="020E0502030303020204" pitchFamily="34" charset="0"/>
                <a:cs typeface="Calibri" panose="020F0502020204030204" pitchFamily="34" charset="0"/>
                <a:sym typeface="Arial"/>
              </a:rPr>
              <a:t>controller</a:t>
            </a:r>
          </a:p>
        </p:txBody>
      </p:sp>
      <p:sp>
        <p:nvSpPr>
          <p:cNvPr id="9" name="Arrow: Pentagon 23">
            <a:extLst>
              <a:ext uri="{FF2B5EF4-FFF2-40B4-BE49-F238E27FC236}">
                <a16:creationId xmlns:a16="http://schemas.microsoft.com/office/drawing/2014/main" id="{D734BE28-9EDF-4FFE-93AC-71894AC33268}"/>
              </a:ext>
            </a:extLst>
          </p:cNvPr>
          <p:cNvSpPr/>
          <p:nvPr/>
        </p:nvSpPr>
        <p:spPr>
          <a:xfrm flipH="1">
            <a:off x="6954422" y="3840127"/>
            <a:ext cx="2575420" cy="360000"/>
          </a:xfrm>
          <a:prstGeom prst="homePlate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 panose="020E0502030303020204" pitchFamily="34" charset="0"/>
                <a:cs typeface="Calibri" panose="020F0502020204030204" pitchFamily="34" charset="0"/>
                <a:sym typeface="Arial"/>
              </a:rPr>
              <a:t>model</a:t>
            </a:r>
          </a:p>
        </p:txBody>
      </p:sp>
      <p:sp>
        <p:nvSpPr>
          <p:cNvPr id="10" name="Arrow: Pentagon 24">
            <a:extLst>
              <a:ext uri="{FF2B5EF4-FFF2-40B4-BE49-F238E27FC236}">
                <a16:creationId xmlns:a16="http://schemas.microsoft.com/office/drawing/2014/main" id="{562CAAED-8891-4AC3-B290-F2738CC9E1B0}"/>
              </a:ext>
            </a:extLst>
          </p:cNvPr>
          <p:cNvSpPr/>
          <p:nvPr/>
        </p:nvSpPr>
        <p:spPr>
          <a:xfrm flipH="1">
            <a:off x="4378601" y="5050884"/>
            <a:ext cx="2575420" cy="360000"/>
          </a:xfrm>
          <a:prstGeom prst="homePlate">
            <a:avLst/>
          </a:prstGeom>
          <a:solidFill>
            <a:srgbClr val="4A8CFF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 panose="020E0502030303020204" pitchFamily="34" charset="0"/>
                <a:cs typeface="Calibri" panose="020F0502020204030204" pitchFamily="34" charset="0"/>
                <a:sym typeface="Arial"/>
              </a:rPr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2400646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230019D8-2942-4A0F-A328-C670AA67CF22}"/>
              </a:ext>
            </a:extLst>
          </p:cNvPr>
          <p:cNvSpPr/>
          <p:nvPr/>
        </p:nvSpPr>
        <p:spPr>
          <a:xfrm>
            <a:off x="1621555" y="-1"/>
            <a:ext cx="10440343" cy="576000"/>
          </a:xfrm>
          <a:prstGeom prst="round2DiagRect">
            <a:avLst>
              <a:gd name="adj1" fmla="val 5000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rgbClr val="003399"/>
                </a:solidFill>
                <a:latin typeface="Candara" panose="020E0502030303020204" pitchFamily="34" charset="0"/>
              </a:rPr>
              <a:t>Agenda</a:t>
            </a:r>
          </a:p>
        </p:txBody>
      </p:sp>
      <p:sp>
        <p:nvSpPr>
          <p:cNvPr id="13" name="Rectangle: Diagonal Corners Rounded 2">
            <a:extLst>
              <a:ext uri="{FF2B5EF4-FFF2-40B4-BE49-F238E27FC236}">
                <a16:creationId xmlns:a16="http://schemas.microsoft.com/office/drawing/2014/main" id="{66B81B07-6C33-40EE-8343-74376FC2090A}"/>
              </a:ext>
            </a:extLst>
          </p:cNvPr>
          <p:cNvSpPr/>
          <p:nvPr/>
        </p:nvSpPr>
        <p:spPr>
          <a:xfrm>
            <a:off x="1657494" y="825097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3200" b="1">
                <a:latin typeface="Candara" panose="020E0502030303020204" pitchFamily="34" charset="0"/>
                <a:cs typeface="Calibri" panose="020F0502020204030204" pitchFamily="34" charset="0"/>
              </a:rPr>
              <a:t>MVC: </a:t>
            </a:r>
            <a:r>
              <a:rPr lang="en-US" sz="3200">
                <a:latin typeface="Candara" panose="020E0502030303020204" pitchFamily="34" charset="0"/>
                <a:cs typeface="Calibri" panose="020F0502020204030204" pitchFamily="34" charset="0"/>
              </a:rPr>
              <a:t>Model </a:t>
            </a:r>
            <a:r>
              <a:rPr lang="en-US" sz="3200" dirty="0">
                <a:latin typeface="Candara" panose="020E0502030303020204" pitchFamily="34" charset="0"/>
                <a:cs typeface="Calibri" panose="020F0502020204030204" pitchFamily="34" charset="0"/>
              </a:rPr>
              <a:t>View Controller</a:t>
            </a:r>
          </a:p>
        </p:txBody>
      </p:sp>
      <p:sp>
        <p:nvSpPr>
          <p:cNvPr id="14" name="Rectangle: Diagonal Corners Rounded 12">
            <a:extLst>
              <a:ext uri="{FF2B5EF4-FFF2-40B4-BE49-F238E27FC236}">
                <a16:creationId xmlns:a16="http://schemas.microsoft.com/office/drawing/2014/main" id="{C8F36837-4AD9-43A6-BA1A-E5CB90DC2BE3}"/>
              </a:ext>
            </a:extLst>
          </p:cNvPr>
          <p:cNvSpPr/>
          <p:nvPr/>
        </p:nvSpPr>
        <p:spPr>
          <a:xfrm>
            <a:off x="1657494" y="4783501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3200" b="1">
                <a:latin typeface="Candara" panose="020E0502030303020204" pitchFamily="34" charset="0"/>
                <a:cs typeface="Calibri" panose="020F0502020204030204" pitchFamily="34" charset="0"/>
              </a:rPr>
              <a:t>SPA: </a:t>
            </a:r>
            <a:r>
              <a:rPr lang="en-US" sz="3200">
                <a:latin typeface="Candara" panose="020E0502030303020204" pitchFamily="34" charset="0"/>
                <a:cs typeface="Calibri" panose="020F0502020204030204" pitchFamily="34" charset="0"/>
              </a:rPr>
              <a:t>Single </a:t>
            </a:r>
            <a:r>
              <a:rPr lang="en-US" sz="3200" dirty="0">
                <a:latin typeface="Candara" panose="020E0502030303020204" pitchFamily="34" charset="0"/>
                <a:cs typeface="Calibri" panose="020F0502020204030204" pitchFamily="34" charset="0"/>
              </a:rPr>
              <a:t>Page Application</a:t>
            </a:r>
          </a:p>
        </p:txBody>
      </p:sp>
      <p:sp>
        <p:nvSpPr>
          <p:cNvPr id="15" name="Rectangle: Diagonal Corners Rounded 13">
            <a:extLst>
              <a:ext uri="{FF2B5EF4-FFF2-40B4-BE49-F238E27FC236}">
                <a16:creationId xmlns:a16="http://schemas.microsoft.com/office/drawing/2014/main" id="{79E079D3-5F02-4C86-806E-3B90FBE03B28}"/>
              </a:ext>
            </a:extLst>
          </p:cNvPr>
          <p:cNvSpPr/>
          <p:nvPr/>
        </p:nvSpPr>
        <p:spPr>
          <a:xfrm>
            <a:off x="1657494" y="2144565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3200" b="1">
                <a:latin typeface="Candara" panose="020E0502030303020204" pitchFamily="34" charset="0"/>
                <a:cs typeface="Calibri" panose="020F0502020204030204" pitchFamily="34" charset="0"/>
              </a:rPr>
              <a:t>SOA: </a:t>
            </a:r>
            <a:r>
              <a:rPr lang="en-US" sz="3200">
                <a:latin typeface="Candara" panose="020E0502030303020204" pitchFamily="34" charset="0"/>
                <a:cs typeface="Calibri" panose="020F0502020204030204" pitchFamily="34" charset="0"/>
              </a:rPr>
              <a:t>Service </a:t>
            </a:r>
            <a:r>
              <a:rPr lang="en-US" sz="3200" dirty="0">
                <a:latin typeface="Candara" panose="020E0502030303020204" pitchFamily="34" charset="0"/>
                <a:cs typeface="Calibri" panose="020F0502020204030204" pitchFamily="34" charset="0"/>
              </a:rPr>
              <a:t>Oriented Architecture</a:t>
            </a:r>
          </a:p>
        </p:txBody>
      </p:sp>
      <p:sp>
        <p:nvSpPr>
          <p:cNvPr id="16" name="Rectangle: Diagonal Corners Rounded 15">
            <a:extLst>
              <a:ext uri="{FF2B5EF4-FFF2-40B4-BE49-F238E27FC236}">
                <a16:creationId xmlns:a16="http://schemas.microsoft.com/office/drawing/2014/main" id="{05DC4568-E9D9-4A43-9B37-D8E1709BC69B}"/>
              </a:ext>
            </a:extLst>
          </p:cNvPr>
          <p:cNvSpPr/>
          <p:nvPr/>
        </p:nvSpPr>
        <p:spPr>
          <a:xfrm>
            <a:off x="1657494" y="3464033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3200" b="1">
                <a:latin typeface="Candara" panose="020E0502030303020204" pitchFamily="34" charset="0"/>
                <a:cs typeface="Calibri" panose="020F0502020204030204" pitchFamily="34" charset="0"/>
              </a:rPr>
              <a:t>MOM:</a:t>
            </a:r>
            <a:r>
              <a:rPr lang="en-US" sz="3200">
                <a:latin typeface="Candara" panose="020E0502030303020204" pitchFamily="34" charset="0"/>
                <a:cs typeface="Calibri" panose="020F0502020204030204" pitchFamily="34" charset="0"/>
              </a:rPr>
              <a:t> </a:t>
            </a:r>
            <a:r>
              <a:rPr lang="en-US" sz="3200" dirty="0">
                <a:latin typeface="Candara" panose="020E0502030303020204" pitchFamily="34" charset="0"/>
                <a:cs typeface="Calibri" panose="020F0502020204030204" pitchFamily="34" charset="0"/>
              </a:rPr>
              <a:t>Message Oriented Middleware</a:t>
            </a:r>
          </a:p>
        </p:txBody>
      </p:sp>
    </p:spTree>
    <p:extLst>
      <p:ext uri="{BB962C8B-B14F-4D97-AF65-F5344CB8AC3E}">
        <p14:creationId xmlns:p14="http://schemas.microsoft.com/office/powerpoint/2010/main" val="3565618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ítulo 1">
            <a:extLst>
              <a:ext uri="{FF2B5EF4-FFF2-40B4-BE49-F238E27FC236}">
                <a16:creationId xmlns:a16="http://schemas.microsoft.com/office/drawing/2014/main" id="{22A51AE6-355D-4066-A2EB-DEF1D040A0DD}"/>
              </a:ext>
            </a:extLst>
          </p:cNvPr>
          <p:cNvSpPr txBox="1">
            <a:spLocks/>
          </p:cNvSpPr>
          <p:nvPr/>
        </p:nvSpPr>
        <p:spPr>
          <a:xfrm>
            <a:off x="541555" y="720000"/>
            <a:ext cx="11520000" cy="576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b</a:t>
            </a:r>
            <a:r>
              <a:rPr lang="pt-BR" sz="2400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)</a:t>
            </a:r>
            <a:r>
              <a:rPr lang="pt-BR" sz="2400" dirty="0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Criando a primeira view:</a:t>
            </a:r>
          </a:p>
          <a:p>
            <a:pPr lvl="1"/>
            <a:r>
              <a:rPr lang="pt-BR" sz="2000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Clique </a:t>
            </a:r>
            <a:r>
              <a:rPr lang="pt-BR" sz="2000" dirty="0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da direita na pasta </a:t>
            </a:r>
            <a:r>
              <a:rPr lang="pt-BR" sz="2000" b="1" dirty="0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templates</a:t>
            </a:r>
            <a:r>
              <a:rPr lang="pt-BR" sz="2000" dirty="0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&gt; new &gt; File </a:t>
            </a:r>
            <a:r>
              <a:rPr lang="pt-BR" sz="2000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: </a:t>
            </a:r>
            <a:r>
              <a:rPr lang="pt-BR" sz="2000" b="1" u="sng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hello-mvc.</a:t>
            </a:r>
            <a:r>
              <a:rPr lang="pt-BR" sz="2000" b="1" u="sng" dirty="0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html</a:t>
            </a:r>
          </a:p>
          <a:p>
            <a:pPr marL="0" indent="0">
              <a:buNone/>
            </a:pPr>
            <a:endParaRPr lang="pt-BR" sz="2400" dirty="0">
              <a:solidFill>
                <a:srgbClr val="00330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tângulo: Cantos Diagonais Recortados 5">
            <a:extLst>
              <a:ext uri="{FF2B5EF4-FFF2-40B4-BE49-F238E27FC236}">
                <a16:creationId xmlns:a16="http://schemas.microsoft.com/office/drawing/2014/main" id="{65A859BB-1175-4FDF-928A-C6B737DFA782}"/>
              </a:ext>
            </a:extLst>
          </p:cNvPr>
          <p:cNvSpPr/>
          <p:nvPr/>
        </p:nvSpPr>
        <p:spPr>
          <a:xfrm>
            <a:off x="162155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>
                <a:latin typeface="Candara" panose="020E0502030303020204" pitchFamily="34" charset="0"/>
              </a:rPr>
              <a:t>Exercícios: </a:t>
            </a:r>
            <a:r>
              <a:rPr lang="pt-BR" sz="2800" b="1">
                <a:latin typeface="Candara" panose="020E0502030303020204" pitchFamily="34" charset="0"/>
              </a:rPr>
              <a:t>3) MVC</a:t>
            </a:r>
            <a:endParaRPr lang="pt-BR" sz="2800" b="1" dirty="0">
              <a:latin typeface="Candara" panose="020E0502030303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70682E4-54B6-434D-BF6D-F2FA7D4C25E8}"/>
              </a:ext>
            </a:extLst>
          </p:cNvPr>
          <p:cNvSpPr/>
          <p:nvPr/>
        </p:nvSpPr>
        <p:spPr>
          <a:xfrm>
            <a:off x="1080655" y="2096437"/>
            <a:ext cx="7555345" cy="30574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80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pt-BR" sz="180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pt-BR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lang="pt-BR" sz="180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pt-BR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pt-BR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80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80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UTF-8</a:t>
            </a:r>
            <a:r>
              <a:rPr lang="pt-BR" sz="180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"&gt;</a:t>
            </a:r>
            <a:endParaRPr lang="pt-BR" sz="180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&lt;/</a:t>
            </a:r>
            <a:r>
              <a:rPr lang="pt-BR" sz="180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pt-BR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pt-BR" sz="180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pt-BR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Olá mundo. Mas quem é você?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&lt;/</a:t>
            </a:r>
            <a:r>
              <a:rPr lang="pt-BR" sz="180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pt-BR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80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8" name="Retângulo: Cantos Superiores Arredondados 7">
            <a:extLst>
              <a:ext uri="{FF2B5EF4-FFF2-40B4-BE49-F238E27FC236}">
                <a16:creationId xmlns:a16="http://schemas.microsoft.com/office/drawing/2014/main" id="{F6BD297A-E6A6-4D4B-8CEE-5E24F14881B6}"/>
              </a:ext>
            </a:extLst>
          </p:cNvPr>
          <p:cNvSpPr/>
          <p:nvPr/>
        </p:nvSpPr>
        <p:spPr>
          <a:xfrm>
            <a:off x="1080654" y="1736436"/>
            <a:ext cx="2520000" cy="36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>
                <a:solidFill>
                  <a:schemeClr val="tx1"/>
                </a:solidFill>
                <a:latin typeface="Consolas" panose="020B0609020204030204" pitchFamily="49" charset="0"/>
              </a:rPr>
              <a:t>hello-mvc.html</a:t>
            </a:r>
          </a:p>
        </p:txBody>
      </p:sp>
    </p:spTree>
    <p:extLst>
      <p:ext uri="{BB962C8B-B14F-4D97-AF65-F5344CB8AC3E}">
        <p14:creationId xmlns:p14="http://schemas.microsoft.com/office/powerpoint/2010/main" val="15095720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>
            <a:extLst>
              <a:ext uri="{FF2B5EF4-FFF2-40B4-BE49-F238E27FC236}">
                <a16:creationId xmlns:a16="http://schemas.microsoft.com/office/drawing/2014/main" id="{36C920A4-B82A-4FB3-A304-0DB8CB4AF629}"/>
              </a:ext>
            </a:extLst>
          </p:cNvPr>
          <p:cNvSpPr txBox="1">
            <a:spLocks/>
          </p:cNvSpPr>
          <p:nvPr/>
        </p:nvSpPr>
        <p:spPr>
          <a:xfrm>
            <a:off x="541555" y="720000"/>
            <a:ext cx="11520000" cy="5760000"/>
          </a:xfrm>
          <a:prstGeom prst="rect">
            <a:avLst/>
          </a:prstGeom>
          <a:solidFill>
            <a:srgbClr val="FFFFFF">
              <a:alpha val="10196"/>
            </a:srgbClr>
          </a:solidFill>
          <a:ln w="12700" cap="flat" cmpd="sng" algn="ctr">
            <a:solidFill>
              <a:srgbClr val="003300"/>
            </a:solidFill>
            <a:prstDash val="solid"/>
          </a:ln>
          <a:effectLst/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sz="2400" dirty="0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  <a:sym typeface="Arial"/>
              </a:rPr>
              <a:t>c</a:t>
            </a: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Candara" panose="020E0502030303020204" pitchFamily="34" charset="0"/>
                <a:cs typeface="Calibri" panose="020F0502020204030204" pitchFamily="34" charset="0"/>
                <a:sym typeface="Arial"/>
              </a:rPr>
              <a:t>)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Candara" panose="020E0502030303020204" pitchFamily="34" charset="0"/>
                <a:cs typeface="Calibri" panose="020F0502020204030204" pitchFamily="34" charset="0"/>
                <a:sym typeface="Arial"/>
              </a:rPr>
              <a:t>Criando o </a:t>
            </a: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Candara" panose="020E0502030303020204" pitchFamily="34" charset="0"/>
                <a:cs typeface="Calibri" panose="020F0502020204030204" pitchFamily="34" charset="0"/>
                <a:sym typeface="Arial"/>
              </a:rPr>
              <a:t>primeiro </a:t>
            </a:r>
            <a:r>
              <a:rPr lang="pt-BR" sz="2400" b="1" dirty="0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  <a:sym typeface="Arial"/>
              </a:rPr>
              <a:t>C</a:t>
            </a: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Candara" panose="020E0502030303020204" pitchFamily="34" charset="0"/>
                <a:cs typeface="Calibri" panose="020F0502020204030204" pitchFamily="34" charset="0"/>
                <a:sym typeface="Arial"/>
              </a:rPr>
              <a:t>ontroller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Candara" panose="020E0502030303020204" pitchFamily="34" charset="0"/>
                <a:cs typeface="Calibri" panose="020F0502020204030204" pitchFamily="34" charset="0"/>
                <a:sym typeface="Arial"/>
              </a:rPr>
              <a:t>:</a:t>
            </a:r>
          </a:p>
          <a:p>
            <a:pPr>
              <a:buClr>
                <a:srgbClr val="000000"/>
              </a:buClr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Candara" panose="020E0502030303020204" pitchFamily="34" charset="0"/>
                <a:cs typeface="Calibri" panose="020F0502020204030204" pitchFamily="34" charset="0"/>
                <a:sym typeface="Arial"/>
              </a:rPr>
              <a:t>No 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Candara" panose="020E0502030303020204" pitchFamily="34" charset="0"/>
                <a:cs typeface="Calibri" panose="020F0502020204030204" pitchFamily="34" charset="0"/>
                <a:sym typeface="Arial"/>
              </a:rPr>
              <a:t>sub-pacote </a:t>
            </a:r>
            <a:r>
              <a:rPr kumimoji="0" lang="pt-BR" sz="2400" b="0" i="0" u="sng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Candara" panose="020E0502030303020204" pitchFamily="34" charset="0"/>
                <a:cs typeface="Calibri" panose="020F0502020204030204" pitchFamily="34" charset="0"/>
                <a:sym typeface="Arial"/>
              </a:rPr>
              <a:t>controller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Candara" panose="020E0502030303020204" pitchFamily="34" charset="0"/>
                <a:cs typeface="Calibri" panose="020F0502020204030204" pitchFamily="34" charset="0"/>
                <a:sym typeface="Arial"/>
              </a:rPr>
              <a:t>, criar a classe</a:t>
            </a: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Candara" panose="020E0502030303020204" pitchFamily="34" charset="0"/>
                <a:cs typeface="Calibri" panose="020F0502020204030204" pitchFamily="34" charset="0"/>
                <a:sym typeface="Arial"/>
              </a:rPr>
              <a:t>: </a:t>
            </a:r>
            <a:r>
              <a:rPr kumimoji="0" lang="pt-BR" sz="2400" b="1" i="0" u="sng" strike="noStrike" kern="1200" cap="none" spc="0" normalizeH="0" baseline="0" noProof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Candara" panose="020E0502030303020204" pitchFamily="34" charset="0"/>
                <a:cs typeface="Calibri" panose="020F0502020204030204" pitchFamily="34" charset="0"/>
                <a:sym typeface="Arial"/>
              </a:rPr>
              <a:t>HelloMvcController</a:t>
            </a:r>
            <a:endParaRPr kumimoji="0" lang="pt-BR" sz="2400" b="1" i="0" u="sng" strike="noStrike" kern="1200" cap="none" spc="0" normalizeH="0" baseline="0" noProof="0" dirty="0">
              <a:ln>
                <a:noFill/>
              </a:ln>
              <a:solidFill>
                <a:srgbClr val="003300"/>
              </a:solidFill>
              <a:effectLst/>
              <a:uLnTx/>
              <a:uFillTx/>
              <a:latin typeface="Candara" panose="020E050203030302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rgbClr val="003300"/>
              </a:solidFill>
              <a:effectLst/>
              <a:uLnTx/>
              <a:uFillTx/>
              <a:latin typeface="Candara" panose="020E050203030302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6" name="Retângulo: Cantos Diagonais Recortados 5">
            <a:extLst>
              <a:ext uri="{FF2B5EF4-FFF2-40B4-BE49-F238E27FC236}">
                <a16:creationId xmlns:a16="http://schemas.microsoft.com/office/drawing/2014/main" id="{6A16704C-7FEC-4142-9C16-7463BD926FB5}"/>
              </a:ext>
            </a:extLst>
          </p:cNvPr>
          <p:cNvSpPr/>
          <p:nvPr/>
        </p:nvSpPr>
        <p:spPr>
          <a:xfrm>
            <a:off x="162155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>
                <a:latin typeface="Candara" panose="020E0502030303020204" pitchFamily="34" charset="0"/>
              </a:rPr>
              <a:t>Exercícios: </a:t>
            </a:r>
            <a:r>
              <a:rPr lang="pt-BR" sz="2800" b="1">
                <a:latin typeface="Candara" panose="020E0502030303020204" pitchFamily="34" charset="0"/>
              </a:rPr>
              <a:t>3) MVC</a:t>
            </a:r>
            <a:endParaRPr lang="pt-BR" sz="2800" b="1" dirty="0">
              <a:latin typeface="Candara" panose="020E0502030303020204" pitchFamily="34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A3A973F5-D6B6-46DC-90A0-D786BAD82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219" y="1809000"/>
            <a:ext cx="7527600" cy="324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892936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ítulo 1">
            <a:extLst>
              <a:ext uri="{FF2B5EF4-FFF2-40B4-BE49-F238E27FC236}">
                <a16:creationId xmlns:a16="http://schemas.microsoft.com/office/drawing/2014/main" id="{15642E30-1455-4D0F-A0FB-B952919DC020}"/>
              </a:ext>
            </a:extLst>
          </p:cNvPr>
          <p:cNvSpPr txBox="1">
            <a:spLocks/>
          </p:cNvSpPr>
          <p:nvPr/>
        </p:nvSpPr>
        <p:spPr>
          <a:xfrm>
            <a:off x="541555" y="720000"/>
            <a:ext cx="11520000" cy="5760000"/>
          </a:xfrm>
          <a:prstGeom prst="rect">
            <a:avLst/>
          </a:prstGeom>
          <a:solidFill>
            <a:srgbClr val="FFFFFF">
              <a:alpha val="10196"/>
            </a:srgbClr>
          </a:solidFill>
          <a:ln w="12700" cap="flat" cmpd="sng" algn="ctr">
            <a:solidFill>
              <a:srgbClr val="003300"/>
            </a:solidFill>
            <a:prstDash val="solid"/>
          </a:ln>
          <a:effectLst/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sz="2400" dirty="0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  <a:sym typeface="Arial"/>
              </a:rPr>
              <a:t>d</a:t>
            </a: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Candara" panose="020E0502030303020204" pitchFamily="34" charset="0"/>
                <a:cs typeface="Calibri" panose="020F0502020204030204" pitchFamily="34" charset="0"/>
                <a:sym typeface="Arial"/>
              </a:rPr>
              <a:t>)No navegador: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rgbClr val="003300"/>
              </a:solidFill>
              <a:effectLst/>
              <a:uLnTx/>
              <a:uFillTx/>
              <a:latin typeface="Candara" panose="020E0502030303020204" pitchFamily="34" charset="0"/>
              <a:cs typeface="Calibri" panose="020F0502020204030204" pitchFamily="34" charset="0"/>
              <a:sym typeface="Arial"/>
            </a:endParaRPr>
          </a:p>
          <a:p>
            <a:pPr>
              <a:buClr>
                <a:srgbClr val="000000"/>
              </a:buClr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Candara" panose="020E0502030303020204" pitchFamily="34" charset="0"/>
                <a:cs typeface="Calibri" panose="020F0502020204030204" pitchFamily="34" charset="0"/>
                <a:sym typeface="Arial"/>
              </a:rPr>
              <a:t>acessar </a:t>
            </a: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Candara" panose="020E0502030303020204" pitchFamily="34" charset="0"/>
                <a:cs typeface="Calibri" panose="020F0502020204030204" pitchFamily="34" charset="0"/>
                <a:sym typeface="Arial"/>
              </a:rPr>
              <a:t>localhost:</a:t>
            </a:r>
            <a:r>
              <a:rPr kumimoji="0" lang="en-US" sz="2400" b="1" i="0" u="sng" strike="noStrike" kern="1200" cap="none" spc="0" normalizeH="0" baseline="0" noProof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Candara" panose="020E0502030303020204" pitchFamily="34" charset="0"/>
                <a:cs typeface="Calibri" panose="020F0502020204030204" pitchFamily="34" charset="0"/>
                <a:sym typeface="Arial"/>
              </a:rPr>
              <a:t>8080/hello</a:t>
            </a:r>
            <a:endParaRPr kumimoji="0" lang="pt-BR" sz="2400" b="1" i="0" u="sng" strike="noStrike" kern="1200" cap="none" spc="0" normalizeH="0" baseline="0" noProof="0" dirty="0">
              <a:ln>
                <a:noFill/>
              </a:ln>
              <a:solidFill>
                <a:srgbClr val="003300"/>
              </a:solidFill>
              <a:effectLst/>
              <a:uLnTx/>
              <a:uFillTx/>
              <a:latin typeface="Candara" panose="020E050203030302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rgbClr val="003300"/>
              </a:solidFill>
              <a:effectLst/>
              <a:uLnTx/>
              <a:uFillTx/>
              <a:latin typeface="Candara" panose="020E050203030302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6" name="Retângulo: Cantos Diagonais Recortados 5">
            <a:extLst>
              <a:ext uri="{FF2B5EF4-FFF2-40B4-BE49-F238E27FC236}">
                <a16:creationId xmlns:a16="http://schemas.microsoft.com/office/drawing/2014/main" id="{C87A6794-6CD8-45B7-BB8A-3A0AB6DC0074}"/>
              </a:ext>
            </a:extLst>
          </p:cNvPr>
          <p:cNvSpPr/>
          <p:nvPr/>
        </p:nvSpPr>
        <p:spPr>
          <a:xfrm>
            <a:off x="162155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>
                <a:latin typeface="Candara" panose="020E0502030303020204" pitchFamily="34" charset="0"/>
              </a:rPr>
              <a:t>Exercícios: </a:t>
            </a:r>
            <a:r>
              <a:rPr lang="pt-BR" sz="2800" b="1">
                <a:latin typeface="Candara" panose="020E0502030303020204" pitchFamily="34" charset="0"/>
              </a:rPr>
              <a:t>3) MVC</a:t>
            </a:r>
            <a:endParaRPr lang="pt-BR" sz="2800" b="1" dirty="0">
              <a:latin typeface="Candara" panose="020E0502030303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02576C9-DCC3-4E79-8268-A9A4253CA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43" y="1809000"/>
            <a:ext cx="10338323" cy="324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18080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6">
            <a:extLst>
              <a:ext uri="{FF2B5EF4-FFF2-40B4-BE49-F238E27FC236}">
                <a16:creationId xmlns:a16="http://schemas.microsoft.com/office/drawing/2014/main" id="{59CF58A5-B19E-4596-8AB1-BCACADF3AC7D}"/>
              </a:ext>
            </a:extLst>
          </p:cNvPr>
          <p:cNvSpPr/>
          <p:nvPr/>
        </p:nvSpPr>
        <p:spPr>
          <a:xfrm>
            <a:off x="1074990" y="1799544"/>
            <a:ext cx="1352199" cy="4243455"/>
          </a:xfrm>
          <a:prstGeom prst="rect">
            <a:avLst/>
          </a:prstGeom>
          <a:solidFill>
            <a:srgbClr val="FFFFFF">
              <a:lumMod val="85000"/>
            </a:srgbClr>
          </a:solidFill>
          <a:ln w="28575" cap="rnd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 panose="020E0502030303020204" pitchFamily="34" charset="0"/>
                <a:sym typeface="Arial"/>
              </a:rPr>
              <a:t>Navegador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 panose="020E0502030303020204" pitchFamily="34" charset="0"/>
                <a:sym typeface="Arial"/>
              </a:rPr>
              <a:t>Web</a:t>
            </a:r>
          </a:p>
        </p:txBody>
      </p:sp>
      <p:sp>
        <p:nvSpPr>
          <p:cNvPr id="18" name="Retângulo 7">
            <a:extLst>
              <a:ext uri="{FF2B5EF4-FFF2-40B4-BE49-F238E27FC236}">
                <a16:creationId xmlns:a16="http://schemas.microsoft.com/office/drawing/2014/main" id="{E1B8B181-2B3D-441D-B530-29C40D4C2793}"/>
              </a:ext>
            </a:extLst>
          </p:cNvPr>
          <p:cNvSpPr/>
          <p:nvPr/>
        </p:nvSpPr>
        <p:spPr>
          <a:xfrm>
            <a:off x="6255900" y="1816076"/>
            <a:ext cx="4452842" cy="4263934"/>
          </a:xfrm>
          <a:prstGeom prst="rect">
            <a:avLst/>
          </a:prstGeom>
          <a:solidFill>
            <a:srgbClr val="FFFF66"/>
          </a:solidFill>
          <a:ln w="28575" cap="rnd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 panose="020E0502030303020204" pitchFamily="34" charset="0"/>
                <a:sym typeface="Arial"/>
              </a:rPr>
              <a:t>Servidor Web</a:t>
            </a:r>
          </a:p>
        </p:txBody>
      </p:sp>
      <p:cxnSp>
        <p:nvCxnSpPr>
          <p:cNvPr id="19" name="Conector de seta reta 11">
            <a:extLst>
              <a:ext uri="{FF2B5EF4-FFF2-40B4-BE49-F238E27FC236}">
                <a16:creationId xmlns:a16="http://schemas.microsoft.com/office/drawing/2014/main" id="{4F43136A-F4E5-4AA3-BE4D-EF247F1A9889}"/>
              </a:ext>
            </a:extLst>
          </p:cNvPr>
          <p:cNvCxnSpPr>
            <a:cxnSpLocks/>
          </p:cNvCxnSpPr>
          <p:nvPr/>
        </p:nvCxnSpPr>
        <p:spPr>
          <a:xfrm>
            <a:off x="2439252" y="3181408"/>
            <a:ext cx="4320000" cy="3414"/>
          </a:xfrm>
          <a:prstGeom prst="straightConnector1">
            <a:avLst/>
          </a:prstGeom>
          <a:noFill/>
          <a:ln w="38100" cap="flat" cmpd="sng" algn="ctr">
            <a:solidFill>
              <a:srgbClr val="FFFFFF">
                <a:lumMod val="50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20" name="Cubo 17">
            <a:extLst>
              <a:ext uri="{FF2B5EF4-FFF2-40B4-BE49-F238E27FC236}">
                <a16:creationId xmlns:a16="http://schemas.microsoft.com/office/drawing/2014/main" id="{A66AC901-196D-4ED2-9F7B-662B26CD2966}"/>
              </a:ext>
            </a:extLst>
          </p:cNvPr>
          <p:cNvSpPr/>
          <p:nvPr/>
        </p:nvSpPr>
        <p:spPr>
          <a:xfrm>
            <a:off x="6762798" y="2475444"/>
            <a:ext cx="3600000" cy="1440000"/>
          </a:xfrm>
          <a:prstGeom prst="cube">
            <a:avLst>
              <a:gd name="adj" fmla="val 8787"/>
            </a:avLst>
          </a:prstGeom>
          <a:solidFill>
            <a:srgbClr val="006600"/>
          </a:solidFill>
          <a:ln w="38100" cap="rnd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 panose="020E0502030303020204" pitchFamily="34" charset="0"/>
                <a:sym typeface="Arial"/>
              </a:rPr>
              <a:t>Controller</a:t>
            </a:r>
            <a:endParaRPr kumimoji="0" lang="pt-BR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ndara" panose="020E0502030303020204" pitchFamily="34" charset="0"/>
              <a:sym typeface="Arial"/>
            </a:endParaRPr>
          </a:p>
        </p:txBody>
      </p:sp>
      <p:sp>
        <p:nvSpPr>
          <p:cNvPr id="21" name="Cubo 23">
            <a:extLst>
              <a:ext uri="{FF2B5EF4-FFF2-40B4-BE49-F238E27FC236}">
                <a16:creationId xmlns:a16="http://schemas.microsoft.com/office/drawing/2014/main" id="{2B1E505B-C2EC-4B82-803A-510363D5E367}"/>
              </a:ext>
            </a:extLst>
          </p:cNvPr>
          <p:cNvSpPr/>
          <p:nvPr/>
        </p:nvSpPr>
        <p:spPr>
          <a:xfrm>
            <a:off x="6762798" y="4358466"/>
            <a:ext cx="3600000" cy="1440000"/>
          </a:xfrm>
          <a:prstGeom prst="cube">
            <a:avLst>
              <a:gd name="adj" fmla="val 9617"/>
            </a:avLst>
          </a:prstGeom>
          <a:solidFill>
            <a:srgbClr val="0070C0"/>
          </a:solidFill>
          <a:ln w="38100" cap="rnd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 panose="020E0502030303020204" pitchFamily="34" charset="0"/>
                <a:sym typeface="Arial"/>
              </a:rPr>
              <a:t>View</a:t>
            </a:r>
            <a:endParaRPr kumimoji="0" lang="pt-BR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ndara" panose="020E0502030303020204" pitchFamily="34" charset="0"/>
              <a:sym typeface="Arial"/>
            </a:endParaRPr>
          </a:p>
        </p:txBody>
      </p:sp>
      <p:cxnSp>
        <p:nvCxnSpPr>
          <p:cNvPr id="22" name="Conector de seta reta 26">
            <a:extLst>
              <a:ext uri="{FF2B5EF4-FFF2-40B4-BE49-F238E27FC236}">
                <a16:creationId xmlns:a16="http://schemas.microsoft.com/office/drawing/2014/main" id="{5DCEE34D-8961-499B-AB27-265A477515B4}"/>
              </a:ext>
            </a:extLst>
          </p:cNvPr>
          <p:cNvCxnSpPr>
            <a:cxnSpLocks/>
          </p:cNvCxnSpPr>
          <p:nvPr/>
        </p:nvCxnSpPr>
        <p:spPr>
          <a:xfrm flipH="1" flipV="1">
            <a:off x="2439252" y="5041924"/>
            <a:ext cx="4320000" cy="31896"/>
          </a:xfrm>
          <a:prstGeom prst="straightConnector1">
            <a:avLst/>
          </a:prstGeom>
          <a:noFill/>
          <a:ln w="38100" cap="flat" cmpd="sng" algn="ctr">
            <a:solidFill>
              <a:srgbClr val="FFFFFF">
                <a:lumMod val="50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3" name="Conector de seta reta 36">
            <a:extLst>
              <a:ext uri="{FF2B5EF4-FFF2-40B4-BE49-F238E27FC236}">
                <a16:creationId xmlns:a16="http://schemas.microsoft.com/office/drawing/2014/main" id="{16136A9B-15C4-468B-91E6-9C118615A2EA}"/>
              </a:ext>
            </a:extLst>
          </p:cNvPr>
          <p:cNvCxnSpPr/>
          <p:nvPr/>
        </p:nvCxnSpPr>
        <p:spPr>
          <a:xfrm>
            <a:off x="8535643" y="3915551"/>
            <a:ext cx="0" cy="442915"/>
          </a:xfrm>
          <a:prstGeom prst="straightConnector1">
            <a:avLst/>
          </a:prstGeom>
          <a:noFill/>
          <a:ln w="38100" cap="flat" cmpd="sng" algn="ctr">
            <a:solidFill>
              <a:srgbClr val="FFFFFF">
                <a:lumMod val="50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24" name="TextBox 51">
            <a:extLst>
              <a:ext uri="{FF2B5EF4-FFF2-40B4-BE49-F238E27FC236}">
                <a16:creationId xmlns:a16="http://schemas.microsoft.com/office/drawing/2014/main" id="{6A3A7701-E465-4BD1-9E3C-200D8B36F2D6}"/>
              </a:ext>
            </a:extLst>
          </p:cNvPr>
          <p:cNvSpPr txBox="1"/>
          <p:nvPr/>
        </p:nvSpPr>
        <p:spPr>
          <a:xfrm>
            <a:off x="2790504" y="2972441"/>
            <a:ext cx="3202576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cs typeface="Calibri" panose="020F0502020204030204" pitchFamily="34" charset="0"/>
                <a:sym typeface="Arial"/>
              </a:rPr>
              <a:t>localhost: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cs typeface="Calibri" panose="020F0502020204030204" pitchFamily="34" charset="0"/>
                <a:sym typeface="Arial"/>
              </a:rPr>
              <a:t>8080/</a:t>
            </a:r>
            <a:r>
              <a:rPr lang="en-US" sz="2000" ker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/>
              </a:rPr>
              <a:t>hello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anose="020B0609020204030204" pitchFamily="49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25" name="TextBox 52">
            <a:extLst>
              <a:ext uri="{FF2B5EF4-FFF2-40B4-BE49-F238E27FC236}">
                <a16:creationId xmlns:a16="http://schemas.microsoft.com/office/drawing/2014/main" id="{3861939C-E2F2-4FD7-9ABB-4A1DDB283CCC}"/>
              </a:ext>
            </a:extLst>
          </p:cNvPr>
          <p:cNvSpPr txBox="1"/>
          <p:nvPr/>
        </p:nvSpPr>
        <p:spPr>
          <a:xfrm>
            <a:off x="7104990" y="3255296"/>
            <a:ext cx="2915616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alibri" panose="020F0502020204030204" pitchFamily="34" charset="0"/>
                <a:sym typeface="Arial"/>
              </a:rPr>
              <a:t>HelloMvcController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26" name="TextBox 53">
            <a:extLst>
              <a:ext uri="{FF2B5EF4-FFF2-40B4-BE49-F238E27FC236}">
                <a16:creationId xmlns:a16="http://schemas.microsoft.com/office/drawing/2014/main" id="{DC986FC6-B02A-4EB6-B2E7-F5320181DBF8}"/>
              </a:ext>
            </a:extLst>
          </p:cNvPr>
          <p:cNvSpPr txBox="1"/>
          <p:nvPr/>
        </p:nvSpPr>
        <p:spPr>
          <a:xfrm>
            <a:off x="7104990" y="5115812"/>
            <a:ext cx="2915616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alibri" panose="020F0502020204030204" pitchFamily="34" charset="0"/>
                <a:sym typeface="Arial"/>
              </a:rPr>
              <a:t>hello-mvc.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alibri" panose="020F0502020204030204" pitchFamily="34" charset="0"/>
                <a:sym typeface="Arial"/>
              </a:rPr>
              <a:t>html</a:t>
            </a:r>
          </a:p>
        </p:txBody>
      </p:sp>
      <p:sp>
        <p:nvSpPr>
          <p:cNvPr id="15" name="Retângulo: Cantos Diagonais Recortados 14">
            <a:extLst>
              <a:ext uri="{FF2B5EF4-FFF2-40B4-BE49-F238E27FC236}">
                <a16:creationId xmlns:a16="http://schemas.microsoft.com/office/drawing/2014/main" id="{987A81E6-0914-4D19-9175-EA961F3104BD}"/>
              </a:ext>
            </a:extLst>
          </p:cNvPr>
          <p:cNvSpPr/>
          <p:nvPr/>
        </p:nvSpPr>
        <p:spPr>
          <a:xfrm>
            <a:off x="162155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>
                <a:latin typeface="Candara" panose="020E0502030303020204" pitchFamily="34" charset="0"/>
              </a:rPr>
              <a:t>Exercícios: </a:t>
            </a:r>
            <a:r>
              <a:rPr lang="pt-BR" sz="2800" b="1">
                <a:latin typeface="Candara" panose="020E0502030303020204" pitchFamily="34" charset="0"/>
              </a:rPr>
              <a:t>3) MVC</a:t>
            </a:r>
            <a:endParaRPr lang="pt-BR" sz="2800" b="1" dirty="0">
              <a:latin typeface="Candara" panose="020E0502030303020204" pitchFamily="34" charset="0"/>
            </a:endParaRPr>
          </a:p>
        </p:txBody>
      </p:sp>
      <p:sp>
        <p:nvSpPr>
          <p:cNvPr id="27" name="Subtítulo 1">
            <a:extLst>
              <a:ext uri="{FF2B5EF4-FFF2-40B4-BE49-F238E27FC236}">
                <a16:creationId xmlns:a16="http://schemas.microsoft.com/office/drawing/2014/main" id="{BEE2AFBF-9056-4801-9929-E4135F25526A}"/>
              </a:ext>
            </a:extLst>
          </p:cNvPr>
          <p:cNvSpPr txBox="1">
            <a:spLocks/>
          </p:cNvSpPr>
          <p:nvPr/>
        </p:nvSpPr>
        <p:spPr>
          <a:xfrm>
            <a:off x="541555" y="708552"/>
            <a:ext cx="11520000" cy="72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O que parece que aconteceu...</a:t>
            </a:r>
            <a:endParaRPr lang="pt-BR" sz="2400" dirty="0">
              <a:solidFill>
                <a:srgbClr val="00330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7472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6">
            <a:extLst>
              <a:ext uri="{FF2B5EF4-FFF2-40B4-BE49-F238E27FC236}">
                <a16:creationId xmlns:a16="http://schemas.microsoft.com/office/drawing/2014/main" id="{59CF58A5-B19E-4596-8AB1-BCACADF3AC7D}"/>
              </a:ext>
            </a:extLst>
          </p:cNvPr>
          <p:cNvSpPr/>
          <p:nvPr/>
        </p:nvSpPr>
        <p:spPr>
          <a:xfrm>
            <a:off x="1074990" y="1799544"/>
            <a:ext cx="1352199" cy="4243455"/>
          </a:xfrm>
          <a:prstGeom prst="rect">
            <a:avLst/>
          </a:prstGeom>
          <a:solidFill>
            <a:srgbClr val="FFFFFF">
              <a:lumMod val="85000"/>
            </a:srgbClr>
          </a:solidFill>
          <a:ln w="28575" cap="rnd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 panose="020E0502030303020204" pitchFamily="34" charset="0"/>
                <a:sym typeface="Arial"/>
              </a:rPr>
              <a:t>Navegador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 panose="020E0502030303020204" pitchFamily="34" charset="0"/>
                <a:sym typeface="Arial"/>
              </a:rPr>
              <a:t>Web</a:t>
            </a:r>
          </a:p>
        </p:txBody>
      </p:sp>
      <p:sp>
        <p:nvSpPr>
          <p:cNvPr id="18" name="Retângulo 7">
            <a:extLst>
              <a:ext uri="{FF2B5EF4-FFF2-40B4-BE49-F238E27FC236}">
                <a16:creationId xmlns:a16="http://schemas.microsoft.com/office/drawing/2014/main" id="{E1B8B181-2B3D-441D-B530-29C40D4C2793}"/>
              </a:ext>
            </a:extLst>
          </p:cNvPr>
          <p:cNvSpPr/>
          <p:nvPr/>
        </p:nvSpPr>
        <p:spPr>
          <a:xfrm>
            <a:off x="6255900" y="1816076"/>
            <a:ext cx="5400000" cy="4263934"/>
          </a:xfrm>
          <a:prstGeom prst="rect">
            <a:avLst/>
          </a:prstGeom>
          <a:solidFill>
            <a:srgbClr val="FFFF66"/>
          </a:solidFill>
          <a:ln w="28575" cap="rnd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 panose="020E0502030303020204" pitchFamily="34" charset="0"/>
                <a:sym typeface="Arial"/>
              </a:rPr>
              <a:t>Servidor Web</a:t>
            </a:r>
          </a:p>
        </p:txBody>
      </p:sp>
      <p:cxnSp>
        <p:nvCxnSpPr>
          <p:cNvPr id="19" name="Conector de seta reta 11">
            <a:extLst>
              <a:ext uri="{FF2B5EF4-FFF2-40B4-BE49-F238E27FC236}">
                <a16:creationId xmlns:a16="http://schemas.microsoft.com/office/drawing/2014/main" id="{4F43136A-F4E5-4AA3-BE4D-EF247F1A9889}"/>
              </a:ext>
            </a:extLst>
          </p:cNvPr>
          <p:cNvCxnSpPr>
            <a:cxnSpLocks/>
          </p:cNvCxnSpPr>
          <p:nvPr/>
        </p:nvCxnSpPr>
        <p:spPr>
          <a:xfrm>
            <a:off x="2439252" y="3181408"/>
            <a:ext cx="4068000" cy="3414"/>
          </a:xfrm>
          <a:prstGeom prst="straightConnector1">
            <a:avLst/>
          </a:prstGeom>
          <a:noFill/>
          <a:ln w="38100" cap="flat" cmpd="sng" algn="ctr">
            <a:solidFill>
              <a:srgbClr val="FFFFFF">
                <a:lumMod val="50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20" name="Cubo 17">
            <a:extLst>
              <a:ext uri="{FF2B5EF4-FFF2-40B4-BE49-F238E27FC236}">
                <a16:creationId xmlns:a16="http://schemas.microsoft.com/office/drawing/2014/main" id="{A66AC901-196D-4ED2-9F7B-662B26CD2966}"/>
              </a:ext>
            </a:extLst>
          </p:cNvPr>
          <p:cNvSpPr/>
          <p:nvPr/>
        </p:nvSpPr>
        <p:spPr>
          <a:xfrm>
            <a:off x="7751082" y="2475444"/>
            <a:ext cx="3600000" cy="1440000"/>
          </a:xfrm>
          <a:prstGeom prst="cube">
            <a:avLst>
              <a:gd name="adj" fmla="val 8787"/>
            </a:avLst>
          </a:prstGeom>
          <a:solidFill>
            <a:srgbClr val="006600"/>
          </a:solidFill>
          <a:ln w="38100" cap="rnd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 panose="020E0502030303020204" pitchFamily="34" charset="0"/>
                <a:sym typeface="Arial"/>
              </a:rPr>
              <a:t>Controller</a:t>
            </a:r>
            <a:endParaRPr kumimoji="0" lang="pt-BR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ndara" panose="020E0502030303020204" pitchFamily="34" charset="0"/>
              <a:sym typeface="Arial"/>
            </a:endParaRPr>
          </a:p>
        </p:txBody>
      </p:sp>
      <p:sp>
        <p:nvSpPr>
          <p:cNvPr id="21" name="Cubo 23">
            <a:extLst>
              <a:ext uri="{FF2B5EF4-FFF2-40B4-BE49-F238E27FC236}">
                <a16:creationId xmlns:a16="http://schemas.microsoft.com/office/drawing/2014/main" id="{2B1E505B-C2EC-4B82-803A-510363D5E367}"/>
              </a:ext>
            </a:extLst>
          </p:cNvPr>
          <p:cNvSpPr/>
          <p:nvPr/>
        </p:nvSpPr>
        <p:spPr>
          <a:xfrm>
            <a:off x="7751082" y="4358466"/>
            <a:ext cx="3600000" cy="1440000"/>
          </a:xfrm>
          <a:prstGeom prst="cube">
            <a:avLst>
              <a:gd name="adj" fmla="val 9617"/>
            </a:avLst>
          </a:prstGeom>
          <a:solidFill>
            <a:srgbClr val="0070C0"/>
          </a:solidFill>
          <a:ln w="38100" cap="rnd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 panose="020E0502030303020204" pitchFamily="34" charset="0"/>
                <a:sym typeface="Arial"/>
              </a:rPr>
              <a:t>View</a:t>
            </a:r>
            <a:endParaRPr kumimoji="0" lang="pt-BR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ndara" panose="020E0502030303020204" pitchFamily="34" charset="0"/>
              <a:sym typeface="Arial"/>
            </a:endParaRPr>
          </a:p>
        </p:txBody>
      </p:sp>
      <p:cxnSp>
        <p:nvCxnSpPr>
          <p:cNvPr id="22" name="Conector de seta reta 26">
            <a:extLst>
              <a:ext uri="{FF2B5EF4-FFF2-40B4-BE49-F238E27FC236}">
                <a16:creationId xmlns:a16="http://schemas.microsoft.com/office/drawing/2014/main" id="{5DCEE34D-8961-499B-AB27-265A477515B4}"/>
              </a:ext>
            </a:extLst>
          </p:cNvPr>
          <p:cNvCxnSpPr>
            <a:cxnSpLocks/>
          </p:cNvCxnSpPr>
          <p:nvPr/>
        </p:nvCxnSpPr>
        <p:spPr>
          <a:xfrm flipH="1" flipV="1">
            <a:off x="2439252" y="5041924"/>
            <a:ext cx="4068000" cy="31896"/>
          </a:xfrm>
          <a:prstGeom prst="straightConnector1">
            <a:avLst/>
          </a:prstGeom>
          <a:noFill/>
          <a:ln w="38100" cap="flat" cmpd="sng" algn="ctr">
            <a:solidFill>
              <a:srgbClr val="FFFFFF">
                <a:lumMod val="50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24" name="TextBox 51">
            <a:extLst>
              <a:ext uri="{FF2B5EF4-FFF2-40B4-BE49-F238E27FC236}">
                <a16:creationId xmlns:a16="http://schemas.microsoft.com/office/drawing/2014/main" id="{6A3A7701-E465-4BD1-9E3C-200D8B36F2D6}"/>
              </a:ext>
            </a:extLst>
          </p:cNvPr>
          <p:cNvSpPr txBox="1"/>
          <p:nvPr/>
        </p:nvSpPr>
        <p:spPr>
          <a:xfrm>
            <a:off x="2790504" y="2972441"/>
            <a:ext cx="3202576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cs typeface="Calibri" panose="020F0502020204030204" pitchFamily="34" charset="0"/>
                <a:sym typeface="Arial"/>
              </a:rPr>
              <a:t>localhost: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cs typeface="Calibri" panose="020F0502020204030204" pitchFamily="34" charset="0"/>
                <a:sym typeface="Arial"/>
              </a:rPr>
              <a:t>8080/</a:t>
            </a:r>
            <a:r>
              <a:rPr lang="en-US" sz="2000" ker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  <a:sym typeface="Arial"/>
              </a:rPr>
              <a:t>hello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anose="020B0609020204030204" pitchFamily="49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25" name="TextBox 52">
            <a:extLst>
              <a:ext uri="{FF2B5EF4-FFF2-40B4-BE49-F238E27FC236}">
                <a16:creationId xmlns:a16="http://schemas.microsoft.com/office/drawing/2014/main" id="{3861939C-E2F2-4FD7-9ABB-4A1DDB283CCC}"/>
              </a:ext>
            </a:extLst>
          </p:cNvPr>
          <p:cNvSpPr txBox="1"/>
          <p:nvPr/>
        </p:nvSpPr>
        <p:spPr>
          <a:xfrm>
            <a:off x="8093274" y="3255296"/>
            <a:ext cx="2915616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alibri" panose="020F0502020204030204" pitchFamily="34" charset="0"/>
                <a:sym typeface="Arial"/>
              </a:rPr>
              <a:t>HelloMvcController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26" name="TextBox 53">
            <a:extLst>
              <a:ext uri="{FF2B5EF4-FFF2-40B4-BE49-F238E27FC236}">
                <a16:creationId xmlns:a16="http://schemas.microsoft.com/office/drawing/2014/main" id="{DC986FC6-B02A-4EB6-B2E7-F5320181DBF8}"/>
              </a:ext>
            </a:extLst>
          </p:cNvPr>
          <p:cNvSpPr txBox="1"/>
          <p:nvPr/>
        </p:nvSpPr>
        <p:spPr>
          <a:xfrm>
            <a:off x="8093274" y="5115812"/>
            <a:ext cx="2915616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alibri" panose="020F0502020204030204" pitchFamily="34" charset="0"/>
                <a:sym typeface="Arial"/>
              </a:rPr>
              <a:t>hello-mvc.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alibri" panose="020F0502020204030204" pitchFamily="34" charset="0"/>
                <a:sym typeface="Arial"/>
              </a:rPr>
              <a:t>html</a:t>
            </a:r>
          </a:p>
        </p:txBody>
      </p:sp>
      <p:sp>
        <p:nvSpPr>
          <p:cNvPr id="15" name="Retângulo: Cantos Diagonais Recortados 14">
            <a:extLst>
              <a:ext uri="{FF2B5EF4-FFF2-40B4-BE49-F238E27FC236}">
                <a16:creationId xmlns:a16="http://schemas.microsoft.com/office/drawing/2014/main" id="{987A81E6-0914-4D19-9175-EA961F3104BD}"/>
              </a:ext>
            </a:extLst>
          </p:cNvPr>
          <p:cNvSpPr/>
          <p:nvPr/>
        </p:nvSpPr>
        <p:spPr>
          <a:xfrm>
            <a:off x="162155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>
                <a:latin typeface="Candara" panose="020E0502030303020204" pitchFamily="34" charset="0"/>
              </a:rPr>
              <a:t>Exercícios: </a:t>
            </a:r>
            <a:r>
              <a:rPr lang="pt-BR" sz="2800" b="1">
                <a:latin typeface="Candara" panose="020E0502030303020204" pitchFamily="34" charset="0"/>
              </a:rPr>
              <a:t>3) MVC</a:t>
            </a:r>
            <a:endParaRPr lang="pt-BR" sz="2800" b="1" dirty="0">
              <a:latin typeface="Candara" panose="020E0502030303020204" pitchFamily="34" charset="0"/>
            </a:endParaRPr>
          </a:p>
        </p:txBody>
      </p:sp>
      <p:sp>
        <p:nvSpPr>
          <p:cNvPr id="13" name="Subtítulo 1">
            <a:extLst>
              <a:ext uri="{FF2B5EF4-FFF2-40B4-BE49-F238E27FC236}">
                <a16:creationId xmlns:a16="http://schemas.microsoft.com/office/drawing/2014/main" id="{8B7557D7-CDF7-4897-B97B-4D2F9D7A04AD}"/>
              </a:ext>
            </a:extLst>
          </p:cNvPr>
          <p:cNvSpPr txBox="1">
            <a:spLocks/>
          </p:cNvSpPr>
          <p:nvPr/>
        </p:nvSpPr>
        <p:spPr>
          <a:xfrm>
            <a:off x="541555" y="708552"/>
            <a:ext cx="11520000" cy="72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O que realmente aconteceu</a:t>
            </a:r>
            <a:endParaRPr lang="pt-BR" sz="2400" dirty="0">
              <a:solidFill>
                <a:srgbClr val="00330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: Rounded Corners 4">
            <a:extLst>
              <a:ext uri="{FF2B5EF4-FFF2-40B4-BE49-F238E27FC236}">
                <a16:creationId xmlns:a16="http://schemas.microsoft.com/office/drawing/2014/main" id="{01949D0A-5F2F-43F8-AD55-7033DE689A16}"/>
              </a:ext>
            </a:extLst>
          </p:cNvPr>
          <p:cNvSpPr/>
          <p:nvPr/>
        </p:nvSpPr>
        <p:spPr>
          <a:xfrm>
            <a:off x="6525941" y="2337008"/>
            <a:ext cx="540000" cy="3600000"/>
          </a:xfrm>
          <a:prstGeom prst="roundRect">
            <a:avLst>
              <a:gd name="adj" fmla="val 307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 err="1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Spr</a:t>
            </a:r>
            <a:endParaRPr lang="en-US" sz="2400" b="1" i="1" dirty="0">
              <a:solidFill>
                <a:schemeClr val="bg1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400" b="1" i="1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I</a:t>
            </a:r>
          </a:p>
          <a:p>
            <a:pPr algn="ctr"/>
            <a:r>
              <a:rPr lang="en-US" sz="2400" b="1" i="1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ng</a:t>
            </a:r>
          </a:p>
          <a:p>
            <a:pPr algn="ctr"/>
            <a:r>
              <a:rPr lang="en-US" sz="2400" b="1" i="1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MVC</a:t>
            </a:r>
            <a:endParaRPr lang="en-US" sz="2400" b="1" i="1" dirty="0">
              <a:solidFill>
                <a:schemeClr val="bg1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cxnSp>
        <p:nvCxnSpPr>
          <p:cNvPr id="16" name="Conector de seta reta 11">
            <a:extLst>
              <a:ext uri="{FF2B5EF4-FFF2-40B4-BE49-F238E27FC236}">
                <a16:creationId xmlns:a16="http://schemas.microsoft.com/office/drawing/2014/main" id="{152492A4-385F-4AF0-AABA-146D63A1FB4C}"/>
              </a:ext>
            </a:extLst>
          </p:cNvPr>
          <p:cNvCxnSpPr>
            <a:cxnSpLocks/>
          </p:cNvCxnSpPr>
          <p:nvPr/>
        </p:nvCxnSpPr>
        <p:spPr>
          <a:xfrm flipV="1">
            <a:off x="7125357" y="3325552"/>
            <a:ext cx="913099" cy="3549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11">
            <a:extLst>
              <a:ext uri="{FF2B5EF4-FFF2-40B4-BE49-F238E27FC236}">
                <a16:creationId xmlns:a16="http://schemas.microsoft.com/office/drawing/2014/main" id="{5C9819DB-0093-4A6F-9489-76C5CD97DED6}"/>
              </a:ext>
            </a:extLst>
          </p:cNvPr>
          <p:cNvCxnSpPr>
            <a:cxnSpLocks/>
          </p:cNvCxnSpPr>
          <p:nvPr/>
        </p:nvCxnSpPr>
        <p:spPr>
          <a:xfrm flipH="1">
            <a:off x="7096987" y="3607096"/>
            <a:ext cx="93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11">
            <a:extLst>
              <a:ext uri="{FF2B5EF4-FFF2-40B4-BE49-F238E27FC236}">
                <a16:creationId xmlns:a16="http://schemas.microsoft.com/office/drawing/2014/main" id="{EFA1EDDB-0664-4D9C-A36A-472AE0460C82}"/>
              </a:ext>
            </a:extLst>
          </p:cNvPr>
          <p:cNvCxnSpPr>
            <a:cxnSpLocks/>
          </p:cNvCxnSpPr>
          <p:nvPr/>
        </p:nvCxnSpPr>
        <p:spPr>
          <a:xfrm>
            <a:off x="7117666" y="5126383"/>
            <a:ext cx="900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11">
            <a:extLst>
              <a:ext uri="{FF2B5EF4-FFF2-40B4-BE49-F238E27FC236}">
                <a16:creationId xmlns:a16="http://schemas.microsoft.com/office/drawing/2014/main" id="{2928BBBB-203E-4B06-8AD3-6C5967A94EB3}"/>
              </a:ext>
            </a:extLst>
          </p:cNvPr>
          <p:cNvCxnSpPr>
            <a:cxnSpLocks/>
          </p:cNvCxnSpPr>
          <p:nvPr/>
        </p:nvCxnSpPr>
        <p:spPr>
          <a:xfrm flipH="1">
            <a:off x="7068617" y="5472808"/>
            <a:ext cx="936000" cy="341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8114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>
            <a:extLst>
              <a:ext uri="{FF2B5EF4-FFF2-40B4-BE49-F238E27FC236}">
                <a16:creationId xmlns:a16="http://schemas.microsoft.com/office/drawing/2014/main" id="{16CB83B1-D795-475F-919B-169F735C17FA}"/>
              </a:ext>
            </a:extLst>
          </p:cNvPr>
          <p:cNvSpPr txBox="1">
            <a:spLocks/>
          </p:cNvSpPr>
          <p:nvPr/>
        </p:nvSpPr>
        <p:spPr>
          <a:xfrm>
            <a:off x="541555" y="720000"/>
            <a:ext cx="11520000" cy="576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i="1" dirty="0" err="1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Funcionou</a:t>
            </a:r>
            <a:r>
              <a:rPr lang="en-US" sz="4000" i="1" dirty="0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, mas e o </a:t>
            </a:r>
            <a:r>
              <a:rPr lang="en-US" sz="4000" b="1" i="1" dirty="0" err="1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conteúdo</a:t>
            </a:r>
            <a:r>
              <a:rPr lang="en-US" sz="4000" b="1" i="1" dirty="0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</a:t>
            </a:r>
            <a:r>
              <a:rPr lang="en-US" sz="4000" b="1" i="1" dirty="0" err="1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dinâmico</a:t>
            </a:r>
            <a:r>
              <a:rPr lang="en-US" sz="4000" i="1" dirty="0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?</a:t>
            </a:r>
          </a:p>
          <a:p>
            <a:pPr marL="0" indent="0">
              <a:buNone/>
            </a:pPr>
            <a:endParaRPr lang="pt-BR" dirty="0">
              <a:solidFill>
                <a:srgbClr val="00330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tângulo: Cantos Diagonais Recortados 5">
            <a:extLst>
              <a:ext uri="{FF2B5EF4-FFF2-40B4-BE49-F238E27FC236}">
                <a16:creationId xmlns:a16="http://schemas.microsoft.com/office/drawing/2014/main" id="{BA39D696-8335-4530-8E4A-344456DCE41E}"/>
              </a:ext>
            </a:extLst>
          </p:cNvPr>
          <p:cNvSpPr/>
          <p:nvPr/>
        </p:nvSpPr>
        <p:spPr>
          <a:xfrm>
            <a:off x="162155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>
                <a:latin typeface="Candara" panose="020E0502030303020204" pitchFamily="34" charset="0"/>
              </a:rPr>
              <a:t>Exercícios: </a:t>
            </a:r>
            <a:r>
              <a:rPr lang="pt-BR" sz="2800" b="1">
                <a:latin typeface="Candara" panose="020E0502030303020204" pitchFamily="34" charset="0"/>
              </a:rPr>
              <a:t>3) MVC</a:t>
            </a:r>
            <a:endParaRPr lang="pt-BR" sz="280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2776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1">
            <a:extLst>
              <a:ext uri="{FF2B5EF4-FFF2-40B4-BE49-F238E27FC236}">
                <a16:creationId xmlns:a16="http://schemas.microsoft.com/office/drawing/2014/main" id="{A7D905CB-22E1-4FF6-8A66-A31A487F672D}"/>
              </a:ext>
            </a:extLst>
          </p:cNvPr>
          <p:cNvSpPr txBox="1">
            <a:spLocks/>
          </p:cNvSpPr>
          <p:nvPr/>
        </p:nvSpPr>
        <p:spPr>
          <a:xfrm>
            <a:off x="541555" y="720000"/>
            <a:ext cx="11520000" cy="576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b="1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Existe </a:t>
            </a:r>
            <a:r>
              <a:rPr lang="pt-BR" sz="2400" b="1" dirty="0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uma maneira de </a:t>
            </a:r>
            <a:r>
              <a:rPr lang="pt-BR" sz="2400" b="1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passar atributos </a:t>
            </a:r>
            <a:r>
              <a:rPr lang="pt-BR" sz="2400" b="1" dirty="0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para </a:t>
            </a:r>
            <a:r>
              <a:rPr lang="pt-BR" sz="2400" b="1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ser renderizados na VIEW:</a:t>
            </a:r>
            <a:endParaRPr lang="pt-BR" sz="2400" b="1" dirty="0">
              <a:solidFill>
                <a:srgbClr val="00330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1)No </a:t>
            </a:r>
            <a:r>
              <a:rPr lang="pt-BR" sz="2400" dirty="0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método do controller, declarar da seguinte maneira:</a:t>
            </a:r>
          </a:p>
        </p:txBody>
      </p:sp>
      <p:sp>
        <p:nvSpPr>
          <p:cNvPr id="6" name="Retângulo: Cantos Diagonais Recortados 5">
            <a:extLst>
              <a:ext uri="{FF2B5EF4-FFF2-40B4-BE49-F238E27FC236}">
                <a16:creationId xmlns:a16="http://schemas.microsoft.com/office/drawing/2014/main" id="{A40F3165-DAED-41D9-ABBE-CC7A120E1E63}"/>
              </a:ext>
            </a:extLst>
          </p:cNvPr>
          <p:cNvSpPr/>
          <p:nvPr/>
        </p:nvSpPr>
        <p:spPr>
          <a:xfrm>
            <a:off x="162155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>
                <a:latin typeface="Candara" panose="020E0502030303020204" pitchFamily="34" charset="0"/>
              </a:rPr>
              <a:t>Exercícios: </a:t>
            </a:r>
            <a:r>
              <a:rPr lang="pt-BR" sz="2800" b="1">
                <a:latin typeface="Candara" panose="020E0502030303020204" pitchFamily="34" charset="0"/>
              </a:rPr>
              <a:t>3) MVC</a:t>
            </a:r>
            <a:endParaRPr lang="pt-BR" sz="2800" b="1" dirty="0">
              <a:latin typeface="Candara" panose="020E0502030303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33BC211-8804-4B23-A342-361E38739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568" y="1760485"/>
            <a:ext cx="10318375" cy="252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48601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1">
            <a:extLst>
              <a:ext uri="{FF2B5EF4-FFF2-40B4-BE49-F238E27FC236}">
                <a16:creationId xmlns:a16="http://schemas.microsoft.com/office/drawing/2014/main" id="{A4A26A2B-C9D5-407C-B025-45883D7CDD7F}"/>
              </a:ext>
            </a:extLst>
          </p:cNvPr>
          <p:cNvSpPr txBox="1">
            <a:spLocks/>
          </p:cNvSpPr>
          <p:nvPr/>
        </p:nvSpPr>
        <p:spPr>
          <a:xfrm>
            <a:off x="526365" y="720000"/>
            <a:ext cx="11520000" cy="576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2) Na VIEW, é possível acessar este atributo através diretivas do </a:t>
            </a:r>
            <a:r>
              <a:rPr lang="pt-BR" sz="2400" b="1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Thymeleaf </a:t>
            </a:r>
            <a:r>
              <a:rPr lang="pt-BR" sz="2400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e </a:t>
            </a:r>
            <a:r>
              <a:rPr lang="pt-BR" sz="2400" dirty="0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de </a:t>
            </a:r>
            <a:r>
              <a:rPr lang="pt-BR" sz="2400" b="1" i="1" dirty="0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Expression Language </a:t>
            </a:r>
            <a:r>
              <a:rPr lang="pt-BR" sz="2400" b="1" dirty="0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${...}</a:t>
            </a:r>
          </a:p>
        </p:txBody>
      </p:sp>
      <p:sp>
        <p:nvSpPr>
          <p:cNvPr id="6" name="Retângulo: Cantos Diagonais Recortados 5">
            <a:extLst>
              <a:ext uri="{FF2B5EF4-FFF2-40B4-BE49-F238E27FC236}">
                <a16:creationId xmlns:a16="http://schemas.microsoft.com/office/drawing/2014/main" id="{75E35B46-40B4-43E1-B8D4-CE0CCA8796F1}"/>
              </a:ext>
            </a:extLst>
          </p:cNvPr>
          <p:cNvSpPr/>
          <p:nvPr/>
        </p:nvSpPr>
        <p:spPr>
          <a:xfrm>
            <a:off x="162155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>
                <a:latin typeface="Candara" panose="020E0502030303020204" pitchFamily="34" charset="0"/>
              </a:rPr>
              <a:t>Exercícios: </a:t>
            </a:r>
            <a:r>
              <a:rPr lang="pt-BR" sz="2800" b="1">
                <a:latin typeface="Candara" panose="020E0502030303020204" pitchFamily="34" charset="0"/>
              </a:rPr>
              <a:t>3) MVC</a:t>
            </a:r>
            <a:endParaRPr lang="pt-BR" sz="2800" b="1" dirty="0">
              <a:latin typeface="Candara" panose="020E0502030303020204" pitchFamily="34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70FEE25-877C-4B35-A07F-9AABEFBB1018}"/>
              </a:ext>
            </a:extLst>
          </p:cNvPr>
          <p:cNvSpPr/>
          <p:nvPr/>
        </p:nvSpPr>
        <p:spPr>
          <a:xfrm>
            <a:off x="1080655" y="2207273"/>
            <a:ext cx="7555345" cy="30574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80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pt-BR" sz="180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pt-BR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lang="pt-BR" sz="180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pt-BR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pt-BR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80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80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UTF-8</a:t>
            </a:r>
            <a:r>
              <a:rPr lang="pt-BR" sz="180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"&gt;</a:t>
            </a:r>
            <a:endParaRPr lang="pt-BR" sz="180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&lt;/</a:t>
            </a:r>
            <a:r>
              <a:rPr lang="pt-BR" sz="180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pt-BR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pt-BR" sz="180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pt-BR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Olá mundo. Mas quem é você?</a:t>
            </a:r>
          </a:p>
          <a:p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Eu sou </a:t>
            </a:r>
            <a:r>
              <a:rPr lang="en-US" sz="180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US" sz="1800">
                <a:solidFill>
                  <a:srgbClr val="268BD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span</a:t>
            </a:r>
            <a:r>
              <a:rPr lang="en-US" sz="180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th:text=</a:t>
            </a:r>
            <a:r>
              <a:rPr lang="en-US" sz="1800">
                <a:solidFill>
                  <a:srgbClr val="93A1A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sz="1800">
                <a:solidFill>
                  <a:srgbClr val="2AA19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${usuario}</a:t>
            </a:r>
            <a:r>
              <a:rPr lang="en-US" sz="1800">
                <a:solidFill>
                  <a:srgbClr val="93A1A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80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80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&lt;/</a:t>
            </a:r>
            <a:r>
              <a:rPr lang="pt-BR" sz="180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pt-BR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80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10" name="Retângulo: Cantos Superiores Arredondados 9">
            <a:extLst>
              <a:ext uri="{FF2B5EF4-FFF2-40B4-BE49-F238E27FC236}">
                <a16:creationId xmlns:a16="http://schemas.microsoft.com/office/drawing/2014/main" id="{4BEC8C7C-CDE2-41CF-8C2A-69CE97158041}"/>
              </a:ext>
            </a:extLst>
          </p:cNvPr>
          <p:cNvSpPr/>
          <p:nvPr/>
        </p:nvSpPr>
        <p:spPr>
          <a:xfrm>
            <a:off x="1080654" y="1847272"/>
            <a:ext cx="2520000" cy="36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>
                <a:solidFill>
                  <a:schemeClr val="tx1"/>
                </a:solidFill>
                <a:latin typeface="Consolas" panose="020B0609020204030204" pitchFamily="49" charset="0"/>
              </a:rPr>
              <a:t>hello-mvc.html</a:t>
            </a:r>
          </a:p>
        </p:txBody>
      </p:sp>
    </p:spTree>
    <p:extLst>
      <p:ext uri="{BB962C8B-B14F-4D97-AF65-F5344CB8AC3E}">
        <p14:creationId xmlns:p14="http://schemas.microsoft.com/office/powerpoint/2010/main" val="381475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1">
            <a:extLst>
              <a:ext uri="{FF2B5EF4-FFF2-40B4-BE49-F238E27FC236}">
                <a16:creationId xmlns:a16="http://schemas.microsoft.com/office/drawing/2014/main" id="{E13F4BDD-617B-4B93-9E8F-ABC3D24F3C92}"/>
              </a:ext>
            </a:extLst>
          </p:cNvPr>
          <p:cNvSpPr txBox="1">
            <a:spLocks/>
          </p:cNvSpPr>
          <p:nvPr/>
        </p:nvSpPr>
        <p:spPr>
          <a:xfrm>
            <a:off x="541555" y="720000"/>
            <a:ext cx="11520000" cy="576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3) Como </a:t>
            </a:r>
            <a:r>
              <a:rPr lang="pt-BR" sz="2400" dirty="0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resultado, teremos:</a:t>
            </a:r>
          </a:p>
          <a:p>
            <a:pPr marL="0" indent="0">
              <a:buNone/>
            </a:pPr>
            <a:endParaRPr lang="pt-BR" sz="2400" b="1" dirty="0">
              <a:solidFill>
                <a:srgbClr val="00330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pt-BR" sz="2400" b="1" dirty="0">
              <a:solidFill>
                <a:srgbClr val="00330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pt-BR" sz="2400" b="1" dirty="0">
              <a:solidFill>
                <a:srgbClr val="00330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pt-BR" sz="2400" b="1" dirty="0">
              <a:solidFill>
                <a:srgbClr val="00330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tângulo: Cantos Diagonais Recortados 5">
            <a:extLst>
              <a:ext uri="{FF2B5EF4-FFF2-40B4-BE49-F238E27FC236}">
                <a16:creationId xmlns:a16="http://schemas.microsoft.com/office/drawing/2014/main" id="{45E2D60D-C3BD-47E5-809E-E46A968AB159}"/>
              </a:ext>
            </a:extLst>
          </p:cNvPr>
          <p:cNvSpPr/>
          <p:nvPr/>
        </p:nvSpPr>
        <p:spPr>
          <a:xfrm>
            <a:off x="162155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>
                <a:latin typeface="Candara" panose="020E0502030303020204" pitchFamily="34" charset="0"/>
              </a:rPr>
              <a:t>Exercícios: </a:t>
            </a:r>
            <a:r>
              <a:rPr lang="pt-BR" sz="2800" b="1">
                <a:latin typeface="Candara" panose="020E0502030303020204" pitchFamily="34" charset="0"/>
              </a:rPr>
              <a:t>3) MVC</a:t>
            </a:r>
            <a:endParaRPr lang="pt-BR" sz="2800" b="1" dirty="0">
              <a:latin typeface="Candara" panose="020E0502030303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A0757DC-73F6-4F99-937B-048586172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724" y="1274616"/>
            <a:ext cx="7870156" cy="252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Rolagem: Vertical 4">
            <a:extLst>
              <a:ext uri="{FF2B5EF4-FFF2-40B4-BE49-F238E27FC236}">
                <a16:creationId xmlns:a16="http://schemas.microsoft.com/office/drawing/2014/main" id="{CEF3B0DA-78B2-4A39-BC31-4CA5AC882A79}"/>
              </a:ext>
            </a:extLst>
          </p:cNvPr>
          <p:cNvSpPr/>
          <p:nvPr/>
        </p:nvSpPr>
        <p:spPr>
          <a:xfrm>
            <a:off x="1081555" y="4273708"/>
            <a:ext cx="10440000" cy="1727200"/>
          </a:xfrm>
          <a:prstGeom prst="vertic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pt-BR" sz="2400" b="1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Aqui, é um conteúdo ‘hard-code’. </a:t>
            </a:r>
          </a:p>
          <a:p>
            <a:pPr marL="0" indent="0" algn="ctr">
              <a:buNone/>
            </a:pPr>
            <a:r>
              <a:rPr lang="pt-BR" sz="2400" b="1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Mas poderia ser um valor vindo do banco de dados, ou de um arquivo, ...</a:t>
            </a:r>
          </a:p>
        </p:txBody>
      </p:sp>
    </p:spTree>
    <p:extLst>
      <p:ext uri="{BB962C8B-B14F-4D97-AF65-F5344CB8AC3E}">
        <p14:creationId xmlns:p14="http://schemas.microsoft.com/office/powerpoint/2010/main" val="39969391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Diagonal Corners Rounded 2">
            <a:extLst>
              <a:ext uri="{FF2B5EF4-FFF2-40B4-BE49-F238E27FC236}">
                <a16:creationId xmlns:a16="http://schemas.microsoft.com/office/drawing/2014/main" id="{6DA729FE-A008-4D7C-9B7B-9FCAF173A033}"/>
              </a:ext>
            </a:extLst>
          </p:cNvPr>
          <p:cNvSpPr/>
          <p:nvPr/>
        </p:nvSpPr>
        <p:spPr>
          <a:xfrm>
            <a:off x="1657494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3200">
                <a:latin typeface="Candara" panose="020E0502030303020204" pitchFamily="34" charset="0"/>
                <a:cs typeface="Calibri" panose="020F0502020204030204" pitchFamily="34" charset="0"/>
              </a:rPr>
              <a:t>Detalhando o </a:t>
            </a:r>
            <a:r>
              <a:rPr lang="en-US" sz="3200" b="1">
                <a:latin typeface="Candara" panose="020E0502030303020204" pitchFamily="34" charset="0"/>
                <a:cs typeface="Calibri" panose="020F0502020204030204" pitchFamily="34" charset="0"/>
              </a:rPr>
              <a:t>Model</a:t>
            </a:r>
            <a:endParaRPr lang="en-US" sz="3200" b="1" dirty="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: Rounded Corners 19">
            <a:extLst>
              <a:ext uri="{FF2B5EF4-FFF2-40B4-BE49-F238E27FC236}">
                <a16:creationId xmlns:a16="http://schemas.microsoft.com/office/drawing/2014/main" id="{8E72E022-0EA0-4BC2-BECE-154D57885A25}"/>
              </a:ext>
            </a:extLst>
          </p:cNvPr>
          <p:cNvSpPr/>
          <p:nvPr/>
        </p:nvSpPr>
        <p:spPr>
          <a:xfrm>
            <a:off x="7536000" y="4582484"/>
            <a:ext cx="2880000" cy="144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i="1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Model</a:t>
            </a:r>
          </a:p>
        </p:txBody>
      </p:sp>
      <p:sp>
        <p:nvSpPr>
          <p:cNvPr id="5" name="Rectangle: Rounded Corners 20">
            <a:extLst>
              <a:ext uri="{FF2B5EF4-FFF2-40B4-BE49-F238E27FC236}">
                <a16:creationId xmlns:a16="http://schemas.microsoft.com/office/drawing/2014/main" id="{8E45889E-57E7-4E10-8901-6FB3D0F61D37}"/>
              </a:ext>
            </a:extLst>
          </p:cNvPr>
          <p:cNvSpPr/>
          <p:nvPr/>
        </p:nvSpPr>
        <p:spPr>
          <a:xfrm>
            <a:off x="4978759" y="1392643"/>
            <a:ext cx="2880000" cy="1440000"/>
          </a:xfrm>
          <a:prstGeom prst="round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i="1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Controller</a:t>
            </a:r>
          </a:p>
        </p:txBody>
      </p:sp>
      <p:cxnSp>
        <p:nvCxnSpPr>
          <p:cNvPr id="7" name="Straight Arrow Connector 5">
            <a:extLst>
              <a:ext uri="{FF2B5EF4-FFF2-40B4-BE49-F238E27FC236}">
                <a16:creationId xmlns:a16="http://schemas.microsoft.com/office/drawing/2014/main" id="{B3146E5D-6689-4FB1-9C61-4110195CD6CE}"/>
              </a:ext>
            </a:extLst>
          </p:cNvPr>
          <p:cNvCxnSpPr>
            <a:cxnSpLocks/>
            <a:endCxn id="5" idx="1"/>
          </p:cNvCxnSpPr>
          <p:nvPr/>
        </p:nvCxnSpPr>
        <p:spPr>
          <a:xfrm rot="5400000" flipH="1" flipV="1">
            <a:off x="2695559" y="2299283"/>
            <a:ext cx="2469840" cy="2096560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4">
            <a:extLst>
              <a:ext uri="{FF2B5EF4-FFF2-40B4-BE49-F238E27FC236}">
                <a16:creationId xmlns:a16="http://schemas.microsoft.com/office/drawing/2014/main" id="{9BBC43F4-898F-482A-8D22-4B0D49F4BF9B}"/>
              </a:ext>
            </a:extLst>
          </p:cNvPr>
          <p:cNvSpPr txBox="1"/>
          <p:nvPr/>
        </p:nvSpPr>
        <p:spPr>
          <a:xfrm>
            <a:off x="2268706" y="2948078"/>
            <a:ext cx="1245854" cy="70788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realiza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</a:t>
            </a:r>
          </a:p>
          <a:p>
            <a:pPr algn="ctr"/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requisição</a:t>
            </a:r>
            <a:endParaRPr lang="en-US" sz="2000" i="1" dirty="0">
              <a:solidFill>
                <a:schemeClr val="bg1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Straight Arrow Connector 5">
            <a:extLst>
              <a:ext uri="{FF2B5EF4-FFF2-40B4-BE49-F238E27FC236}">
                <a16:creationId xmlns:a16="http://schemas.microsoft.com/office/drawing/2014/main" id="{0367A2EF-8853-46BA-9F0A-DA7A85535C92}"/>
              </a:ext>
            </a:extLst>
          </p:cNvPr>
          <p:cNvCxnSpPr>
            <a:cxnSpLocks/>
          </p:cNvCxnSpPr>
          <p:nvPr/>
        </p:nvCxnSpPr>
        <p:spPr>
          <a:xfrm>
            <a:off x="7858758" y="1894528"/>
            <a:ext cx="1872000" cy="2664000"/>
          </a:xfrm>
          <a:prstGeom prst="bentConnector2">
            <a:avLst/>
          </a:prstGeom>
          <a:ln w="38100">
            <a:solidFill>
              <a:schemeClr val="bg1">
                <a:lumMod val="9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6">
            <a:extLst>
              <a:ext uri="{FF2B5EF4-FFF2-40B4-BE49-F238E27FC236}">
                <a16:creationId xmlns:a16="http://schemas.microsoft.com/office/drawing/2014/main" id="{48243F5F-ACEB-4026-A063-5B1B27C834E8}"/>
              </a:ext>
            </a:extLst>
          </p:cNvPr>
          <p:cNvSpPr txBox="1"/>
          <p:nvPr/>
        </p:nvSpPr>
        <p:spPr>
          <a:xfrm>
            <a:off x="8872137" y="2551067"/>
            <a:ext cx="1750800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invoca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método</a:t>
            </a:r>
            <a:endParaRPr lang="en-US" sz="2000" i="1" dirty="0">
              <a:solidFill>
                <a:schemeClr val="bg1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de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negócio</a:t>
            </a:r>
            <a:endParaRPr lang="en-US" sz="2000" i="1" dirty="0">
              <a:solidFill>
                <a:schemeClr val="bg1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Straight Arrow Connector 5">
            <a:extLst>
              <a:ext uri="{FF2B5EF4-FFF2-40B4-BE49-F238E27FC236}">
                <a16:creationId xmlns:a16="http://schemas.microsoft.com/office/drawing/2014/main" id="{9AF7B681-5956-4ED4-8A42-4FD767DA4ED8}"/>
              </a:ext>
            </a:extLst>
          </p:cNvPr>
          <p:cNvCxnSpPr>
            <a:cxnSpLocks/>
          </p:cNvCxnSpPr>
          <p:nvPr/>
        </p:nvCxnSpPr>
        <p:spPr>
          <a:xfrm rot="16200000" flipV="1">
            <a:off x="7156760" y="3143705"/>
            <a:ext cx="2124000" cy="720000"/>
          </a:xfrm>
          <a:prstGeom prst="bentConnector2">
            <a:avLst/>
          </a:prstGeom>
          <a:ln w="38100">
            <a:solidFill>
              <a:schemeClr val="bg1">
                <a:lumMod val="95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5">
            <a:extLst>
              <a:ext uri="{FF2B5EF4-FFF2-40B4-BE49-F238E27FC236}">
                <a16:creationId xmlns:a16="http://schemas.microsoft.com/office/drawing/2014/main" id="{090EEC12-F8F1-46BA-B3FB-7A8C2A3B1991}"/>
              </a:ext>
            </a:extLst>
          </p:cNvPr>
          <p:cNvCxnSpPr>
            <a:cxnSpLocks/>
            <a:stCxn id="5" idx="2"/>
          </p:cNvCxnSpPr>
          <p:nvPr/>
        </p:nvCxnSpPr>
        <p:spPr>
          <a:xfrm rot="5400000">
            <a:off x="4414869" y="3298593"/>
            <a:ext cx="2469840" cy="1537940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29">
            <a:extLst>
              <a:ext uri="{FF2B5EF4-FFF2-40B4-BE49-F238E27FC236}">
                <a16:creationId xmlns:a16="http://schemas.microsoft.com/office/drawing/2014/main" id="{1B331786-48CA-4025-89CC-CC5016A1E80D}"/>
              </a:ext>
            </a:extLst>
          </p:cNvPr>
          <p:cNvSpPr txBox="1"/>
          <p:nvPr/>
        </p:nvSpPr>
        <p:spPr>
          <a:xfrm>
            <a:off x="5616129" y="3598315"/>
            <a:ext cx="1606530" cy="70788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renderiza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</a:t>
            </a:r>
          </a:p>
          <a:p>
            <a:pPr algn="ctr"/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próxima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view</a:t>
            </a:r>
          </a:p>
        </p:txBody>
      </p:sp>
      <p:sp>
        <p:nvSpPr>
          <p:cNvPr id="14" name="Oval 30">
            <a:extLst>
              <a:ext uri="{FF2B5EF4-FFF2-40B4-BE49-F238E27FC236}">
                <a16:creationId xmlns:a16="http://schemas.microsoft.com/office/drawing/2014/main" id="{6ACC54B4-054B-4C17-BED6-E88BCD37F4C9}"/>
              </a:ext>
            </a:extLst>
          </p:cNvPr>
          <p:cNvSpPr/>
          <p:nvPr/>
        </p:nvSpPr>
        <p:spPr>
          <a:xfrm>
            <a:off x="2617365" y="2407640"/>
            <a:ext cx="540000" cy="54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5" name="Oval 31">
            <a:extLst>
              <a:ext uri="{FF2B5EF4-FFF2-40B4-BE49-F238E27FC236}">
                <a16:creationId xmlns:a16="http://schemas.microsoft.com/office/drawing/2014/main" id="{254A9B91-33FC-424F-87D5-44206886CA4A}"/>
              </a:ext>
            </a:extLst>
          </p:cNvPr>
          <p:cNvSpPr/>
          <p:nvPr/>
        </p:nvSpPr>
        <p:spPr>
          <a:xfrm>
            <a:off x="9466520" y="2010423"/>
            <a:ext cx="540000" cy="54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6" name="Oval 32">
            <a:extLst>
              <a:ext uri="{FF2B5EF4-FFF2-40B4-BE49-F238E27FC236}">
                <a16:creationId xmlns:a16="http://schemas.microsoft.com/office/drawing/2014/main" id="{7ED5A047-672A-46F9-B6B3-557E88C831F6}"/>
              </a:ext>
            </a:extLst>
          </p:cNvPr>
          <p:cNvSpPr/>
          <p:nvPr/>
        </p:nvSpPr>
        <p:spPr>
          <a:xfrm>
            <a:off x="6146680" y="3060785"/>
            <a:ext cx="540000" cy="54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7" name="Scroll: Vertical 2">
            <a:extLst>
              <a:ext uri="{FF2B5EF4-FFF2-40B4-BE49-F238E27FC236}">
                <a16:creationId xmlns:a16="http://schemas.microsoft.com/office/drawing/2014/main" id="{C0280EFD-2650-4D85-A072-37FC80438017}"/>
              </a:ext>
            </a:extLst>
          </p:cNvPr>
          <p:cNvSpPr/>
          <p:nvPr/>
        </p:nvSpPr>
        <p:spPr>
          <a:xfrm>
            <a:off x="7911420" y="1266721"/>
            <a:ext cx="4063340" cy="5075356"/>
          </a:xfrm>
          <a:prstGeom prst="verticalScroll">
            <a:avLst>
              <a:gd name="adj" fmla="val 7132"/>
            </a:avLst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 dirty="0" err="1">
                <a:solidFill>
                  <a:schemeClr val="tx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Até</a:t>
            </a:r>
            <a:r>
              <a:rPr lang="en-US" sz="3200" i="1" dirty="0">
                <a:solidFill>
                  <a:schemeClr val="tx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agora, </a:t>
            </a:r>
            <a:r>
              <a:rPr lang="en-US" sz="3200" i="1" dirty="0" err="1">
                <a:solidFill>
                  <a:schemeClr val="tx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vimos</a:t>
            </a:r>
            <a:r>
              <a:rPr lang="en-US" sz="3200" i="1" dirty="0">
                <a:solidFill>
                  <a:schemeClr val="tx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</a:t>
            </a:r>
            <a:r>
              <a:rPr lang="en-US" sz="3200" i="1" dirty="0" err="1">
                <a:solidFill>
                  <a:schemeClr val="tx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apenas</a:t>
            </a:r>
            <a:r>
              <a:rPr lang="en-US" sz="3200" i="1" dirty="0">
                <a:solidFill>
                  <a:schemeClr val="tx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2 </a:t>
            </a:r>
            <a:r>
              <a:rPr lang="en-US" sz="3200" i="1" dirty="0" err="1">
                <a:solidFill>
                  <a:schemeClr val="tx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partes</a:t>
            </a:r>
            <a:r>
              <a:rPr lang="en-US" sz="3200" i="1" dirty="0">
                <a:solidFill>
                  <a:schemeClr val="tx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….</a:t>
            </a:r>
          </a:p>
        </p:txBody>
      </p:sp>
      <p:sp>
        <p:nvSpPr>
          <p:cNvPr id="18" name="Rectangle: Rounded Corners 10">
            <a:extLst>
              <a:ext uri="{FF2B5EF4-FFF2-40B4-BE49-F238E27FC236}">
                <a16:creationId xmlns:a16="http://schemas.microsoft.com/office/drawing/2014/main" id="{E033D26F-937E-47E9-9DA2-D15EA2DCD277}"/>
              </a:ext>
            </a:extLst>
          </p:cNvPr>
          <p:cNvSpPr/>
          <p:nvPr/>
        </p:nvSpPr>
        <p:spPr>
          <a:xfrm>
            <a:off x="2000819" y="4582483"/>
            <a:ext cx="2880000" cy="1440000"/>
          </a:xfrm>
          <a:prstGeom prst="roundRect">
            <a:avLst/>
          </a:prstGeom>
          <a:solidFill>
            <a:srgbClr val="4A8CFF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0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 panose="020E0502030303020204" pitchFamily="34" charset="0"/>
                <a:cs typeface="Calibri" panose="020F0502020204030204" pitchFamily="34" charset="0"/>
                <a:sym typeface="Arial"/>
              </a:rPr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2031670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Diagonal Corners Rounded 2">
            <a:extLst>
              <a:ext uri="{FF2B5EF4-FFF2-40B4-BE49-F238E27FC236}">
                <a16:creationId xmlns:a16="http://schemas.microsoft.com/office/drawing/2014/main" id="{6DA729FE-A008-4D7C-9B7B-9FCAF173A033}"/>
              </a:ext>
            </a:extLst>
          </p:cNvPr>
          <p:cNvSpPr/>
          <p:nvPr/>
        </p:nvSpPr>
        <p:spPr>
          <a:xfrm>
            <a:off x="1657494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3200" b="1">
                <a:latin typeface="Candara" panose="020E0502030303020204" pitchFamily="34" charset="0"/>
                <a:cs typeface="Calibri" panose="020F0502020204030204" pitchFamily="34" charset="0"/>
              </a:rPr>
              <a:t>MVC: </a:t>
            </a:r>
            <a:r>
              <a:rPr lang="en-US" sz="3200">
                <a:latin typeface="Candara" panose="020E0502030303020204" pitchFamily="34" charset="0"/>
                <a:cs typeface="Calibri" panose="020F0502020204030204" pitchFamily="34" charset="0"/>
              </a:rPr>
              <a:t>Model </a:t>
            </a:r>
            <a:r>
              <a:rPr lang="en-US" sz="3200" dirty="0">
                <a:latin typeface="Candara" panose="020E0502030303020204" pitchFamily="34" charset="0"/>
                <a:cs typeface="Calibri" panose="020F0502020204030204" pitchFamily="34" charset="0"/>
              </a:rPr>
              <a:t>View Controller</a:t>
            </a:r>
          </a:p>
        </p:txBody>
      </p:sp>
      <p:sp>
        <p:nvSpPr>
          <p:cNvPr id="7" name="Subtítulo 1">
            <a:extLst>
              <a:ext uri="{FF2B5EF4-FFF2-40B4-BE49-F238E27FC236}">
                <a16:creationId xmlns:a16="http://schemas.microsoft.com/office/drawing/2014/main" id="{F8376A5C-D423-4ACA-99A7-3C8DA268E4BC}"/>
              </a:ext>
            </a:extLst>
          </p:cNvPr>
          <p:cNvSpPr txBox="1">
            <a:spLocks/>
          </p:cNvSpPr>
          <p:nvPr/>
        </p:nvSpPr>
        <p:spPr>
          <a:xfrm>
            <a:off x="577494" y="720000"/>
            <a:ext cx="11520000" cy="576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dirty="0">
                <a:solidFill>
                  <a:srgbClr val="0070C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A </a:t>
            </a:r>
            <a:r>
              <a:rPr lang="pt-BR" sz="3200" b="1" dirty="0">
                <a:solidFill>
                  <a:srgbClr val="0070C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World Wide Web</a:t>
            </a:r>
            <a:r>
              <a:rPr lang="pt-BR" sz="3200" dirty="0">
                <a:solidFill>
                  <a:srgbClr val="0070C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– WWW ou simplesmente </a:t>
            </a:r>
            <a:r>
              <a:rPr lang="pt-BR" sz="3200" b="1" dirty="0">
                <a:solidFill>
                  <a:srgbClr val="0070C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Web</a:t>
            </a:r>
          </a:p>
          <a:p>
            <a:pPr lvl="1"/>
            <a:r>
              <a:rPr lang="pt-BR" sz="2800" dirty="0">
                <a:solidFill>
                  <a:srgbClr val="0070C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A </a:t>
            </a:r>
            <a:r>
              <a:rPr lang="pt-BR" sz="2800" b="1" dirty="0">
                <a:solidFill>
                  <a:srgbClr val="0070C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Internet</a:t>
            </a:r>
            <a:r>
              <a:rPr lang="pt-BR" sz="2800" dirty="0">
                <a:solidFill>
                  <a:srgbClr val="0070C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foi idealizada para troca de informação a nível global</a:t>
            </a:r>
          </a:p>
          <a:p>
            <a:pPr lvl="1"/>
            <a:r>
              <a:rPr lang="pt-BR" sz="2800" dirty="0">
                <a:solidFill>
                  <a:srgbClr val="0070C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A princípio, estas informações seriam apenas </a:t>
            </a:r>
            <a:r>
              <a:rPr lang="pt-BR" sz="2800" b="1" dirty="0">
                <a:solidFill>
                  <a:srgbClr val="C0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textos</a:t>
            </a:r>
          </a:p>
          <a:p>
            <a:pPr lvl="1"/>
            <a:r>
              <a:rPr lang="pt-BR" sz="2800" dirty="0">
                <a:solidFill>
                  <a:srgbClr val="0070C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Em 1992, o cientista Tim Berners-Lee, criou a WWW com a </a:t>
            </a:r>
            <a:r>
              <a:rPr lang="pt-BR" sz="2800" i="1" u="sng" dirty="0">
                <a:solidFill>
                  <a:srgbClr val="0070C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proposta de ir além de textos</a:t>
            </a:r>
          </a:p>
        </p:txBody>
      </p:sp>
      <p:pic>
        <p:nvPicPr>
          <p:cNvPr id="8" name="Picture 2" descr="Tim Berners-Lee, criador do WWW, não está feliz com o que a web se tornou -  Hardware.com.br">
            <a:extLst>
              <a:ext uri="{FF2B5EF4-FFF2-40B4-BE49-F238E27FC236}">
                <a16:creationId xmlns:a16="http://schemas.microsoft.com/office/drawing/2014/main" id="{FB9AE5C6-AA06-4EE3-882B-F45C1A629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330" y="2808238"/>
            <a:ext cx="5336490" cy="3638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0522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0D2E6096-F975-4CD4-B31A-CFEE71E47451}"/>
              </a:ext>
            </a:extLst>
          </p:cNvPr>
          <p:cNvSpPr/>
          <p:nvPr/>
        </p:nvSpPr>
        <p:spPr>
          <a:xfrm>
            <a:off x="1657494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3200">
                <a:latin typeface="Candara" panose="020E0502030303020204" pitchFamily="34" charset="0"/>
                <a:cs typeface="Calibri" panose="020F0502020204030204" pitchFamily="34" charset="0"/>
              </a:rPr>
              <a:t>Detalhando o </a:t>
            </a:r>
            <a:r>
              <a:rPr lang="en-US" sz="3200" b="1">
                <a:latin typeface="Candara" panose="020E0502030303020204" pitchFamily="34" charset="0"/>
                <a:cs typeface="Calibri" panose="020F0502020204030204" pitchFamily="34" charset="0"/>
              </a:rPr>
              <a:t>Model</a:t>
            </a:r>
            <a:endParaRPr lang="en-US" sz="3200" b="1" dirty="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: Rounded Corners 18">
            <a:extLst>
              <a:ext uri="{FF2B5EF4-FFF2-40B4-BE49-F238E27FC236}">
                <a16:creationId xmlns:a16="http://schemas.microsoft.com/office/drawing/2014/main" id="{7DB020CE-50BB-4194-9048-6974A19B0428}"/>
              </a:ext>
            </a:extLst>
          </p:cNvPr>
          <p:cNvSpPr/>
          <p:nvPr/>
        </p:nvSpPr>
        <p:spPr>
          <a:xfrm>
            <a:off x="2000819" y="4582483"/>
            <a:ext cx="2880000" cy="144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i="1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View</a:t>
            </a:r>
          </a:p>
        </p:txBody>
      </p:sp>
      <p:sp>
        <p:nvSpPr>
          <p:cNvPr id="5" name="Rectangle: Rounded Corners 19">
            <a:extLst>
              <a:ext uri="{FF2B5EF4-FFF2-40B4-BE49-F238E27FC236}">
                <a16:creationId xmlns:a16="http://schemas.microsoft.com/office/drawing/2014/main" id="{D079226B-15D9-4CB2-BF59-EE9AD5356926}"/>
              </a:ext>
            </a:extLst>
          </p:cNvPr>
          <p:cNvSpPr/>
          <p:nvPr/>
        </p:nvSpPr>
        <p:spPr>
          <a:xfrm>
            <a:off x="7536000" y="4582484"/>
            <a:ext cx="2880000" cy="144000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i="1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Model</a:t>
            </a:r>
          </a:p>
        </p:txBody>
      </p:sp>
      <p:sp>
        <p:nvSpPr>
          <p:cNvPr id="7" name="Rectangle: Rounded Corners 20">
            <a:extLst>
              <a:ext uri="{FF2B5EF4-FFF2-40B4-BE49-F238E27FC236}">
                <a16:creationId xmlns:a16="http://schemas.microsoft.com/office/drawing/2014/main" id="{F74A2CAA-A74E-4E96-AEF6-C6E39D3A9881}"/>
              </a:ext>
            </a:extLst>
          </p:cNvPr>
          <p:cNvSpPr/>
          <p:nvPr/>
        </p:nvSpPr>
        <p:spPr>
          <a:xfrm>
            <a:off x="4978759" y="1392643"/>
            <a:ext cx="2880000" cy="144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i="1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Controller</a:t>
            </a:r>
          </a:p>
        </p:txBody>
      </p:sp>
      <p:cxnSp>
        <p:nvCxnSpPr>
          <p:cNvPr id="8" name="Straight Arrow Connector 5">
            <a:extLst>
              <a:ext uri="{FF2B5EF4-FFF2-40B4-BE49-F238E27FC236}">
                <a16:creationId xmlns:a16="http://schemas.microsoft.com/office/drawing/2014/main" id="{22FC07D0-30AC-427D-A426-1EAA4612DB84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 flipH="1" flipV="1">
            <a:off x="2695559" y="2299283"/>
            <a:ext cx="2469840" cy="2096560"/>
          </a:xfrm>
          <a:prstGeom prst="bentConnector2">
            <a:avLst/>
          </a:prstGeom>
          <a:ln w="38100">
            <a:solidFill>
              <a:schemeClr val="bg1">
                <a:lumMod val="9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24">
            <a:extLst>
              <a:ext uri="{FF2B5EF4-FFF2-40B4-BE49-F238E27FC236}">
                <a16:creationId xmlns:a16="http://schemas.microsoft.com/office/drawing/2014/main" id="{3F811F19-4132-4D46-9B8B-0FE65E5FED1F}"/>
              </a:ext>
            </a:extLst>
          </p:cNvPr>
          <p:cNvSpPr txBox="1"/>
          <p:nvPr/>
        </p:nvSpPr>
        <p:spPr>
          <a:xfrm>
            <a:off x="2268706" y="2948078"/>
            <a:ext cx="1245854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realiza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</a:t>
            </a:r>
          </a:p>
          <a:p>
            <a:pPr algn="ctr"/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requisição</a:t>
            </a:r>
            <a:endParaRPr lang="en-US" sz="2000" i="1" dirty="0">
              <a:solidFill>
                <a:schemeClr val="bg1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Straight Arrow Connector 5">
            <a:extLst>
              <a:ext uri="{FF2B5EF4-FFF2-40B4-BE49-F238E27FC236}">
                <a16:creationId xmlns:a16="http://schemas.microsoft.com/office/drawing/2014/main" id="{AE0F775A-4CE3-4FED-946F-30ACF13A590E}"/>
              </a:ext>
            </a:extLst>
          </p:cNvPr>
          <p:cNvCxnSpPr>
            <a:cxnSpLocks/>
          </p:cNvCxnSpPr>
          <p:nvPr/>
        </p:nvCxnSpPr>
        <p:spPr>
          <a:xfrm>
            <a:off x="7858758" y="1894528"/>
            <a:ext cx="1872000" cy="2664000"/>
          </a:xfrm>
          <a:prstGeom prst="bentConnector2">
            <a:avLst/>
          </a:prstGeom>
          <a:ln w="38100">
            <a:solidFill>
              <a:schemeClr val="bg1">
                <a:lumMod val="9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6">
            <a:extLst>
              <a:ext uri="{FF2B5EF4-FFF2-40B4-BE49-F238E27FC236}">
                <a16:creationId xmlns:a16="http://schemas.microsoft.com/office/drawing/2014/main" id="{E508E2E7-8DED-4076-ADCF-92BEF5C4BED4}"/>
              </a:ext>
            </a:extLst>
          </p:cNvPr>
          <p:cNvSpPr txBox="1"/>
          <p:nvPr/>
        </p:nvSpPr>
        <p:spPr>
          <a:xfrm>
            <a:off x="8872137" y="2551067"/>
            <a:ext cx="1750800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invoca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método</a:t>
            </a:r>
            <a:endParaRPr lang="en-US" sz="2000" i="1" dirty="0">
              <a:solidFill>
                <a:schemeClr val="bg1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de </a:t>
            </a:r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negócio</a:t>
            </a:r>
            <a:endParaRPr lang="en-US" sz="2000" i="1" dirty="0">
              <a:solidFill>
                <a:schemeClr val="bg1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cxnSp>
        <p:nvCxnSpPr>
          <p:cNvPr id="12" name="Straight Arrow Connector 5">
            <a:extLst>
              <a:ext uri="{FF2B5EF4-FFF2-40B4-BE49-F238E27FC236}">
                <a16:creationId xmlns:a16="http://schemas.microsoft.com/office/drawing/2014/main" id="{080F05A6-8A78-4DEB-9C5B-923E1181EB74}"/>
              </a:ext>
            </a:extLst>
          </p:cNvPr>
          <p:cNvCxnSpPr>
            <a:cxnSpLocks/>
          </p:cNvCxnSpPr>
          <p:nvPr/>
        </p:nvCxnSpPr>
        <p:spPr>
          <a:xfrm rot="16200000" flipV="1">
            <a:off x="7156760" y="3143705"/>
            <a:ext cx="2124000" cy="720000"/>
          </a:xfrm>
          <a:prstGeom prst="bentConnector2">
            <a:avLst/>
          </a:prstGeom>
          <a:ln w="38100">
            <a:solidFill>
              <a:schemeClr val="bg1">
                <a:lumMod val="95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5">
            <a:extLst>
              <a:ext uri="{FF2B5EF4-FFF2-40B4-BE49-F238E27FC236}">
                <a16:creationId xmlns:a16="http://schemas.microsoft.com/office/drawing/2014/main" id="{5BCA1390-10FE-4871-AF4E-22AE259E7837}"/>
              </a:ext>
            </a:extLst>
          </p:cNvPr>
          <p:cNvCxnSpPr>
            <a:cxnSpLocks/>
            <a:stCxn id="7" idx="2"/>
            <a:endCxn id="4" idx="3"/>
          </p:cNvCxnSpPr>
          <p:nvPr/>
        </p:nvCxnSpPr>
        <p:spPr>
          <a:xfrm rot="5400000">
            <a:off x="4414869" y="3298593"/>
            <a:ext cx="2469840" cy="1537940"/>
          </a:xfrm>
          <a:prstGeom prst="bentConnector2">
            <a:avLst/>
          </a:prstGeom>
          <a:ln w="38100">
            <a:solidFill>
              <a:schemeClr val="bg1">
                <a:lumMod val="9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9">
            <a:extLst>
              <a:ext uri="{FF2B5EF4-FFF2-40B4-BE49-F238E27FC236}">
                <a16:creationId xmlns:a16="http://schemas.microsoft.com/office/drawing/2014/main" id="{BABC8A0E-A3F3-48F8-B405-9ADECE1646E7}"/>
              </a:ext>
            </a:extLst>
          </p:cNvPr>
          <p:cNvSpPr txBox="1"/>
          <p:nvPr/>
        </p:nvSpPr>
        <p:spPr>
          <a:xfrm>
            <a:off x="5616129" y="3598315"/>
            <a:ext cx="1606530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renderiza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</a:t>
            </a:r>
          </a:p>
          <a:p>
            <a:pPr algn="ctr"/>
            <a:r>
              <a:rPr lang="en-US" sz="2000" i="1" dirty="0" err="1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próxima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view</a:t>
            </a:r>
          </a:p>
        </p:txBody>
      </p:sp>
      <p:sp>
        <p:nvSpPr>
          <p:cNvPr id="15" name="Oval 30">
            <a:extLst>
              <a:ext uri="{FF2B5EF4-FFF2-40B4-BE49-F238E27FC236}">
                <a16:creationId xmlns:a16="http://schemas.microsoft.com/office/drawing/2014/main" id="{AFC6F627-2DB2-40A9-AB2F-146082725FDF}"/>
              </a:ext>
            </a:extLst>
          </p:cNvPr>
          <p:cNvSpPr/>
          <p:nvPr/>
        </p:nvSpPr>
        <p:spPr>
          <a:xfrm>
            <a:off x="2617365" y="2407640"/>
            <a:ext cx="540000" cy="54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6" name="Oval 31">
            <a:extLst>
              <a:ext uri="{FF2B5EF4-FFF2-40B4-BE49-F238E27FC236}">
                <a16:creationId xmlns:a16="http://schemas.microsoft.com/office/drawing/2014/main" id="{9D2A11B0-46D8-469F-A339-27E164A24CF9}"/>
              </a:ext>
            </a:extLst>
          </p:cNvPr>
          <p:cNvSpPr/>
          <p:nvPr/>
        </p:nvSpPr>
        <p:spPr>
          <a:xfrm>
            <a:off x="9466520" y="2010423"/>
            <a:ext cx="540000" cy="54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7" name="Oval 32">
            <a:extLst>
              <a:ext uri="{FF2B5EF4-FFF2-40B4-BE49-F238E27FC236}">
                <a16:creationId xmlns:a16="http://schemas.microsoft.com/office/drawing/2014/main" id="{1732A4D3-FA67-4F98-A6A0-8A8F40ABD830}"/>
              </a:ext>
            </a:extLst>
          </p:cNvPr>
          <p:cNvSpPr/>
          <p:nvPr/>
        </p:nvSpPr>
        <p:spPr>
          <a:xfrm>
            <a:off x="6146680" y="3060785"/>
            <a:ext cx="540000" cy="54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8" name="Scroll: Vertical 48">
            <a:extLst>
              <a:ext uri="{FF2B5EF4-FFF2-40B4-BE49-F238E27FC236}">
                <a16:creationId xmlns:a16="http://schemas.microsoft.com/office/drawing/2014/main" id="{ADED9A29-C430-43D9-9F89-BA96DC578F20}"/>
              </a:ext>
            </a:extLst>
          </p:cNvPr>
          <p:cNvSpPr/>
          <p:nvPr/>
        </p:nvSpPr>
        <p:spPr>
          <a:xfrm>
            <a:off x="3319159" y="1233166"/>
            <a:ext cx="4063340" cy="5075356"/>
          </a:xfrm>
          <a:prstGeom prst="verticalScroll">
            <a:avLst>
              <a:gd name="adj" fmla="val 7132"/>
            </a:avLst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 dirty="0" err="1">
                <a:solidFill>
                  <a:schemeClr val="tx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Vamos</a:t>
            </a:r>
            <a:r>
              <a:rPr lang="en-US" sz="3200" i="1" dirty="0">
                <a:solidFill>
                  <a:schemeClr val="tx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agora </a:t>
            </a:r>
            <a:r>
              <a:rPr lang="en-US" sz="3200" i="1" dirty="0" err="1">
                <a:solidFill>
                  <a:schemeClr val="tx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compreender</a:t>
            </a:r>
            <a:r>
              <a:rPr lang="en-US" sz="3200" i="1" dirty="0">
                <a:solidFill>
                  <a:schemeClr val="tx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o </a:t>
            </a:r>
            <a:r>
              <a:rPr lang="en-US" sz="3200" b="1" i="1" dirty="0">
                <a:solidFill>
                  <a:schemeClr val="tx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38049862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19">
            <a:extLst>
              <a:ext uri="{FF2B5EF4-FFF2-40B4-BE49-F238E27FC236}">
                <a16:creationId xmlns:a16="http://schemas.microsoft.com/office/drawing/2014/main" id="{F3D4EE0E-3F86-4F6B-9CA2-EDD68CD82697}"/>
              </a:ext>
            </a:extLst>
          </p:cNvPr>
          <p:cNvSpPr/>
          <p:nvPr/>
        </p:nvSpPr>
        <p:spPr>
          <a:xfrm>
            <a:off x="1812022" y="1350626"/>
            <a:ext cx="8280000" cy="504000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000" i="1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Model</a:t>
            </a:r>
          </a:p>
        </p:txBody>
      </p:sp>
      <p:sp>
        <p:nvSpPr>
          <p:cNvPr id="4" name="Rectangle: Rounded Corners 1">
            <a:extLst>
              <a:ext uri="{FF2B5EF4-FFF2-40B4-BE49-F238E27FC236}">
                <a16:creationId xmlns:a16="http://schemas.microsoft.com/office/drawing/2014/main" id="{53791206-AD6E-46DF-823E-2DAD1B0F156D}"/>
              </a:ext>
            </a:extLst>
          </p:cNvPr>
          <p:cNvSpPr/>
          <p:nvPr/>
        </p:nvSpPr>
        <p:spPr>
          <a:xfrm>
            <a:off x="2476034" y="2550252"/>
            <a:ext cx="2880000" cy="1440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i="1" dirty="0">
                <a:solidFill>
                  <a:srgbClr val="7030A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Service</a:t>
            </a:r>
          </a:p>
        </p:txBody>
      </p:sp>
      <p:sp>
        <p:nvSpPr>
          <p:cNvPr id="5" name="Rectangle: Rounded Corners 22">
            <a:extLst>
              <a:ext uri="{FF2B5EF4-FFF2-40B4-BE49-F238E27FC236}">
                <a16:creationId xmlns:a16="http://schemas.microsoft.com/office/drawing/2014/main" id="{33686E13-547B-49AB-B30B-C852BC6319DE}"/>
              </a:ext>
            </a:extLst>
          </p:cNvPr>
          <p:cNvSpPr/>
          <p:nvPr/>
        </p:nvSpPr>
        <p:spPr>
          <a:xfrm>
            <a:off x="6019134" y="4229448"/>
            <a:ext cx="2880000" cy="1440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i="1" dirty="0" err="1">
                <a:solidFill>
                  <a:srgbClr val="7030A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Entidade</a:t>
            </a:r>
            <a:endParaRPr lang="en-US" sz="4000" i="1" dirty="0">
              <a:solidFill>
                <a:srgbClr val="7030A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: Rounded Corners 33">
            <a:extLst>
              <a:ext uri="{FF2B5EF4-FFF2-40B4-BE49-F238E27FC236}">
                <a16:creationId xmlns:a16="http://schemas.microsoft.com/office/drawing/2014/main" id="{BA10264A-EC58-4005-84BF-F19144030599}"/>
              </a:ext>
            </a:extLst>
          </p:cNvPr>
          <p:cNvSpPr/>
          <p:nvPr/>
        </p:nvSpPr>
        <p:spPr>
          <a:xfrm>
            <a:off x="2628434" y="2702652"/>
            <a:ext cx="2880000" cy="1440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i="1" dirty="0">
                <a:solidFill>
                  <a:srgbClr val="7030A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Service</a:t>
            </a:r>
          </a:p>
        </p:txBody>
      </p:sp>
      <p:sp>
        <p:nvSpPr>
          <p:cNvPr id="8" name="Rectangle: Rounded Corners 34">
            <a:extLst>
              <a:ext uri="{FF2B5EF4-FFF2-40B4-BE49-F238E27FC236}">
                <a16:creationId xmlns:a16="http://schemas.microsoft.com/office/drawing/2014/main" id="{D47A3034-4BE0-49C7-8F39-2FFC189137D5}"/>
              </a:ext>
            </a:extLst>
          </p:cNvPr>
          <p:cNvSpPr/>
          <p:nvPr/>
        </p:nvSpPr>
        <p:spPr>
          <a:xfrm>
            <a:off x="2780834" y="2855052"/>
            <a:ext cx="2880000" cy="1440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i="1" dirty="0">
                <a:solidFill>
                  <a:srgbClr val="7030A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Service</a:t>
            </a:r>
          </a:p>
        </p:txBody>
      </p:sp>
      <p:sp>
        <p:nvSpPr>
          <p:cNvPr id="9" name="Rectangle: Rounded Corners 35">
            <a:extLst>
              <a:ext uri="{FF2B5EF4-FFF2-40B4-BE49-F238E27FC236}">
                <a16:creationId xmlns:a16="http://schemas.microsoft.com/office/drawing/2014/main" id="{9088915B-D915-45AD-8703-1B88ECFE110C}"/>
              </a:ext>
            </a:extLst>
          </p:cNvPr>
          <p:cNvSpPr/>
          <p:nvPr/>
        </p:nvSpPr>
        <p:spPr>
          <a:xfrm>
            <a:off x="6171534" y="4381848"/>
            <a:ext cx="2880000" cy="1440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i="1" dirty="0" err="1">
                <a:solidFill>
                  <a:srgbClr val="7030A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Entidade</a:t>
            </a:r>
            <a:endParaRPr lang="en-US" sz="4000" i="1" dirty="0">
              <a:solidFill>
                <a:srgbClr val="7030A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: Rounded Corners 36">
            <a:extLst>
              <a:ext uri="{FF2B5EF4-FFF2-40B4-BE49-F238E27FC236}">
                <a16:creationId xmlns:a16="http://schemas.microsoft.com/office/drawing/2014/main" id="{6BFF3502-B0FC-4887-BB82-AC01B81A5ACB}"/>
              </a:ext>
            </a:extLst>
          </p:cNvPr>
          <p:cNvSpPr/>
          <p:nvPr/>
        </p:nvSpPr>
        <p:spPr>
          <a:xfrm>
            <a:off x="6323934" y="4534248"/>
            <a:ext cx="2880000" cy="1440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i="1">
                <a:solidFill>
                  <a:srgbClr val="7030A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Entity</a:t>
            </a:r>
            <a:endParaRPr lang="en-US" sz="4000" i="1" dirty="0">
              <a:solidFill>
                <a:srgbClr val="7030A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Scroll: Vertical 37">
            <a:extLst>
              <a:ext uri="{FF2B5EF4-FFF2-40B4-BE49-F238E27FC236}">
                <a16:creationId xmlns:a16="http://schemas.microsoft.com/office/drawing/2014/main" id="{C6BB8E52-6CB4-4BA9-A897-4922BCE0FC0F}"/>
              </a:ext>
            </a:extLst>
          </p:cNvPr>
          <p:cNvSpPr/>
          <p:nvPr/>
        </p:nvSpPr>
        <p:spPr>
          <a:xfrm>
            <a:off x="7793372" y="883752"/>
            <a:ext cx="4371531" cy="1258785"/>
          </a:xfrm>
          <a:prstGeom prst="verticalScroll">
            <a:avLst>
              <a:gd name="adj" fmla="val 18461"/>
            </a:avLst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 dirty="0">
                <a:solidFill>
                  <a:schemeClr val="tx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Model é sub-</a:t>
            </a:r>
            <a:r>
              <a:rPr lang="en-US" sz="3200" i="1" dirty="0" err="1">
                <a:solidFill>
                  <a:schemeClr val="tx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dividido</a:t>
            </a:r>
            <a:endParaRPr lang="en-US" sz="3200" b="1" i="1" dirty="0">
              <a:solidFill>
                <a:schemeClr val="tx1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: Diagonal Corners Rounded 2">
            <a:extLst>
              <a:ext uri="{FF2B5EF4-FFF2-40B4-BE49-F238E27FC236}">
                <a16:creationId xmlns:a16="http://schemas.microsoft.com/office/drawing/2014/main" id="{149539D1-6E39-44FC-B78F-82981159640B}"/>
              </a:ext>
            </a:extLst>
          </p:cNvPr>
          <p:cNvSpPr/>
          <p:nvPr/>
        </p:nvSpPr>
        <p:spPr>
          <a:xfrm>
            <a:off x="1657494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3200">
                <a:latin typeface="Candara" panose="020E0502030303020204" pitchFamily="34" charset="0"/>
                <a:cs typeface="Calibri" panose="020F0502020204030204" pitchFamily="34" charset="0"/>
              </a:rPr>
              <a:t>Detalhando o </a:t>
            </a:r>
            <a:r>
              <a:rPr lang="en-US" sz="3200" b="1">
                <a:latin typeface="Candara" panose="020E0502030303020204" pitchFamily="34" charset="0"/>
                <a:cs typeface="Calibri" panose="020F0502020204030204" pitchFamily="34" charset="0"/>
              </a:rPr>
              <a:t>Model</a:t>
            </a:r>
            <a:endParaRPr lang="en-US" sz="3200" b="1" dirty="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05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19">
            <a:extLst>
              <a:ext uri="{FF2B5EF4-FFF2-40B4-BE49-F238E27FC236}">
                <a16:creationId xmlns:a16="http://schemas.microsoft.com/office/drawing/2014/main" id="{22AC2F64-F118-42F4-8B22-7016617EC6A1}"/>
              </a:ext>
            </a:extLst>
          </p:cNvPr>
          <p:cNvSpPr/>
          <p:nvPr/>
        </p:nvSpPr>
        <p:spPr>
          <a:xfrm>
            <a:off x="1812022" y="1350626"/>
            <a:ext cx="8280000" cy="504000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000" i="1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Model</a:t>
            </a:r>
          </a:p>
        </p:txBody>
      </p:sp>
      <p:sp>
        <p:nvSpPr>
          <p:cNvPr id="4" name="Rectangle: Rounded Corners 1">
            <a:extLst>
              <a:ext uri="{FF2B5EF4-FFF2-40B4-BE49-F238E27FC236}">
                <a16:creationId xmlns:a16="http://schemas.microsoft.com/office/drawing/2014/main" id="{8CB120D9-03D0-4F8B-A36F-4FF638481E67}"/>
              </a:ext>
            </a:extLst>
          </p:cNvPr>
          <p:cNvSpPr/>
          <p:nvPr/>
        </p:nvSpPr>
        <p:spPr>
          <a:xfrm>
            <a:off x="2476034" y="2550252"/>
            <a:ext cx="2880000" cy="1440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i="1" dirty="0">
                <a:solidFill>
                  <a:srgbClr val="7030A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Service</a:t>
            </a:r>
          </a:p>
        </p:txBody>
      </p:sp>
      <p:sp>
        <p:nvSpPr>
          <p:cNvPr id="5" name="Rectangle: Rounded Corners 22">
            <a:extLst>
              <a:ext uri="{FF2B5EF4-FFF2-40B4-BE49-F238E27FC236}">
                <a16:creationId xmlns:a16="http://schemas.microsoft.com/office/drawing/2014/main" id="{F9C13C09-AAF3-4AA2-830C-7DD1141010A7}"/>
              </a:ext>
            </a:extLst>
          </p:cNvPr>
          <p:cNvSpPr/>
          <p:nvPr/>
        </p:nvSpPr>
        <p:spPr>
          <a:xfrm>
            <a:off x="6019134" y="4229448"/>
            <a:ext cx="2880000" cy="1440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i="1" dirty="0" err="1">
                <a:solidFill>
                  <a:srgbClr val="7030A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Entidade</a:t>
            </a:r>
            <a:endParaRPr lang="en-US" sz="4000" i="1" dirty="0">
              <a:solidFill>
                <a:srgbClr val="7030A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: Rounded Corners 33">
            <a:extLst>
              <a:ext uri="{FF2B5EF4-FFF2-40B4-BE49-F238E27FC236}">
                <a16:creationId xmlns:a16="http://schemas.microsoft.com/office/drawing/2014/main" id="{A1342752-DC50-49A4-8397-CEC8A8BAC6D7}"/>
              </a:ext>
            </a:extLst>
          </p:cNvPr>
          <p:cNvSpPr/>
          <p:nvPr/>
        </p:nvSpPr>
        <p:spPr>
          <a:xfrm>
            <a:off x="2628434" y="2702652"/>
            <a:ext cx="2880000" cy="1440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i="1" dirty="0">
                <a:solidFill>
                  <a:srgbClr val="7030A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Service</a:t>
            </a:r>
          </a:p>
        </p:txBody>
      </p:sp>
      <p:sp>
        <p:nvSpPr>
          <p:cNvPr id="8" name="Rectangle: Rounded Corners 34">
            <a:extLst>
              <a:ext uri="{FF2B5EF4-FFF2-40B4-BE49-F238E27FC236}">
                <a16:creationId xmlns:a16="http://schemas.microsoft.com/office/drawing/2014/main" id="{C567C526-452D-4465-A30F-9118FE5B1F08}"/>
              </a:ext>
            </a:extLst>
          </p:cNvPr>
          <p:cNvSpPr/>
          <p:nvPr/>
        </p:nvSpPr>
        <p:spPr>
          <a:xfrm>
            <a:off x="2780834" y="2855052"/>
            <a:ext cx="2880000" cy="1440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i="1" dirty="0">
                <a:solidFill>
                  <a:srgbClr val="7030A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Service</a:t>
            </a:r>
          </a:p>
        </p:txBody>
      </p:sp>
      <p:sp>
        <p:nvSpPr>
          <p:cNvPr id="9" name="Rectangle: Rounded Corners 35">
            <a:extLst>
              <a:ext uri="{FF2B5EF4-FFF2-40B4-BE49-F238E27FC236}">
                <a16:creationId xmlns:a16="http://schemas.microsoft.com/office/drawing/2014/main" id="{C96026A5-74AA-4C16-B42F-3A21C84CE331}"/>
              </a:ext>
            </a:extLst>
          </p:cNvPr>
          <p:cNvSpPr/>
          <p:nvPr/>
        </p:nvSpPr>
        <p:spPr>
          <a:xfrm>
            <a:off x="6171534" y="4381848"/>
            <a:ext cx="2880000" cy="1440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i="1" dirty="0" err="1">
                <a:solidFill>
                  <a:srgbClr val="7030A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Entidade</a:t>
            </a:r>
            <a:endParaRPr lang="en-US" sz="4000" i="1" dirty="0">
              <a:solidFill>
                <a:srgbClr val="7030A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: Rounded Corners 36">
            <a:extLst>
              <a:ext uri="{FF2B5EF4-FFF2-40B4-BE49-F238E27FC236}">
                <a16:creationId xmlns:a16="http://schemas.microsoft.com/office/drawing/2014/main" id="{9A8ADBBE-1B27-491E-AA36-068C1E38FA08}"/>
              </a:ext>
            </a:extLst>
          </p:cNvPr>
          <p:cNvSpPr/>
          <p:nvPr/>
        </p:nvSpPr>
        <p:spPr>
          <a:xfrm>
            <a:off x="6323934" y="4534248"/>
            <a:ext cx="2880000" cy="1440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i="1">
                <a:solidFill>
                  <a:srgbClr val="7030A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Entity</a:t>
            </a:r>
            <a:endParaRPr lang="en-US" sz="4000" i="1" dirty="0">
              <a:solidFill>
                <a:srgbClr val="7030A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o Explicativo: Linha 29">
            <a:extLst>
              <a:ext uri="{FF2B5EF4-FFF2-40B4-BE49-F238E27FC236}">
                <a16:creationId xmlns:a16="http://schemas.microsoft.com/office/drawing/2014/main" id="{951E59FB-9892-442E-A32F-005BF8A968E8}"/>
              </a:ext>
            </a:extLst>
          </p:cNvPr>
          <p:cNvSpPr/>
          <p:nvPr/>
        </p:nvSpPr>
        <p:spPr>
          <a:xfrm>
            <a:off x="521597" y="1124052"/>
            <a:ext cx="3960000" cy="900000"/>
          </a:xfrm>
          <a:prstGeom prst="borderCallout1">
            <a:avLst>
              <a:gd name="adj1" fmla="val 100840"/>
              <a:gd name="adj2" fmla="val 39732"/>
              <a:gd name="adj3" fmla="val 166218"/>
              <a:gd name="adj4" fmla="val 51736"/>
            </a:avLst>
          </a:prstGeom>
          <a:solidFill>
            <a:schemeClr val="accent2"/>
          </a:solidFill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Regras</a:t>
            </a:r>
            <a:r>
              <a:rPr lang="en-US" sz="3200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de </a:t>
            </a:r>
            <a:r>
              <a:rPr lang="en-US" sz="3200" dirty="0" err="1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negócio</a:t>
            </a:r>
            <a:endParaRPr lang="en-US" sz="3200" dirty="0">
              <a:solidFill>
                <a:schemeClr val="bg1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o Explicativo: Linha 29">
            <a:extLst>
              <a:ext uri="{FF2B5EF4-FFF2-40B4-BE49-F238E27FC236}">
                <a16:creationId xmlns:a16="http://schemas.microsoft.com/office/drawing/2014/main" id="{24D63839-465B-4427-93EF-69B4343F6650}"/>
              </a:ext>
            </a:extLst>
          </p:cNvPr>
          <p:cNvSpPr/>
          <p:nvPr/>
        </p:nvSpPr>
        <p:spPr>
          <a:xfrm>
            <a:off x="8009742" y="3148822"/>
            <a:ext cx="3960000" cy="900000"/>
          </a:xfrm>
          <a:prstGeom prst="borderCallout1">
            <a:avLst>
              <a:gd name="adj1" fmla="val 100840"/>
              <a:gd name="adj2" fmla="val 39732"/>
              <a:gd name="adj3" fmla="val 158730"/>
              <a:gd name="adj4" fmla="val 27981"/>
            </a:avLst>
          </a:prstGeom>
          <a:solidFill>
            <a:schemeClr val="accent2"/>
          </a:solidFill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Classes de dados</a:t>
            </a:r>
          </a:p>
        </p:txBody>
      </p:sp>
      <p:sp>
        <p:nvSpPr>
          <p:cNvPr id="13" name="Rectangle: Diagonal Corners Rounded 2">
            <a:extLst>
              <a:ext uri="{FF2B5EF4-FFF2-40B4-BE49-F238E27FC236}">
                <a16:creationId xmlns:a16="http://schemas.microsoft.com/office/drawing/2014/main" id="{ED5CF085-CCBD-49AE-9F70-227A044C4938}"/>
              </a:ext>
            </a:extLst>
          </p:cNvPr>
          <p:cNvSpPr/>
          <p:nvPr/>
        </p:nvSpPr>
        <p:spPr>
          <a:xfrm>
            <a:off x="1657494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3200">
                <a:latin typeface="Candara" panose="020E0502030303020204" pitchFamily="34" charset="0"/>
                <a:cs typeface="Calibri" panose="020F0502020204030204" pitchFamily="34" charset="0"/>
              </a:rPr>
              <a:t>Detalhando o </a:t>
            </a:r>
            <a:r>
              <a:rPr lang="en-US" sz="3200" b="1">
                <a:latin typeface="Candara" panose="020E0502030303020204" pitchFamily="34" charset="0"/>
                <a:cs typeface="Calibri" panose="020F0502020204030204" pitchFamily="34" charset="0"/>
              </a:rPr>
              <a:t>Model</a:t>
            </a:r>
            <a:endParaRPr lang="en-US" sz="3200" b="1" dirty="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9749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Diagonal Corners Rounded 2">
            <a:extLst>
              <a:ext uri="{FF2B5EF4-FFF2-40B4-BE49-F238E27FC236}">
                <a16:creationId xmlns:a16="http://schemas.microsoft.com/office/drawing/2014/main" id="{6DA729FE-A008-4D7C-9B7B-9FCAF173A033}"/>
              </a:ext>
            </a:extLst>
          </p:cNvPr>
          <p:cNvSpPr/>
          <p:nvPr/>
        </p:nvSpPr>
        <p:spPr>
          <a:xfrm>
            <a:off x="1657494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3200" b="1">
                <a:latin typeface="Candara" panose="020E0502030303020204" pitchFamily="34" charset="0"/>
                <a:cs typeface="Calibri" panose="020F0502020204030204" pitchFamily="34" charset="0"/>
              </a:rPr>
              <a:t>MVC: </a:t>
            </a:r>
            <a:r>
              <a:rPr lang="en-US" sz="3200">
                <a:latin typeface="Candara" panose="020E0502030303020204" pitchFamily="34" charset="0"/>
                <a:cs typeface="Calibri" panose="020F0502020204030204" pitchFamily="34" charset="0"/>
              </a:rPr>
              <a:t>Model </a:t>
            </a:r>
            <a:r>
              <a:rPr lang="en-US" sz="3200" dirty="0">
                <a:latin typeface="Candara" panose="020E0502030303020204" pitchFamily="34" charset="0"/>
                <a:cs typeface="Calibri" panose="020F0502020204030204" pitchFamily="34" charset="0"/>
              </a:rPr>
              <a:t>View Controller</a:t>
            </a:r>
          </a:p>
        </p:txBody>
      </p:sp>
      <p:sp>
        <p:nvSpPr>
          <p:cNvPr id="3" name="Subtítulo 1">
            <a:extLst>
              <a:ext uri="{FF2B5EF4-FFF2-40B4-BE49-F238E27FC236}">
                <a16:creationId xmlns:a16="http://schemas.microsoft.com/office/drawing/2014/main" id="{3D26078B-9D2F-4EAD-86EC-B4FBCEC20DC6}"/>
              </a:ext>
            </a:extLst>
          </p:cNvPr>
          <p:cNvSpPr txBox="1">
            <a:spLocks/>
          </p:cNvSpPr>
          <p:nvPr/>
        </p:nvSpPr>
        <p:spPr>
          <a:xfrm>
            <a:off x="856033" y="1396885"/>
            <a:ext cx="11160000" cy="522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3200" b="1" dirty="0">
              <a:solidFill>
                <a:srgbClr val="0070C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ubtítulo 1">
            <a:extLst>
              <a:ext uri="{FF2B5EF4-FFF2-40B4-BE49-F238E27FC236}">
                <a16:creationId xmlns:a16="http://schemas.microsoft.com/office/drawing/2014/main" id="{1B0F436F-862B-46B2-BEF4-CAF556029E33}"/>
              </a:ext>
            </a:extLst>
          </p:cNvPr>
          <p:cNvSpPr txBox="1">
            <a:spLocks/>
          </p:cNvSpPr>
          <p:nvPr/>
        </p:nvSpPr>
        <p:spPr>
          <a:xfrm>
            <a:off x="856033" y="856885"/>
            <a:ext cx="11160000" cy="54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i="1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Exemplo: Produtos</a:t>
            </a:r>
          </a:p>
        </p:txBody>
      </p:sp>
      <p:cxnSp>
        <p:nvCxnSpPr>
          <p:cNvPr id="5" name="Straight Arrow Connector 21">
            <a:extLst>
              <a:ext uri="{FF2B5EF4-FFF2-40B4-BE49-F238E27FC236}">
                <a16:creationId xmlns:a16="http://schemas.microsoft.com/office/drawing/2014/main" id="{7F400458-7C1B-4E10-8073-2E1FAC38F2E3}"/>
              </a:ext>
            </a:extLst>
          </p:cNvPr>
          <p:cNvCxnSpPr>
            <a:cxnSpLocks/>
          </p:cNvCxnSpPr>
          <p:nvPr/>
        </p:nvCxnSpPr>
        <p:spPr>
          <a:xfrm>
            <a:off x="8105339" y="3830763"/>
            <a:ext cx="885948" cy="0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18">
            <a:extLst>
              <a:ext uri="{FF2B5EF4-FFF2-40B4-BE49-F238E27FC236}">
                <a16:creationId xmlns:a16="http://schemas.microsoft.com/office/drawing/2014/main" id="{B63B80A0-99D3-4D8B-B102-D161D1372218}"/>
              </a:ext>
            </a:extLst>
          </p:cNvPr>
          <p:cNvSpPr/>
          <p:nvPr/>
        </p:nvSpPr>
        <p:spPr>
          <a:xfrm>
            <a:off x="6753138" y="1617664"/>
            <a:ext cx="5001757" cy="4659610"/>
          </a:xfrm>
          <a:prstGeom prst="roundRect">
            <a:avLst>
              <a:gd name="adj" fmla="val 6894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000" i="1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Model</a:t>
            </a:r>
          </a:p>
        </p:txBody>
      </p:sp>
      <p:sp>
        <p:nvSpPr>
          <p:cNvPr id="8" name="Rectangle: Rounded Corners 19">
            <a:extLst>
              <a:ext uri="{FF2B5EF4-FFF2-40B4-BE49-F238E27FC236}">
                <a16:creationId xmlns:a16="http://schemas.microsoft.com/office/drawing/2014/main" id="{1662E05A-FF09-46B4-BD29-6647B59AB190}"/>
              </a:ext>
            </a:extLst>
          </p:cNvPr>
          <p:cNvSpPr/>
          <p:nvPr/>
        </p:nvSpPr>
        <p:spPr>
          <a:xfrm>
            <a:off x="8722919" y="4622398"/>
            <a:ext cx="2880000" cy="1080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err="1">
                <a:solidFill>
                  <a:srgbClr val="7030A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Produto</a:t>
            </a:r>
            <a:endParaRPr lang="en-US" sz="2800" i="1" dirty="0">
              <a:solidFill>
                <a:srgbClr val="7030A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: Rounded Corners 20">
            <a:extLst>
              <a:ext uri="{FF2B5EF4-FFF2-40B4-BE49-F238E27FC236}">
                <a16:creationId xmlns:a16="http://schemas.microsoft.com/office/drawing/2014/main" id="{02871588-6272-4C1D-9986-62D452689033}"/>
              </a:ext>
            </a:extLst>
          </p:cNvPr>
          <p:cNvSpPr/>
          <p:nvPr/>
        </p:nvSpPr>
        <p:spPr>
          <a:xfrm>
            <a:off x="6976034" y="3142200"/>
            <a:ext cx="2880000" cy="1080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err="1">
                <a:solidFill>
                  <a:srgbClr val="7030A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ProdutoService</a:t>
            </a:r>
            <a:endParaRPr lang="en-US" sz="2800" i="1" dirty="0">
              <a:solidFill>
                <a:srgbClr val="7030A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: Rounded Corners 23">
            <a:extLst>
              <a:ext uri="{FF2B5EF4-FFF2-40B4-BE49-F238E27FC236}">
                <a16:creationId xmlns:a16="http://schemas.microsoft.com/office/drawing/2014/main" id="{F795EC4D-F3C2-42F9-BD82-54D191CE385D}"/>
              </a:ext>
            </a:extLst>
          </p:cNvPr>
          <p:cNvSpPr/>
          <p:nvPr/>
        </p:nvSpPr>
        <p:spPr>
          <a:xfrm>
            <a:off x="1337936" y="1617663"/>
            <a:ext cx="4651801" cy="2160000"/>
          </a:xfrm>
          <a:prstGeom prst="roundRect">
            <a:avLst>
              <a:gd name="adj" fmla="val 9462"/>
            </a:avLst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000" i="1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Controller</a:t>
            </a:r>
          </a:p>
        </p:txBody>
      </p:sp>
      <p:sp>
        <p:nvSpPr>
          <p:cNvPr id="11" name="Rectangle: Rounded Corners 24">
            <a:extLst>
              <a:ext uri="{FF2B5EF4-FFF2-40B4-BE49-F238E27FC236}">
                <a16:creationId xmlns:a16="http://schemas.microsoft.com/office/drawing/2014/main" id="{E2216B8D-6011-4BD3-A4AE-3C6DB019BF0C}"/>
              </a:ext>
            </a:extLst>
          </p:cNvPr>
          <p:cNvSpPr/>
          <p:nvPr/>
        </p:nvSpPr>
        <p:spPr>
          <a:xfrm>
            <a:off x="1697937" y="2442016"/>
            <a:ext cx="3953870" cy="1080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err="1">
                <a:solidFill>
                  <a:srgbClr val="0066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ProdutoController</a:t>
            </a:r>
            <a:endParaRPr lang="en-US" sz="2800" i="1" dirty="0">
              <a:solidFill>
                <a:srgbClr val="00660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: Rounded Corners 25">
            <a:extLst>
              <a:ext uri="{FF2B5EF4-FFF2-40B4-BE49-F238E27FC236}">
                <a16:creationId xmlns:a16="http://schemas.microsoft.com/office/drawing/2014/main" id="{F90F2D65-8737-4BF3-9E51-10D6CAFF2C61}"/>
              </a:ext>
            </a:extLst>
          </p:cNvPr>
          <p:cNvSpPr/>
          <p:nvPr/>
        </p:nvSpPr>
        <p:spPr>
          <a:xfrm>
            <a:off x="1337937" y="4117274"/>
            <a:ext cx="4651802" cy="2160000"/>
          </a:xfrm>
          <a:prstGeom prst="roundRect">
            <a:avLst>
              <a:gd name="adj" fmla="val 8899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000" i="1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View</a:t>
            </a:r>
          </a:p>
        </p:txBody>
      </p:sp>
      <p:sp>
        <p:nvSpPr>
          <p:cNvPr id="13" name="Rectangle: Rounded Corners 26">
            <a:extLst>
              <a:ext uri="{FF2B5EF4-FFF2-40B4-BE49-F238E27FC236}">
                <a16:creationId xmlns:a16="http://schemas.microsoft.com/office/drawing/2014/main" id="{2891E097-8BFD-41C7-8272-4320731191C9}"/>
              </a:ext>
            </a:extLst>
          </p:cNvPr>
          <p:cNvSpPr/>
          <p:nvPr/>
        </p:nvSpPr>
        <p:spPr>
          <a:xfrm>
            <a:off x="1689972" y="4921115"/>
            <a:ext cx="3961835" cy="1080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5A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>
                <a:solidFill>
                  <a:srgbClr val="005AF7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tabela-de-produtos</a:t>
            </a:r>
            <a:r>
              <a:rPr lang="en-US" sz="2800" i="1" dirty="0">
                <a:solidFill>
                  <a:srgbClr val="005AF7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.html</a:t>
            </a:r>
          </a:p>
        </p:txBody>
      </p:sp>
    </p:spTree>
    <p:extLst>
      <p:ext uri="{BB962C8B-B14F-4D97-AF65-F5344CB8AC3E}">
        <p14:creationId xmlns:p14="http://schemas.microsoft.com/office/powerpoint/2010/main" val="1277308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Diagonal Corners Rounded 2">
            <a:extLst>
              <a:ext uri="{FF2B5EF4-FFF2-40B4-BE49-F238E27FC236}">
                <a16:creationId xmlns:a16="http://schemas.microsoft.com/office/drawing/2014/main" id="{6DA729FE-A008-4D7C-9B7B-9FCAF173A033}"/>
              </a:ext>
            </a:extLst>
          </p:cNvPr>
          <p:cNvSpPr/>
          <p:nvPr/>
        </p:nvSpPr>
        <p:spPr>
          <a:xfrm>
            <a:off x="1657494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3200" b="1">
                <a:latin typeface="Candara" panose="020E0502030303020204" pitchFamily="34" charset="0"/>
                <a:cs typeface="Calibri" panose="020F0502020204030204" pitchFamily="34" charset="0"/>
              </a:rPr>
              <a:t>MVC: </a:t>
            </a:r>
            <a:r>
              <a:rPr lang="en-US" sz="3200">
                <a:latin typeface="Candara" panose="020E0502030303020204" pitchFamily="34" charset="0"/>
                <a:cs typeface="Calibri" panose="020F0502020204030204" pitchFamily="34" charset="0"/>
              </a:rPr>
              <a:t>Model </a:t>
            </a:r>
            <a:r>
              <a:rPr lang="en-US" sz="3200" dirty="0">
                <a:latin typeface="Candara" panose="020E0502030303020204" pitchFamily="34" charset="0"/>
                <a:cs typeface="Calibri" panose="020F0502020204030204" pitchFamily="34" charset="0"/>
              </a:rPr>
              <a:t>View Controller</a:t>
            </a:r>
          </a:p>
        </p:txBody>
      </p:sp>
      <p:sp>
        <p:nvSpPr>
          <p:cNvPr id="3" name="Subtítulo 1">
            <a:extLst>
              <a:ext uri="{FF2B5EF4-FFF2-40B4-BE49-F238E27FC236}">
                <a16:creationId xmlns:a16="http://schemas.microsoft.com/office/drawing/2014/main" id="{CA936EC2-A034-4F5D-8D31-D0A21273CA8F}"/>
              </a:ext>
            </a:extLst>
          </p:cNvPr>
          <p:cNvSpPr txBox="1">
            <a:spLocks/>
          </p:cNvSpPr>
          <p:nvPr/>
        </p:nvSpPr>
        <p:spPr>
          <a:xfrm>
            <a:off x="856033" y="1396885"/>
            <a:ext cx="11160000" cy="522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32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AE06E20-CB4D-4F44-9B58-6A78CDF60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870" y="1459879"/>
            <a:ext cx="8160261" cy="5076000"/>
          </a:xfrm>
          <a:prstGeom prst="rect">
            <a:avLst/>
          </a:prstGeom>
        </p:spPr>
      </p:pic>
      <p:sp>
        <p:nvSpPr>
          <p:cNvPr id="8" name="Subtítulo 1">
            <a:extLst>
              <a:ext uri="{FF2B5EF4-FFF2-40B4-BE49-F238E27FC236}">
                <a16:creationId xmlns:a16="http://schemas.microsoft.com/office/drawing/2014/main" id="{A4DAFFEB-9DC0-4B71-91E6-EF019B55B4C8}"/>
              </a:ext>
            </a:extLst>
          </p:cNvPr>
          <p:cNvSpPr txBox="1">
            <a:spLocks/>
          </p:cNvSpPr>
          <p:nvPr/>
        </p:nvSpPr>
        <p:spPr>
          <a:xfrm>
            <a:off x="856033" y="856885"/>
            <a:ext cx="11160000" cy="54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i="1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Exemplo: Produtos</a:t>
            </a:r>
          </a:p>
        </p:txBody>
      </p:sp>
    </p:spTree>
    <p:extLst>
      <p:ext uri="{BB962C8B-B14F-4D97-AF65-F5344CB8AC3E}">
        <p14:creationId xmlns:p14="http://schemas.microsoft.com/office/powerpoint/2010/main" val="21138008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>
            <a:extLst>
              <a:ext uri="{FF2B5EF4-FFF2-40B4-BE49-F238E27FC236}">
                <a16:creationId xmlns:a16="http://schemas.microsoft.com/office/drawing/2014/main" id="{57911120-99B1-4243-8369-A28B32696BA6}"/>
              </a:ext>
            </a:extLst>
          </p:cNvPr>
          <p:cNvSpPr txBox="1">
            <a:spLocks/>
          </p:cNvSpPr>
          <p:nvPr/>
        </p:nvSpPr>
        <p:spPr>
          <a:xfrm>
            <a:off x="541555" y="720000"/>
            <a:ext cx="11520000" cy="576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a)Criar: </a:t>
            </a:r>
            <a:r>
              <a:rPr lang="pt-BR" dirty="0">
                <a:solidFill>
                  <a:srgbClr val="0033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model</a:t>
            </a:r>
            <a:r>
              <a:rPr lang="pt-BR">
                <a:solidFill>
                  <a:srgbClr val="0033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.</a:t>
            </a:r>
            <a:r>
              <a:rPr lang="pt-BR" b="1" u="sng">
                <a:solidFill>
                  <a:srgbClr val="0033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entity</a:t>
            </a:r>
            <a:r>
              <a:rPr lang="pt-BR" b="1">
                <a:solidFill>
                  <a:srgbClr val="0033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.</a:t>
            </a:r>
            <a:r>
              <a:rPr lang="pt-BR" b="1" u="sng" dirty="0">
                <a:solidFill>
                  <a:srgbClr val="0033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Produto</a:t>
            </a:r>
          </a:p>
        </p:txBody>
      </p:sp>
      <p:sp>
        <p:nvSpPr>
          <p:cNvPr id="14" name="Retângulo: Cantos Diagonais Recortados 13">
            <a:extLst>
              <a:ext uri="{FF2B5EF4-FFF2-40B4-BE49-F238E27FC236}">
                <a16:creationId xmlns:a16="http://schemas.microsoft.com/office/drawing/2014/main" id="{BCEAE639-DD20-4B93-BD27-BB3661199E3A}"/>
              </a:ext>
            </a:extLst>
          </p:cNvPr>
          <p:cNvSpPr/>
          <p:nvPr/>
        </p:nvSpPr>
        <p:spPr>
          <a:xfrm>
            <a:off x="162155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>
                <a:latin typeface="Candara" panose="020E0502030303020204" pitchFamily="34" charset="0"/>
              </a:rPr>
              <a:t>Exercícios: </a:t>
            </a:r>
            <a:r>
              <a:rPr lang="pt-BR" sz="2800" b="1">
                <a:latin typeface="Candara" panose="020E0502030303020204" pitchFamily="34" charset="0"/>
              </a:rPr>
              <a:t>4) Produtos</a:t>
            </a:r>
            <a:endParaRPr lang="pt-BR" sz="2800" b="1" dirty="0">
              <a:latin typeface="Candara" panose="020E0502030303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63BEC69-8A87-4E48-BAAB-0C924573A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145" y="1310453"/>
            <a:ext cx="6313847" cy="5040000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9034567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>
            <a:extLst>
              <a:ext uri="{FF2B5EF4-FFF2-40B4-BE49-F238E27FC236}">
                <a16:creationId xmlns:a16="http://schemas.microsoft.com/office/drawing/2014/main" id="{018F1BD0-289F-4A49-B4CD-5817AC579638}"/>
              </a:ext>
            </a:extLst>
          </p:cNvPr>
          <p:cNvSpPr txBox="1">
            <a:spLocks/>
          </p:cNvSpPr>
          <p:nvPr/>
        </p:nvSpPr>
        <p:spPr>
          <a:xfrm>
            <a:off x="541555" y="719342"/>
            <a:ext cx="11520000" cy="576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b)Criar: </a:t>
            </a:r>
            <a:r>
              <a:rPr lang="pt-BR" dirty="0">
                <a:solidFill>
                  <a:srgbClr val="0033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model.</a:t>
            </a:r>
            <a:r>
              <a:rPr lang="pt-BR" b="1" u="sng" dirty="0">
                <a:solidFill>
                  <a:srgbClr val="0033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service</a:t>
            </a:r>
            <a:r>
              <a:rPr lang="pt-BR" dirty="0">
                <a:solidFill>
                  <a:srgbClr val="0033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.</a:t>
            </a:r>
            <a:r>
              <a:rPr lang="pt-BR" b="1" u="sng" dirty="0">
                <a:solidFill>
                  <a:srgbClr val="0033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ProdutoService</a:t>
            </a:r>
          </a:p>
          <a:p>
            <a:pPr marL="0" indent="0">
              <a:buNone/>
            </a:pPr>
            <a:endParaRPr lang="pt-BR" dirty="0">
              <a:solidFill>
                <a:srgbClr val="00330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tângulo: Cantos Diagonais Recortados 5">
            <a:extLst>
              <a:ext uri="{FF2B5EF4-FFF2-40B4-BE49-F238E27FC236}">
                <a16:creationId xmlns:a16="http://schemas.microsoft.com/office/drawing/2014/main" id="{C73395CC-A234-4DE2-BDFA-9B028F007D9C}"/>
              </a:ext>
            </a:extLst>
          </p:cNvPr>
          <p:cNvSpPr/>
          <p:nvPr/>
        </p:nvSpPr>
        <p:spPr>
          <a:xfrm>
            <a:off x="162155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>
                <a:latin typeface="Candara" panose="020E0502030303020204" pitchFamily="34" charset="0"/>
              </a:rPr>
              <a:t>Exercícios: </a:t>
            </a:r>
            <a:r>
              <a:rPr lang="pt-BR" sz="2800" b="1">
                <a:latin typeface="Candara" panose="020E0502030303020204" pitchFamily="34" charset="0"/>
              </a:rPr>
              <a:t>4) Produtos</a:t>
            </a:r>
            <a:endParaRPr lang="pt-BR" sz="2800" b="1" dirty="0">
              <a:latin typeface="Candara" panose="020E0502030303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335DF5F-5FD5-4B8F-9660-A35B1FCA4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893" y="1326167"/>
            <a:ext cx="8092215" cy="5040000"/>
          </a:xfrm>
          <a:prstGeom prst="rect">
            <a:avLst/>
          </a:prstGeom>
          <a:ln w="38100"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10020670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>
            <a:extLst>
              <a:ext uri="{FF2B5EF4-FFF2-40B4-BE49-F238E27FC236}">
                <a16:creationId xmlns:a16="http://schemas.microsoft.com/office/drawing/2014/main" id="{B7A7327B-4739-4FB4-BDD6-44D345DCFFBB}"/>
              </a:ext>
            </a:extLst>
          </p:cNvPr>
          <p:cNvSpPr txBox="1">
            <a:spLocks/>
          </p:cNvSpPr>
          <p:nvPr/>
        </p:nvSpPr>
        <p:spPr>
          <a:xfrm>
            <a:off x="541555" y="720000"/>
            <a:ext cx="11520000" cy="576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c)Criar: </a:t>
            </a:r>
            <a:r>
              <a:rPr lang="pt-BR" dirty="0">
                <a:solidFill>
                  <a:srgbClr val="0033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controller</a:t>
            </a:r>
            <a:r>
              <a:rPr lang="pt-BR">
                <a:solidFill>
                  <a:srgbClr val="0033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.</a:t>
            </a:r>
            <a:r>
              <a:rPr lang="pt-BR" b="1" u="sng">
                <a:solidFill>
                  <a:srgbClr val="0033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ProdutoController</a:t>
            </a:r>
            <a:endParaRPr lang="pt-BR" b="1" u="sng" dirty="0">
              <a:solidFill>
                <a:srgbClr val="00330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6" name="Retângulo: Cantos Diagonais Recortados 5">
            <a:extLst>
              <a:ext uri="{FF2B5EF4-FFF2-40B4-BE49-F238E27FC236}">
                <a16:creationId xmlns:a16="http://schemas.microsoft.com/office/drawing/2014/main" id="{1477FA9F-344B-4F26-9004-5953B3C03298}"/>
              </a:ext>
            </a:extLst>
          </p:cNvPr>
          <p:cNvSpPr/>
          <p:nvPr/>
        </p:nvSpPr>
        <p:spPr>
          <a:xfrm>
            <a:off x="162155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>
                <a:latin typeface="Candara" panose="020E0502030303020204" pitchFamily="34" charset="0"/>
              </a:rPr>
              <a:t>Exercícios: </a:t>
            </a:r>
            <a:r>
              <a:rPr lang="pt-BR" sz="2800" b="1">
                <a:latin typeface="Candara" panose="020E0502030303020204" pitchFamily="34" charset="0"/>
              </a:rPr>
              <a:t>4) Produtos</a:t>
            </a:r>
            <a:endParaRPr lang="pt-BR" sz="2800" b="1" dirty="0">
              <a:latin typeface="Candara" panose="020E0502030303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46B73A1-13B0-4AD3-A777-1BC5D1917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80" y="1340249"/>
            <a:ext cx="10557272" cy="5040000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B9F16079-AE76-4D7F-829C-667741155BCC}"/>
              </a:ext>
            </a:extLst>
          </p:cNvPr>
          <p:cNvSpPr/>
          <p:nvPr/>
        </p:nvSpPr>
        <p:spPr>
          <a:xfrm>
            <a:off x="5643418" y="4719782"/>
            <a:ext cx="2244437" cy="323273"/>
          </a:xfrm>
          <a:prstGeom prst="rect">
            <a:avLst/>
          </a:prstGeom>
          <a:solidFill>
            <a:srgbClr val="FFFF00">
              <a:alpha val="40000"/>
            </a:srgbClr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13826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>
            <a:extLst>
              <a:ext uri="{FF2B5EF4-FFF2-40B4-BE49-F238E27FC236}">
                <a16:creationId xmlns:a16="http://schemas.microsoft.com/office/drawing/2014/main" id="{D00844F8-5CC0-4001-AC2F-1E7B2A578804}"/>
              </a:ext>
            </a:extLst>
          </p:cNvPr>
          <p:cNvSpPr txBox="1">
            <a:spLocks/>
          </p:cNvSpPr>
          <p:nvPr/>
        </p:nvSpPr>
        <p:spPr>
          <a:xfrm>
            <a:off x="541555" y="720000"/>
            <a:ext cx="11520000" cy="576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d)Criar em </a:t>
            </a:r>
            <a:r>
              <a:rPr lang="pt-BR" b="1" i="1" dirty="0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templates</a:t>
            </a: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: </a:t>
            </a:r>
            <a:r>
              <a:rPr lang="pt-BR" u="sng">
                <a:solidFill>
                  <a:srgbClr val="0033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tabela-de-produtos</a:t>
            </a:r>
            <a:r>
              <a:rPr lang="pt-BR" u="sng" dirty="0">
                <a:solidFill>
                  <a:srgbClr val="0033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.html</a:t>
            </a:r>
          </a:p>
        </p:txBody>
      </p:sp>
      <p:sp>
        <p:nvSpPr>
          <p:cNvPr id="6" name="Retângulo: Cantos Diagonais Recortados 5">
            <a:extLst>
              <a:ext uri="{FF2B5EF4-FFF2-40B4-BE49-F238E27FC236}">
                <a16:creationId xmlns:a16="http://schemas.microsoft.com/office/drawing/2014/main" id="{6F7522F7-4333-4FAD-9DEA-BDFB0E56A922}"/>
              </a:ext>
            </a:extLst>
          </p:cNvPr>
          <p:cNvSpPr/>
          <p:nvPr/>
        </p:nvSpPr>
        <p:spPr>
          <a:xfrm>
            <a:off x="162155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>
                <a:latin typeface="Candara" panose="020E0502030303020204" pitchFamily="34" charset="0"/>
              </a:rPr>
              <a:t>Exercícios: </a:t>
            </a:r>
            <a:r>
              <a:rPr lang="pt-BR" sz="2800" b="1">
                <a:latin typeface="Candara" panose="020E0502030303020204" pitchFamily="34" charset="0"/>
              </a:rPr>
              <a:t>4) Produtos</a:t>
            </a:r>
            <a:endParaRPr lang="pt-BR" sz="2800" b="1" dirty="0">
              <a:latin typeface="Candara" panose="020E0502030303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9A061AA-A941-42E7-9C3A-0F553C77871E}"/>
              </a:ext>
            </a:extLst>
          </p:cNvPr>
          <p:cNvSpPr/>
          <p:nvPr/>
        </p:nvSpPr>
        <p:spPr>
          <a:xfrm>
            <a:off x="1080655" y="1597095"/>
            <a:ext cx="7555345" cy="4757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22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220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pt-BR" sz="22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220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pt-BR" sz="220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sz="220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22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Tabela de produtos</a:t>
            </a:r>
            <a:r>
              <a:rPr lang="pt-BR" sz="220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220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sz="220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220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220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pt-BR" sz="220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pt-BR" sz="22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20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pt-BR" sz="22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20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20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220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"&gt;</a:t>
            </a:r>
            <a:endParaRPr lang="pt-BR" sz="220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220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lang="pt-BR" sz="220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pt-BR" sz="220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220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220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      &lt;</a:t>
            </a:r>
            <a:r>
              <a:rPr lang="pt-BR" sz="220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sz="220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22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Descrição</a:t>
            </a:r>
            <a:r>
              <a:rPr lang="pt-BR" sz="220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220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sz="220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220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220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      &lt;</a:t>
            </a:r>
            <a:r>
              <a:rPr lang="pt-BR" sz="220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sz="220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22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Preço</a:t>
            </a:r>
            <a:r>
              <a:rPr lang="pt-BR" sz="220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220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sz="220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220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220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lang="pt-BR" sz="220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pt-BR" sz="220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22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220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lang="pt-BR" sz="220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pt-BR" sz="22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20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th:each</a:t>
            </a:r>
            <a:r>
              <a:rPr lang="pt-BR" sz="22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20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200">
                <a:solidFill>
                  <a:srgbClr val="2AA198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pvar</a:t>
            </a:r>
            <a:r>
              <a:rPr lang="pt-BR" sz="220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2200">
                <a:solidFill>
                  <a:srgbClr val="2AA19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${listaProdutos}</a:t>
            </a:r>
            <a:r>
              <a:rPr lang="pt-BR" sz="220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"&gt;</a:t>
            </a:r>
            <a:endParaRPr lang="pt-BR" sz="220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22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&lt;</a:t>
            </a:r>
            <a:r>
              <a:rPr lang="pt-BR" sz="220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sz="22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20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th:text</a:t>
            </a:r>
            <a:r>
              <a:rPr lang="pt-BR" sz="22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20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20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pt-BR" sz="2200">
                <a:solidFill>
                  <a:srgbClr val="2AA198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pvar</a:t>
            </a:r>
            <a:r>
              <a:rPr lang="pt-BR" sz="220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.descricao}</a:t>
            </a:r>
            <a:r>
              <a:rPr lang="pt-BR" sz="220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2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sz="220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sz="22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22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&lt;</a:t>
            </a:r>
            <a:r>
              <a:rPr lang="pt-BR" sz="220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sz="22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20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th:text</a:t>
            </a:r>
            <a:r>
              <a:rPr lang="pt-BR" sz="22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20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20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pt-BR" sz="2200">
                <a:solidFill>
                  <a:srgbClr val="2AA198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pvar</a:t>
            </a:r>
            <a:r>
              <a:rPr lang="pt-BR" sz="220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.preco}</a:t>
            </a:r>
            <a:r>
              <a:rPr lang="pt-BR" sz="220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2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sz="220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sz="22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220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lang="pt-BR" sz="220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pt-BR" sz="220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220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220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  &lt;/</a:t>
            </a:r>
            <a:r>
              <a:rPr lang="pt-BR" sz="220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pt-BR" sz="220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220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22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220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pt-BR" sz="22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9" name="Retângulo: Cantos Superiores Arredondados 8">
            <a:extLst>
              <a:ext uri="{FF2B5EF4-FFF2-40B4-BE49-F238E27FC236}">
                <a16:creationId xmlns:a16="http://schemas.microsoft.com/office/drawing/2014/main" id="{EDDC513E-2F90-4B2E-855B-08B718E20833}"/>
              </a:ext>
            </a:extLst>
          </p:cNvPr>
          <p:cNvSpPr/>
          <p:nvPr/>
        </p:nvSpPr>
        <p:spPr>
          <a:xfrm>
            <a:off x="1080655" y="1237095"/>
            <a:ext cx="3240000" cy="36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>
                <a:solidFill>
                  <a:schemeClr val="tx1"/>
                </a:solidFill>
                <a:latin typeface="Consolas" panose="020B0609020204030204" pitchFamily="49" charset="0"/>
              </a:rPr>
              <a:t>tabela-de-produtos.html</a:t>
            </a:r>
          </a:p>
        </p:txBody>
      </p:sp>
    </p:spTree>
    <p:extLst>
      <p:ext uri="{BB962C8B-B14F-4D97-AF65-F5344CB8AC3E}">
        <p14:creationId xmlns:p14="http://schemas.microsoft.com/office/powerpoint/2010/main" val="41724233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>
            <a:extLst>
              <a:ext uri="{FF2B5EF4-FFF2-40B4-BE49-F238E27FC236}">
                <a16:creationId xmlns:a16="http://schemas.microsoft.com/office/drawing/2014/main" id="{AAB80173-A133-4870-85F0-4EB7A08D4AE1}"/>
              </a:ext>
            </a:extLst>
          </p:cNvPr>
          <p:cNvSpPr txBox="1">
            <a:spLocks/>
          </p:cNvSpPr>
          <p:nvPr/>
        </p:nvSpPr>
        <p:spPr>
          <a:xfrm>
            <a:off x="541555" y="720000"/>
            <a:ext cx="11520000" cy="576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e)Abrir o navegador e acessar: </a:t>
            </a:r>
            <a:r>
              <a:rPr lang="pt-BR" b="1" u="sng" dirty="0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localhost:8080/produtos</a:t>
            </a:r>
          </a:p>
        </p:txBody>
      </p:sp>
      <p:sp>
        <p:nvSpPr>
          <p:cNvPr id="6" name="Retângulo: Cantos Diagonais Recortados 5">
            <a:extLst>
              <a:ext uri="{FF2B5EF4-FFF2-40B4-BE49-F238E27FC236}">
                <a16:creationId xmlns:a16="http://schemas.microsoft.com/office/drawing/2014/main" id="{648BD3B3-A879-441C-9071-D071668ABB74}"/>
              </a:ext>
            </a:extLst>
          </p:cNvPr>
          <p:cNvSpPr/>
          <p:nvPr/>
        </p:nvSpPr>
        <p:spPr>
          <a:xfrm>
            <a:off x="162155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>
                <a:latin typeface="Candara" panose="020E0502030303020204" pitchFamily="34" charset="0"/>
              </a:rPr>
              <a:t>Exercícios: </a:t>
            </a:r>
            <a:r>
              <a:rPr lang="pt-BR" sz="2800" b="1">
                <a:latin typeface="Candara" panose="020E0502030303020204" pitchFamily="34" charset="0"/>
              </a:rPr>
              <a:t>4) Produtos</a:t>
            </a:r>
            <a:endParaRPr lang="pt-BR" sz="2800" b="1" dirty="0">
              <a:latin typeface="Candara" panose="020E0502030303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031F41D-3A72-45CA-AC84-6996CD54E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817" y="1301218"/>
            <a:ext cx="6382705" cy="504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3248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Diagonal Corners Rounded 2">
            <a:extLst>
              <a:ext uri="{FF2B5EF4-FFF2-40B4-BE49-F238E27FC236}">
                <a16:creationId xmlns:a16="http://schemas.microsoft.com/office/drawing/2014/main" id="{6DA729FE-A008-4D7C-9B7B-9FCAF173A033}"/>
              </a:ext>
            </a:extLst>
          </p:cNvPr>
          <p:cNvSpPr/>
          <p:nvPr/>
        </p:nvSpPr>
        <p:spPr>
          <a:xfrm>
            <a:off x="1657494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3200" b="1">
                <a:latin typeface="Candara" panose="020E0502030303020204" pitchFamily="34" charset="0"/>
                <a:cs typeface="Calibri" panose="020F0502020204030204" pitchFamily="34" charset="0"/>
              </a:rPr>
              <a:t>MVC: </a:t>
            </a:r>
            <a:r>
              <a:rPr lang="en-US" sz="3200">
                <a:latin typeface="Candara" panose="020E0502030303020204" pitchFamily="34" charset="0"/>
                <a:cs typeface="Calibri" panose="020F0502020204030204" pitchFamily="34" charset="0"/>
              </a:rPr>
              <a:t>Model </a:t>
            </a:r>
            <a:r>
              <a:rPr lang="en-US" sz="3200" dirty="0">
                <a:latin typeface="Candara" panose="020E0502030303020204" pitchFamily="34" charset="0"/>
                <a:cs typeface="Calibri" panose="020F0502020204030204" pitchFamily="34" charset="0"/>
              </a:rPr>
              <a:t>View Controller</a:t>
            </a:r>
          </a:p>
        </p:txBody>
      </p:sp>
      <p:sp>
        <p:nvSpPr>
          <p:cNvPr id="3" name="Subtítulo 1">
            <a:extLst>
              <a:ext uri="{FF2B5EF4-FFF2-40B4-BE49-F238E27FC236}">
                <a16:creationId xmlns:a16="http://schemas.microsoft.com/office/drawing/2014/main" id="{6A5BADAB-F872-4AC2-8B32-5BCF6ABDD1C4}"/>
              </a:ext>
            </a:extLst>
          </p:cNvPr>
          <p:cNvSpPr txBox="1">
            <a:spLocks/>
          </p:cNvSpPr>
          <p:nvPr/>
        </p:nvSpPr>
        <p:spPr>
          <a:xfrm>
            <a:off x="577494" y="720000"/>
            <a:ext cx="11520000" cy="5760000"/>
          </a:xfrm>
          <a:prstGeom prst="rect">
            <a:avLst/>
          </a:prstGeom>
          <a:solidFill>
            <a:schemeClr val="bg1">
              <a:alpha val="10196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rgbClr val="0070C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A WWW conseguiu ser </a:t>
            </a:r>
            <a:r>
              <a:rPr lang="pt-BR" b="1" dirty="0">
                <a:solidFill>
                  <a:srgbClr val="0070C0"/>
                </a:solidFill>
                <a:highlight>
                  <a:srgbClr val="FFFF00"/>
                </a:highlight>
                <a:latin typeface="Candara" panose="020E0502030303020204" pitchFamily="34" charset="0"/>
                <a:cs typeface="Calibri" panose="020F0502020204030204" pitchFamily="34" charset="0"/>
              </a:rPr>
              <a:t>viabilizada</a:t>
            </a:r>
            <a:r>
              <a:rPr lang="pt-BR" dirty="0">
                <a:solidFill>
                  <a:srgbClr val="0070C0"/>
                </a:solidFill>
                <a:highlight>
                  <a:srgbClr val="FFFF00"/>
                </a:highlight>
                <a:latin typeface="Candara" panose="020E0502030303020204" pitchFamily="34" charset="0"/>
                <a:cs typeface="Calibri" panose="020F0502020204030204" pitchFamily="34" charset="0"/>
              </a:rPr>
              <a:t> por outras tecnologias</a:t>
            </a:r>
            <a:r>
              <a:rPr lang="pt-BR" dirty="0">
                <a:solidFill>
                  <a:srgbClr val="0070C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4" name="Rectangle: Rounded Corners 2">
            <a:extLst>
              <a:ext uri="{FF2B5EF4-FFF2-40B4-BE49-F238E27FC236}">
                <a16:creationId xmlns:a16="http://schemas.microsoft.com/office/drawing/2014/main" id="{00A4F414-C037-4779-BD90-CCAB76D2E6F4}"/>
              </a:ext>
            </a:extLst>
          </p:cNvPr>
          <p:cNvSpPr/>
          <p:nvPr/>
        </p:nvSpPr>
        <p:spPr>
          <a:xfrm>
            <a:off x="711881" y="1529942"/>
            <a:ext cx="3240000" cy="720000"/>
          </a:xfrm>
          <a:prstGeom prst="roundRect">
            <a:avLst>
              <a:gd name="adj" fmla="val 50000"/>
            </a:avLst>
          </a:prstGeom>
          <a:solidFill>
            <a:srgbClr val="1E60AD"/>
          </a:solidFill>
          <a:ln w="38100">
            <a:solidFill>
              <a:srgbClr val="1E60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HTTP</a:t>
            </a:r>
          </a:p>
        </p:txBody>
      </p:sp>
      <p:sp>
        <p:nvSpPr>
          <p:cNvPr id="5" name="Rectangle: Rounded Corners 8">
            <a:extLst>
              <a:ext uri="{FF2B5EF4-FFF2-40B4-BE49-F238E27FC236}">
                <a16:creationId xmlns:a16="http://schemas.microsoft.com/office/drawing/2014/main" id="{9713C5CD-2A16-45BA-A038-FC9900F55153}"/>
              </a:ext>
            </a:extLst>
          </p:cNvPr>
          <p:cNvSpPr/>
          <p:nvPr/>
        </p:nvSpPr>
        <p:spPr>
          <a:xfrm>
            <a:off x="711881" y="2566827"/>
            <a:ext cx="3240000" cy="720000"/>
          </a:xfrm>
          <a:prstGeom prst="roundRect">
            <a:avLst>
              <a:gd name="adj" fmla="val 50000"/>
            </a:avLst>
          </a:prstGeom>
          <a:solidFill>
            <a:srgbClr val="1E60AD"/>
          </a:solidFill>
          <a:ln w="38100">
            <a:solidFill>
              <a:srgbClr val="1E60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HTML</a:t>
            </a:r>
          </a:p>
        </p:txBody>
      </p:sp>
      <p:sp>
        <p:nvSpPr>
          <p:cNvPr id="7" name="Rectangle: Rounded Corners 11">
            <a:extLst>
              <a:ext uri="{FF2B5EF4-FFF2-40B4-BE49-F238E27FC236}">
                <a16:creationId xmlns:a16="http://schemas.microsoft.com/office/drawing/2014/main" id="{886B8678-B8F2-492B-93CB-D9CD2AB5A81A}"/>
              </a:ext>
            </a:extLst>
          </p:cNvPr>
          <p:cNvSpPr/>
          <p:nvPr/>
        </p:nvSpPr>
        <p:spPr>
          <a:xfrm>
            <a:off x="711881" y="3603712"/>
            <a:ext cx="3240000" cy="720000"/>
          </a:xfrm>
          <a:prstGeom prst="roundRect">
            <a:avLst>
              <a:gd name="adj" fmla="val 50000"/>
            </a:avLst>
          </a:prstGeom>
          <a:solidFill>
            <a:srgbClr val="1E60AD"/>
          </a:solidFill>
          <a:ln w="38100">
            <a:solidFill>
              <a:srgbClr val="1E60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CSS</a:t>
            </a:r>
          </a:p>
        </p:txBody>
      </p:sp>
      <p:sp>
        <p:nvSpPr>
          <p:cNvPr id="8" name="Rectangle: Rounded Corners 12">
            <a:extLst>
              <a:ext uri="{FF2B5EF4-FFF2-40B4-BE49-F238E27FC236}">
                <a16:creationId xmlns:a16="http://schemas.microsoft.com/office/drawing/2014/main" id="{03C95BE6-71E2-4EC4-B0CD-9A91EC9F2A64}"/>
              </a:ext>
            </a:extLst>
          </p:cNvPr>
          <p:cNvSpPr/>
          <p:nvPr/>
        </p:nvSpPr>
        <p:spPr>
          <a:xfrm>
            <a:off x="711881" y="4640597"/>
            <a:ext cx="3240000" cy="720000"/>
          </a:xfrm>
          <a:prstGeom prst="roundRect">
            <a:avLst>
              <a:gd name="adj" fmla="val 50000"/>
            </a:avLst>
          </a:prstGeom>
          <a:solidFill>
            <a:srgbClr val="1E60AD"/>
          </a:solidFill>
          <a:ln w="38100">
            <a:solidFill>
              <a:srgbClr val="1E60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Servidor</a:t>
            </a:r>
            <a:r>
              <a:rPr lang="en-US" sz="2800" b="1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Web</a:t>
            </a:r>
          </a:p>
        </p:txBody>
      </p:sp>
      <p:sp>
        <p:nvSpPr>
          <p:cNvPr id="9" name="Rectangle: Rounded Corners 13">
            <a:extLst>
              <a:ext uri="{FF2B5EF4-FFF2-40B4-BE49-F238E27FC236}">
                <a16:creationId xmlns:a16="http://schemas.microsoft.com/office/drawing/2014/main" id="{FD53AEE4-3FAF-49D5-9DC6-AD0DE3B2FC91}"/>
              </a:ext>
            </a:extLst>
          </p:cNvPr>
          <p:cNvSpPr/>
          <p:nvPr/>
        </p:nvSpPr>
        <p:spPr>
          <a:xfrm>
            <a:off x="711881" y="5677482"/>
            <a:ext cx="3240000" cy="720000"/>
          </a:xfrm>
          <a:prstGeom prst="roundRect">
            <a:avLst>
              <a:gd name="adj" fmla="val 50000"/>
            </a:avLst>
          </a:prstGeom>
          <a:solidFill>
            <a:srgbClr val="1E60AD"/>
          </a:solidFill>
          <a:ln w="38100">
            <a:solidFill>
              <a:srgbClr val="1E60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Navegador</a:t>
            </a:r>
            <a:r>
              <a:rPr lang="en-US" sz="2800" b="1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Web</a:t>
            </a:r>
          </a:p>
        </p:txBody>
      </p:sp>
      <p:sp>
        <p:nvSpPr>
          <p:cNvPr id="10" name="Rectangle: Rounded Corners 14">
            <a:extLst>
              <a:ext uri="{FF2B5EF4-FFF2-40B4-BE49-F238E27FC236}">
                <a16:creationId xmlns:a16="http://schemas.microsoft.com/office/drawing/2014/main" id="{4F80C947-164D-4ABB-8555-DCE0F0465632}"/>
              </a:ext>
            </a:extLst>
          </p:cNvPr>
          <p:cNvSpPr/>
          <p:nvPr/>
        </p:nvSpPr>
        <p:spPr>
          <a:xfrm>
            <a:off x="3635659" y="1529942"/>
            <a:ext cx="7920000" cy="72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1E60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rgbClr val="1E60AD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Protocolo</a:t>
            </a:r>
            <a:r>
              <a:rPr lang="en-US" sz="2400" dirty="0">
                <a:solidFill>
                  <a:srgbClr val="1E60AD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da Internet </a:t>
            </a:r>
            <a:r>
              <a:rPr lang="en-US" sz="2400" dirty="0" err="1">
                <a:solidFill>
                  <a:srgbClr val="1E60AD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baseado</a:t>
            </a:r>
            <a:r>
              <a:rPr lang="en-US" sz="2400" dirty="0">
                <a:solidFill>
                  <a:srgbClr val="1E60AD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1E60AD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em</a:t>
            </a:r>
            <a:r>
              <a:rPr lang="en-US" sz="2400" dirty="0">
                <a:solidFill>
                  <a:srgbClr val="1E60AD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hyper-</a:t>
            </a:r>
            <a:r>
              <a:rPr lang="en-US" sz="2400" dirty="0" err="1">
                <a:solidFill>
                  <a:srgbClr val="1E60AD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textos</a:t>
            </a:r>
            <a:endParaRPr lang="en-US" sz="2400" dirty="0">
              <a:solidFill>
                <a:srgbClr val="1E60AD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: Rounded Corners 15">
            <a:extLst>
              <a:ext uri="{FF2B5EF4-FFF2-40B4-BE49-F238E27FC236}">
                <a16:creationId xmlns:a16="http://schemas.microsoft.com/office/drawing/2014/main" id="{661E9803-F8DB-40BD-9FD7-5A638AE7FE5E}"/>
              </a:ext>
            </a:extLst>
          </p:cNvPr>
          <p:cNvSpPr/>
          <p:nvPr/>
        </p:nvSpPr>
        <p:spPr>
          <a:xfrm>
            <a:off x="3635659" y="2566827"/>
            <a:ext cx="7920000" cy="72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1E60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rgbClr val="1E60AD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Linguagem</a:t>
            </a:r>
            <a:r>
              <a:rPr lang="en-US" sz="2400" dirty="0">
                <a:solidFill>
                  <a:srgbClr val="1E60AD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de </a:t>
            </a:r>
            <a:r>
              <a:rPr lang="en-US" sz="2400" dirty="0" err="1">
                <a:solidFill>
                  <a:srgbClr val="1E60AD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marcação</a:t>
            </a:r>
            <a:r>
              <a:rPr lang="en-US" sz="2400" dirty="0">
                <a:solidFill>
                  <a:srgbClr val="1E60AD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1E60AD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estrutural</a:t>
            </a:r>
            <a:r>
              <a:rPr lang="en-US" sz="2400" dirty="0">
                <a:solidFill>
                  <a:srgbClr val="1E60AD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de hyper-</a:t>
            </a:r>
            <a:r>
              <a:rPr lang="en-US" sz="2400" dirty="0" err="1">
                <a:solidFill>
                  <a:srgbClr val="1E60AD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textos</a:t>
            </a:r>
            <a:endParaRPr lang="en-US" sz="2400" dirty="0">
              <a:solidFill>
                <a:srgbClr val="1E60AD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: Rounded Corners 18">
            <a:extLst>
              <a:ext uri="{FF2B5EF4-FFF2-40B4-BE49-F238E27FC236}">
                <a16:creationId xmlns:a16="http://schemas.microsoft.com/office/drawing/2014/main" id="{875A7A3A-7FB7-440E-900A-DBEC12ED6E9C}"/>
              </a:ext>
            </a:extLst>
          </p:cNvPr>
          <p:cNvSpPr/>
          <p:nvPr/>
        </p:nvSpPr>
        <p:spPr>
          <a:xfrm>
            <a:off x="3635659" y="3603712"/>
            <a:ext cx="7920000" cy="72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1E60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rgbClr val="1E60AD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Linguagem</a:t>
            </a:r>
            <a:r>
              <a:rPr lang="en-US" sz="2400" dirty="0">
                <a:solidFill>
                  <a:srgbClr val="1E60AD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de </a:t>
            </a:r>
            <a:r>
              <a:rPr lang="en-US" sz="2400" dirty="0" err="1">
                <a:solidFill>
                  <a:srgbClr val="1E60AD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estilização</a:t>
            </a:r>
            <a:r>
              <a:rPr lang="en-US" sz="2400" dirty="0">
                <a:solidFill>
                  <a:srgbClr val="1E60AD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para o HTML</a:t>
            </a:r>
          </a:p>
        </p:txBody>
      </p:sp>
      <p:sp>
        <p:nvSpPr>
          <p:cNvPr id="13" name="Rectangle: Rounded Corners 19">
            <a:extLst>
              <a:ext uri="{FF2B5EF4-FFF2-40B4-BE49-F238E27FC236}">
                <a16:creationId xmlns:a16="http://schemas.microsoft.com/office/drawing/2014/main" id="{FFA398ED-7637-4A5C-8D93-14231AB7F9C8}"/>
              </a:ext>
            </a:extLst>
          </p:cNvPr>
          <p:cNvSpPr/>
          <p:nvPr/>
        </p:nvSpPr>
        <p:spPr>
          <a:xfrm>
            <a:off x="3635659" y="4640597"/>
            <a:ext cx="7920000" cy="72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1E60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1E60AD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Software </a:t>
            </a:r>
            <a:r>
              <a:rPr lang="en-US" sz="2400" b="1" i="1" dirty="0">
                <a:solidFill>
                  <a:srgbClr val="1E60AD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server-side</a:t>
            </a:r>
            <a:r>
              <a:rPr lang="en-US" sz="2400" dirty="0">
                <a:solidFill>
                  <a:srgbClr val="1E60AD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para prover </a:t>
            </a:r>
            <a:r>
              <a:rPr lang="en-US" sz="2400" dirty="0" err="1">
                <a:solidFill>
                  <a:srgbClr val="1E60AD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arquivos</a:t>
            </a:r>
            <a:r>
              <a:rPr lang="en-US" sz="2400" dirty="0">
                <a:solidFill>
                  <a:srgbClr val="1E60AD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HTML</a:t>
            </a:r>
          </a:p>
        </p:txBody>
      </p:sp>
      <p:sp>
        <p:nvSpPr>
          <p:cNvPr id="14" name="Rectangle: Rounded Corners 20">
            <a:extLst>
              <a:ext uri="{FF2B5EF4-FFF2-40B4-BE49-F238E27FC236}">
                <a16:creationId xmlns:a16="http://schemas.microsoft.com/office/drawing/2014/main" id="{8A039D4F-A043-4828-B1AC-8351DAE39020}"/>
              </a:ext>
            </a:extLst>
          </p:cNvPr>
          <p:cNvSpPr/>
          <p:nvPr/>
        </p:nvSpPr>
        <p:spPr>
          <a:xfrm>
            <a:off x="3635659" y="5677482"/>
            <a:ext cx="7920000" cy="72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1E60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1E60AD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Software </a:t>
            </a:r>
            <a:r>
              <a:rPr lang="en-US" sz="2400" b="1" i="1" dirty="0">
                <a:solidFill>
                  <a:srgbClr val="1E60AD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client-side</a:t>
            </a:r>
            <a:r>
              <a:rPr lang="en-US" sz="2400" dirty="0">
                <a:solidFill>
                  <a:srgbClr val="1E60AD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para </a:t>
            </a:r>
            <a:r>
              <a:rPr lang="en-US" sz="2400" dirty="0" err="1">
                <a:solidFill>
                  <a:srgbClr val="1E60AD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interpretar</a:t>
            </a:r>
            <a:r>
              <a:rPr lang="en-US" sz="2400" dirty="0">
                <a:solidFill>
                  <a:srgbClr val="1E60AD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1E60AD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arquivo</a:t>
            </a:r>
            <a:r>
              <a:rPr lang="en-US" sz="2400" dirty="0">
                <a:solidFill>
                  <a:srgbClr val="1E60AD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HTML</a:t>
            </a:r>
          </a:p>
        </p:txBody>
      </p:sp>
    </p:spTree>
    <p:extLst>
      <p:ext uri="{BB962C8B-B14F-4D97-AF65-F5344CB8AC3E}">
        <p14:creationId xmlns:p14="http://schemas.microsoft.com/office/powerpoint/2010/main" val="42036325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>
            <a:extLst>
              <a:ext uri="{FF2B5EF4-FFF2-40B4-BE49-F238E27FC236}">
                <a16:creationId xmlns:a16="http://schemas.microsoft.com/office/drawing/2014/main" id="{AAB80173-A133-4870-85F0-4EB7A08D4AE1}"/>
              </a:ext>
            </a:extLst>
          </p:cNvPr>
          <p:cNvSpPr txBox="1">
            <a:spLocks/>
          </p:cNvSpPr>
          <p:nvPr/>
        </p:nvSpPr>
        <p:spPr>
          <a:xfrm>
            <a:off x="541555" y="720000"/>
            <a:ext cx="11520000" cy="5760000"/>
          </a:xfrm>
          <a:prstGeom prst="rect">
            <a:avLst/>
          </a:prstGeom>
          <a:solidFill>
            <a:srgbClr val="FFFF00"/>
          </a:solidFill>
          <a:ln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Adicionar a coluna ‘id’ na tabela de produtos</a:t>
            </a:r>
            <a:endParaRPr lang="pt-BR" dirty="0">
              <a:solidFill>
                <a:srgbClr val="00330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tângulo: Cantos Diagonais Recortados 5">
            <a:extLst>
              <a:ext uri="{FF2B5EF4-FFF2-40B4-BE49-F238E27FC236}">
                <a16:creationId xmlns:a16="http://schemas.microsoft.com/office/drawing/2014/main" id="{648BD3B3-A879-441C-9071-D071668ABB74}"/>
              </a:ext>
            </a:extLst>
          </p:cNvPr>
          <p:cNvSpPr/>
          <p:nvPr/>
        </p:nvSpPr>
        <p:spPr>
          <a:xfrm>
            <a:off x="1621555" y="0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>
                <a:solidFill>
                  <a:srgbClr val="FFFF00"/>
                </a:solidFill>
                <a:latin typeface="Candara" panose="020E0502030303020204" pitchFamily="34" charset="0"/>
              </a:rPr>
              <a:t>DESAFIO: </a:t>
            </a:r>
            <a:r>
              <a:rPr lang="pt-BR" sz="2800" b="1">
                <a:solidFill>
                  <a:srgbClr val="FFFF00"/>
                </a:solidFill>
                <a:latin typeface="Candara" panose="020E0502030303020204" pitchFamily="34" charset="0"/>
              </a:rPr>
              <a:t>4) Produtos</a:t>
            </a:r>
            <a:endParaRPr lang="pt-BR" sz="2800" b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1987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uvida - Dicas de Pedal">
            <a:extLst>
              <a:ext uri="{FF2B5EF4-FFF2-40B4-BE49-F238E27FC236}">
                <a16:creationId xmlns:a16="http://schemas.microsoft.com/office/drawing/2014/main" id="{814B93E2-092E-4554-BAED-5124E76C5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71500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22265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Nenhuma descrição de foto disponível.">
            <a:extLst>
              <a:ext uri="{FF2B5EF4-FFF2-40B4-BE49-F238E27FC236}">
                <a16:creationId xmlns:a16="http://schemas.microsoft.com/office/drawing/2014/main" id="{06E64515-8A99-430D-8E67-FCC09B4B8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500" y="570978"/>
            <a:ext cx="9605000" cy="61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58E05A3-E8D1-4CDE-A76F-BCDF314C100D}"/>
              </a:ext>
            </a:extLst>
          </p:cNvPr>
          <p:cNvSpPr txBox="1"/>
          <p:nvPr/>
        </p:nvSpPr>
        <p:spPr>
          <a:xfrm>
            <a:off x="2983345" y="6025412"/>
            <a:ext cx="7767781" cy="52322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latin typeface="Consolas" panose="020B0609020204030204" pitchFamily="49" charset="0"/>
              </a:rPr>
              <a:t>padraoArquitetural(mvc -&gt; mvc.</a:t>
            </a:r>
            <a:r>
              <a:rPr lang="en-US" sz="2800">
                <a:solidFill>
                  <a:srgbClr val="FFFF00"/>
                </a:solidFill>
                <a:latin typeface="Consolas" panose="020B0609020204030204" pitchFamily="49" charset="0"/>
              </a:rPr>
              <a:t>ok()</a:t>
            </a:r>
            <a:r>
              <a:rPr lang="en-US" sz="280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  <a:endParaRPr lang="en-US" sz="2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637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Diagonal Corners Rounded 2">
            <a:extLst>
              <a:ext uri="{FF2B5EF4-FFF2-40B4-BE49-F238E27FC236}">
                <a16:creationId xmlns:a16="http://schemas.microsoft.com/office/drawing/2014/main" id="{6DA729FE-A008-4D7C-9B7B-9FCAF173A033}"/>
              </a:ext>
            </a:extLst>
          </p:cNvPr>
          <p:cNvSpPr/>
          <p:nvPr/>
        </p:nvSpPr>
        <p:spPr>
          <a:xfrm>
            <a:off x="1657494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3200" b="1">
                <a:latin typeface="Candara" panose="020E0502030303020204" pitchFamily="34" charset="0"/>
                <a:cs typeface="Calibri" panose="020F0502020204030204" pitchFamily="34" charset="0"/>
              </a:rPr>
              <a:t>MVC: </a:t>
            </a:r>
            <a:r>
              <a:rPr lang="en-US" sz="3200">
                <a:latin typeface="Candara" panose="020E0502030303020204" pitchFamily="34" charset="0"/>
                <a:cs typeface="Calibri" panose="020F0502020204030204" pitchFamily="34" charset="0"/>
              </a:rPr>
              <a:t>Model </a:t>
            </a:r>
            <a:r>
              <a:rPr lang="en-US" sz="3200" dirty="0">
                <a:latin typeface="Candara" panose="020E0502030303020204" pitchFamily="34" charset="0"/>
                <a:cs typeface="Calibri" panose="020F0502020204030204" pitchFamily="34" charset="0"/>
              </a:rPr>
              <a:t>View Controller</a:t>
            </a:r>
          </a:p>
        </p:txBody>
      </p:sp>
      <p:sp>
        <p:nvSpPr>
          <p:cNvPr id="3" name="Subtítulo 1">
            <a:extLst>
              <a:ext uri="{FF2B5EF4-FFF2-40B4-BE49-F238E27FC236}">
                <a16:creationId xmlns:a16="http://schemas.microsoft.com/office/drawing/2014/main" id="{EA1D6596-B40F-4F95-9F8B-BEAF489DE93B}"/>
              </a:ext>
            </a:extLst>
          </p:cNvPr>
          <p:cNvSpPr txBox="1">
            <a:spLocks/>
          </p:cNvSpPr>
          <p:nvPr/>
        </p:nvSpPr>
        <p:spPr>
          <a:xfrm>
            <a:off x="856033" y="856885"/>
            <a:ext cx="11160000" cy="54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Arquitetura </a:t>
            </a:r>
            <a:r>
              <a:rPr lang="pt-BR" b="1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da WWW</a:t>
            </a:r>
          </a:p>
        </p:txBody>
      </p:sp>
      <p:sp>
        <p:nvSpPr>
          <p:cNvPr id="4" name="Rectangle: Rounded Corners 13">
            <a:extLst>
              <a:ext uri="{FF2B5EF4-FFF2-40B4-BE49-F238E27FC236}">
                <a16:creationId xmlns:a16="http://schemas.microsoft.com/office/drawing/2014/main" id="{339D8924-DFEA-4504-A29F-34B78B32DC9E}"/>
              </a:ext>
            </a:extLst>
          </p:cNvPr>
          <p:cNvSpPr/>
          <p:nvPr/>
        </p:nvSpPr>
        <p:spPr>
          <a:xfrm>
            <a:off x="6436739" y="1411190"/>
            <a:ext cx="5579993" cy="5205695"/>
          </a:xfrm>
          <a:prstGeom prst="roundRect">
            <a:avLst>
              <a:gd name="adj" fmla="val 0"/>
            </a:avLst>
          </a:prstGeom>
          <a:solidFill>
            <a:srgbClr val="0066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 err="1">
                <a:solidFill>
                  <a:srgbClr val="0066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Servidor</a:t>
            </a:r>
            <a:endParaRPr lang="en-US" sz="2800" b="1" dirty="0">
              <a:solidFill>
                <a:srgbClr val="00660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: Rounded Corners 20">
            <a:extLst>
              <a:ext uri="{FF2B5EF4-FFF2-40B4-BE49-F238E27FC236}">
                <a16:creationId xmlns:a16="http://schemas.microsoft.com/office/drawing/2014/main" id="{7304270D-2357-4AC0-BEA9-891156744E66}"/>
              </a:ext>
            </a:extLst>
          </p:cNvPr>
          <p:cNvSpPr/>
          <p:nvPr/>
        </p:nvSpPr>
        <p:spPr>
          <a:xfrm>
            <a:off x="855334" y="1411190"/>
            <a:ext cx="5579993" cy="5205695"/>
          </a:xfrm>
          <a:prstGeom prst="roundRect">
            <a:avLst>
              <a:gd name="adj" fmla="val 0"/>
            </a:avLst>
          </a:prstGeom>
          <a:solidFill>
            <a:srgbClr val="C000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 err="1">
                <a:solidFill>
                  <a:srgbClr val="C0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Cliente</a:t>
            </a:r>
            <a:endParaRPr lang="en-US" sz="2800" b="1" dirty="0">
              <a:solidFill>
                <a:srgbClr val="C0000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460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Diagonal Corners Rounded 2">
            <a:extLst>
              <a:ext uri="{FF2B5EF4-FFF2-40B4-BE49-F238E27FC236}">
                <a16:creationId xmlns:a16="http://schemas.microsoft.com/office/drawing/2014/main" id="{6DA729FE-A008-4D7C-9B7B-9FCAF173A033}"/>
              </a:ext>
            </a:extLst>
          </p:cNvPr>
          <p:cNvSpPr/>
          <p:nvPr/>
        </p:nvSpPr>
        <p:spPr>
          <a:xfrm>
            <a:off x="1657494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3200" b="1">
                <a:latin typeface="Candara" panose="020E0502030303020204" pitchFamily="34" charset="0"/>
                <a:cs typeface="Calibri" panose="020F0502020204030204" pitchFamily="34" charset="0"/>
              </a:rPr>
              <a:t>MVC: </a:t>
            </a:r>
            <a:r>
              <a:rPr lang="en-US" sz="3200">
                <a:latin typeface="Candara" panose="020E0502030303020204" pitchFamily="34" charset="0"/>
                <a:cs typeface="Calibri" panose="020F0502020204030204" pitchFamily="34" charset="0"/>
              </a:rPr>
              <a:t>Model </a:t>
            </a:r>
            <a:r>
              <a:rPr lang="en-US" sz="3200" dirty="0">
                <a:latin typeface="Candara" panose="020E0502030303020204" pitchFamily="34" charset="0"/>
                <a:cs typeface="Calibri" panose="020F0502020204030204" pitchFamily="34" charset="0"/>
              </a:rPr>
              <a:t>View Controller</a:t>
            </a:r>
          </a:p>
        </p:txBody>
      </p:sp>
      <p:sp>
        <p:nvSpPr>
          <p:cNvPr id="3" name="Rectangle: Rounded Corners 26">
            <a:extLst>
              <a:ext uri="{FF2B5EF4-FFF2-40B4-BE49-F238E27FC236}">
                <a16:creationId xmlns:a16="http://schemas.microsoft.com/office/drawing/2014/main" id="{0E654753-66A9-4780-A511-DAF160225C8E}"/>
              </a:ext>
            </a:extLst>
          </p:cNvPr>
          <p:cNvSpPr/>
          <p:nvPr/>
        </p:nvSpPr>
        <p:spPr>
          <a:xfrm>
            <a:off x="855334" y="1411190"/>
            <a:ext cx="5579993" cy="5205695"/>
          </a:xfrm>
          <a:prstGeom prst="roundRect">
            <a:avLst>
              <a:gd name="adj" fmla="val 0"/>
            </a:avLst>
          </a:prstGeom>
          <a:solidFill>
            <a:srgbClr val="C00000">
              <a:alpha val="1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 err="1">
                <a:solidFill>
                  <a:srgbClr val="C0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Cliente</a:t>
            </a:r>
            <a:endParaRPr lang="en-US" sz="2000" dirty="0">
              <a:solidFill>
                <a:srgbClr val="C0000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: Rounded Corners 25">
            <a:extLst>
              <a:ext uri="{FF2B5EF4-FFF2-40B4-BE49-F238E27FC236}">
                <a16:creationId xmlns:a16="http://schemas.microsoft.com/office/drawing/2014/main" id="{29099152-3AB0-4E50-9319-AF354375949F}"/>
              </a:ext>
            </a:extLst>
          </p:cNvPr>
          <p:cNvSpPr/>
          <p:nvPr/>
        </p:nvSpPr>
        <p:spPr>
          <a:xfrm>
            <a:off x="6436739" y="1411190"/>
            <a:ext cx="5579993" cy="5205695"/>
          </a:xfrm>
          <a:prstGeom prst="roundRect">
            <a:avLst>
              <a:gd name="adj" fmla="val 0"/>
            </a:avLst>
          </a:prstGeom>
          <a:solidFill>
            <a:srgbClr val="006600">
              <a:alpha val="1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 err="1">
                <a:solidFill>
                  <a:srgbClr val="0066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Servidor</a:t>
            </a:r>
            <a:endParaRPr lang="en-US" sz="2000" dirty="0">
              <a:solidFill>
                <a:srgbClr val="00660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: Rounded Corners 13">
            <a:extLst>
              <a:ext uri="{FF2B5EF4-FFF2-40B4-BE49-F238E27FC236}">
                <a16:creationId xmlns:a16="http://schemas.microsoft.com/office/drawing/2014/main" id="{8FDA8549-63CC-41E7-84DC-575B86628213}"/>
              </a:ext>
            </a:extLst>
          </p:cNvPr>
          <p:cNvSpPr/>
          <p:nvPr/>
        </p:nvSpPr>
        <p:spPr>
          <a:xfrm>
            <a:off x="8395669" y="2724044"/>
            <a:ext cx="2520000" cy="1800000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 dirty="0" err="1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Servidor</a:t>
            </a:r>
            <a:r>
              <a:rPr lang="en-US" sz="3200" i="1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Web</a:t>
            </a:r>
          </a:p>
        </p:txBody>
      </p:sp>
      <p:sp>
        <p:nvSpPr>
          <p:cNvPr id="7" name="Rectangle: Rounded Corners 15">
            <a:extLst>
              <a:ext uri="{FF2B5EF4-FFF2-40B4-BE49-F238E27FC236}">
                <a16:creationId xmlns:a16="http://schemas.microsoft.com/office/drawing/2014/main" id="{018FDB8C-DEF5-4DCC-866F-3F4C2576BC2A}"/>
              </a:ext>
            </a:extLst>
          </p:cNvPr>
          <p:cNvSpPr/>
          <p:nvPr/>
        </p:nvSpPr>
        <p:spPr>
          <a:xfrm>
            <a:off x="1677881" y="2724044"/>
            <a:ext cx="2520000" cy="1800000"/>
          </a:xfrm>
          <a:prstGeom prst="round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 dirty="0" err="1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Navegador</a:t>
            </a:r>
            <a:r>
              <a:rPr lang="en-US" sz="3200" i="1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Web</a:t>
            </a:r>
          </a:p>
        </p:txBody>
      </p:sp>
      <p:cxnSp>
        <p:nvCxnSpPr>
          <p:cNvPr id="8" name="Straight Arrow Connector 19">
            <a:extLst>
              <a:ext uri="{FF2B5EF4-FFF2-40B4-BE49-F238E27FC236}">
                <a16:creationId xmlns:a16="http://schemas.microsoft.com/office/drawing/2014/main" id="{2CC533B9-29D5-4913-A23F-3D9602057BBE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197881" y="3624044"/>
            <a:ext cx="4197788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7">
            <a:extLst>
              <a:ext uri="{FF2B5EF4-FFF2-40B4-BE49-F238E27FC236}">
                <a16:creationId xmlns:a16="http://schemas.microsoft.com/office/drawing/2014/main" id="{2FF5E86A-08AD-410F-B706-3B924A09C559}"/>
              </a:ext>
            </a:extLst>
          </p:cNvPr>
          <p:cNvSpPr/>
          <p:nvPr/>
        </p:nvSpPr>
        <p:spPr>
          <a:xfrm>
            <a:off x="5756775" y="3444743"/>
            <a:ext cx="1080000" cy="36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HTTP</a:t>
            </a:r>
          </a:p>
        </p:txBody>
      </p:sp>
      <p:sp>
        <p:nvSpPr>
          <p:cNvPr id="11" name="Subtítulo 1">
            <a:extLst>
              <a:ext uri="{FF2B5EF4-FFF2-40B4-BE49-F238E27FC236}">
                <a16:creationId xmlns:a16="http://schemas.microsoft.com/office/drawing/2014/main" id="{89D6B8E5-E32F-4031-8692-3B63A5864F29}"/>
              </a:ext>
            </a:extLst>
          </p:cNvPr>
          <p:cNvSpPr txBox="1">
            <a:spLocks/>
          </p:cNvSpPr>
          <p:nvPr/>
        </p:nvSpPr>
        <p:spPr>
          <a:xfrm>
            <a:off x="856033" y="856885"/>
            <a:ext cx="11160000" cy="54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Arquitetura </a:t>
            </a:r>
            <a:r>
              <a:rPr lang="pt-BR" b="1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da WWW</a:t>
            </a:r>
          </a:p>
        </p:txBody>
      </p:sp>
    </p:spTree>
    <p:extLst>
      <p:ext uri="{BB962C8B-B14F-4D97-AF65-F5344CB8AC3E}">
        <p14:creationId xmlns:p14="http://schemas.microsoft.com/office/powerpoint/2010/main" val="457235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Diagonal Corners Rounded 2">
            <a:extLst>
              <a:ext uri="{FF2B5EF4-FFF2-40B4-BE49-F238E27FC236}">
                <a16:creationId xmlns:a16="http://schemas.microsoft.com/office/drawing/2014/main" id="{6DA729FE-A008-4D7C-9B7B-9FCAF173A033}"/>
              </a:ext>
            </a:extLst>
          </p:cNvPr>
          <p:cNvSpPr/>
          <p:nvPr/>
        </p:nvSpPr>
        <p:spPr>
          <a:xfrm>
            <a:off x="1657494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3200" b="1">
                <a:latin typeface="Candara" panose="020E0502030303020204" pitchFamily="34" charset="0"/>
                <a:cs typeface="Calibri" panose="020F0502020204030204" pitchFamily="34" charset="0"/>
              </a:rPr>
              <a:t>MVC: </a:t>
            </a:r>
            <a:r>
              <a:rPr lang="en-US" sz="3200">
                <a:latin typeface="Candara" panose="020E0502030303020204" pitchFamily="34" charset="0"/>
                <a:cs typeface="Calibri" panose="020F0502020204030204" pitchFamily="34" charset="0"/>
              </a:rPr>
              <a:t>Model </a:t>
            </a:r>
            <a:r>
              <a:rPr lang="en-US" sz="3200" dirty="0">
                <a:latin typeface="Candara" panose="020E0502030303020204" pitchFamily="34" charset="0"/>
                <a:cs typeface="Calibri" panose="020F0502020204030204" pitchFamily="34" charset="0"/>
              </a:rPr>
              <a:t>View Controller</a:t>
            </a:r>
          </a:p>
        </p:txBody>
      </p:sp>
      <p:sp>
        <p:nvSpPr>
          <p:cNvPr id="3" name="Rectangle: Rounded Corners 26">
            <a:extLst>
              <a:ext uri="{FF2B5EF4-FFF2-40B4-BE49-F238E27FC236}">
                <a16:creationId xmlns:a16="http://schemas.microsoft.com/office/drawing/2014/main" id="{BC39FEE5-4FBA-410B-B93D-18B69A46CFB9}"/>
              </a:ext>
            </a:extLst>
          </p:cNvPr>
          <p:cNvSpPr/>
          <p:nvPr/>
        </p:nvSpPr>
        <p:spPr>
          <a:xfrm>
            <a:off x="855334" y="1411190"/>
            <a:ext cx="5579993" cy="5205695"/>
          </a:xfrm>
          <a:prstGeom prst="roundRect">
            <a:avLst>
              <a:gd name="adj" fmla="val 0"/>
            </a:avLst>
          </a:prstGeom>
          <a:solidFill>
            <a:srgbClr val="C00000">
              <a:alpha val="1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 err="1">
                <a:solidFill>
                  <a:srgbClr val="C0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Cliente</a:t>
            </a:r>
            <a:endParaRPr lang="en-US" sz="2000" dirty="0">
              <a:solidFill>
                <a:srgbClr val="C0000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: Rounded Corners 25">
            <a:extLst>
              <a:ext uri="{FF2B5EF4-FFF2-40B4-BE49-F238E27FC236}">
                <a16:creationId xmlns:a16="http://schemas.microsoft.com/office/drawing/2014/main" id="{9BD94887-9C53-4298-A4C8-71724A607C43}"/>
              </a:ext>
            </a:extLst>
          </p:cNvPr>
          <p:cNvSpPr/>
          <p:nvPr/>
        </p:nvSpPr>
        <p:spPr>
          <a:xfrm>
            <a:off x="6436739" y="1411190"/>
            <a:ext cx="5579993" cy="5205695"/>
          </a:xfrm>
          <a:prstGeom prst="roundRect">
            <a:avLst>
              <a:gd name="adj" fmla="val 0"/>
            </a:avLst>
          </a:prstGeom>
          <a:solidFill>
            <a:srgbClr val="006600">
              <a:alpha val="1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 err="1">
                <a:solidFill>
                  <a:srgbClr val="0066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Servidor</a:t>
            </a:r>
            <a:endParaRPr lang="en-US" sz="2000" dirty="0">
              <a:solidFill>
                <a:srgbClr val="006600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: Rounded Corners 13">
            <a:extLst>
              <a:ext uri="{FF2B5EF4-FFF2-40B4-BE49-F238E27FC236}">
                <a16:creationId xmlns:a16="http://schemas.microsoft.com/office/drawing/2014/main" id="{498E0F1D-C3FC-4DB4-82B0-2E9C70D51E22}"/>
              </a:ext>
            </a:extLst>
          </p:cNvPr>
          <p:cNvSpPr/>
          <p:nvPr/>
        </p:nvSpPr>
        <p:spPr>
          <a:xfrm>
            <a:off x="8395669" y="2724044"/>
            <a:ext cx="2520000" cy="1800000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 dirty="0" err="1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Servidor</a:t>
            </a:r>
            <a:r>
              <a:rPr lang="en-US" sz="3200" i="1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Web</a:t>
            </a:r>
          </a:p>
        </p:txBody>
      </p:sp>
      <p:sp>
        <p:nvSpPr>
          <p:cNvPr id="7" name="Rectangle: Rounded Corners 15">
            <a:extLst>
              <a:ext uri="{FF2B5EF4-FFF2-40B4-BE49-F238E27FC236}">
                <a16:creationId xmlns:a16="http://schemas.microsoft.com/office/drawing/2014/main" id="{F6A4DAE4-C864-4DD1-95A7-5D00700B1B7E}"/>
              </a:ext>
            </a:extLst>
          </p:cNvPr>
          <p:cNvSpPr/>
          <p:nvPr/>
        </p:nvSpPr>
        <p:spPr>
          <a:xfrm>
            <a:off x="1677881" y="2724044"/>
            <a:ext cx="2520000" cy="1800000"/>
          </a:xfrm>
          <a:prstGeom prst="round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 dirty="0" err="1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Navegador</a:t>
            </a:r>
            <a:r>
              <a:rPr lang="en-US" sz="3200" i="1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Web</a:t>
            </a:r>
          </a:p>
        </p:txBody>
      </p:sp>
      <p:cxnSp>
        <p:nvCxnSpPr>
          <p:cNvPr id="8" name="Straight Arrow Connector 22">
            <a:extLst>
              <a:ext uri="{FF2B5EF4-FFF2-40B4-BE49-F238E27FC236}">
                <a16:creationId xmlns:a16="http://schemas.microsoft.com/office/drawing/2014/main" id="{6CDD9163-52D5-43C3-BE3E-48908C123C74}"/>
              </a:ext>
            </a:extLst>
          </p:cNvPr>
          <p:cNvCxnSpPr>
            <a:cxnSpLocks/>
          </p:cNvCxnSpPr>
          <p:nvPr/>
        </p:nvCxnSpPr>
        <p:spPr>
          <a:xfrm flipH="1">
            <a:off x="4197881" y="4018327"/>
            <a:ext cx="4197788" cy="0"/>
          </a:xfrm>
          <a:prstGeom prst="straightConnector1">
            <a:avLst/>
          </a:prstGeom>
          <a:ln w="38100">
            <a:solidFill>
              <a:srgbClr val="FF99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18">
            <a:extLst>
              <a:ext uri="{FF2B5EF4-FFF2-40B4-BE49-F238E27FC236}">
                <a16:creationId xmlns:a16="http://schemas.microsoft.com/office/drawing/2014/main" id="{FF9698BE-DEF4-4A6E-BBE2-8CB12EE0DB79}"/>
              </a:ext>
            </a:extLst>
          </p:cNvPr>
          <p:cNvCxnSpPr>
            <a:cxnSpLocks/>
          </p:cNvCxnSpPr>
          <p:nvPr/>
        </p:nvCxnSpPr>
        <p:spPr>
          <a:xfrm>
            <a:off x="4199279" y="3231159"/>
            <a:ext cx="4197788" cy="0"/>
          </a:xfrm>
          <a:prstGeom prst="straightConnector1">
            <a:avLst/>
          </a:prstGeom>
          <a:ln w="381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19">
            <a:extLst>
              <a:ext uri="{FF2B5EF4-FFF2-40B4-BE49-F238E27FC236}">
                <a16:creationId xmlns:a16="http://schemas.microsoft.com/office/drawing/2014/main" id="{5162BCC3-FF92-4A41-A040-499B50859814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197881" y="3624044"/>
            <a:ext cx="4197788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7">
            <a:extLst>
              <a:ext uri="{FF2B5EF4-FFF2-40B4-BE49-F238E27FC236}">
                <a16:creationId xmlns:a16="http://schemas.microsoft.com/office/drawing/2014/main" id="{B0A18046-C6D5-45F2-AAF8-4BC3CDE41DEB}"/>
              </a:ext>
            </a:extLst>
          </p:cNvPr>
          <p:cNvSpPr/>
          <p:nvPr/>
        </p:nvSpPr>
        <p:spPr>
          <a:xfrm>
            <a:off x="5756775" y="3444743"/>
            <a:ext cx="1080000" cy="36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HTTP</a:t>
            </a:r>
          </a:p>
        </p:txBody>
      </p:sp>
      <p:sp>
        <p:nvSpPr>
          <p:cNvPr id="12" name="Rectangle: Rounded Corners 23">
            <a:extLst>
              <a:ext uri="{FF2B5EF4-FFF2-40B4-BE49-F238E27FC236}">
                <a16:creationId xmlns:a16="http://schemas.microsoft.com/office/drawing/2014/main" id="{35CA772C-F605-458E-A22C-DE64BA295B2F}"/>
              </a:ext>
            </a:extLst>
          </p:cNvPr>
          <p:cNvSpPr/>
          <p:nvPr/>
        </p:nvSpPr>
        <p:spPr>
          <a:xfrm>
            <a:off x="5396775" y="2873465"/>
            <a:ext cx="1800000" cy="360000"/>
          </a:xfrm>
          <a:prstGeom prst="roundRect">
            <a:avLst>
              <a:gd name="adj" fmla="val 0"/>
            </a:avLst>
          </a:prstGeom>
          <a:solidFill>
            <a:srgbClr val="003B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request</a:t>
            </a:r>
          </a:p>
        </p:txBody>
      </p:sp>
      <p:sp>
        <p:nvSpPr>
          <p:cNvPr id="13" name="Rectangle: Rounded Corners 24">
            <a:extLst>
              <a:ext uri="{FF2B5EF4-FFF2-40B4-BE49-F238E27FC236}">
                <a16:creationId xmlns:a16="http://schemas.microsoft.com/office/drawing/2014/main" id="{50EFA5DB-5E8F-4B27-B11C-B5825A119F9A}"/>
              </a:ext>
            </a:extLst>
          </p:cNvPr>
          <p:cNvSpPr/>
          <p:nvPr/>
        </p:nvSpPr>
        <p:spPr>
          <a:xfrm>
            <a:off x="5437741" y="4015322"/>
            <a:ext cx="1800000" cy="360000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response</a:t>
            </a:r>
          </a:p>
        </p:txBody>
      </p:sp>
      <p:sp>
        <p:nvSpPr>
          <p:cNvPr id="15" name="Subtítulo 1">
            <a:extLst>
              <a:ext uri="{FF2B5EF4-FFF2-40B4-BE49-F238E27FC236}">
                <a16:creationId xmlns:a16="http://schemas.microsoft.com/office/drawing/2014/main" id="{C8FDCDE8-E646-4F37-B282-E5929D5313D5}"/>
              </a:ext>
            </a:extLst>
          </p:cNvPr>
          <p:cNvSpPr txBox="1">
            <a:spLocks/>
          </p:cNvSpPr>
          <p:nvPr/>
        </p:nvSpPr>
        <p:spPr>
          <a:xfrm>
            <a:off x="856033" y="856885"/>
            <a:ext cx="11160000" cy="54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Arquitetura </a:t>
            </a:r>
            <a:r>
              <a:rPr lang="pt-BR" b="1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da WWW</a:t>
            </a:r>
          </a:p>
        </p:txBody>
      </p:sp>
    </p:spTree>
    <p:extLst>
      <p:ext uri="{BB962C8B-B14F-4D97-AF65-F5344CB8AC3E}">
        <p14:creationId xmlns:p14="http://schemas.microsoft.com/office/powerpoint/2010/main" val="32990987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EF946FEBE1DF4AA3A918D2CCD579DD" ma:contentTypeVersion="8" ma:contentTypeDescription="Create a new document." ma:contentTypeScope="" ma:versionID="2670fc44c26a366b06f8f179c2d744fd">
  <xsd:schema xmlns:xsd="http://www.w3.org/2001/XMLSchema" xmlns:xs="http://www.w3.org/2001/XMLSchema" xmlns:p="http://schemas.microsoft.com/office/2006/metadata/properties" xmlns:ns2="4d255587-a322-4fa2-a744-5d1f941c2fb6" targetNamespace="http://schemas.microsoft.com/office/2006/metadata/properties" ma:root="true" ma:fieldsID="82861a4095e7ee3db376554c9ac3e3db" ns2:_="">
    <xsd:import namespace="4d255587-a322-4fa2-a744-5d1f941c2fb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255587-a322-4fa2-a744-5d1f941c2f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8AD10FF-4A99-4DAD-AB54-934CA30E9148}"/>
</file>

<file path=customXml/itemProps2.xml><?xml version="1.0" encoding="utf-8"?>
<ds:datastoreItem xmlns:ds="http://schemas.openxmlformats.org/officeDocument/2006/customXml" ds:itemID="{AE2AB579-F212-4162-AA45-F2174795A94C}"/>
</file>

<file path=customXml/itemProps3.xml><?xml version="1.0" encoding="utf-8"?>
<ds:datastoreItem xmlns:ds="http://schemas.openxmlformats.org/officeDocument/2006/customXml" ds:itemID="{D0E87D2C-D173-4BEE-BDA0-59A0035B6CB3}"/>
</file>

<file path=docProps/app.xml><?xml version="1.0" encoding="utf-8"?>
<Properties xmlns="http://schemas.openxmlformats.org/officeDocument/2006/extended-properties" xmlns:vt="http://schemas.openxmlformats.org/officeDocument/2006/docPropsVTypes">
  <TotalTime>9426</TotalTime>
  <Words>1798</Words>
  <Application>Microsoft Office PowerPoint</Application>
  <PresentationFormat>Widescreen</PresentationFormat>
  <Paragraphs>441</Paragraphs>
  <Slides>62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62</vt:i4>
      </vt:variant>
    </vt:vector>
  </HeadingPairs>
  <TitlesOfParts>
    <vt:vector size="77" baseType="lpstr">
      <vt:lpstr>Arial</vt:lpstr>
      <vt:lpstr>Calibri</vt:lpstr>
      <vt:lpstr>Calibri Light</vt:lpstr>
      <vt:lpstr>Candara</vt:lpstr>
      <vt:lpstr>Consolas</vt:lpstr>
      <vt:lpstr>Fira Sans Extra Condensed</vt:lpstr>
      <vt:lpstr>Inter</vt:lpstr>
      <vt:lpstr>Montserrat</vt:lpstr>
      <vt:lpstr>Quicksand</vt:lpstr>
      <vt:lpstr>Swis721 BT</vt:lpstr>
      <vt:lpstr>Swis721 Md BT</vt:lpstr>
      <vt:lpstr>Times New Roman</vt:lpstr>
      <vt:lpstr>Wingdings</vt:lpstr>
      <vt:lpstr>Tema do Office</vt:lpstr>
      <vt:lpstr>Management Consulting Toolkit by Slidesgo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Manager>Vitor Figueiredo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Alexandre Campos Figueiredo</dc:creator>
  <cp:lastModifiedBy>Vitor Alexandre Campos Figueiredo</cp:lastModifiedBy>
  <cp:revision>422</cp:revision>
  <dcterms:created xsi:type="dcterms:W3CDTF">2017-03-24T14:48:15Z</dcterms:created>
  <dcterms:modified xsi:type="dcterms:W3CDTF">2023-10-30T22:07:04Z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0x0101001FEF946FEBE1DF4AA3A918D2CCD579DD</vt:lpwstr>
  </property>
</Properties>
</file>