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9"/>
  </p:notesMasterIdLst>
  <p:sldIdLst>
    <p:sldId id="571" r:id="rId3"/>
    <p:sldId id="687" r:id="rId4"/>
    <p:sldId id="1322" r:id="rId5"/>
    <p:sldId id="1409" r:id="rId6"/>
    <p:sldId id="1410" r:id="rId7"/>
    <p:sldId id="1411" r:id="rId8"/>
    <p:sldId id="1413" r:id="rId9"/>
    <p:sldId id="1414" r:id="rId10"/>
    <p:sldId id="1417" r:id="rId11"/>
    <p:sldId id="1416" r:id="rId12"/>
    <p:sldId id="1418" r:id="rId13"/>
    <p:sldId id="1419" r:id="rId14"/>
    <p:sldId id="1421" r:id="rId15"/>
    <p:sldId id="1422" r:id="rId16"/>
    <p:sldId id="1420" r:id="rId17"/>
    <p:sldId id="1423" r:id="rId18"/>
    <p:sldId id="1427" r:id="rId19"/>
    <p:sldId id="1428" r:id="rId20"/>
    <p:sldId id="1425" r:id="rId21"/>
    <p:sldId id="1426" r:id="rId22"/>
    <p:sldId id="259" r:id="rId23"/>
    <p:sldId id="263" r:id="rId24"/>
    <p:sldId id="273" r:id="rId25"/>
    <p:sldId id="272" r:id="rId26"/>
    <p:sldId id="1437" r:id="rId27"/>
    <p:sldId id="283" r:id="rId28"/>
    <p:sldId id="270" r:id="rId29"/>
    <p:sldId id="290" r:id="rId30"/>
    <p:sldId id="344" r:id="rId31"/>
    <p:sldId id="391" r:id="rId32"/>
    <p:sldId id="1429" r:id="rId33"/>
    <p:sldId id="1438" r:id="rId34"/>
    <p:sldId id="1439" r:id="rId35"/>
    <p:sldId id="1440" r:id="rId36"/>
    <p:sldId id="1441" r:id="rId37"/>
    <p:sldId id="1398" r:id="rId38"/>
    <p:sldId id="1444" r:id="rId39"/>
    <p:sldId id="1445" r:id="rId40"/>
    <p:sldId id="1442" r:id="rId41"/>
    <p:sldId id="1446" r:id="rId42"/>
    <p:sldId id="1447" r:id="rId43"/>
    <p:sldId id="1449" r:id="rId44"/>
    <p:sldId id="1450" r:id="rId45"/>
    <p:sldId id="1451" r:id="rId46"/>
    <p:sldId id="1448" r:id="rId47"/>
    <p:sldId id="1452" r:id="rId48"/>
    <p:sldId id="1443" r:id="rId49"/>
    <p:sldId id="1458" r:id="rId50"/>
    <p:sldId id="1461" r:id="rId51"/>
    <p:sldId id="1462" r:id="rId52"/>
    <p:sldId id="1463" r:id="rId53"/>
    <p:sldId id="1453" r:id="rId54"/>
    <p:sldId id="1455" r:id="rId55"/>
    <p:sldId id="1456" r:id="rId56"/>
    <p:sldId id="1457" r:id="rId57"/>
    <p:sldId id="1469" r:id="rId58"/>
    <p:sldId id="1465" r:id="rId59"/>
    <p:sldId id="1460" r:id="rId60"/>
    <p:sldId id="1470" r:id="rId61"/>
    <p:sldId id="1466" r:id="rId62"/>
    <p:sldId id="1471" r:id="rId63"/>
    <p:sldId id="1477" r:id="rId64"/>
    <p:sldId id="1472" r:id="rId65"/>
    <p:sldId id="1454" r:id="rId66"/>
    <p:sldId id="1474" r:id="rId67"/>
    <p:sldId id="1475" r:id="rId68"/>
    <p:sldId id="1488" r:id="rId69"/>
    <p:sldId id="1480" r:id="rId70"/>
    <p:sldId id="1482" r:id="rId71"/>
    <p:sldId id="1481" r:id="rId72"/>
    <p:sldId id="1487" r:id="rId73"/>
    <p:sldId id="1484" r:id="rId74"/>
    <p:sldId id="1485" r:id="rId75"/>
    <p:sldId id="1486" r:id="rId76"/>
    <p:sldId id="1489" r:id="rId77"/>
    <p:sldId id="1493" r:id="rId78"/>
    <p:sldId id="1502" r:id="rId79"/>
    <p:sldId id="1494" r:id="rId80"/>
    <p:sldId id="1496" r:id="rId81"/>
    <p:sldId id="1490" r:id="rId82"/>
    <p:sldId id="1495" r:id="rId83"/>
    <p:sldId id="1497" r:id="rId84"/>
    <p:sldId id="1498" r:id="rId85"/>
    <p:sldId id="1491" r:id="rId86"/>
    <p:sldId id="1499" r:id="rId87"/>
    <p:sldId id="1500" r:id="rId88"/>
    <p:sldId id="1501" r:id="rId89"/>
    <p:sldId id="1492" r:id="rId90"/>
    <p:sldId id="1468" r:id="rId91"/>
    <p:sldId id="1503" r:id="rId92"/>
    <p:sldId id="1504" r:id="rId93"/>
    <p:sldId id="1505" r:id="rId94"/>
    <p:sldId id="1506" r:id="rId95"/>
    <p:sldId id="1507" r:id="rId96"/>
    <p:sldId id="1344" r:id="rId97"/>
    <p:sldId id="262" r:id="rId9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8B65AF8-5237-4428-90C1-1668BEB5D5BD}">
          <p14:sldIdLst>
            <p14:sldId id="571"/>
            <p14:sldId id="687"/>
            <p14:sldId id="1322"/>
            <p14:sldId id="1409"/>
            <p14:sldId id="1410"/>
            <p14:sldId id="1411"/>
            <p14:sldId id="1413"/>
            <p14:sldId id="1414"/>
            <p14:sldId id="1417"/>
            <p14:sldId id="1416"/>
            <p14:sldId id="1418"/>
            <p14:sldId id="1419"/>
            <p14:sldId id="1421"/>
            <p14:sldId id="1422"/>
            <p14:sldId id="1420"/>
            <p14:sldId id="1423"/>
            <p14:sldId id="1427"/>
            <p14:sldId id="1428"/>
            <p14:sldId id="1425"/>
            <p14:sldId id="1426"/>
            <p14:sldId id="259"/>
            <p14:sldId id="263"/>
            <p14:sldId id="273"/>
            <p14:sldId id="272"/>
            <p14:sldId id="1437"/>
            <p14:sldId id="283"/>
            <p14:sldId id="270"/>
            <p14:sldId id="290"/>
            <p14:sldId id="344"/>
            <p14:sldId id="391"/>
            <p14:sldId id="1429"/>
            <p14:sldId id="1438"/>
            <p14:sldId id="1439"/>
            <p14:sldId id="1440"/>
            <p14:sldId id="1441"/>
            <p14:sldId id="1398"/>
            <p14:sldId id="1444"/>
            <p14:sldId id="1445"/>
            <p14:sldId id="1442"/>
            <p14:sldId id="1446"/>
            <p14:sldId id="1447"/>
            <p14:sldId id="1449"/>
            <p14:sldId id="1450"/>
            <p14:sldId id="1451"/>
            <p14:sldId id="1448"/>
            <p14:sldId id="1452"/>
            <p14:sldId id="1443"/>
            <p14:sldId id="1458"/>
            <p14:sldId id="1461"/>
            <p14:sldId id="1462"/>
            <p14:sldId id="1463"/>
            <p14:sldId id="1453"/>
            <p14:sldId id="1455"/>
            <p14:sldId id="1456"/>
            <p14:sldId id="1457"/>
            <p14:sldId id="1469"/>
            <p14:sldId id="1465"/>
            <p14:sldId id="1460"/>
            <p14:sldId id="1470"/>
            <p14:sldId id="1466"/>
            <p14:sldId id="1471"/>
            <p14:sldId id="1477"/>
            <p14:sldId id="1472"/>
            <p14:sldId id="1454"/>
            <p14:sldId id="1474"/>
            <p14:sldId id="1475"/>
            <p14:sldId id="1488"/>
            <p14:sldId id="1480"/>
            <p14:sldId id="1482"/>
            <p14:sldId id="1481"/>
            <p14:sldId id="1487"/>
            <p14:sldId id="1484"/>
            <p14:sldId id="1485"/>
            <p14:sldId id="1486"/>
            <p14:sldId id="1489"/>
            <p14:sldId id="1493"/>
            <p14:sldId id="1502"/>
            <p14:sldId id="1494"/>
            <p14:sldId id="1496"/>
            <p14:sldId id="1490"/>
            <p14:sldId id="1495"/>
            <p14:sldId id="1497"/>
            <p14:sldId id="1498"/>
            <p14:sldId id="1491"/>
            <p14:sldId id="1499"/>
            <p14:sldId id="1500"/>
            <p14:sldId id="1501"/>
            <p14:sldId id="1492"/>
            <p14:sldId id="1468"/>
            <p14:sldId id="1503"/>
            <p14:sldId id="1504"/>
            <p14:sldId id="1505"/>
            <p14:sldId id="1506"/>
            <p14:sldId id="1507"/>
            <p14:sldId id="134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F7AFF"/>
    <a:srgbClr val="FF5050"/>
    <a:srgbClr val="FFFF00"/>
    <a:srgbClr val="003300"/>
    <a:srgbClr val="663300"/>
    <a:srgbClr val="9900CC"/>
    <a:srgbClr val="006600"/>
    <a:srgbClr val="0F53B5"/>
    <a:srgbClr val="041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4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customXml" Target="../customXml/item3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customXml" Target="../customXml/item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105" Type="http://schemas.openxmlformats.org/officeDocument/2006/relationships/customXml" Target="../customXml/item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92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61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93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72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01/11/2023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dirty="0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dirty="0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dirty="0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svg"/><Relationship Id="rId7" Type="http://schemas.openxmlformats.org/officeDocument/2006/relationships/image" Target="../media/image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S203 [ADS]</a:t>
            </a:r>
          </a:p>
          <a:p>
            <a:pPr algn="ctr"/>
            <a:r>
              <a:rPr lang="pt-BR" sz="5400" b="1" i="1" dirty="0">
                <a:solidFill>
                  <a:srgbClr val="00B0F0"/>
                </a:solidFill>
                <a:latin typeface="Candara" panose="020E0502030303020204" pitchFamily="34" charset="0"/>
              </a:rPr>
              <a:t>Arquitetura e Desenho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C00C9-D959-47F7-8A85-07217972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083801"/>
            <a:ext cx="9000000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692727"/>
            <a:ext cx="11520000" cy="5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abordagens surgiram para integram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ON-LINE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de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contextos distintos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6D53A08C-D212-4CF3-8820-CC09F73E33B5}"/>
              </a:ext>
            </a:extLst>
          </p:cNvPr>
          <p:cNvSpPr/>
          <p:nvPr/>
        </p:nvSpPr>
        <p:spPr>
          <a:xfrm>
            <a:off x="1025134" y="1644243"/>
            <a:ext cx="10800000" cy="2520000"/>
          </a:xfrm>
          <a:prstGeom prst="roundRect">
            <a:avLst/>
          </a:prstGeom>
          <a:solidFill>
            <a:srgbClr val="00B0F0">
              <a:alpha val="10196"/>
            </a:srgbClr>
          </a:solidFill>
          <a:ln w="38100" cap="flat" cmpd="sng" algn="ctr">
            <a:solidFill>
              <a:srgbClr val="003BA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F7A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Dados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2F7A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textuais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F7A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BD887F5-DEFF-4BCC-9821-559E048353EF}"/>
              </a:ext>
            </a:extLst>
          </p:cNvPr>
          <p:cNvSpPr/>
          <p:nvPr/>
        </p:nvSpPr>
        <p:spPr>
          <a:xfrm>
            <a:off x="1627464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Cliente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931AD8-2678-4470-8596-FB5BD2437885}"/>
              </a:ext>
            </a:extLst>
          </p:cNvPr>
          <p:cNvSpPr/>
          <p:nvPr/>
        </p:nvSpPr>
        <p:spPr>
          <a:xfrm>
            <a:off x="8677380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Servidor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404AF46C-D864-4F1B-90B7-234A8B69CF7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147464" y="3266419"/>
            <a:ext cx="4529916" cy="0"/>
          </a:xfrm>
          <a:prstGeom prst="line">
            <a:avLst/>
          </a:prstGeom>
          <a:noFill/>
          <a:ln w="25400" cap="flat" cmpd="sng" algn="ctr">
            <a:solidFill>
              <a:srgbClr val="003BA3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Arrow: Pentagon 5">
            <a:extLst>
              <a:ext uri="{FF2B5EF4-FFF2-40B4-BE49-F238E27FC236}">
                <a16:creationId xmlns:a16="http://schemas.microsoft.com/office/drawing/2014/main" id="{6AD65C8C-1B57-458E-AE57-9DAEAB9969B1}"/>
              </a:ext>
            </a:extLst>
          </p:cNvPr>
          <p:cNvSpPr/>
          <p:nvPr/>
        </p:nvSpPr>
        <p:spPr>
          <a:xfrm>
            <a:off x="4966283" y="2726419"/>
            <a:ext cx="2625754" cy="400089"/>
          </a:xfrm>
          <a:prstGeom prst="homePlate">
            <a:avLst/>
          </a:prstGeom>
          <a:solidFill>
            <a:srgbClr val="003BA3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abadratluyoy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Arrow: Pentagon 12">
            <a:extLst>
              <a:ext uri="{FF2B5EF4-FFF2-40B4-BE49-F238E27FC236}">
                <a16:creationId xmlns:a16="http://schemas.microsoft.com/office/drawing/2014/main" id="{A04F9991-998D-454C-A013-8E2BCD1E6DDA}"/>
              </a:ext>
            </a:extLst>
          </p:cNvPr>
          <p:cNvSpPr/>
          <p:nvPr/>
        </p:nvSpPr>
        <p:spPr>
          <a:xfrm flipH="1">
            <a:off x="4966283" y="3415644"/>
            <a:ext cx="2625754" cy="400089"/>
          </a:xfrm>
          <a:prstGeom prst="homePlate">
            <a:avLst/>
          </a:prstGeom>
          <a:solidFill>
            <a:srgbClr val="4A8C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ountljaeryan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" name="Rectangle: Top Corners Rounded 21">
            <a:extLst>
              <a:ext uri="{FF2B5EF4-FFF2-40B4-BE49-F238E27FC236}">
                <a16:creationId xmlns:a16="http://schemas.microsoft.com/office/drawing/2014/main" id="{0145BBF6-9948-4FB5-800A-F6743BC81DF6}"/>
              </a:ext>
            </a:extLst>
          </p:cNvPr>
          <p:cNvSpPr/>
          <p:nvPr/>
        </p:nvSpPr>
        <p:spPr>
          <a:xfrm>
            <a:off x="5659772" y="1344956"/>
            <a:ext cx="872455" cy="2992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BA3"/>
          </a:solidFill>
          <a:ln w="38100"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8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692727"/>
            <a:ext cx="11520000" cy="5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abordagens surgiram para integram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ON-LINE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de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contextos distintos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6D53A08C-D212-4CF3-8820-CC09F73E33B5}"/>
              </a:ext>
            </a:extLst>
          </p:cNvPr>
          <p:cNvSpPr/>
          <p:nvPr/>
        </p:nvSpPr>
        <p:spPr>
          <a:xfrm>
            <a:off x="1025134" y="1644243"/>
            <a:ext cx="10800000" cy="2520000"/>
          </a:xfrm>
          <a:prstGeom prst="roundRect">
            <a:avLst/>
          </a:prstGeom>
          <a:solidFill>
            <a:srgbClr val="00B0F0">
              <a:alpha val="10196"/>
            </a:srgbClr>
          </a:solidFill>
          <a:ln w="38100" cap="flat" cmpd="sng" algn="ctr">
            <a:solidFill>
              <a:srgbClr val="003BA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F7A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Dados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2F7A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textuais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F7A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BD887F5-DEFF-4BCC-9821-559E048353EF}"/>
              </a:ext>
            </a:extLst>
          </p:cNvPr>
          <p:cNvSpPr/>
          <p:nvPr/>
        </p:nvSpPr>
        <p:spPr>
          <a:xfrm>
            <a:off x="1627464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Cliente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931AD8-2678-4470-8596-FB5BD2437885}"/>
              </a:ext>
            </a:extLst>
          </p:cNvPr>
          <p:cNvSpPr/>
          <p:nvPr/>
        </p:nvSpPr>
        <p:spPr>
          <a:xfrm>
            <a:off x="8677380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Servidor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404AF46C-D864-4F1B-90B7-234A8B69CF7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147464" y="3266419"/>
            <a:ext cx="4529916" cy="0"/>
          </a:xfrm>
          <a:prstGeom prst="line">
            <a:avLst/>
          </a:prstGeom>
          <a:noFill/>
          <a:ln w="25400" cap="flat" cmpd="sng" algn="ctr">
            <a:solidFill>
              <a:srgbClr val="003BA3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Arrow: Pentagon 5">
            <a:extLst>
              <a:ext uri="{FF2B5EF4-FFF2-40B4-BE49-F238E27FC236}">
                <a16:creationId xmlns:a16="http://schemas.microsoft.com/office/drawing/2014/main" id="{6AD65C8C-1B57-458E-AE57-9DAEAB9969B1}"/>
              </a:ext>
            </a:extLst>
          </p:cNvPr>
          <p:cNvSpPr/>
          <p:nvPr/>
        </p:nvSpPr>
        <p:spPr>
          <a:xfrm>
            <a:off x="4966283" y="2726419"/>
            <a:ext cx="2625754" cy="400089"/>
          </a:xfrm>
          <a:prstGeom prst="homePlate">
            <a:avLst/>
          </a:prstGeom>
          <a:solidFill>
            <a:srgbClr val="003BA3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abadratluyoy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Arrow: Pentagon 12">
            <a:extLst>
              <a:ext uri="{FF2B5EF4-FFF2-40B4-BE49-F238E27FC236}">
                <a16:creationId xmlns:a16="http://schemas.microsoft.com/office/drawing/2014/main" id="{A04F9991-998D-454C-A013-8E2BCD1E6DDA}"/>
              </a:ext>
            </a:extLst>
          </p:cNvPr>
          <p:cNvSpPr/>
          <p:nvPr/>
        </p:nvSpPr>
        <p:spPr>
          <a:xfrm flipH="1">
            <a:off x="4966283" y="3415644"/>
            <a:ext cx="2625754" cy="400089"/>
          </a:xfrm>
          <a:prstGeom prst="homePlate">
            <a:avLst/>
          </a:prstGeom>
          <a:solidFill>
            <a:srgbClr val="4A8C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ountljaeryan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3893165C-4EC9-49B9-983C-221B54CF8DF2}"/>
              </a:ext>
            </a:extLst>
          </p:cNvPr>
          <p:cNvSpPr/>
          <p:nvPr/>
        </p:nvSpPr>
        <p:spPr>
          <a:xfrm>
            <a:off x="1832852" y="4365111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simples que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binária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2432A797-A45A-4E7F-93E3-1B79D2B060C8}"/>
              </a:ext>
            </a:extLst>
          </p:cNvPr>
          <p:cNvSpPr/>
          <p:nvPr/>
        </p:nvSpPr>
        <p:spPr>
          <a:xfrm>
            <a:off x="7315200" y="4372365"/>
            <a:ext cx="4509934" cy="70549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trafegando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A6EA4AC2-0439-47DA-B797-BBD5CBA71FB4}"/>
              </a:ext>
            </a:extLst>
          </p:cNvPr>
          <p:cNvSpPr/>
          <p:nvPr/>
        </p:nvSpPr>
        <p:spPr>
          <a:xfrm>
            <a:off x="1832852" y="5402740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Mais rápido de implementar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Graphic 18" descr="Thumbs up sign">
            <a:extLst>
              <a:ext uri="{FF2B5EF4-FFF2-40B4-BE49-F238E27FC236}">
                <a16:creationId xmlns:a16="http://schemas.microsoft.com/office/drawing/2014/main" id="{230A03BB-B0D1-4F1A-AE74-F418B7AC0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4455111"/>
            <a:ext cx="540000" cy="540000"/>
          </a:xfrm>
          <a:prstGeom prst="rect">
            <a:avLst/>
          </a:prstGeom>
        </p:spPr>
      </p:pic>
      <p:pic>
        <p:nvPicPr>
          <p:cNvPr id="22" name="Graphic 19" descr="Thumbs up sign">
            <a:extLst>
              <a:ext uri="{FF2B5EF4-FFF2-40B4-BE49-F238E27FC236}">
                <a16:creationId xmlns:a16="http://schemas.microsoft.com/office/drawing/2014/main" id="{58F0C876-5D2A-4D36-A623-ED9F04CE9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775200" y="4455111"/>
            <a:ext cx="540000" cy="540000"/>
          </a:xfrm>
          <a:prstGeom prst="rect">
            <a:avLst/>
          </a:prstGeom>
        </p:spPr>
      </p:pic>
      <p:pic>
        <p:nvPicPr>
          <p:cNvPr id="23" name="Graphic 20" descr="Thumbs up sign">
            <a:extLst>
              <a:ext uri="{FF2B5EF4-FFF2-40B4-BE49-F238E27FC236}">
                <a16:creationId xmlns:a16="http://schemas.microsoft.com/office/drawing/2014/main" id="{0785C782-E88F-48B6-B4AC-BA1E87B0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5492740"/>
            <a:ext cx="540000" cy="540000"/>
          </a:xfrm>
          <a:prstGeom prst="rect">
            <a:avLst/>
          </a:prstGeom>
        </p:spPr>
      </p:pic>
      <p:sp>
        <p:nvSpPr>
          <p:cNvPr id="24" name="Rectangle: Rounded Corners 21">
            <a:extLst>
              <a:ext uri="{FF2B5EF4-FFF2-40B4-BE49-F238E27FC236}">
                <a16:creationId xmlns:a16="http://schemas.microsoft.com/office/drawing/2014/main" id="{0EE3C224-DFFC-49C4-9151-A1F2D52A9B93}"/>
              </a:ext>
            </a:extLst>
          </p:cNvPr>
          <p:cNvSpPr/>
          <p:nvPr/>
        </p:nvSpPr>
        <p:spPr>
          <a:xfrm>
            <a:off x="7315200" y="5327248"/>
            <a:ext cx="4509934" cy="70549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Lógica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duplicada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pontas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Graphic 22" descr="Thumbs up sign">
            <a:extLst>
              <a:ext uri="{FF2B5EF4-FFF2-40B4-BE49-F238E27FC236}">
                <a16:creationId xmlns:a16="http://schemas.microsoft.com/office/drawing/2014/main" id="{AF1C6E5D-FD5D-4349-A6F5-C84AEF6FB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775200" y="5409994"/>
            <a:ext cx="540000" cy="540000"/>
          </a:xfrm>
          <a:prstGeom prst="rect">
            <a:avLst/>
          </a:prstGeom>
        </p:spPr>
      </p:pic>
      <p:sp>
        <p:nvSpPr>
          <p:cNvPr id="26" name="Rectangle: Top Corners Rounded 21">
            <a:extLst>
              <a:ext uri="{FF2B5EF4-FFF2-40B4-BE49-F238E27FC236}">
                <a16:creationId xmlns:a16="http://schemas.microsoft.com/office/drawing/2014/main" id="{7345E7B8-22F7-420D-AE42-524B33F0AA8B}"/>
              </a:ext>
            </a:extLst>
          </p:cNvPr>
          <p:cNvSpPr/>
          <p:nvPr/>
        </p:nvSpPr>
        <p:spPr>
          <a:xfrm>
            <a:off x="5659772" y="1344956"/>
            <a:ext cx="872455" cy="2992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BA3"/>
          </a:solidFill>
          <a:ln w="38100"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8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692727"/>
            <a:ext cx="11520000" cy="5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abordagens surgiram para integram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ON-LINE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de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contextos distintos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0DA3F682-242E-4A07-A753-379679BED875}"/>
              </a:ext>
            </a:extLst>
          </p:cNvPr>
          <p:cNvSpPr/>
          <p:nvPr/>
        </p:nvSpPr>
        <p:spPr>
          <a:xfrm>
            <a:off x="1025134" y="1644243"/>
            <a:ext cx="10800000" cy="2520000"/>
          </a:xfrm>
          <a:prstGeom prst="roundRect">
            <a:avLst/>
          </a:prstGeom>
          <a:solidFill>
            <a:srgbClr val="7030A0">
              <a:alpha val="10196"/>
            </a:srgb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</a:t>
            </a:r>
            <a:r>
              <a:rPr lang="en-US" sz="2400" b="1" dirty="0" err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estruturados</a:t>
            </a:r>
            <a:endParaRPr lang="en-US" sz="2400" b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Arrow: Pentagon 5">
            <a:extLst>
              <a:ext uri="{FF2B5EF4-FFF2-40B4-BE49-F238E27FC236}">
                <a16:creationId xmlns:a16="http://schemas.microsoft.com/office/drawing/2014/main" id="{3AED5B4F-FB36-4992-A1F4-A10EACFCBEF4}"/>
              </a:ext>
            </a:extLst>
          </p:cNvPr>
          <p:cNvSpPr/>
          <p:nvPr/>
        </p:nvSpPr>
        <p:spPr>
          <a:xfrm>
            <a:off x="4316565" y="2726419"/>
            <a:ext cx="4169916" cy="400089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&lt;id&gt;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01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&lt;/id&gt;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&lt;year&gt;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2022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&lt;/year&gt;</a:t>
            </a:r>
            <a:endParaRPr lang="en-US" sz="1800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Arrow: Pentagon 12">
            <a:extLst>
              <a:ext uri="{FF2B5EF4-FFF2-40B4-BE49-F238E27FC236}">
                <a16:creationId xmlns:a16="http://schemas.microsoft.com/office/drawing/2014/main" id="{CADD5A9E-A650-445F-BAC1-55FDF246AAB5}"/>
              </a:ext>
            </a:extLst>
          </p:cNvPr>
          <p:cNvSpPr/>
          <p:nvPr/>
        </p:nvSpPr>
        <p:spPr>
          <a:xfrm flipH="1">
            <a:off x="4316565" y="3415644"/>
            <a:ext cx="4169916" cy="400089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&lt;msg&gt;</a:t>
            </a:r>
            <a:r>
              <a:rPr lang="en-US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sucesso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&lt;msg&gt;</a:t>
            </a:r>
            <a:endParaRPr lang="en-US" sz="1800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: Top Corners Rounded 21">
            <a:extLst>
              <a:ext uri="{FF2B5EF4-FFF2-40B4-BE49-F238E27FC236}">
                <a16:creationId xmlns:a16="http://schemas.microsoft.com/office/drawing/2014/main" id="{C6F4A7E1-F56C-4EBB-8339-FA6CDA2A0A8B}"/>
              </a:ext>
            </a:extLst>
          </p:cNvPr>
          <p:cNvSpPr/>
          <p:nvPr/>
        </p:nvSpPr>
        <p:spPr>
          <a:xfrm>
            <a:off x="5659772" y="1344956"/>
            <a:ext cx="872455" cy="2992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BA3"/>
          </a:solidFill>
          <a:ln w="38100"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B1964E18-3FE1-4616-9B09-485ECCEB0CEE}"/>
              </a:ext>
            </a:extLst>
          </p:cNvPr>
          <p:cNvSpPr/>
          <p:nvPr/>
        </p:nvSpPr>
        <p:spPr>
          <a:xfrm>
            <a:off x="1627464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Cliente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844B6A9-28F5-4F6D-85D3-3E263CBA800D}"/>
              </a:ext>
            </a:extLst>
          </p:cNvPr>
          <p:cNvSpPr/>
          <p:nvPr/>
        </p:nvSpPr>
        <p:spPr>
          <a:xfrm>
            <a:off x="8677380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Servidor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5" name="Straight Connector 4">
            <a:extLst>
              <a:ext uri="{FF2B5EF4-FFF2-40B4-BE49-F238E27FC236}">
                <a16:creationId xmlns:a16="http://schemas.microsoft.com/office/drawing/2014/main" id="{855F182B-8049-4AAC-BFA9-0D39713ECC2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147464" y="3266419"/>
            <a:ext cx="4529916" cy="0"/>
          </a:xfrm>
          <a:prstGeom prst="line">
            <a:avLst/>
          </a:prstGeom>
          <a:noFill/>
          <a:ln w="25400" cap="flat" cmpd="sng" algn="ctr">
            <a:solidFill>
              <a:srgbClr val="003BA3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6635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692727"/>
            <a:ext cx="11520000" cy="5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abordagens surgiram para integram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ON-LINE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de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contextos distintos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0DA3F682-242E-4A07-A753-379679BED875}"/>
              </a:ext>
            </a:extLst>
          </p:cNvPr>
          <p:cNvSpPr/>
          <p:nvPr/>
        </p:nvSpPr>
        <p:spPr>
          <a:xfrm>
            <a:off x="1025134" y="1644243"/>
            <a:ext cx="10800000" cy="2520000"/>
          </a:xfrm>
          <a:prstGeom prst="roundRect">
            <a:avLst/>
          </a:prstGeom>
          <a:solidFill>
            <a:srgbClr val="7030A0">
              <a:alpha val="10196"/>
            </a:srgb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</a:t>
            </a:r>
            <a:r>
              <a:rPr lang="en-US" sz="2400" b="1" dirty="0" err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estruturados</a:t>
            </a:r>
            <a:endParaRPr lang="en-US" sz="2400" b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Arrow: Pentagon 5">
            <a:extLst>
              <a:ext uri="{FF2B5EF4-FFF2-40B4-BE49-F238E27FC236}">
                <a16:creationId xmlns:a16="http://schemas.microsoft.com/office/drawing/2014/main" id="{3AED5B4F-FB36-4992-A1F4-A10EACFCBEF4}"/>
              </a:ext>
            </a:extLst>
          </p:cNvPr>
          <p:cNvSpPr/>
          <p:nvPr/>
        </p:nvSpPr>
        <p:spPr>
          <a:xfrm>
            <a:off x="4316565" y="2726419"/>
            <a:ext cx="4169916" cy="400089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&lt;id&gt;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01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&lt;/id&gt;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&lt;year&gt;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2022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&lt;/year&gt;</a:t>
            </a:r>
            <a:endParaRPr lang="en-US" sz="1800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Arrow: Pentagon 12">
            <a:extLst>
              <a:ext uri="{FF2B5EF4-FFF2-40B4-BE49-F238E27FC236}">
                <a16:creationId xmlns:a16="http://schemas.microsoft.com/office/drawing/2014/main" id="{CADD5A9E-A650-445F-BAC1-55FDF246AAB5}"/>
              </a:ext>
            </a:extLst>
          </p:cNvPr>
          <p:cNvSpPr/>
          <p:nvPr/>
        </p:nvSpPr>
        <p:spPr>
          <a:xfrm flipH="1">
            <a:off x="4316565" y="3415644"/>
            <a:ext cx="4169916" cy="400089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&lt;msg&gt;</a:t>
            </a:r>
            <a:r>
              <a:rPr lang="en-US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sucesso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&lt;msg&gt;</a:t>
            </a:r>
            <a:endParaRPr lang="en-US" sz="1800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: Top Corners Rounded 21">
            <a:extLst>
              <a:ext uri="{FF2B5EF4-FFF2-40B4-BE49-F238E27FC236}">
                <a16:creationId xmlns:a16="http://schemas.microsoft.com/office/drawing/2014/main" id="{C6F4A7E1-F56C-4EBB-8339-FA6CDA2A0A8B}"/>
              </a:ext>
            </a:extLst>
          </p:cNvPr>
          <p:cNvSpPr/>
          <p:nvPr/>
        </p:nvSpPr>
        <p:spPr>
          <a:xfrm>
            <a:off x="5659772" y="1344956"/>
            <a:ext cx="872455" cy="2992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BA3"/>
          </a:solidFill>
          <a:ln w="38100"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B1964E18-3FE1-4616-9B09-485ECCEB0CEE}"/>
              </a:ext>
            </a:extLst>
          </p:cNvPr>
          <p:cNvSpPr/>
          <p:nvPr/>
        </p:nvSpPr>
        <p:spPr>
          <a:xfrm>
            <a:off x="1627464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Cliente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844B6A9-28F5-4F6D-85D3-3E263CBA800D}"/>
              </a:ext>
            </a:extLst>
          </p:cNvPr>
          <p:cNvSpPr/>
          <p:nvPr/>
        </p:nvSpPr>
        <p:spPr>
          <a:xfrm>
            <a:off x="8677380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Servidor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5" name="Straight Connector 4">
            <a:extLst>
              <a:ext uri="{FF2B5EF4-FFF2-40B4-BE49-F238E27FC236}">
                <a16:creationId xmlns:a16="http://schemas.microsoft.com/office/drawing/2014/main" id="{855F182B-8049-4AAC-BFA9-0D39713ECC2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147464" y="3266419"/>
            <a:ext cx="4529916" cy="0"/>
          </a:xfrm>
          <a:prstGeom prst="line">
            <a:avLst/>
          </a:prstGeom>
          <a:noFill/>
          <a:ln w="25400" cap="flat" cmpd="sng" algn="ctr">
            <a:solidFill>
              <a:srgbClr val="003BA3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7F7F4480-74D0-4960-BABB-DBF245A0B11B}"/>
              </a:ext>
            </a:extLst>
          </p:cNvPr>
          <p:cNvSpPr/>
          <p:nvPr/>
        </p:nvSpPr>
        <p:spPr>
          <a:xfrm>
            <a:off x="1832852" y="4365111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Auto-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compreensíveis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81F9412C-1C23-457A-ACB8-A7A9DC11D28A}"/>
              </a:ext>
            </a:extLst>
          </p:cNvPr>
          <p:cNvSpPr/>
          <p:nvPr/>
        </p:nvSpPr>
        <p:spPr>
          <a:xfrm>
            <a:off x="7315200" y="4372365"/>
            <a:ext cx="4509934" cy="70549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trafegando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5">
            <a:extLst>
              <a:ext uri="{FF2B5EF4-FFF2-40B4-BE49-F238E27FC236}">
                <a16:creationId xmlns:a16="http://schemas.microsoft.com/office/drawing/2014/main" id="{69825598-7DF3-4488-BFC9-B8C2DF2F66EC}"/>
              </a:ext>
            </a:extLst>
          </p:cNvPr>
          <p:cNvSpPr/>
          <p:nvPr/>
        </p:nvSpPr>
        <p:spPr>
          <a:xfrm>
            <a:off x="1832852" y="5184626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</a:t>
            </a:r>
          </a:p>
        </p:txBody>
      </p:sp>
      <p:pic>
        <p:nvPicPr>
          <p:cNvPr id="14" name="Graphic 18" descr="Thumbs up sign">
            <a:extLst>
              <a:ext uri="{FF2B5EF4-FFF2-40B4-BE49-F238E27FC236}">
                <a16:creationId xmlns:a16="http://schemas.microsoft.com/office/drawing/2014/main" id="{71EC80FC-D162-44D1-9ED3-9C3FECAC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4455111"/>
            <a:ext cx="540000" cy="540000"/>
          </a:xfrm>
          <a:prstGeom prst="rect">
            <a:avLst/>
          </a:prstGeom>
        </p:spPr>
      </p:pic>
      <p:pic>
        <p:nvPicPr>
          <p:cNvPr id="15" name="Graphic 19" descr="Thumbs up sign">
            <a:extLst>
              <a:ext uri="{FF2B5EF4-FFF2-40B4-BE49-F238E27FC236}">
                <a16:creationId xmlns:a16="http://schemas.microsoft.com/office/drawing/2014/main" id="{07FC4BDB-5DDB-4C43-8EC5-BA004846F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775200" y="4455111"/>
            <a:ext cx="540000" cy="540000"/>
          </a:xfrm>
          <a:prstGeom prst="rect">
            <a:avLst/>
          </a:prstGeom>
        </p:spPr>
      </p:pic>
      <p:pic>
        <p:nvPicPr>
          <p:cNvPr id="16" name="Graphic 20" descr="Thumbs up sign">
            <a:extLst>
              <a:ext uri="{FF2B5EF4-FFF2-40B4-BE49-F238E27FC236}">
                <a16:creationId xmlns:a16="http://schemas.microsoft.com/office/drawing/2014/main" id="{C2FB4D50-B40D-4FC3-8A5B-ABE403C3B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5274626"/>
            <a:ext cx="540000" cy="540000"/>
          </a:xfrm>
          <a:prstGeom prst="rect">
            <a:avLst/>
          </a:prstGeom>
        </p:spPr>
      </p:pic>
      <p:sp>
        <p:nvSpPr>
          <p:cNvPr id="17" name="Rectangle: Rounded Corners 23">
            <a:extLst>
              <a:ext uri="{FF2B5EF4-FFF2-40B4-BE49-F238E27FC236}">
                <a16:creationId xmlns:a16="http://schemas.microsoft.com/office/drawing/2014/main" id="{DF6A59F0-B46A-40C0-AA9E-AA20EFCF4247}"/>
              </a:ext>
            </a:extLst>
          </p:cNvPr>
          <p:cNvSpPr/>
          <p:nvPr/>
        </p:nvSpPr>
        <p:spPr>
          <a:xfrm>
            <a:off x="1832852" y="6000946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Manutenção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facilitada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Graphic 24" descr="Thumbs up sign">
            <a:extLst>
              <a:ext uri="{FF2B5EF4-FFF2-40B4-BE49-F238E27FC236}">
                <a16:creationId xmlns:a16="http://schemas.microsoft.com/office/drawing/2014/main" id="{552EC6E2-F858-49C0-9800-6F244D415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609094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692727"/>
            <a:ext cx="11520000" cy="5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abordagens surgiram para integram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ON-LINE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de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contextos distintos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0DA3F682-242E-4A07-A753-379679BED875}"/>
              </a:ext>
            </a:extLst>
          </p:cNvPr>
          <p:cNvSpPr/>
          <p:nvPr/>
        </p:nvSpPr>
        <p:spPr>
          <a:xfrm>
            <a:off x="1025134" y="1644243"/>
            <a:ext cx="10800000" cy="2520000"/>
          </a:xfrm>
          <a:prstGeom prst="roundRect">
            <a:avLst/>
          </a:prstGeom>
          <a:solidFill>
            <a:srgbClr val="7030A0">
              <a:alpha val="10196"/>
            </a:srgb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</a:t>
            </a:r>
            <a:r>
              <a:rPr lang="en-US" sz="2400" b="1" dirty="0" err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estruturados</a:t>
            </a:r>
            <a:endParaRPr lang="en-US" sz="2400" b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Arrow: Pentagon 5">
            <a:extLst>
              <a:ext uri="{FF2B5EF4-FFF2-40B4-BE49-F238E27FC236}">
                <a16:creationId xmlns:a16="http://schemas.microsoft.com/office/drawing/2014/main" id="{3AED5B4F-FB36-4992-A1F4-A10EACFCBEF4}"/>
              </a:ext>
            </a:extLst>
          </p:cNvPr>
          <p:cNvSpPr/>
          <p:nvPr/>
        </p:nvSpPr>
        <p:spPr>
          <a:xfrm>
            <a:off x="4316565" y="2726419"/>
            <a:ext cx="4169916" cy="400089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&lt;id&gt;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01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&lt;/id&gt;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&lt;year&gt;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2022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&lt;/year&gt;</a:t>
            </a:r>
            <a:endParaRPr lang="en-US" sz="1800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Arrow: Pentagon 12">
            <a:extLst>
              <a:ext uri="{FF2B5EF4-FFF2-40B4-BE49-F238E27FC236}">
                <a16:creationId xmlns:a16="http://schemas.microsoft.com/office/drawing/2014/main" id="{CADD5A9E-A650-445F-BAC1-55FDF246AAB5}"/>
              </a:ext>
            </a:extLst>
          </p:cNvPr>
          <p:cNvSpPr/>
          <p:nvPr/>
        </p:nvSpPr>
        <p:spPr>
          <a:xfrm flipH="1">
            <a:off x="4316565" y="3415644"/>
            <a:ext cx="4169916" cy="400089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&lt;msg&gt;</a:t>
            </a:r>
            <a:r>
              <a:rPr lang="en-US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sucesso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&lt;msg&gt;</a:t>
            </a:r>
            <a:endParaRPr lang="en-US" sz="1800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: Top Corners Rounded 21">
            <a:extLst>
              <a:ext uri="{FF2B5EF4-FFF2-40B4-BE49-F238E27FC236}">
                <a16:creationId xmlns:a16="http://schemas.microsoft.com/office/drawing/2014/main" id="{C6F4A7E1-F56C-4EBB-8339-FA6CDA2A0A8B}"/>
              </a:ext>
            </a:extLst>
          </p:cNvPr>
          <p:cNvSpPr/>
          <p:nvPr/>
        </p:nvSpPr>
        <p:spPr>
          <a:xfrm>
            <a:off x="5659772" y="1344956"/>
            <a:ext cx="872455" cy="2992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BA3"/>
          </a:solidFill>
          <a:ln w="38100"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B1964E18-3FE1-4616-9B09-485ECCEB0CEE}"/>
              </a:ext>
            </a:extLst>
          </p:cNvPr>
          <p:cNvSpPr/>
          <p:nvPr/>
        </p:nvSpPr>
        <p:spPr>
          <a:xfrm>
            <a:off x="1627464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Cliente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844B6A9-28F5-4F6D-85D3-3E263CBA800D}"/>
              </a:ext>
            </a:extLst>
          </p:cNvPr>
          <p:cNvSpPr/>
          <p:nvPr/>
        </p:nvSpPr>
        <p:spPr>
          <a:xfrm>
            <a:off x="8677380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Servidor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5" name="Straight Connector 4">
            <a:extLst>
              <a:ext uri="{FF2B5EF4-FFF2-40B4-BE49-F238E27FC236}">
                <a16:creationId xmlns:a16="http://schemas.microsoft.com/office/drawing/2014/main" id="{855F182B-8049-4AAC-BFA9-0D39713ECC2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147464" y="3266419"/>
            <a:ext cx="4529916" cy="0"/>
          </a:xfrm>
          <a:prstGeom prst="line">
            <a:avLst/>
          </a:prstGeom>
          <a:noFill/>
          <a:ln w="25400" cap="flat" cmpd="sng" algn="ctr">
            <a:solidFill>
              <a:srgbClr val="003BA3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7F7F4480-74D0-4960-BABB-DBF245A0B11B}"/>
              </a:ext>
            </a:extLst>
          </p:cNvPr>
          <p:cNvSpPr/>
          <p:nvPr/>
        </p:nvSpPr>
        <p:spPr>
          <a:xfrm>
            <a:off x="1832852" y="4365111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Auto-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compreensíveis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81F9412C-1C23-457A-ACB8-A7A9DC11D28A}"/>
              </a:ext>
            </a:extLst>
          </p:cNvPr>
          <p:cNvSpPr/>
          <p:nvPr/>
        </p:nvSpPr>
        <p:spPr>
          <a:xfrm>
            <a:off x="7315200" y="4372365"/>
            <a:ext cx="4509934" cy="7054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trafegando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5">
            <a:extLst>
              <a:ext uri="{FF2B5EF4-FFF2-40B4-BE49-F238E27FC236}">
                <a16:creationId xmlns:a16="http://schemas.microsoft.com/office/drawing/2014/main" id="{69825598-7DF3-4488-BFC9-B8C2DF2F66EC}"/>
              </a:ext>
            </a:extLst>
          </p:cNvPr>
          <p:cNvSpPr/>
          <p:nvPr/>
        </p:nvSpPr>
        <p:spPr>
          <a:xfrm>
            <a:off x="1832852" y="5184626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</a:t>
            </a:r>
          </a:p>
        </p:txBody>
      </p:sp>
      <p:pic>
        <p:nvPicPr>
          <p:cNvPr id="14" name="Graphic 18" descr="Thumbs up sign">
            <a:extLst>
              <a:ext uri="{FF2B5EF4-FFF2-40B4-BE49-F238E27FC236}">
                <a16:creationId xmlns:a16="http://schemas.microsoft.com/office/drawing/2014/main" id="{71EC80FC-D162-44D1-9ED3-9C3FECAC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4455111"/>
            <a:ext cx="540000" cy="540000"/>
          </a:xfrm>
          <a:prstGeom prst="rect">
            <a:avLst/>
          </a:prstGeom>
        </p:spPr>
      </p:pic>
      <p:pic>
        <p:nvPicPr>
          <p:cNvPr id="15" name="Graphic 19" descr="Thumbs up sign">
            <a:extLst>
              <a:ext uri="{FF2B5EF4-FFF2-40B4-BE49-F238E27FC236}">
                <a16:creationId xmlns:a16="http://schemas.microsoft.com/office/drawing/2014/main" id="{07FC4BDB-5DDB-4C43-8EC5-BA004846F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775200" y="4455111"/>
            <a:ext cx="540000" cy="540000"/>
          </a:xfrm>
          <a:prstGeom prst="rect">
            <a:avLst/>
          </a:prstGeom>
        </p:spPr>
      </p:pic>
      <p:pic>
        <p:nvPicPr>
          <p:cNvPr id="16" name="Graphic 20" descr="Thumbs up sign">
            <a:extLst>
              <a:ext uri="{FF2B5EF4-FFF2-40B4-BE49-F238E27FC236}">
                <a16:creationId xmlns:a16="http://schemas.microsoft.com/office/drawing/2014/main" id="{C2FB4D50-B40D-4FC3-8A5B-ABE403C3B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5274626"/>
            <a:ext cx="540000" cy="540000"/>
          </a:xfrm>
          <a:prstGeom prst="rect">
            <a:avLst/>
          </a:prstGeom>
        </p:spPr>
      </p:pic>
      <p:sp>
        <p:nvSpPr>
          <p:cNvPr id="17" name="Rectangle: Rounded Corners 23">
            <a:extLst>
              <a:ext uri="{FF2B5EF4-FFF2-40B4-BE49-F238E27FC236}">
                <a16:creationId xmlns:a16="http://schemas.microsoft.com/office/drawing/2014/main" id="{DF6A59F0-B46A-40C0-AA9E-AA20EFCF4247}"/>
              </a:ext>
            </a:extLst>
          </p:cNvPr>
          <p:cNvSpPr/>
          <p:nvPr/>
        </p:nvSpPr>
        <p:spPr>
          <a:xfrm>
            <a:off x="1832852" y="6000946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Manutenção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facilitada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Graphic 24" descr="Thumbs up sign">
            <a:extLst>
              <a:ext uri="{FF2B5EF4-FFF2-40B4-BE49-F238E27FC236}">
                <a16:creationId xmlns:a16="http://schemas.microsoft.com/office/drawing/2014/main" id="{552EC6E2-F858-49C0-9800-6F244D415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6090946"/>
            <a:ext cx="540000" cy="540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41A56FE-E369-4C04-B3DA-DC0002CC46C1}"/>
              </a:ext>
            </a:extLst>
          </p:cNvPr>
          <p:cNvSpPr/>
          <p:nvPr/>
        </p:nvSpPr>
        <p:spPr>
          <a:xfrm>
            <a:off x="7315200" y="5544626"/>
            <a:ext cx="4509934" cy="96058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ndara" panose="020E0502030303020204" pitchFamily="34" charset="0"/>
              </a:rPr>
              <a:t>Com a oferta de banda de Internet, deixou de ser uma desvantagem</a:t>
            </a:r>
          </a:p>
        </p:txBody>
      </p:sp>
      <p:sp>
        <p:nvSpPr>
          <p:cNvPr id="5" name="Seta: para Cima 4">
            <a:extLst>
              <a:ext uri="{FF2B5EF4-FFF2-40B4-BE49-F238E27FC236}">
                <a16:creationId xmlns:a16="http://schemas.microsoft.com/office/drawing/2014/main" id="{F565942A-E9B1-44F8-98BA-7B69B2A9D3BD}"/>
              </a:ext>
            </a:extLst>
          </p:cNvPr>
          <p:cNvSpPr/>
          <p:nvPr/>
        </p:nvSpPr>
        <p:spPr>
          <a:xfrm>
            <a:off x="9297694" y="5085111"/>
            <a:ext cx="723761" cy="459515"/>
          </a:xfrm>
          <a:prstGeom prst="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C76B2EF-250E-414B-AB58-0FDB56845FE3}"/>
              </a:ext>
            </a:extLst>
          </p:cNvPr>
          <p:cNvSpPr/>
          <p:nvPr/>
        </p:nvSpPr>
        <p:spPr>
          <a:xfrm>
            <a:off x="8332287" y="1701429"/>
            <a:ext cx="1800000" cy="540000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E4CD2A5-6212-4CC5-A4AF-7695B1462D12}"/>
              </a:ext>
            </a:extLst>
          </p:cNvPr>
          <p:cNvSpPr/>
          <p:nvPr/>
        </p:nvSpPr>
        <p:spPr>
          <a:xfrm>
            <a:off x="2804340" y="1701429"/>
            <a:ext cx="1800000" cy="540000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24" name="Seta: para Cima 23">
            <a:extLst>
              <a:ext uri="{FF2B5EF4-FFF2-40B4-BE49-F238E27FC236}">
                <a16:creationId xmlns:a16="http://schemas.microsoft.com/office/drawing/2014/main" id="{C7E1ED79-C82C-46A0-BF2E-56B7EF3803BB}"/>
              </a:ext>
            </a:extLst>
          </p:cNvPr>
          <p:cNvSpPr/>
          <p:nvPr/>
        </p:nvSpPr>
        <p:spPr>
          <a:xfrm rot="16200000">
            <a:off x="7901310" y="1719429"/>
            <a:ext cx="360000" cy="504000"/>
          </a:xfrm>
          <a:prstGeom prst="upArrow">
            <a:avLst/>
          </a:prstGeom>
          <a:solidFill>
            <a:srgbClr val="7030A0"/>
          </a:solidFill>
          <a:ln w="381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>
              <a:solidFill>
                <a:srgbClr val="FFFF00"/>
              </a:solidFill>
            </a:endParaRPr>
          </a:p>
        </p:txBody>
      </p:sp>
      <p:sp>
        <p:nvSpPr>
          <p:cNvPr id="27" name="Seta: para Cima 26">
            <a:extLst>
              <a:ext uri="{FF2B5EF4-FFF2-40B4-BE49-F238E27FC236}">
                <a16:creationId xmlns:a16="http://schemas.microsoft.com/office/drawing/2014/main" id="{E6C90D20-C7AE-4285-84D8-F0BCD0D69C86}"/>
              </a:ext>
            </a:extLst>
          </p:cNvPr>
          <p:cNvSpPr/>
          <p:nvPr/>
        </p:nvSpPr>
        <p:spPr>
          <a:xfrm rot="5400000" flipH="1">
            <a:off x="4684426" y="1719429"/>
            <a:ext cx="360000" cy="504000"/>
          </a:xfrm>
          <a:prstGeom prst="upArrow">
            <a:avLst/>
          </a:prstGeom>
          <a:solidFill>
            <a:srgbClr val="7030A0"/>
          </a:solidFill>
          <a:ln w="381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2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90991CE-4EB7-43AF-8641-29F153682C74}"/>
              </a:ext>
            </a:extLst>
          </p:cNvPr>
          <p:cNvSpPr/>
          <p:nvPr/>
        </p:nvSpPr>
        <p:spPr>
          <a:xfrm>
            <a:off x="577494" y="720000"/>
            <a:ext cx="11520000" cy="7200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>
                <a:solidFill>
                  <a:srgbClr val="002060"/>
                </a:solidFill>
                <a:latin typeface="Candara" panose="020E0502030303020204" pitchFamily="34" charset="0"/>
              </a:rPr>
              <a:t>Concluindo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A43C8E3-DF6B-48AB-9623-A383540D8E28}"/>
              </a:ext>
            </a:extLst>
          </p:cNvPr>
          <p:cNvSpPr/>
          <p:nvPr/>
        </p:nvSpPr>
        <p:spPr>
          <a:xfrm>
            <a:off x="577494" y="1440000"/>
            <a:ext cx="11520000" cy="5040000"/>
          </a:xfrm>
          <a:prstGeom prst="roundRect">
            <a:avLst>
              <a:gd name="adj" fmla="val 6964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 b="1" i="1">
                <a:solidFill>
                  <a:srgbClr val="002060"/>
                </a:solidFill>
                <a:latin typeface="Candara" panose="020E0502030303020204" pitchFamily="34" charset="0"/>
              </a:rPr>
              <a:t>Dados estruturados</a:t>
            </a:r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</a:rPr>
              <a:t> se mostraram a melhor abordagem;</a:t>
            </a:r>
          </a:p>
          <a:p>
            <a:endParaRPr lang="pt-BR" sz="280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</a:rPr>
              <a:t>Mas ainda faltava uma </a:t>
            </a:r>
            <a:r>
              <a:rPr lang="pt-BR" sz="2800" b="1">
                <a:solidFill>
                  <a:schemeClr val="accent2"/>
                </a:solidFill>
                <a:latin typeface="Candara" panose="020E0502030303020204" pitchFamily="34" charset="0"/>
              </a:rPr>
              <a:t>padronização de integração</a:t>
            </a:r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</a:rPr>
              <a:t>, algo semelhante a um protocolo e fosse adotado por todas as empresas;</a:t>
            </a:r>
          </a:p>
          <a:p>
            <a:endParaRPr lang="pt-BR" sz="280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</a:rPr>
              <a:t>Do esforço para se criar esta padronização, surgiram os </a:t>
            </a:r>
            <a:r>
              <a:rPr lang="pt-BR" sz="2800" b="1">
                <a:solidFill>
                  <a:schemeClr val="accent2"/>
                </a:solidFill>
                <a:latin typeface="Candara" panose="020E0502030303020204" pitchFamily="34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88886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WebServices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lipse 1">
            <a:extLst>
              <a:ext uri="{FF2B5EF4-FFF2-40B4-BE49-F238E27FC236}">
                <a16:creationId xmlns:a16="http://schemas.microsoft.com/office/drawing/2014/main" id="{6A3EE134-CE7F-4C2B-96C1-652712A35EE3}"/>
              </a:ext>
            </a:extLst>
          </p:cNvPr>
          <p:cNvSpPr/>
          <p:nvPr/>
        </p:nvSpPr>
        <p:spPr>
          <a:xfrm>
            <a:off x="2938508" y="2329204"/>
            <a:ext cx="2880000" cy="2880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accent5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SOAP </a:t>
            </a:r>
          </a:p>
          <a:p>
            <a:pPr algn="ctr"/>
            <a:r>
              <a:rPr lang="pt-BR" sz="3200" b="1" dirty="0">
                <a:solidFill>
                  <a:schemeClr val="accent5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  <a:endParaRPr lang="pt-PT" sz="3200" b="1" dirty="0">
              <a:solidFill>
                <a:schemeClr val="accent5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8">
            <a:extLst>
              <a:ext uri="{FF2B5EF4-FFF2-40B4-BE49-F238E27FC236}">
                <a16:creationId xmlns:a16="http://schemas.microsoft.com/office/drawing/2014/main" id="{B91673CA-5077-49FC-9562-9C90C9A9B6BC}"/>
              </a:ext>
            </a:extLst>
          </p:cNvPr>
          <p:cNvSpPr/>
          <p:nvPr/>
        </p:nvSpPr>
        <p:spPr>
          <a:xfrm>
            <a:off x="724138" y="3612800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SOAP messages</a:t>
            </a:r>
            <a:endParaRPr lang="pt-PT" sz="1600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eta: para a Direita 13">
            <a:extLst>
              <a:ext uri="{FF2B5EF4-FFF2-40B4-BE49-F238E27FC236}">
                <a16:creationId xmlns:a16="http://schemas.microsoft.com/office/drawing/2014/main" id="{46870AC4-3774-4696-94F6-998B902BF052}"/>
              </a:ext>
            </a:extLst>
          </p:cNvPr>
          <p:cNvSpPr/>
          <p:nvPr/>
        </p:nvSpPr>
        <p:spPr>
          <a:xfrm>
            <a:off x="1915747" y="2863730"/>
            <a:ext cx="1801828" cy="1791353"/>
          </a:xfrm>
          <a:prstGeom prst="rightArrow">
            <a:avLst>
              <a:gd name="adj1" fmla="val 70815"/>
              <a:gd name="adj2" fmla="val 50000"/>
            </a:avLst>
          </a:prstGeom>
          <a:solidFill>
            <a:schemeClr val="bg1"/>
          </a:solidFill>
          <a:ln w="38100">
            <a:solidFill>
              <a:srgbClr val="DA8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atin typeface="Candara" panose="020E0502030303020204" pitchFamily="34" charset="0"/>
            </a:endParaRPr>
          </a:p>
        </p:txBody>
      </p:sp>
      <p:sp>
        <p:nvSpPr>
          <p:cNvPr id="14" name="Retângulo: Cantos Arredondados 18">
            <a:extLst>
              <a:ext uri="{FF2B5EF4-FFF2-40B4-BE49-F238E27FC236}">
                <a16:creationId xmlns:a16="http://schemas.microsoft.com/office/drawing/2014/main" id="{1C651105-B8AE-4C7A-A08A-4A54C93F4D7A}"/>
              </a:ext>
            </a:extLst>
          </p:cNvPr>
          <p:cNvSpPr/>
          <p:nvPr/>
        </p:nvSpPr>
        <p:spPr>
          <a:xfrm>
            <a:off x="1162611" y="1678967"/>
            <a:ext cx="2880000" cy="5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i="1" dirty="0">
                <a:solidFill>
                  <a:srgbClr val="00B050"/>
                </a:solidFill>
                <a:latin typeface="Candara" panose="020E0502030303020204" pitchFamily="34" charset="0"/>
              </a:rPr>
              <a:t>QUALQUER TRANSPORTE</a:t>
            </a:r>
            <a:endParaRPr lang="pt-PT" sz="1800" i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20">
            <a:extLst>
              <a:ext uri="{FF2B5EF4-FFF2-40B4-BE49-F238E27FC236}">
                <a16:creationId xmlns:a16="http://schemas.microsoft.com/office/drawing/2014/main" id="{00C0FBAA-C037-46C5-A84E-8899B87E1CDB}"/>
              </a:ext>
            </a:extLst>
          </p:cNvPr>
          <p:cNvSpPr/>
          <p:nvPr/>
        </p:nvSpPr>
        <p:spPr>
          <a:xfrm>
            <a:off x="4793941" y="2354297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</a:rPr>
              <a:t>XML</a:t>
            </a:r>
            <a:endParaRPr lang="pt-P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Cilindro 28">
            <a:extLst>
              <a:ext uri="{FF2B5EF4-FFF2-40B4-BE49-F238E27FC236}">
                <a16:creationId xmlns:a16="http://schemas.microsoft.com/office/drawing/2014/main" id="{27FA0181-846E-464D-A74E-2FCB5CA83388}"/>
              </a:ext>
            </a:extLst>
          </p:cNvPr>
          <p:cNvSpPr/>
          <p:nvPr/>
        </p:nvSpPr>
        <p:spPr>
          <a:xfrm>
            <a:off x="1984390" y="3918945"/>
            <a:ext cx="1056442" cy="360000"/>
          </a:xfrm>
          <a:prstGeom prst="can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latin typeface="Candara" panose="020E0502030303020204" pitchFamily="34" charset="0"/>
                <a:cs typeface="Calibri" panose="020F0502020204030204" pitchFamily="34" charset="0"/>
              </a:rPr>
              <a:t>WSDL</a:t>
            </a:r>
            <a:endParaRPr lang="pt-PT" sz="160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ilindro 4">
            <a:extLst>
              <a:ext uri="{FF2B5EF4-FFF2-40B4-BE49-F238E27FC236}">
                <a16:creationId xmlns:a16="http://schemas.microsoft.com/office/drawing/2014/main" id="{701EEDD0-912F-4638-B7E1-8BB03598FCBC}"/>
              </a:ext>
            </a:extLst>
          </p:cNvPr>
          <p:cNvSpPr/>
          <p:nvPr/>
        </p:nvSpPr>
        <p:spPr>
          <a:xfrm>
            <a:off x="1987121" y="3589204"/>
            <a:ext cx="1056442" cy="360000"/>
          </a:xfrm>
          <a:prstGeom prst="can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latin typeface="Candara" panose="020E0502030303020204" pitchFamily="34" charset="0"/>
                <a:cs typeface="Calibri" panose="020F0502020204030204" pitchFamily="34" charset="0"/>
              </a:rPr>
              <a:t>WS-Add</a:t>
            </a:r>
            <a:endParaRPr lang="pt-PT" sz="160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ilindro 29">
            <a:extLst>
              <a:ext uri="{FF2B5EF4-FFF2-40B4-BE49-F238E27FC236}">
                <a16:creationId xmlns:a16="http://schemas.microsoft.com/office/drawing/2014/main" id="{59C3349F-2FD9-49B2-8B65-190B21C94191}"/>
              </a:ext>
            </a:extLst>
          </p:cNvPr>
          <p:cNvSpPr/>
          <p:nvPr/>
        </p:nvSpPr>
        <p:spPr>
          <a:xfrm>
            <a:off x="1998900" y="3252503"/>
            <a:ext cx="1056442" cy="360000"/>
          </a:xfrm>
          <a:prstGeom prst="can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Candara" panose="020E0502030303020204" pitchFamily="34" charset="0"/>
                <a:cs typeface="Calibri" panose="020F0502020204030204" pitchFamily="34" charset="0"/>
              </a:rPr>
              <a:t>Envelope</a:t>
            </a:r>
            <a:endParaRPr lang="pt-PT" sz="1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Graphic 41" descr="Envelope">
            <a:extLst>
              <a:ext uri="{FF2B5EF4-FFF2-40B4-BE49-F238E27FC236}">
                <a16:creationId xmlns:a16="http://schemas.microsoft.com/office/drawing/2014/main" id="{F27EA3D8-A582-469E-839E-1C93536C9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138" y="2815033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WebServices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lipse 3">
            <a:extLst>
              <a:ext uri="{FF2B5EF4-FFF2-40B4-BE49-F238E27FC236}">
                <a16:creationId xmlns:a16="http://schemas.microsoft.com/office/drawing/2014/main" id="{5799EBC0-57B1-485C-B4B5-792336B28DA7}"/>
              </a:ext>
            </a:extLst>
          </p:cNvPr>
          <p:cNvSpPr/>
          <p:nvPr/>
        </p:nvSpPr>
        <p:spPr>
          <a:xfrm>
            <a:off x="8497403" y="2329204"/>
            <a:ext cx="2880000" cy="2880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accent5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REST </a:t>
            </a:r>
          </a:p>
          <a:p>
            <a:pPr algn="ctr"/>
            <a:r>
              <a:rPr lang="pt-BR" sz="3200" b="1" dirty="0">
                <a:solidFill>
                  <a:schemeClr val="accent5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  <a:endParaRPr lang="pt-PT" sz="3200" b="1" dirty="0">
              <a:solidFill>
                <a:schemeClr val="accent5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12">
            <a:extLst>
              <a:ext uri="{FF2B5EF4-FFF2-40B4-BE49-F238E27FC236}">
                <a16:creationId xmlns:a16="http://schemas.microsoft.com/office/drawing/2014/main" id="{EE1C5E8B-813A-4E8E-A20C-4676970E4BC9}"/>
              </a:ext>
            </a:extLst>
          </p:cNvPr>
          <p:cNvSpPr/>
          <p:nvPr/>
        </p:nvSpPr>
        <p:spPr>
          <a:xfrm>
            <a:off x="6844707" y="3788969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REST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messages</a:t>
            </a:r>
            <a:endParaRPr lang="pt-PT" sz="1600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eta: para a Direita 14">
            <a:extLst>
              <a:ext uri="{FF2B5EF4-FFF2-40B4-BE49-F238E27FC236}">
                <a16:creationId xmlns:a16="http://schemas.microsoft.com/office/drawing/2014/main" id="{AEFC0058-9771-4307-B1AD-CCD993B42A25}"/>
              </a:ext>
            </a:extLst>
          </p:cNvPr>
          <p:cNvSpPr/>
          <p:nvPr/>
        </p:nvSpPr>
        <p:spPr>
          <a:xfrm>
            <a:off x="8016955" y="2504414"/>
            <a:ext cx="1260000" cy="7200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DA8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DA8200"/>
                </a:solidFill>
                <a:latin typeface="Candara" panose="020E0502030303020204" pitchFamily="34" charset="0"/>
              </a:rPr>
              <a:t>GET</a:t>
            </a:r>
            <a:endParaRPr lang="pt-PT" sz="2000" b="1" dirty="0">
              <a:solidFill>
                <a:srgbClr val="DA82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Seta: para a Direita 15">
            <a:extLst>
              <a:ext uri="{FF2B5EF4-FFF2-40B4-BE49-F238E27FC236}">
                <a16:creationId xmlns:a16="http://schemas.microsoft.com/office/drawing/2014/main" id="{A093CE7D-6A64-40A0-B570-91EF73CDFA81}"/>
              </a:ext>
            </a:extLst>
          </p:cNvPr>
          <p:cNvSpPr/>
          <p:nvPr/>
        </p:nvSpPr>
        <p:spPr>
          <a:xfrm>
            <a:off x="8016955" y="3123544"/>
            <a:ext cx="1260000" cy="7200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DA8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DA8200"/>
                </a:solidFill>
                <a:latin typeface="Candara" panose="020E0502030303020204" pitchFamily="34" charset="0"/>
              </a:rPr>
              <a:t>POST</a:t>
            </a:r>
            <a:endParaRPr lang="pt-PT" sz="2000" b="1" dirty="0">
              <a:solidFill>
                <a:srgbClr val="DA820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Seta: para a Direita 16">
            <a:extLst>
              <a:ext uri="{FF2B5EF4-FFF2-40B4-BE49-F238E27FC236}">
                <a16:creationId xmlns:a16="http://schemas.microsoft.com/office/drawing/2014/main" id="{1D8B1985-D1E0-480B-9474-F214B2ABCA06}"/>
              </a:ext>
            </a:extLst>
          </p:cNvPr>
          <p:cNvSpPr/>
          <p:nvPr/>
        </p:nvSpPr>
        <p:spPr>
          <a:xfrm>
            <a:off x="8016955" y="3742674"/>
            <a:ext cx="1260000" cy="7200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DA8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>
                <a:solidFill>
                  <a:srgbClr val="DA8200"/>
                </a:solidFill>
                <a:latin typeface="Candara" panose="020E0502030303020204" pitchFamily="34" charset="0"/>
              </a:rPr>
              <a:t>PUT</a:t>
            </a:r>
            <a:endParaRPr lang="pt-PT" sz="2000" b="1">
              <a:solidFill>
                <a:srgbClr val="DA820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Seta: para a Direita 17">
            <a:extLst>
              <a:ext uri="{FF2B5EF4-FFF2-40B4-BE49-F238E27FC236}">
                <a16:creationId xmlns:a16="http://schemas.microsoft.com/office/drawing/2014/main" id="{8A90548A-6898-4139-90D8-6E8A9AA69B3C}"/>
              </a:ext>
            </a:extLst>
          </p:cNvPr>
          <p:cNvSpPr/>
          <p:nvPr/>
        </p:nvSpPr>
        <p:spPr>
          <a:xfrm>
            <a:off x="8016955" y="4361804"/>
            <a:ext cx="1260000" cy="7200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DA8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>
                <a:solidFill>
                  <a:srgbClr val="DA8200"/>
                </a:solidFill>
                <a:latin typeface="Candara" panose="020E0502030303020204" pitchFamily="34" charset="0"/>
              </a:rPr>
              <a:t>DELETE</a:t>
            </a:r>
            <a:endParaRPr lang="pt-PT" sz="2000" b="1">
              <a:solidFill>
                <a:srgbClr val="DA8200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9">
            <a:extLst>
              <a:ext uri="{FF2B5EF4-FFF2-40B4-BE49-F238E27FC236}">
                <a16:creationId xmlns:a16="http://schemas.microsoft.com/office/drawing/2014/main" id="{40E5F841-C836-459C-9C41-300D837BE2EC}"/>
              </a:ext>
            </a:extLst>
          </p:cNvPr>
          <p:cNvSpPr/>
          <p:nvPr/>
        </p:nvSpPr>
        <p:spPr>
          <a:xfrm>
            <a:off x="7341179" y="1670095"/>
            <a:ext cx="2880000" cy="5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rgbClr val="00B050"/>
                </a:solidFill>
                <a:latin typeface="Candara" panose="020E0502030303020204" pitchFamily="34" charset="0"/>
              </a:rPr>
              <a:t>TRANSPORTE </a:t>
            </a:r>
            <a:r>
              <a:rPr lang="pt-BR" sz="1800" b="1" dirty="0">
                <a:solidFill>
                  <a:srgbClr val="00B050"/>
                </a:solidFill>
                <a:latin typeface="Candara" panose="020E0502030303020204" pitchFamily="34" charset="0"/>
              </a:rPr>
              <a:t>HTTP</a:t>
            </a:r>
            <a:endParaRPr lang="pt-PT" sz="18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tângulo: Cantos Arredondados 21">
            <a:extLst>
              <a:ext uri="{FF2B5EF4-FFF2-40B4-BE49-F238E27FC236}">
                <a16:creationId xmlns:a16="http://schemas.microsoft.com/office/drawing/2014/main" id="{B3207759-27FA-4699-A8CA-07AA40D00277}"/>
              </a:ext>
            </a:extLst>
          </p:cNvPr>
          <p:cNvSpPr/>
          <p:nvPr/>
        </p:nvSpPr>
        <p:spPr>
          <a:xfrm>
            <a:off x="10847324" y="2863730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</a:rPr>
              <a:t>XML</a:t>
            </a:r>
            <a:endParaRPr lang="pt-P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Arredondados 22">
            <a:extLst>
              <a:ext uri="{FF2B5EF4-FFF2-40B4-BE49-F238E27FC236}">
                <a16:creationId xmlns:a16="http://schemas.microsoft.com/office/drawing/2014/main" id="{F7C33C60-D502-4BA7-8E2A-A34CB47373F2}"/>
              </a:ext>
            </a:extLst>
          </p:cNvPr>
          <p:cNvSpPr/>
          <p:nvPr/>
        </p:nvSpPr>
        <p:spPr>
          <a:xfrm>
            <a:off x="10458976" y="2354297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bg1"/>
                </a:solidFill>
                <a:latin typeface="Candara" panose="020E0502030303020204" pitchFamily="34" charset="0"/>
              </a:rPr>
              <a:t>TXT</a:t>
            </a:r>
            <a:endParaRPr lang="pt-PT" b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tângulo: Cantos Arredondados 23">
            <a:extLst>
              <a:ext uri="{FF2B5EF4-FFF2-40B4-BE49-F238E27FC236}">
                <a16:creationId xmlns:a16="http://schemas.microsoft.com/office/drawing/2014/main" id="{F961AFAE-5BEA-4E92-B002-2E8F14238256}"/>
              </a:ext>
            </a:extLst>
          </p:cNvPr>
          <p:cNvSpPr/>
          <p:nvPr/>
        </p:nvSpPr>
        <p:spPr>
          <a:xfrm>
            <a:off x="11146059" y="3373163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bg1"/>
                </a:solidFill>
                <a:latin typeface="Candara" panose="020E0502030303020204" pitchFamily="34" charset="0"/>
              </a:rPr>
              <a:t>JSON</a:t>
            </a:r>
            <a:endParaRPr lang="pt-PT" b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6" name="Graphic 42" descr="Document">
            <a:extLst>
              <a:ext uri="{FF2B5EF4-FFF2-40B4-BE49-F238E27FC236}">
                <a16:creationId xmlns:a16="http://schemas.microsoft.com/office/drawing/2014/main" id="{6AE16D35-E617-4882-A4E1-3A369E0DA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707" y="281503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7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WebServices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lipse 3">
            <a:extLst>
              <a:ext uri="{FF2B5EF4-FFF2-40B4-BE49-F238E27FC236}">
                <a16:creationId xmlns:a16="http://schemas.microsoft.com/office/drawing/2014/main" id="{5799EBC0-57B1-485C-B4B5-792336B28DA7}"/>
              </a:ext>
            </a:extLst>
          </p:cNvPr>
          <p:cNvSpPr/>
          <p:nvPr/>
        </p:nvSpPr>
        <p:spPr>
          <a:xfrm>
            <a:off x="8497403" y="2329204"/>
            <a:ext cx="2880000" cy="28800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REST 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12">
            <a:extLst>
              <a:ext uri="{FF2B5EF4-FFF2-40B4-BE49-F238E27FC236}">
                <a16:creationId xmlns:a16="http://schemas.microsoft.com/office/drawing/2014/main" id="{EE1C5E8B-813A-4E8E-A20C-4676970E4BC9}"/>
              </a:ext>
            </a:extLst>
          </p:cNvPr>
          <p:cNvSpPr/>
          <p:nvPr/>
        </p:nvSpPr>
        <p:spPr>
          <a:xfrm>
            <a:off x="6844707" y="3788969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REST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messages</a:t>
            </a:r>
            <a:endParaRPr lang="pt-PT" sz="1600" b="1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eta: para a Direita 14">
            <a:extLst>
              <a:ext uri="{FF2B5EF4-FFF2-40B4-BE49-F238E27FC236}">
                <a16:creationId xmlns:a16="http://schemas.microsoft.com/office/drawing/2014/main" id="{AEFC0058-9771-4307-B1AD-CCD993B42A25}"/>
              </a:ext>
            </a:extLst>
          </p:cNvPr>
          <p:cNvSpPr/>
          <p:nvPr/>
        </p:nvSpPr>
        <p:spPr>
          <a:xfrm>
            <a:off x="8016955" y="2504414"/>
            <a:ext cx="1260000" cy="720000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GET</a:t>
            </a:r>
            <a:endParaRPr lang="pt-PT" sz="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Seta: para a Direita 15">
            <a:extLst>
              <a:ext uri="{FF2B5EF4-FFF2-40B4-BE49-F238E27FC236}">
                <a16:creationId xmlns:a16="http://schemas.microsoft.com/office/drawing/2014/main" id="{A093CE7D-6A64-40A0-B570-91EF73CDFA81}"/>
              </a:ext>
            </a:extLst>
          </p:cNvPr>
          <p:cNvSpPr/>
          <p:nvPr/>
        </p:nvSpPr>
        <p:spPr>
          <a:xfrm>
            <a:off x="8016955" y="3123544"/>
            <a:ext cx="1260000" cy="720000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POST</a:t>
            </a:r>
            <a:endParaRPr lang="pt-PT" sz="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Seta: para a Direita 16">
            <a:extLst>
              <a:ext uri="{FF2B5EF4-FFF2-40B4-BE49-F238E27FC236}">
                <a16:creationId xmlns:a16="http://schemas.microsoft.com/office/drawing/2014/main" id="{1D8B1985-D1E0-480B-9474-F214B2ABCA06}"/>
              </a:ext>
            </a:extLst>
          </p:cNvPr>
          <p:cNvSpPr/>
          <p:nvPr/>
        </p:nvSpPr>
        <p:spPr>
          <a:xfrm>
            <a:off x="8016955" y="3742674"/>
            <a:ext cx="1260000" cy="720000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>
                <a:solidFill>
                  <a:schemeClr val="bg1"/>
                </a:solidFill>
                <a:latin typeface="Candara" panose="020E0502030303020204" pitchFamily="34" charset="0"/>
              </a:rPr>
              <a:t>PUT</a:t>
            </a:r>
            <a:endParaRPr lang="pt-PT" sz="2000" b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Seta: para a Direita 17">
            <a:extLst>
              <a:ext uri="{FF2B5EF4-FFF2-40B4-BE49-F238E27FC236}">
                <a16:creationId xmlns:a16="http://schemas.microsoft.com/office/drawing/2014/main" id="{8A90548A-6898-4139-90D8-6E8A9AA69B3C}"/>
              </a:ext>
            </a:extLst>
          </p:cNvPr>
          <p:cNvSpPr/>
          <p:nvPr/>
        </p:nvSpPr>
        <p:spPr>
          <a:xfrm>
            <a:off x="8016955" y="4361804"/>
            <a:ext cx="1260000" cy="720000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>
                <a:solidFill>
                  <a:schemeClr val="bg1"/>
                </a:solidFill>
                <a:latin typeface="Candara" panose="020E0502030303020204" pitchFamily="34" charset="0"/>
              </a:rPr>
              <a:t>DELETE</a:t>
            </a:r>
            <a:endParaRPr lang="pt-PT" sz="2000" b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9">
            <a:extLst>
              <a:ext uri="{FF2B5EF4-FFF2-40B4-BE49-F238E27FC236}">
                <a16:creationId xmlns:a16="http://schemas.microsoft.com/office/drawing/2014/main" id="{40E5F841-C836-459C-9C41-300D837BE2EC}"/>
              </a:ext>
            </a:extLst>
          </p:cNvPr>
          <p:cNvSpPr/>
          <p:nvPr/>
        </p:nvSpPr>
        <p:spPr>
          <a:xfrm>
            <a:off x="7341179" y="1670095"/>
            <a:ext cx="2880000" cy="540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bg1"/>
                </a:solidFill>
                <a:latin typeface="Candara" panose="020E0502030303020204" pitchFamily="34" charset="0"/>
              </a:rPr>
              <a:t>TRANSPORTE </a:t>
            </a:r>
            <a:r>
              <a:rPr lang="pt-BR" sz="1800" b="1" dirty="0">
                <a:solidFill>
                  <a:schemeClr val="bg1"/>
                </a:solidFill>
                <a:latin typeface="Candara" panose="020E0502030303020204" pitchFamily="34" charset="0"/>
              </a:rPr>
              <a:t>HTTP</a:t>
            </a:r>
            <a:endParaRPr lang="pt-PT" sz="1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tângulo: Cantos Arredondados 23">
            <a:extLst>
              <a:ext uri="{FF2B5EF4-FFF2-40B4-BE49-F238E27FC236}">
                <a16:creationId xmlns:a16="http://schemas.microsoft.com/office/drawing/2014/main" id="{F961AFAE-5BEA-4E92-B002-2E8F14238256}"/>
              </a:ext>
            </a:extLst>
          </p:cNvPr>
          <p:cNvSpPr/>
          <p:nvPr/>
        </p:nvSpPr>
        <p:spPr>
          <a:xfrm>
            <a:off x="11146059" y="3373163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bg1"/>
                </a:solidFill>
                <a:latin typeface="Candara" panose="020E0502030303020204" pitchFamily="34" charset="0"/>
              </a:rPr>
              <a:t>JSON</a:t>
            </a:r>
            <a:endParaRPr lang="pt-PT" b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6" name="Graphic 42" descr="Document">
            <a:extLst>
              <a:ext uri="{FF2B5EF4-FFF2-40B4-BE49-F238E27FC236}">
                <a16:creationId xmlns:a16="http://schemas.microsoft.com/office/drawing/2014/main" id="{6AE16D35-E617-4882-A4E1-3A369E0DA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707" y="2815033"/>
            <a:ext cx="1080000" cy="1080000"/>
          </a:xfrm>
          <a:prstGeom prst="rect">
            <a:avLst/>
          </a:prstGeom>
        </p:spPr>
      </p:pic>
      <p:sp>
        <p:nvSpPr>
          <p:cNvPr id="14" name="Elipse 1">
            <a:extLst>
              <a:ext uri="{FF2B5EF4-FFF2-40B4-BE49-F238E27FC236}">
                <a16:creationId xmlns:a16="http://schemas.microsoft.com/office/drawing/2014/main" id="{A23A13CA-3017-4AA5-A49C-08979D9945ED}"/>
              </a:ext>
            </a:extLst>
          </p:cNvPr>
          <p:cNvSpPr/>
          <p:nvPr/>
        </p:nvSpPr>
        <p:spPr>
          <a:xfrm>
            <a:off x="2938508" y="2329204"/>
            <a:ext cx="2880000" cy="2880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accent5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SOAP </a:t>
            </a:r>
          </a:p>
          <a:p>
            <a:pPr algn="ctr"/>
            <a:r>
              <a:rPr lang="pt-BR" sz="3200" b="1" dirty="0">
                <a:solidFill>
                  <a:schemeClr val="accent5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  <a:endParaRPr lang="pt-PT" sz="3200" b="1" dirty="0">
              <a:solidFill>
                <a:schemeClr val="accent5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tângulo 8">
            <a:extLst>
              <a:ext uri="{FF2B5EF4-FFF2-40B4-BE49-F238E27FC236}">
                <a16:creationId xmlns:a16="http://schemas.microsoft.com/office/drawing/2014/main" id="{A7E67396-68D6-4B6A-A46E-048CCB5BA2D9}"/>
              </a:ext>
            </a:extLst>
          </p:cNvPr>
          <p:cNvSpPr/>
          <p:nvPr/>
        </p:nvSpPr>
        <p:spPr>
          <a:xfrm>
            <a:off x="724138" y="3612800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SOAP messages</a:t>
            </a:r>
            <a:endParaRPr lang="pt-PT" sz="1600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eta: para a Direita 13">
            <a:extLst>
              <a:ext uri="{FF2B5EF4-FFF2-40B4-BE49-F238E27FC236}">
                <a16:creationId xmlns:a16="http://schemas.microsoft.com/office/drawing/2014/main" id="{79B33780-09BC-406A-A095-A235A0388472}"/>
              </a:ext>
            </a:extLst>
          </p:cNvPr>
          <p:cNvSpPr/>
          <p:nvPr/>
        </p:nvSpPr>
        <p:spPr>
          <a:xfrm>
            <a:off x="1915747" y="2863730"/>
            <a:ext cx="1801828" cy="1791353"/>
          </a:xfrm>
          <a:prstGeom prst="rightArrow">
            <a:avLst>
              <a:gd name="adj1" fmla="val 70815"/>
              <a:gd name="adj2" fmla="val 50000"/>
            </a:avLst>
          </a:prstGeom>
          <a:solidFill>
            <a:schemeClr val="bg1"/>
          </a:solidFill>
          <a:ln w="38100">
            <a:solidFill>
              <a:srgbClr val="DA8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atin typeface="Candara" panose="020E0502030303020204" pitchFamily="34" charset="0"/>
            </a:endParaRPr>
          </a:p>
        </p:txBody>
      </p:sp>
      <p:sp>
        <p:nvSpPr>
          <p:cNvPr id="21" name="Retângulo: Cantos Arredondados 18">
            <a:extLst>
              <a:ext uri="{FF2B5EF4-FFF2-40B4-BE49-F238E27FC236}">
                <a16:creationId xmlns:a16="http://schemas.microsoft.com/office/drawing/2014/main" id="{B1D9FF90-7B47-48FB-A383-18639ED8447A}"/>
              </a:ext>
            </a:extLst>
          </p:cNvPr>
          <p:cNvSpPr/>
          <p:nvPr/>
        </p:nvSpPr>
        <p:spPr>
          <a:xfrm>
            <a:off x="1162611" y="1678967"/>
            <a:ext cx="2880000" cy="5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i="1" dirty="0">
                <a:solidFill>
                  <a:srgbClr val="00B050"/>
                </a:solidFill>
                <a:latin typeface="Candara" panose="020E0502030303020204" pitchFamily="34" charset="0"/>
              </a:rPr>
              <a:t>QUALQUER TRANSPORTE</a:t>
            </a:r>
            <a:endParaRPr lang="pt-PT" sz="1800" i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tângulo: Cantos Arredondados 20">
            <a:extLst>
              <a:ext uri="{FF2B5EF4-FFF2-40B4-BE49-F238E27FC236}">
                <a16:creationId xmlns:a16="http://schemas.microsoft.com/office/drawing/2014/main" id="{D0C79893-04EE-42D2-93D9-EB4B1A895EAF}"/>
              </a:ext>
            </a:extLst>
          </p:cNvPr>
          <p:cNvSpPr/>
          <p:nvPr/>
        </p:nvSpPr>
        <p:spPr>
          <a:xfrm>
            <a:off x="4793941" y="2354297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</a:rPr>
              <a:t>XML</a:t>
            </a:r>
            <a:endParaRPr lang="pt-P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Cilindro 28">
            <a:extLst>
              <a:ext uri="{FF2B5EF4-FFF2-40B4-BE49-F238E27FC236}">
                <a16:creationId xmlns:a16="http://schemas.microsoft.com/office/drawing/2014/main" id="{B419B3FA-1AD0-4BE6-8DDD-515E405B1E78}"/>
              </a:ext>
            </a:extLst>
          </p:cNvPr>
          <p:cNvSpPr/>
          <p:nvPr/>
        </p:nvSpPr>
        <p:spPr>
          <a:xfrm>
            <a:off x="1984390" y="3918945"/>
            <a:ext cx="1056442" cy="360000"/>
          </a:xfrm>
          <a:prstGeom prst="can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latin typeface="Candara" panose="020E0502030303020204" pitchFamily="34" charset="0"/>
                <a:cs typeface="Calibri" panose="020F0502020204030204" pitchFamily="34" charset="0"/>
              </a:rPr>
              <a:t>WSDL</a:t>
            </a:r>
            <a:endParaRPr lang="pt-PT" sz="160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ilindro 4">
            <a:extLst>
              <a:ext uri="{FF2B5EF4-FFF2-40B4-BE49-F238E27FC236}">
                <a16:creationId xmlns:a16="http://schemas.microsoft.com/office/drawing/2014/main" id="{05FDC0FC-0935-42AD-B927-F834BD240743}"/>
              </a:ext>
            </a:extLst>
          </p:cNvPr>
          <p:cNvSpPr/>
          <p:nvPr/>
        </p:nvSpPr>
        <p:spPr>
          <a:xfrm>
            <a:off x="1987121" y="3589204"/>
            <a:ext cx="1056442" cy="360000"/>
          </a:xfrm>
          <a:prstGeom prst="can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latin typeface="Candara" panose="020E0502030303020204" pitchFamily="34" charset="0"/>
                <a:cs typeface="Calibri" panose="020F0502020204030204" pitchFamily="34" charset="0"/>
              </a:rPr>
              <a:t>WS-Add</a:t>
            </a:r>
            <a:endParaRPr lang="pt-PT" sz="160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ilindro 29">
            <a:extLst>
              <a:ext uri="{FF2B5EF4-FFF2-40B4-BE49-F238E27FC236}">
                <a16:creationId xmlns:a16="http://schemas.microsoft.com/office/drawing/2014/main" id="{66A340FA-E118-427E-AD56-6ED1CC7BC30C}"/>
              </a:ext>
            </a:extLst>
          </p:cNvPr>
          <p:cNvSpPr/>
          <p:nvPr/>
        </p:nvSpPr>
        <p:spPr>
          <a:xfrm>
            <a:off x="1998900" y="3252503"/>
            <a:ext cx="1056442" cy="360000"/>
          </a:xfrm>
          <a:prstGeom prst="can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Candara" panose="020E0502030303020204" pitchFamily="34" charset="0"/>
                <a:cs typeface="Calibri" panose="020F0502020204030204" pitchFamily="34" charset="0"/>
              </a:rPr>
              <a:t>Envelope</a:t>
            </a:r>
            <a:endParaRPr lang="pt-PT" sz="1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Graphic 41" descr="Envelope">
            <a:extLst>
              <a:ext uri="{FF2B5EF4-FFF2-40B4-BE49-F238E27FC236}">
                <a16:creationId xmlns:a16="http://schemas.microsoft.com/office/drawing/2014/main" id="{8B5B44ED-4F40-4391-95FA-D87C7709D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138" y="2815033"/>
            <a:ext cx="1044000" cy="1044000"/>
          </a:xfrm>
          <a:prstGeom prst="rect">
            <a:avLst/>
          </a:prstGeom>
        </p:spPr>
      </p:pic>
      <p:cxnSp>
        <p:nvCxnSpPr>
          <p:cNvPr id="28" name="Conector reto 25">
            <a:extLst>
              <a:ext uri="{FF2B5EF4-FFF2-40B4-BE49-F238E27FC236}">
                <a16:creationId xmlns:a16="http://schemas.microsoft.com/office/drawing/2014/main" id="{2108D932-F5DC-48B6-B3F7-F87045FDA997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394667" y="1168864"/>
            <a:ext cx="28504" cy="552555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6">
            <a:extLst>
              <a:ext uri="{FF2B5EF4-FFF2-40B4-BE49-F238E27FC236}">
                <a16:creationId xmlns:a16="http://schemas.microsoft.com/office/drawing/2014/main" id="{30897558-BFD3-4A4E-A114-1DC19EA5D457}"/>
              </a:ext>
            </a:extLst>
          </p:cNvPr>
          <p:cNvSpPr/>
          <p:nvPr/>
        </p:nvSpPr>
        <p:spPr>
          <a:xfrm>
            <a:off x="4623171" y="808864"/>
            <a:ext cx="3600000" cy="36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WebServices</a:t>
            </a:r>
            <a:endParaRPr lang="pt-PT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: Rounded Corners 37">
            <a:extLst>
              <a:ext uri="{FF2B5EF4-FFF2-40B4-BE49-F238E27FC236}">
                <a16:creationId xmlns:a16="http://schemas.microsoft.com/office/drawing/2014/main" id="{4EC4BB53-10DF-460F-A237-B5F4957F3905}"/>
              </a:ext>
            </a:extLst>
          </p:cNvPr>
          <p:cNvSpPr/>
          <p:nvPr/>
        </p:nvSpPr>
        <p:spPr>
          <a:xfrm>
            <a:off x="1586066" y="5327977"/>
            <a:ext cx="4509934" cy="54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Pilha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XML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complexa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Graphic 38" descr="Thumbs up sign">
            <a:extLst>
              <a:ext uri="{FF2B5EF4-FFF2-40B4-BE49-F238E27FC236}">
                <a16:creationId xmlns:a16="http://schemas.microsoft.com/office/drawing/2014/main" id="{E60169D4-86AC-425C-8C32-03DBA8DFC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46066" y="5327977"/>
            <a:ext cx="540000" cy="540000"/>
          </a:xfrm>
          <a:prstGeom prst="rect">
            <a:avLst/>
          </a:prstGeom>
        </p:spPr>
      </p:pic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DAF5DCEB-9FE0-4585-83DC-E6CBC57422A7}"/>
              </a:ext>
            </a:extLst>
          </p:cNvPr>
          <p:cNvSpPr/>
          <p:nvPr/>
        </p:nvSpPr>
        <p:spPr>
          <a:xfrm>
            <a:off x="1586066" y="5994419"/>
            <a:ext cx="4509934" cy="54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Problemas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interoperabilidade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3" name="Graphic 40" descr="Thumbs up sign">
            <a:extLst>
              <a:ext uri="{FF2B5EF4-FFF2-40B4-BE49-F238E27FC236}">
                <a16:creationId xmlns:a16="http://schemas.microsoft.com/office/drawing/2014/main" id="{3D5CDEFE-DFB8-4BE7-8C5B-6E88496A5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46066" y="5994419"/>
            <a:ext cx="540000" cy="540000"/>
          </a:xfrm>
          <a:prstGeom prst="rect">
            <a:avLst/>
          </a:prstGeom>
        </p:spPr>
      </p:pic>
      <p:sp>
        <p:nvSpPr>
          <p:cNvPr id="34" name="Rectangle: Rounded Corners 41">
            <a:extLst>
              <a:ext uri="{FF2B5EF4-FFF2-40B4-BE49-F238E27FC236}">
                <a16:creationId xmlns:a16="http://schemas.microsoft.com/office/drawing/2014/main" id="{5608FB47-A0D9-46E7-B96D-A7D03BDFBC46}"/>
              </a:ext>
            </a:extLst>
          </p:cNvPr>
          <p:cNvSpPr/>
          <p:nvPr/>
        </p:nvSpPr>
        <p:spPr>
          <a:xfrm>
            <a:off x="7586760" y="5371799"/>
            <a:ext cx="4263148" cy="54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Simples</a:t>
            </a:r>
          </a:p>
        </p:txBody>
      </p:sp>
      <p:pic>
        <p:nvPicPr>
          <p:cNvPr id="35" name="Graphic 42" descr="Thumbs up sign">
            <a:extLst>
              <a:ext uri="{FF2B5EF4-FFF2-40B4-BE49-F238E27FC236}">
                <a16:creationId xmlns:a16="http://schemas.microsoft.com/office/drawing/2014/main" id="{95916FD5-1FB3-4A52-A79A-36D62E1E2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6759" y="5371799"/>
            <a:ext cx="540000" cy="540000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82DE3383-7868-4033-9BB9-9BE61C299785}"/>
              </a:ext>
            </a:extLst>
          </p:cNvPr>
          <p:cNvSpPr/>
          <p:nvPr/>
        </p:nvSpPr>
        <p:spPr>
          <a:xfrm>
            <a:off x="7586760" y="6061949"/>
            <a:ext cx="4263148" cy="54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universal do HTTP</a:t>
            </a:r>
          </a:p>
        </p:txBody>
      </p:sp>
      <p:pic>
        <p:nvPicPr>
          <p:cNvPr id="37" name="Graphic 44" descr="Thumbs up sign">
            <a:extLst>
              <a:ext uri="{FF2B5EF4-FFF2-40B4-BE49-F238E27FC236}">
                <a16:creationId xmlns:a16="http://schemas.microsoft.com/office/drawing/2014/main" id="{695F35A3-BADE-4B34-9526-8FB842809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6759" y="6061949"/>
            <a:ext cx="540000" cy="540000"/>
          </a:xfrm>
          <a:prstGeom prst="rect">
            <a:avLst/>
          </a:prstGeom>
        </p:spPr>
      </p:pic>
      <p:sp>
        <p:nvSpPr>
          <p:cNvPr id="17" name="Retângulo: Cantos Arredondados 21">
            <a:extLst>
              <a:ext uri="{FF2B5EF4-FFF2-40B4-BE49-F238E27FC236}">
                <a16:creationId xmlns:a16="http://schemas.microsoft.com/office/drawing/2014/main" id="{B3207759-27FA-4699-A8CA-07AA40D00277}"/>
              </a:ext>
            </a:extLst>
          </p:cNvPr>
          <p:cNvSpPr/>
          <p:nvPr/>
        </p:nvSpPr>
        <p:spPr>
          <a:xfrm>
            <a:off x="10847324" y="2863730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XML</a:t>
            </a:r>
            <a:endParaRPr lang="pt-PT" b="1" dirty="0">
              <a:solidFill>
                <a:schemeClr val="accent5">
                  <a:lumMod val="20000"/>
                  <a:lumOff val="8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Arredondados 22">
            <a:extLst>
              <a:ext uri="{FF2B5EF4-FFF2-40B4-BE49-F238E27FC236}">
                <a16:creationId xmlns:a16="http://schemas.microsoft.com/office/drawing/2014/main" id="{F7C33C60-D502-4BA7-8E2A-A34CB47373F2}"/>
              </a:ext>
            </a:extLst>
          </p:cNvPr>
          <p:cNvSpPr/>
          <p:nvPr/>
        </p:nvSpPr>
        <p:spPr>
          <a:xfrm>
            <a:off x="10458976" y="2354297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accent5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TXT</a:t>
            </a:r>
            <a:endParaRPr lang="pt-PT" b="1">
              <a:solidFill>
                <a:schemeClr val="accent5">
                  <a:lumMod val="20000"/>
                  <a:lumOff val="8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1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SOA -&gt; tudo é serviço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Graphic 2" descr="Building">
            <a:extLst>
              <a:ext uri="{FF2B5EF4-FFF2-40B4-BE49-F238E27FC236}">
                <a16:creationId xmlns:a16="http://schemas.microsoft.com/office/drawing/2014/main" id="{949B5E40-43D8-4F39-9350-03D7F5F65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681" y="1264179"/>
            <a:ext cx="3240000" cy="3240000"/>
          </a:xfrm>
          <a:prstGeom prst="rect">
            <a:avLst/>
          </a:prstGeom>
        </p:spPr>
      </p:pic>
      <p:pic>
        <p:nvPicPr>
          <p:cNvPr id="13" name="Graphic 4" descr="Factory">
            <a:extLst>
              <a:ext uri="{FF2B5EF4-FFF2-40B4-BE49-F238E27FC236}">
                <a16:creationId xmlns:a16="http://schemas.microsoft.com/office/drawing/2014/main" id="{7A4F9FC2-04FA-4BAE-8AE3-D7009F865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6564" y="1282887"/>
            <a:ext cx="3240000" cy="3240000"/>
          </a:xfrm>
          <a:prstGeom prst="rect">
            <a:avLst/>
          </a:prstGeom>
        </p:spPr>
      </p:pic>
      <p:pic>
        <p:nvPicPr>
          <p:cNvPr id="14" name="Graphic 8" descr="Cloud">
            <a:extLst>
              <a:ext uri="{FF2B5EF4-FFF2-40B4-BE49-F238E27FC236}">
                <a16:creationId xmlns:a16="http://schemas.microsoft.com/office/drawing/2014/main" id="{59245606-B9D1-4231-ACC4-1CBD4224D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4180" y="1942347"/>
            <a:ext cx="1715885" cy="1715885"/>
          </a:xfrm>
          <a:prstGeom prst="rect">
            <a:avLst/>
          </a:prstGeom>
        </p:spPr>
      </p:pic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5BEE116E-0C8D-47EA-B05C-F95F72548F77}"/>
              </a:ext>
            </a:extLst>
          </p:cNvPr>
          <p:cNvSpPr/>
          <p:nvPr/>
        </p:nvSpPr>
        <p:spPr>
          <a:xfrm>
            <a:off x="1709479" y="1854263"/>
            <a:ext cx="1260000" cy="5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Service1</a:t>
            </a:r>
          </a:p>
        </p:txBody>
      </p:sp>
      <p:sp>
        <p:nvSpPr>
          <p:cNvPr id="16" name="Rectangle: Rounded Corners 18">
            <a:extLst>
              <a:ext uri="{FF2B5EF4-FFF2-40B4-BE49-F238E27FC236}">
                <a16:creationId xmlns:a16="http://schemas.microsoft.com/office/drawing/2014/main" id="{D0971C49-C415-4318-8101-74A36055FD09}"/>
              </a:ext>
            </a:extLst>
          </p:cNvPr>
          <p:cNvSpPr/>
          <p:nvPr/>
        </p:nvSpPr>
        <p:spPr>
          <a:xfrm>
            <a:off x="1694743" y="3519810"/>
            <a:ext cx="1260000" cy="5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Service3</a:t>
            </a:r>
          </a:p>
        </p:txBody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BAC1B950-5DF1-4D55-8372-57681EECFD5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339479" y="2394263"/>
            <a:ext cx="204705" cy="1125547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10E6E564-7769-408F-B76B-BFE47B805499}"/>
              </a:ext>
            </a:extLst>
          </p:cNvPr>
          <p:cNvSpPr/>
          <p:nvPr/>
        </p:nvSpPr>
        <p:spPr>
          <a:xfrm>
            <a:off x="8711135" y="3118232"/>
            <a:ext cx="1260000" cy="5400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Service4</a:t>
            </a:r>
          </a:p>
        </p:txBody>
      </p:sp>
      <p:pic>
        <p:nvPicPr>
          <p:cNvPr id="19" name="Graphic 21" descr="Court">
            <a:extLst>
              <a:ext uri="{FF2B5EF4-FFF2-40B4-BE49-F238E27FC236}">
                <a16:creationId xmlns:a16="http://schemas.microsoft.com/office/drawing/2014/main" id="{BD221BD4-634D-4D4C-AB8F-D5C79C7D0F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2122" y="3752390"/>
            <a:ext cx="3240000" cy="3240000"/>
          </a:xfrm>
          <a:prstGeom prst="rect">
            <a:avLst/>
          </a:prstGeom>
        </p:spPr>
      </p:pic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id="{7B6E8FC8-1CFD-414B-952B-E9081469E7B4}"/>
              </a:ext>
            </a:extLst>
          </p:cNvPr>
          <p:cNvSpPr/>
          <p:nvPr/>
        </p:nvSpPr>
        <p:spPr>
          <a:xfrm>
            <a:off x="5653621" y="5331494"/>
            <a:ext cx="1260000" cy="540000"/>
          </a:xfrm>
          <a:prstGeom prst="roundRect">
            <a:avLst/>
          </a:prstGeom>
          <a:solidFill>
            <a:srgbClr val="00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Service5</a:t>
            </a:r>
          </a:p>
        </p:txBody>
      </p:sp>
      <p:cxnSp>
        <p:nvCxnSpPr>
          <p:cNvPr id="21" name="Straight Connector 24">
            <a:extLst>
              <a:ext uri="{FF2B5EF4-FFF2-40B4-BE49-F238E27FC236}">
                <a16:creationId xmlns:a16="http://schemas.microsoft.com/office/drawing/2014/main" id="{E4F38EBD-0D6C-445F-AB99-8C34574B755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954743" y="2964465"/>
            <a:ext cx="2344046" cy="82534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3">
            <a:extLst>
              <a:ext uri="{FF2B5EF4-FFF2-40B4-BE49-F238E27FC236}">
                <a16:creationId xmlns:a16="http://schemas.microsoft.com/office/drawing/2014/main" id="{3FDAB272-0C3C-497C-82E8-939E47D6D125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742545" y="2964465"/>
            <a:ext cx="1968590" cy="423767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6">
            <a:extLst>
              <a:ext uri="{FF2B5EF4-FFF2-40B4-BE49-F238E27FC236}">
                <a16:creationId xmlns:a16="http://schemas.microsoft.com/office/drawing/2014/main" id="{6AA7146B-2C73-4233-91C2-BA7CA2712673}"/>
              </a:ext>
            </a:extLst>
          </p:cNvPr>
          <p:cNvCxnSpPr>
            <a:cxnSpLocks/>
          </p:cNvCxnSpPr>
          <p:nvPr/>
        </p:nvCxnSpPr>
        <p:spPr>
          <a:xfrm flipH="1" flipV="1">
            <a:off x="6112920" y="3234465"/>
            <a:ext cx="137145" cy="209702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9">
            <a:extLst>
              <a:ext uri="{FF2B5EF4-FFF2-40B4-BE49-F238E27FC236}">
                <a16:creationId xmlns:a16="http://schemas.microsoft.com/office/drawing/2014/main" id="{4374D11D-5D5C-471F-8659-B9F73B9F0AB3}"/>
              </a:ext>
            </a:extLst>
          </p:cNvPr>
          <p:cNvCxnSpPr>
            <a:cxnSpLocks/>
          </p:cNvCxnSpPr>
          <p:nvPr/>
        </p:nvCxnSpPr>
        <p:spPr>
          <a:xfrm flipH="1">
            <a:off x="9125742" y="550065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1">
            <a:extLst>
              <a:ext uri="{FF2B5EF4-FFF2-40B4-BE49-F238E27FC236}">
                <a16:creationId xmlns:a16="http://schemas.microsoft.com/office/drawing/2014/main" id="{5A91C641-5652-4B6A-A9EA-16B36A94D31A}"/>
              </a:ext>
            </a:extLst>
          </p:cNvPr>
          <p:cNvSpPr/>
          <p:nvPr/>
        </p:nvSpPr>
        <p:spPr>
          <a:xfrm>
            <a:off x="8976220" y="5230659"/>
            <a:ext cx="2843869" cy="540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Protocolo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HTTP</a:t>
            </a:r>
          </a:p>
        </p:txBody>
      </p:sp>
      <p:sp>
        <p:nvSpPr>
          <p:cNvPr id="26" name="Rectangle 42">
            <a:extLst>
              <a:ext uri="{FF2B5EF4-FFF2-40B4-BE49-F238E27FC236}">
                <a16:creationId xmlns:a16="http://schemas.microsoft.com/office/drawing/2014/main" id="{1D12A307-D98D-4FF8-A270-FC87B2091B80}"/>
              </a:ext>
            </a:extLst>
          </p:cNvPr>
          <p:cNvSpPr/>
          <p:nvPr/>
        </p:nvSpPr>
        <p:spPr>
          <a:xfrm>
            <a:off x="5140412" y="1942347"/>
            <a:ext cx="1694577" cy="387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472C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Internet</a:t>
            </a:r>
          </a:p>
        </p:txBody>
      </p:sp>
      <p:pic>
        <p:nvPicPr>
          <p:cNvPr id="27" name="Graphic 55" descr="Paper">
            <a:extLst>
              <a:ext uri="{FF2B5EF4-FFF2-40B4-BE49-F238E27FC236}">
                <a16:creationId xmlns:a16="http://schemas.microsoft.com/office/drawing/2014/main" id="{B41FF9FE-24BD-4C6D-821A-FF83DF5FFF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9742" y="5770659"/>
            <a:ext cx="540000" cy="540000"/>
          </a:xfrm>
          <a:prstGeom prst="rect">
            <a:avLst/>
          </a:prstGeom>
        </p:spPr>
      </p:pic>
      <p:pic>
        <p:nvPicPr>
          <p:cNvPr id="28" name="Graphic 57" descr="Paper">
            <a:extLst>
              <a:ext uri="{FF2B5EF4-FFF2-40B4-BE49-F238E27FC236}">
                <a16:creationId xmlns:a16="http://schemas.microsoft.com/office/drawing/2014/main" id="{97241FD9-6120-4DE5-A811-4D5D0C06C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61449" y="2818428"/>
            <a:ext cx="540000" cy="540000"/>
          </a:xfrm>
          <a:prstGeom prst="rect">
            <a:avLst/>
          </a:prstGeom>
        </p:spPr>
      </p:pic>
      <p:pic>
        <p:nvPicPr>
          <p:cNvPr id="29" name="Graphic 58" descr="Paper">
            <a:extLst>
              <a:ext uri="{FF2B5EF4-FFF2-40B4-BE49-F238E27FC236}">
                <a16:creationId xmlns:a16="http://schemas.microsoft.com/office/drawing/2014/main" id="{DCAB8690-269F-45C6-833B-8E666D4B92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1640" y="2661742"/>
            <a:ext cx="540000" cy="540000"/>
          </a:xfrm>
          <a:prstGeom prst="rect">
            <a:avLst/>
          </a:prstGeom>
        </p:spPr>
      </p:pic>
      <p:pic>
        <p:nvPicPr>
          <p:cNvPr id="30" name="Graphic 59" descr="Paper">
            <a:extLst>
              <a:ext uri="{FF2B5EF4-FFF2-40B4-BE49-F238E27FC236}">
                <a16:creationId xmlns:a16="http://schemas.microsoft.com/office/drawing/2014/main" id="{1B7D37F0-7AC7-4418-8722-5BF198F970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4240" y="3482390"/>
            <a:ext cx="540000" cy="540000"/>
          </a:xfrm>
          <a:prstGeom prst="rect">
            <a:avLst/>
          </a:prstGeom>
        </p:spPr>
      </p:pic>
      <p:pic>
        <p:nvPicPr>
          <p:cNvPr id="31" name="Graphic 60" descr="Paper">
            <a:extLst>
              <a:ext uri="{FF2B5EF4-FFF2-40B4-BE49-F238E27FC236}">
                <a16:creationId xmlns:a16="http://schemas.microsoft.com/office/drawing/2014/main" id="{E086BEB1-8A87-4885-8171-E3FDA07D9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35642" y="2532958"/>
            <a:ext cx="540000" cy="540000"/>
          </a:xfrm>
          <a:prstGeom prst="rect">
            <a:avLst/>
          </a:prstGeom>
        </p:spPr>
      </p:pic>
      <p:sp>
        <p:nvSpPr>
          <p:cNvPr id="32" name="Rectangle 63">
            <a:extLst>
              <a:ext uri="{FF2B5EF4-FFF2-40B4-BE49-F238E27FC236}">
                <a16:creationId xmlns:a16="http://schemas.microsoft.com/office/drawing/2014/main" id="{80DC1EE7-F0A0-4515-92AC-F0BC99646C0E}"/>
              </a:ext>
            </a:extLst>
          </p:cNvPr>
          <p:cNvSpPr/>
          <p:nvPr/>
        </p:nvSpPr>
        <p:spPr>
          <a:xfrm>
            <a:off x="8976220" y="5770659"/>
            <a:ext cx="2843869" cy="540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Arquivo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291639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Service Oriented Architecture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</a:rPr>
              <a:t>Cap 05</a:t>
            </a: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06-nov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_2023_10_31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Padrões Arquiteturais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SOA e REST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File:Spring Framework Logo 2018.svg - Wikimedia Commons">
            <a:extLst>
              <a:ext uri="{FF2B5EF4-FFF2-40B4-BE49-F238E27FC236}">
                <a16:creationId xmlns:a16="http://schemas.microsoft.com/office/drawing/2014/main" id="{4652147D-26FA-4C06-A3B1-B16CA3E64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5" y="1941240"/>
            <a:ext cx="4895675" cy="12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AX-RS Tutorials">
            <a:extLst>
              <a:ext uri="{FF2B5EF4-FFF2-40B4-BE49-F238E27FC236}">
                <a16:creationId xmlns:a16="http://schemas.microsoft.com/office/drawing/2014/main" id="{84F60EC3-61D7-452F-9BC9-C71777EB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25" y="1350000"/>
            <a:ext cx="269379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etting started: Building RESTful Web API using ASP.NET Core 3.0 | by  Sumant Mishra | Medium">
            <a:extLst>
              <a:ext uri="{FF2B5EF4-FFF2-40B4-BE49-F238E27FC236}">
                <a16:creationId xmlns:a16="http://schemas.microsoft.com/office/drawing/2014/main" id="{A62DF978-557A-4EE7-AF5E-1855363A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92" y="3825726"/>
            <a:ext cx="4320000" cy="171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DF04F3F6-190F-4222-BC71-EAB635473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60" y="4101974"/>
            <a:ext cx="4818625" cy="2083051"/>
          </a:xfrm>
          <a:prstGeom prst="rect">
            <a:avLst/>
          </a:prstGeom>
        </p:spPr>
      </p:pic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079498E6-E414-448E-85C8-47C010B2A647}"/>
              </a:ext>
            </a:extLst>
          </p:cNvPr>
          <p:cNvCxnSpPr/>
          <p:nvPr/>
        </p:nvCxnSpPr>
        <p:spPr>
          <a:xfrm flipV="1">
            <a:off x="6281736" y="987406"/>
            <a:ext cx="0" cy="2520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9BDC19B4-94E5-4F1D-B195-35C4F3B0E3D1}"/>
              </a:ext>
            </a:extLst>
          </p:cNvPr>
          <p:cNvCxnSpPr/>
          <p:nvPr/>
        </p:nvCxnSpPr>
        <p:spPr>
          <a:xfrm flipV="1">
            <a:off x="5897241" y="3825726"/>
            <a:ext cx="0" cy="2520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38309A6-69E1-4064-A625-6DAFD83F9203}"/>
              </a:ext>
            </a:extLst>
          </p:cNvPr>
          <p:cNvCxnSpPr>
            <a:cxnSpLocks/>
          </p:cNvCxnSpPr>
          <p:nvPr/>
        </p:nvCxnSpPr>
        <p:spPr>
          <a:xfrm flipH="1">
            <a:off x="1585630" y="3473850"/>
            <a:ext cx="4320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ECE4068B-69DA-4761-B140-B87C32D3349F}"/>
              </a:ext>
            </a:extLst>
          </p:cNvPr>
          <p:cNvCxnSpPr>
            <a:cxnSpLocks/>
          </p:cNvCxnSpPr>
          <p:nvPr/>
        </p:nvCxnSpPr>
        <p:spPr>
          <a:xfrm flipH="1">
            <a:off x="6281736" y="3825726"/>
            <a:ext cx="4320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2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6476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URI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35861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Method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Content Type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72717" y="1618972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HTTP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Rectangle: Diagonal Corners Rounded 13">
            <a:extLst>
              <a:ext uri="{FF2B5EF4-FFF2-40B4-BE49-F238E27FC236}">
                <a16:creationId xmlns:a16="http://schemas.microsoft.com/office/drawing/2014/main" id="{B2979B28-884B-486F-86C1-1EB20630D542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Fundamentos do protocolo HTTP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rodando </a:t>
            </a: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localhost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ouvindo a porta </a:t>
            </a: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Aplicação 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Aplicação B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URI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Rectangle: Diagonal Corners Rounded 13">
            <a:extLst>
              <a:ext uri="{FF2B5EF4-FFF2-40B4-BE49-F238E27FC236}">
                <a16:creationId xmlns:a16="http://schemas.microsoft.com/office/drawing/2014/main" id="{2C89C126-97D2-41C9-A914-9D71057929E0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URI: </a:t>
            </a:r>
            <a:r>
              <a:rPr lang="en-US" sz="3200" b="1" i="1">
                <a:latin typeface="Candara" panose="020E0502030303020204" pitchFamily="34" charset="0"/>
                <a:cs typeface="Calibri" panose="020F0502020204030204" pitchFamily="34" charset="0"/>
              </a:rPr>
              <a:t>Universal Resource Identifier</a:t>
            </a:r>
            <a:endParaRPr lang="en-US" sz="32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rodando </a:t>
            </a: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localhost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ouvindo a porta </a:t>
            </a: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Aplicação 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Aplicação B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URI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endParaRPr kumimoji="0" lang="pt-PT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endParaRPr kumimoji="0" lang="pt-PT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endParaRPr kumimoji="0" lang="pt-PT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endParaRPr kumimoji="0" lang="pt-PT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endParaRPr kumimoji="0" lang="pt-PT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Diagonal Corners Rounded 13">
            <a:extLst>
              <a:ext uri="{FF2B5EF4-FFF2-40B4-BE49-F238E27FC236}">
                <a16:creationId xmlns:a16="http://schemas.microsoft.com/office/drawing/2014/main" id="{A56CB9BC-E462-4588-A42D-0917E2B82CBF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URI: </a:t>
            </a:r>
            <a:r>
              <a:rPr lang="en-US" sz="3200" b="1" i="1">
                <a:latin typeface="Candara" panose="020E0502030303020204" pitchFamily="34" charset="0"/>
                <a:cs typeface="Calibri" panose="020F0502020204030204" pitchFamily="34" charset="0"/>
              </a:rPr>
              <a:t>Universal Resource Identifier</a:t>
            </a:r>
            <a:endParaRPr lang="en-US" sz="32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rodando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localhost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ouvindo a porta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estoque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marketing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localhost:8080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estoque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relatorio.html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localhost:8080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marketing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relatorio.html</a:t>
            </a: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URI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Rectangle: Diagonal Corners Rounded 13">
            <a:extLst>
              <a:ext uri="{FF2B5EF4-FFF2-40B4-BE49-F238E27FC236}">
                <a16:creationId xmlns:a16="http://schemas.microsoft.com/office/drawing/2014/main" id="{9AA99135-BFB9-487E-8F15-9C9FC801A7FB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URI: </a:t>
            </a:r>
            <a:r>
              <a:rPr lang="en-US" sz="3200" b="1" i="1">
                <a:latin typeface="Candara" panose="020E0502030303020204" pitchFamily="34" charset="0"/>
                <a:cs typeface="Calibri" panose="020F0502020204030204" pitchFamily="34" charset="0"/>
              </a:rPr>
              <a:t>Universal Resource Identifier</a:t>
            </a:r>
            <a:endParaRPr lang="en-US" sz="32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estoque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marketing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localhost: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8080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kumimoji="0" lang="pt-BR" sz="2400" b="1" i="0" u="sng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estoque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relatorio.html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localhost: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8080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kumimoji="0" lang="pt-BR" sz="2400" b="1" i="0" u="sng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marketing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relatorio.html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URI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</p:cNvCxnSpPr>
          <p:nvPr/>
        </p:nvCxnSpPr>
        <p:spPr>
          <a:xfrm>
            <a:off x="8879977" y="1452900"/>
            <a:ext cx="36000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</p:cNvCxnSpPr>
          <p:nvPr/>
        </p:nvCxnSpPr>
        <p:spPr>
          <a:xfrm flipH="1" flipV="1">
            <a:off x="8916923" y="5331077"/>
            <a:ext cx="0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95CAD0CC-8E55-4390-8AA0-1DD86BB6B8B2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relatorio.html</a:t>
            </a:r>
          </a:p>
        </p:txBody>
      </p:sp>
      <p:sp>
        <p:nvSpPr>
          <p:cNvPr id="26" name="Retângulo: Canto Dobrado 25">
            <a:extLst>
              <a:ext uri="{FF2B5EF4-FFF2-40B4-BE49-F238E27FC236}">
                <a16:creationId xmlns:a16="http://schemas.microsoft.com/office/drawing/2014/main" id="{1AD21F7A-2153-4FEB-8360-98F9EBCE3A47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relatorio.html</a:t>
            </a:r>
          </a:p>
        </p:txBody>
      </p:sp>
      <p:sp>
        <p:nvSpPr>
          <p:cNvPr id="27" name="Arrow: Up 1">
            <a:extLst>
              <a:ext uri="{FF2B5EF4-FFF2-40B4-BE49-F238E27FC236}">
                <a16:creationId xmlns:a16="http://schemas.microsoft.com/office/drawing/2014/main" id="{54DF729D-8C19-424D-A88A-51BCBEEB46CE}"/>
              </a:ext>
            </a:extLst>
          </p:cNvPr>
          <p:cNvSpPr/>
          <p:nvPr/>
        </p:nvSpPr>
        <p:spPr>
          <a:xfrm>
            <a:off x="5677189" y="1478362"/>
            <a:ext cx="1283515" cy="1141915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Down 17">
            <a:extLst>
              <a:ext uri="{FF2B5EF4-FFF2-40B4-BE49-F238E27FC236}">
                <a16:creationId xmlns:a16="http://schemas.microsoft.com/office/drawing/2014/main" id="{2864A08C-7F57-4589-9EA5-269C60339B9F}"/>
              </a:ext>
            </a:extLst>
          </p:cNvPr>
          <p:cNvSpPr/>
          <p:nvPr/>
        </p:nvSpPr>
        <p:spPr>
          <a:xfrm>
            <a:off x="5727988" y="5536735"/>
            <a:ext cx="1544172" cy="679508"/>
          </a:xfrm>
          <a:prstGeom prst="downArrow">
            <a:avLst/>
          </a:prstGeom>
          <a:solidFill>
            <a:srgbClr val="E86E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Diagonal Corners Rounded 13">
            <a:extLst>
              <a:ext uri="{FF2B5EF4-FFF2-40B4-BE49-F238E27FC236}">
                <a16:creationId xmlns:a16="http://schemas.microsoft.com/office/drawing/2014/main" id="{F6A6EE62-F158-47E8-AE6F-0F082064577C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URI: </a:t>
            </a:r>
            <a:r>
              <a:rPr lang="en-US" sz="3200" b="1" i="1">
                <a:latin typeface="Candara" panose="020E0502030303020204" pitchFamily="34" charset="0"/>
                <a:cs typeface="Calibri" panose="020F0502020204030204" pitchFamily="34" charset="0"/>
              </a:rPr>
              <a:t>Universal Resource Identifier</a:t>
            </a:r>
            <a:endParaRPr lang="en-US" sz="32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03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Content Type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Cliente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Servidor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 wrap="none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Request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Response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BODY: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BODY: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2"/>
          </a:solidFill>
          <a:ln w="12700" cap="rnd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resource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resource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Content_Type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:”?”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Content-Type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:”?”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8" name="Rectangle: Diagonal Corners Rounded 13">
            <a:extLst>
              <a:ext uri="{FF2B5EF4-FFF2-40B4-BE49-F238E27FC236}">
                <a16:creationId xmlns:a16="http://schemas.microsoft.com/office/drawing/2014/main" id="{225D4579-A6D2-4613-A117-EBDABFDFABE7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Content Type</a:t>
            </a:r>
            <a:endParaRPr lang="en-US" sz="32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Cliente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Servidor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 wrap="none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Request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Response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Method: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Parameter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id=x;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valor=z;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01628" y="2244619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bg2">
              <a:lumMod val="50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Method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Rectangle: Diagonal Corners Rounded 13">
            <a:extLst>
              <a:ext uri="{FF2B5EF4-FFF2-40B4-BE49-F238E27FC236}">
                <a16:creationId xmlns:a16="http://schemas.microsoft.com/office/drawing/2014/main" id="{E1F68DCD-3CEC-49CC-BCB7-E2E61CF3CB5C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Method</a:t>
            </a:r>
            <a:endParaRPr lang="en-US" sz="32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/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um recurso. Por exemplo, o registro de um produto no banco de dados. O pacote de REQUEST deve conter os dados para criação do recurso. Estes dados podem estar no corpo do pacote de REQUEST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Method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31D39D59-F462-4063-A402-09FE04282C57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Method</a:t>
            </a:r>
            <a:endParaRPr lang="en-US" sz="32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/>
        </p:nvGraphicFramePr>
        <p:xfrm>
          <a:off x="1145219" y="1113088"/>
          <a:ext cx="10561508" cy="541087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100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Informacional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100 Continue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101 Switching Protocols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102 Processiong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Sucesso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300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Redirecionamento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300 Multiple Choices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301 Moved Permanently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400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Erro no cliente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400 Bad Request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401 Unauthorized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403 Fordidden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404 Not Found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500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Candara" panose="020E0502030303020204" pitchFamily="34" charset="0"/>
                        </a:rPr>
                        <a:t>Erro no servidor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500 Internal Server Error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501 Not Implemented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502 Bad Gateway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503 Service Unavailable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77767"/>
                  </a:ext>
                </a:extLst>
              </a:tr>
            </a:tbl>
          </a:graphicData>
        </a:graphic>
      </p:graphicFrame>
      <p:sp>
        <p:nvSpPr>
          <p:cNvPr id="5" name="Rectangle: Diagonal Corners Rounded 13">
            <a:extLst>
              <a:ext uri="{FF2B5EF4-FFF2-40B4-BE49-F238E27FC236}">
                <a16:creationId xmlns:a16="http://schemas.microsoft.com/office/drawing/2014/main" id="{4D98508A-B059-41C1-B79C-94033A22B646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Status da Resposta</a:t>
            </a:r>
            <a:endParaRPr lang="en-US" sz="32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6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13" name="Rectangle: Diagonal Corners Rounded 2">
            <a:extLst>
              <a:ext uri="{FF2B5EF4-FFF2-40B4-BE49-F238E27FC236}">
                <a16:creationId xmlns:a16="http://schemas.microsoft.com/office/drawing/2014/main" id="{66B81B07-6C33-40EE-8343-74376FC2090A}"/>
              </a:ext>
            </a:extLst>
          </p:cNvPr>
          <p:cNvSpPr/>
          <p:nvPr/>
        </p:nvSpPr>
        <p:spPr>
          <a:xfrm>
            <a:off x="1657494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14" name="Rectangle: Diagonal Corners Rounded 12">
            <a:extLst>
              <a:ext uri="{FF2B5EF4-FFF2-40B4-BE49-F238E27FC236}">
                <a16:creationId xmlns:a16="http://schemas.microsoft.com/office/drawing/2014/main" id="{C8F36837-4AD9-43A6-BA1A-E5CB90DC2BE3}"/>
              </a:ext>
            </a:extLst>
          </p:cNvPr>
          <p:cNvSpPr/>
          <p:nvPr/>
        </p:nvSpPr>
        <p:spPr>
          <a:xfrm>
            <a:off x="1657494" y="47835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SPA: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Single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Page Application</a:t>
            </a:r>
          </a:p>
        </p:txBody>
      </p:sp>
      <p:sp>
        <p:nvSpPr>
          <p:cNvPr id="15" name="Rectangle: Diagonal Corners Rounded 13">
            <a:extLst>
              <a:ext uri="{FF2B5EF4-FFF2-40B4-BE49-F238E27FC236}">
                <a16:creationId xmlns:a16="http://schemas.microsoft.com/office/drawing/2014/main" id="{79E079D3-5F02-4C86-806E-3B90FBE03B28}"/>
              </a:ext>
            </a:extLst>
          </p:cNvPr>
          <p:cNvSpPr/>
          <p:nvPr/>
        </p:nvSpPr>
        <p:spPr>
          <a:xfrm>
            <a:off x="1657494" y="21445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SOA: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Service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Oriented Architecture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05DC4568-E9D9-4A43-9B37-D8E1709BC69B}"/>
              </a:ext>
            </a:extLst>
          </p:cNvPr>
          <p:cNvSpPr/>
          <p:nvPr/>
        </p:nvSpPr>
        <p:spPr>
          <a:xfrm>
            <a:off x="1657494" y="346403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MOM: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Message Oriented Middleware</a:t>
            </a:r>
          </a:p>
        </p:txBody>
      </p:sp>
    </p:spTree>
    <p:extLst>
      <p:ext uri="{BB962C8B-B14F-4D97-AF65-F5344CB8AC3E}">
        <p14:creationId xmlns:p14="http://schemas.microsoft.com/office/powerpoint/2010/main" val="283566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11">
            <a:extLst>
              <a:ext uri="{FF2B5EF4-FFF2-40B4-BE49-F238E27FC236}">
                <a16:creationId xmlns:a16="http://schemas.microsoft.com/office/drawing/2014/main" id="{300E6E32-39A6-46B0-B584-F86BB7F71CC5}"/>
              </a:ext>
            </a:extLst>
          </p:cNvPr>
          <p:cNvCxnSpPr>
            <a:cxnSpLocks/>
          </p:cNvCxnSpPr>
          <p:nvPr/>
        </p:nvCxnSpPr>
        <p:spPr>
          <a:xfrm flipH="1" flipV="1">
            <a:off x="2496000" y="5177043"/>
            <a:ext cx="7200000" cy="78001"/>
          </a:xfrm>
          <a:prstGeom prst="straightConnector1">
            <a:avLst/>
          </a:prstGeom>
          <a:ln w="762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FFF3C6-6761-40B3-AA23-217A7EDE18B6}"/>
              </a:ext>
            </a:extLst>
          </p:cNvPr>
          <p:cNvSpPr/>
          <p:nvPr/>
        </p:nvSpPr>
        <p:spPr>
          <a:xfrm>
            <a:off x="4996651" y="3777785"/>
            <a:ext cx="3953521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Response</a:t>
            </a:r>
            <a:endParaRPr kumimoji="0" lang="pt-PT" sz="24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cxnSp>
        <p:nvCxnSpPr>
          <p:cNvPr id="26" name="Conector de seta reta 11">
            <a:extLst>
              <a:ext uri="{FF2B5EF4-FFF2-40B4-BE49-F238E27FC236}">
                <a16:creationId xmlns:a16="http://schemas.microsoft.com/office/drawing/2014/main" id="{430A88FB-4326-486F-8119-9BF53F3A5C76}"/>
              </a:ext>
            </a:extLst>
          </p:cNvPr>
          <p:cNvCxnSpPr>
            <a:cxnSpLocks/>
          </p:cNvCxnSpPr>
          <p:nvPr/>
        </p:nvCxnSpPr>
        <p:spPr>
          <a:xfrm flipV="1">
            <a:off x="2496000" y="2177417"/>
            <a:ext cx="7200000" cy="78001"/>
          </a:xfrm>
          <a:prstGeom prst="straightConnector1">
            <a:avLst/>
          </a:prstGeom>
          <a:ln w="76200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91BE1B-225C-41B9-9AE0-B5B99306E7F7}"/>
              </a:ext>
            </a:extLst>
          </p:cNvPr>
          <p:cNvSpPr/>
          <p:nvPr/>
        </p:nvSpPr>
        <p:spPr>
          <a:xfrm>
            <a:off x="3283260" y="737417"/>
            <a:ext cx="3953521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Request</a:t>
            </a:r>
            <a:endParaRPr kumimoji="0" lang="pt-PT" sz="2400" b="1" i="1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D3361D-385D-4271-9654-091EA8A65E29}"/>
              </a:ext>
            </a:extLst>
          </p:cNvPr>
          <p:cNvSpPr/>
          <p:nvPr/>
        </p:nvSpPr>
        <p:spPr>
          <a:xfrm>
            <a:off x="5120938" y="4345953"/>
            <a:ext cx="1793289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Código de Status</a:t>
            </a: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59B4A2-7FFB-4BC9-B664-8A135D9FA3EC}"/>
              </a:ext>
            </a:extLst>
          </p:cNvPr>
          <p:cNvSpPr/>
          <p:nvPr/>
        </p:nvSpPr>
        <p:spPr>
          <a:xfrm>
            <a:off x="7004483" y="4345953"/>
            <a:ext cx="1793289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Versão</a:t>
            </a: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05227-3357-419F-B2F7-4D4B475589E4}"/>
              </a:ext>
            </a:extLst>
          </p:cNvPr>
          <p:cNvSpPr/>
          <p:nvPr/>
        </p:nvSpPr>
        <p:spPr>
          <a:xfrm>
            <a:off x="5120938" y="5177043"/>
            <a:ext cx="367683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Cabeçalho</a:t>
            </a: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DC4B8B-2ECE-46A0-AEA5-61F399181F54}"/>
              </a:ext>
            </a:extLst>
          </p:cNvPr>
          <p:cNvSpPr/>
          <p:nvPr/>
        </p:nvSpPr>
        <p:spPr>
          <a:xfrm>
            <a:off x="5120938" y="5813730"/>
            <a:ext cx="3676834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Corpo</a:t>
            </a: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FCF1A75-67BA-4BCA-BFCC-29109B60E5E7}"/>
              </a:ext>
            </a:extLst>
          </p:cNvPr>
          <p:cNvSpPr/>
          <p:nvPr/>
        </p:nvSpPr>
        <p:spPr>
          <a:xfrm>
            <a:off x="3407547" y="1305585"/>
            <a:ext cx="1793289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Method</a:t>
            </a: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44111B-31F8-486C-B3D6-CDE131AF39D2}"/>
              </a:ext>
            </a:extLst>
          </p:cNvPr>
          <p:cNvSpPr/>
          <p:nvPr/>
        </p:nvSpPr>
        <p:spPr>
          <a:xfrm>
            <a:off x="5291092" y="1305585"/>
            <a:ext cx="1793289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Versão</a:t>
            </a: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5542E5-37B5-4B59-9057-837DA734CB05}"/>
              </a:ext>
            </a:extLst>
          </p:cNvPr>
          <p:cNvSpPr/>
          <p:nvPr/>
        </p:nvSpPr>
        <p:spPr>
          <a:xfrm>
            <a:off x="3407547" y="2136675"/>
            <a:ext cx="3676834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Cabeçalho</a:t>
            </a: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22B6FE3-CB3C-4515-9BC0-0D2DF88D85C3}"/>
              </a:ext>
            </a:extLst>
          </p:cNvPr>
          <p:cNvSpPr/>
          <p:nvPr/>
        </p:nvSpPr>
        <p:spPr>
          <a:xfrm>
            <a:off x="3407547" y="2771884"/>
            <a:ext cx="3676834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Corpo</a:t>
            </a: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F6FB541-57E0-4667-BAA2-C22BEFAD1391}"/>
              </a:ext>
            </a:extLst>
          </p:cNvPr>
          <p:cNvSpPr/>
          <p:nvPr/>
        </p:nvSpPr>
        <p:spPr>
          <a:xfrm>
            <a:off x="1239889" y="737417"/>
            <a:ext cx="1080000" cy="59203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Cliente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35D5B17-4AC5-456A-833A-89F4B079C7E2}"/>
              </a:ext>
            </a:extLst>
          </p:cNvPr>
          <p:cNvSpPr/>
          <p:nvPr/>
        </p:nvSpPr>
        <p:spPr>
          <a:xfrm>
            <a:off x="9864748" y="733084"/>
            <a:ext cx="1080000" cy="59203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Servidor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0" name="Rectangle: Diagonal Corners Rounded 13">
            <a:extLst>
              <a:ext uri="{FF2B5EF4-FFF2-40B4-BE49-F238E27FC236}">
                <a16:creationId xmlns:a16="http://schemas.microsoft.com/office/drawing/2014/main" id="{B3E98806-5C4B-4D55-AAFD-6B251B86B11F}"/>
              </a:ext>
            </a:extLst>
          </p:cNvPr>
          <p:cNvSpPr/>
          <p:nvPr/>
        </p:nvSpPr>
        <p:spPr>
          <a:xfrm>
            <a:off x="1657494" y="0"/>
            <a:ext cx="10440000" cy="648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Resumindo: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Request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e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Response</a:t>
            </a:r>
            <a:endParaRPr lang="en-US" sz="3200" b="1" i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82CD498F-36BD-4260-AA09-4CB1FE92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16" y="1825287"/>
            <a:ext cx="7555968" cy="3960000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648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SpringBoot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D1EF99B4-42C0-496E-B3DB-0491BA566DB2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&gt;Projeto do </a:t>
            </a:r>
            <a:r>
              <a:rPr kumimoji="0" lang="pt-BR" sz="2800" b="1" i="1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Spring Framewok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para tornar o 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desenvolvimento extremamente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simples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tanto Web tanto REST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&gt;Basea-se no conceito CoC -&gt;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Convention Over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&gt;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Configuração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 projeto intuitivo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: selecionamos 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as dependências,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um zip é gerado e importamos pelo Eclipse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&gt;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Evita toda confusão do XML do Maven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bibliotecas, versões, configurações.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&gt;Vem com Tomcat embutido</a:t>
            </a:r>
          </a:p>
        </p:txBody>
      </p:sp>
    </p:spTree>
    <p:extLst>
      <p:ext uri="{BB962C8B-B14F-4D97-AF65-F5344CB8AC3E}">
        <p14:creationId xmlns:p14="http://schemas.microsoft.com/office/powerpoint/2010/main" val="115101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start.spring.io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AF1C17B-4279-4417-BB5D-F929AE21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2" y="1180678"/>
            <a:ext cx="10800000" cy="5062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293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@SpringBootApplication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BC5CCA-E8D0-4EC4-B9BE-36DE5E92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1" y="2413284"/>
            <a:ext cx="10080000" cy="18894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29A942CE-561B-42FC-B029-6A8C47D66832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Executando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 Spring Boot é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iniciado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99B8DFAA-AC5D-4797-8A02-DABC13138C16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1684470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Referência sobre SpringBoot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189E935-539C-48D9-8D76-84C2C6D1CF84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hlinkClick r:id="rId2"/>
              </a:rPr>
              <a:t>https://start.spring.io/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hlinkClick r:id="rId3"/>
              </a:rPr>
              <a:t>https://spring.io/learn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hlinkClick r:id="rId4"/>
              </a:rPr>
              <a:t>https://www.baeldung.com/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hlinkClick r:id="rId5"/>
              </a:rPr>
              <a:t>https://www.alura.com.br/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062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2529000"/>
            <a:ext cx="10440000" cy="18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Exercícios: </a:t>
            </a:r>
          </a:p>
          <a:p>
            <a:pPr algn="ctr"/>
            <a:r>
              <a:rPr lang="pt-BR" sz="2800" b="1">
                <a:latin typeface="Candara" panose="020E0502030303020204" pitchFamily="34" charset="0"/>
              </a:rPr>
              <a:t>Configurando o projeto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48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a)Acessar </a:t>
            </a:r>
            <a:r>
              <a:rPr lang="pt-BR" sz="2800" b="1" u="sng">
                <a:solidFill>
                  <a:srgbClr val="003300"/>
                </a:solidFill>
                <a:latin typeface="Consolas" panose="020B0609020204030204" pitchFamily="49" charset="0"/>
              </a:rPr>
              <a:t>start.spring.io</a:t>
            </a:r>
            <a:endParaRPr lang="pt-BR" sz="2800" b="1">
              <a:solidFill>
                <a:srgbClr val="0033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b)Preencher o formulário segundo a tabela abaixo: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Configurando o Projeto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F1D5743-7040-486E-9456-30A1BA3C9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70814"/>
              </p:ext>
            </p:extLst>
          </p:nvPr>
        </p:nvGraphicFramePr>
        <p:xfrm>
          <a:off x="980455" y="1825670"/>
          <a:ext cx="7119532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62717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656815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sz="1600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versão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estável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726C809F-DBD7-4B3A-AD5C-5E4D2D2F0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45751"/>
              </p:ext>
            </p:extLst>
          </p:nvPr>
        </p:nvGraphicFramePr>
        <p:xfrm>
          <a:off x="980455" y="3106099"/>
          <a:ext cx="7134073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18425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635839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4279809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onsolas" panose="020B0609020204030204" pitchFamily="49" charset="0"/>
                        </a:rPr>
                        <a:t>Padrao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_SOA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latin typeface="Consolas" panose="020B0609020204030204" pitchFamily="49" charset="0"/>
                        </a:rPr>
                        <a:t>Padrao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_SOA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Aplicação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 SOA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</a:t>
                      </a:r>
                      <a:r>
                        <a:rPr lang="en-US" b="1" err="1">
                          <a:latin typeface="Consolas" panose="020B0609020204030204" pitchFamily="49" charset="0"/>
                        </a:rPr>
                        <a:t>labs</a:t>
                      </a:r>
                      <a:r>
                        <a:rPr lang="en-US" b="1">
                          <a:latin typeface="Consolas" panose="020B0609020204030204" pitchFamily="49" charset="0"/>
                        </a:rPr>
                        <a:t>.padraosoa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onsolas" panose="020B0609020204030204" pitchFamily="49" charset="0"/>
                        </a:rPr>
                        <a:t>17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61879F00-22AC-4655-A94F-5219D6C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27496"/>
              </p:ext>
            </p:extLst>
          </p:nvPr>
        </p:nvGraphicFramePr>
        <p:xfrm>
          <a:off x="8282308" y="1825670"/>
          <a:ext cx="2992046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92046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42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c)Clicar em </a:t>
            </a:r>
            <a:r>
              <a:rPr lang="pt-BR" sz="2800" b="1">
                <a:solidFill>
                  <a:srgbClr val="003300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d)Descompactar zip para a pasta do repositório do Eclipse</a:t>
            </a:r>
          </a:p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e)No Eclipse, importar como projeto Maven: </a:t>
            </a:r>
          </a:p>
          <a:p>
            <a:pPr marL="0" indent="0">
              <a:buNone/>
            </a:pPr>
            <a:r>
              <a:rPr lang="pt-BR" sz="2800" b="1">
                <a:solidFill>
                  <a:srgbClr val="003300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* Expandir </a:t>
            </a:r>
            <a:r>
              <a:rPr lang="pt-BR" sz="2800" b="1">
                <a:solidFill>
                  <a:srgbClr val="003300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* Selecionar a pasta descompatada</a:t>
            </a:r>
          </a:p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* Clicar</a:t>
            </a:r>
            <a:r>
              <a:rPr lang="pt-BR" sz="2800" b="1">
                <a:solidFill>
                  <a:srgbClr val="003300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80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Configurando o Projeto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EA211C4A-939E-4D97-944B-8ECE6E7D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05" y="1689420"/>
            <a:ext cx="4459454" cy="4738717"/>
          </a:xfrm>
          <a:prstGeom prst="rect">
            <a:avLst/>
          </a:prstGeom>
        </p:spPr>
      </p:pic>
      <p:sp>
        <p:nvSpPr>
          <p:cNvPr id="9" name="Rectangle 18">
            <a:extLst>
              <a:ext uri="{FF2B5EF4-FFF2-40B4-BE49-F238E27FC236}">
                <a16:creationId xmlns:a16="http://schemas.microsoft.com/office/drawing/2014/main" id="{F676A623-0572-4F80-81B6-35B736D33356}"/>
              </a:ext>
            </a:extLst>
          </p:cNvPr>
          <p:cNvSpPr/>
          <p:nvPr/>
        </p:nvSpPr>
        <p:spPr>
          <a:xfrm>
            <a:off x="4875095" y="4620554"/>
            <a:ext cx="2746158" cy="10855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sz="1600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1807229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 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x REST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6">
            <a:extLst>
              <a:ext uri="{FF2B5EF4-FFF2-40B4-BE49-F238E27FC236}">
                <a16:creationId xmlns:a16="http://schemas.microsoft.com/office/drawing/2014/main" id="{47910784-B6FC-4F5F-AADB-CBBC13B9F441}"/>
              </a:ext>
            </a:extLst>
          </p:cNvPr>
          <p:cNvSpPr/>
          <p:nvPr/>
        </p:nvSpPr>
        <p:spPr>
          <a:xfrm>
            <a:off x="624034" y="1241571"/>
            <a:ext cx="2018358" cy="518942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</a:rPr>
              <a:t>Navegador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5" name="Retângulo 7">
            <a:extLst>
              <a:ext uri="{FF2B5EF4-FFF2-40B4-BE49-F238E27FC236}">
                <a16:creationId xmlns:a16="http://schemas.microsoft.com/office/drawing/2014/main" id="{5CD9A39D-F8D1-40F0-91EE-1B26E7AB695C}"/>
              </a:ext>
            </a:extLst>
          </p:cNvPr>
          <p:cNvSpPr/>
          <p:nvPr/>
        </p:nvSpPr>
        <p:spPr>
          <a:xfrm>
            <a:off x="4295009" y="1241571"/>
            <a:ext cx="5458250" cy="5189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ilindro 9">
            <a:extLst>
              <a:ext uri="{FF2B5EF4-FFF2-40B4-BE49-F238E27FC236}">
                <a16:creationId xmlns:a16="http://schemas.microsoft.com/office/drawing/2014/main" id="{4B51D64E-2115-4A17-8A24-A85E3FAAC49B}"/>
              </a:ext>
            </a:extLst>
          </p:cNvPr>
          <p:cNvSpPr/>
          <p:nvPr/>
        </p:nvSpPr>
        <p:spPr>
          <a:xfrm>
            <a:off x="10618573" y="1241571"/>
            <a:ext cx="1324767" cy="5189420"/>
          </a:xfrm>
          <a:prstGeom prst="can">
            <a:avLst>
              <a:gd name="adj" fmla="val 18160"/>
            </a:avLst>
          </a:prstGeom>
          <a:noFill/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</a:rPr>
              <a:t>Servidor de Banco de Dados</a:t>
            </a:r>
          </a:p>
        </p:txBody>
      </p:sp>
      <p:cxnSp>
        <p:nvCxnSpPr>
          <p:cNvPr id="7" name="Conector de seta reta 11">
            <a:extLst>
              <a:ext uri="{FF2B5EF4-FFF2-40B4-BE49-F238E27FC236}">
                <a16:creationId xmlns:a16="http://schemas.microsoft.com/office/drawing/2014/main" id="{31CCF97E-1F85-442F-9141-18AD4B9F89A1}"/>
              </a:ext>
            </a:extLst>
          </p:cNvPr>
          <p:cNvCxnSpPr/>
          <p:nvPr/>
        </p:nvCxnSpPr>
        <p:spPr>
          <a:xfrm>
            <a:off x="2664108" y="2650929"/>
            <a:ext cx="1800000" cy="0"/>
          </a:xfrm>
          <a:prstGeom prst="straightConnector1">
            <a:avLst/>
          </a:prstGeom>
          <a:ln w="38100">
            <a:solidFill>
              <a:srgbClr val="003BA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17">
            <a:extLst>
              <a:ext uri="{FF2B5EF4-FFF2-40B4-BE49-F238E27FC236}">
                <a16:creationId xmlns:a16="http://schemas.microsoft.com/office/drawing/2014/main" id="{FEF06921-13F9-4744-B5EA-0753142B6890}"/>
              </a:ext>
            </a:extLst>
          </p:cNvPr>
          <p:cNvSpPr/>
          <p:nvPr/>
        </p:nvSpPr>
        <p:spPr>
          <a:xfrm>
            <a:off x="4552769" y="1484267"/>
            <a:ext cx="2160000" cy="216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 err="1">
                <a:latin typeface="Calibri" panose="020F0502020204030204" pitchFamily="34" charset="0"/>
              </a:rPr>
              <a:t>Controller</a:t>
            </a:r>
            <a:endParaRPr lang="pt-BR" sz="2800" b="1" dirty="0">
              <a:latin typeface="Calibri" panose="020F0502020204030204" pitchFamily="34" charset="0"/>
            </a:endParaRPr>
          </a:p>
        </p:txBody>
      </p:sp>
      <p:sp>
        <p:nvSpPr>
          <p:cNvPr id="9" name="Cubo 22">
            <a:extLst>
              <a:ext uri="{FF2B5EF4-FFF2-40B4-BE49-F238E27FC236}">
                <a16:creationId xmlns:a16="http://schemas.microsoft.com/office/drawing/2014/main" id="{2BE93D91-7481-443C-AFB3-AD4AB8B19465}"/>
              </a:ext>
            </a:extLst>
          </p:cNvPr>
          <p:cNvSpPr/>
          <p:nvPr/>
        </p:nvSpPr>
        <p:spPr>
          <a:xfrm>
            <a:off x="7153768" y="1484267"/>
            <a:ext cx="2160000" cy="4680000"/>
          </a:xfrm>
          <a:prstGeom prst="cube">
            <a:avLst>
              <a:gd name="adj" fmla="val 5111"/>
            </a:avLst>
          </a:prstGeom>
          <a:solidFill>
            <a:srgbClr val="7030A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Model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Cubo 23">
            <a:extLst>
              <a:ext uri="{FF2B5EF4-FFF2-40B4-BE49-F238E27FC236}">
                <a16:creationId xmlns:a16="http://schemas.microsoft.com/office/drawing/2014/main" id="{AC7F3EA9-4E67-4CD2-8989-8E749F260E17}"/>
              </a:ext>
            </a:extLst>
          </p:cNvPr>
          <p:cNvSpPr/>
          <p:nvPr/>
        </p:nvSpPr>
        <p:spPr>
          <a:xfrm>
            <a:off x="4502435" y="3979604"/>
            <a:ext cx="2160000" cy="2160000"/>
          </a:xfrm>
          <a:prstGeom prst="cube">
            <a:avLst>
              <a:gd name="adj" fmla="val 9617"/>
            </a:avLst>
          </a:prstGeom>
          <a:solidFill>
            <a:srgbClr val="0070C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 err="1">
                <a:latin typeface="Calibri" panose="020F0502020204030204" pitchFamily="34" charset="0"/>
              </a:rPr>
              <a:t>View</a:t>
            </a:r>
            <a:endParaRPr lang="pt-BR" sz="2800" b="1" dirty="0">
              <a:latin typeface="Calibri" panose="020F0502020204030204" pitchFamily="34" charset="0"/>
            </a:endParaRPr>
          </a:p>
        </p:txBody>
      </p:sp>
      <p:cxnSp>
        <p:nvCxnSpPr>
          <p:cNvPr id="11" name="Conector de seta reta 26">
            <a:extLst>
              <a:ext uri="{FF2B5EF4-FFF2-40B4-BE49-F238E27FC236}">
                <a16:creationId xmlns:a16="http://schemas.microsoft.com/office/drawing/2014/main" id="{10DA8962-374F-4E0D-8824-2AE14BFF0FEC}"/>
              </a:ext>
            </a:extLst>
          </p:cNvPr>
          <p:cNvCxnSpPr/>
          <p:nvPr/>
        </p:nvCxnSpPr>
        <p:spPr>
          <a:xfrm flipH="1">
            <a:off x="2655719" y="5144573"/>
            <a:ext cx="1800000" cy="0"/>
          </a:xfrm>
          <a:prstGeom prst="straightConnector1">
            <a:avLst/>
          </a:prstGeom>
          <a:ln w="381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27">
            <a:extLst>
              <a:ext uri="{FF2B5EF4-FFF2-40B4-BE49-F238E27FC236}">
                <a16:creationId xmlns:a16="http://schemas.microsoft.com/office/drawing/2014/main" id="{D05E5FBA-5BE0-421D-8FC3-B7EAAA444F80}"/>
              </a:ext>
            </a:extLst>
          </p:cNvPr>
          <p:cNvCxnSpPr/>
          <p:nvPr/>
        </p:nvCxnSpPr>
        <p:spPr>
          <a:xfrm>
            <a:off x="6607353" y="2713683"/>
            <a:ext cx="54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36">
            <a:extLst>
              <a:ext uri="{FF2B5EF4-FFF2-40B4-BE49-F238E27FC236}">
                <a16:creationId xmlns:a16="http://schemas.microsoft.com/office/drawing/2014/main" id="{F9DF2476-7A78-49C1-BEC4-784C9D5F278D}"/>
              </a:ext>
            </a:extLst>
          </p:cNvPr>
          <p:cNvCxnSpPr/>
          <p:nvPr/>
        </p:nvCxnSpPr>
        <p:spPr>
          <a:xfrm>
            <a:off x="5619577" y="3644267"/>
            <a:ext cx="0" cy="4429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">
            <a:extLst>
              <a:ext uri="{FF2B5EF4-FFF2-40B4-BE49-F238E27FC236}">
                <a16:creationId xmlns:a16="http://schemas.microsoft.com/office/drawing/2014/main" id="{ABCBFAF3-4517-4F01-A163-7488EAF0D35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642392" y="3836281"/>
            <a:ext cx="1652617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3">
            <a:extLst>
              <a:ext uri="{FF2B5EF4-FFF2-40B4-BE49-F238E27FC236}">
                <a16:creationId xmlns:a16="http://schemas.microsoft.com/office/drawing/2014/main" id="{F5CBED53-F5A6-4ED5-91AE-9BE936BC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79" y="3148269"/>
            <a:ext cx="900000" cy="934219"/>
          </a:xfrm>
          <a:prstGeom prst="rect">
            <a:avLst/>
          </a:prstGeom>
        </p:spPr>
      </p:pic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C6B3E7E2-756C-46C0-AD0E-866F8559A75F}"/>
              </a:ext>
            </a:extLst>
          </p:cNvPr>
          <p:cNvCxnSpPr>
            <a:cxnSpLocks/>
          </p:cNvCxnSpPr>
          <p:nvPr/>
        </p:nvCxnSpPr>
        <p:spPr>
          <a:xfrm flipH="1">
            <a:off x="6615882" y="3075808"/>
            <a:ext cx="54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27">
            <a:extLst>
              <a:ext uri="{FF2B5EF4-FFF2-40B4-BE49-F238E27FC236}">
                <a16:creationId xmlns:a16="http://schemas.microsoft.com/office/drawing/2014/main" id="{CADA1CA1-409D-4144-B11D-1AAD5F0CA127}"/>
              </a:ext>
            </a:extLst>
          </p:cNvPr>
          <p:cNvCxnSpPr/>
          <p:nvPr/>
        </p:nvCxnSpPr>
        <p:spPr>
          <a:xfrm>
            <a:off x="9310005" y="3720363"/>
            <a:ext cx="129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7">
            <a:extLst>
              <a:ext uri="{FF2B5EF4-FFF2-40B4-BE49-F238E27FC236}">
                <a16:creationId xmlns:a16="http://schemas.microsoft.com/office/drawing/2014/main" id="{A967CC1E-AAAF-4DAA-848D-F1D7523DA43A}"/>
              </a:ext>
            </a:extLst>
          </p:cNvPr>
          <p:cNvCxnSpPr>
            <a:cxnSpLocks/>
          </p:cNvCxnSpPr>
          <p:nvPr/>
        </p:nvCxnSpPr>
        <p:spPr>
          <a:xfrm flipH="1">
            <a:off x="9318534" y="4082488"/>
            <a:ext cx="129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0">
            <a:extLst>
              <a:ext uri="{FF2B5EF4-FFF2-40B4-BE49-F238E27FC236}">
                <a16:creationId xmlns:a16="http://schemas.microsoft.com/office/drawing/2014/main" id="{8511D34E-A092-446B-9D67-3205DCF4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956" y="2564267"/>
            <a:ext cx="1080000" cy="1105000"/>
          </a:xfrm>
          <a:prstGeom prst="rect">
            <a:avLst/>
          </a:prstGeom>
        </p:spPr>
      </p:pic>
      <p:pic>
        <p:nvPicPr>
          <p:cNvPr id="20" name="Imagem 12">
            <a:extLst>
              <a:ext uri="{FF2B5EF4-FFF2-40B4-BE49-F238E27FC236}">
                <a16:creationId xmlns:a16="http://schemas.microsoft.com/office/drawing/2014/main" id="{15535E48-B575-4547-9377-71DBEAD4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956" y="4082488"/>
            <a:ext cx="1080000" cy="718623"/>
          </a:xfrm>
          <a:prstGeom prst="rect">
            <a:avLst/>
          </a:prstGeom>
        </p:spPr>
      </p:pic>
      <p:sp>
        <p:nvSpPr>
          <p:cNvPr id="21" name="Rectangle: Top Corners Rounded 25">
            <a:extLst>
              <a:ext uri="{FF2B5EF4-FFF2-40B4-BE49-F238E27FC236}">
                <a16:creationId xmlns:a16="http://schemas.microsoft.com/office/drawing/2014/main" id="{1A463375-5D8F-4EA4-BD47-8C4488ABB633}"/>
              </a:ext>
            </a:extLst>
          </p:cNvPr>
          <p:cNvSpPr/>
          <p:nvPr/>
        </p:nvSpPr>
        <p:spPr>
          <a:xfrm>
            <a:off x="4295010" y="873924"/>
            <a:ext cx="545825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</a:p>
        </p:txBody>
      </p:sp>
      <p:sp>
        <p:nvSpPr>
          <p:cNvPr id="22" name="Rectangle: Top Corners Rounded 33">
            <a:extLst>
              <a:ext uri="{FF2B5EF4-FFF2-40B4-BE49-F238E27FC236}">
                <a16:creationId xmlns:a16="http://schemas.microsoft.com/office/drawing/2014/main" id="{0838F96E-7B83-43DB-B7BE-3316141F5807}"/>
              </a:ext>
            </a:extLst>
          </p:cNvPr>
          <p:cNvSpPr/>
          <p:nvPr/>
        </p:nvSpPr>
        <p:spPr>
          <a:xfrm>
            <a:off x="2968755" y="4963500"/>
            <a:ext cx="1152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</p:txBody>
      </p:sp>
      <p:sp>
        <p:nvSpPr>
          <p:cNvPr id="23" name="Rectangle: Top Corners Rounded 34">
            <a:extLst>
              <a:ext uri="{FF2B5EF4-FFF2-40B4-BE49-F238E27FC236}">
                <a16:creationId xmlns:a16="http://schemas.microsoft.com/office/drawing/2014/main" id="{3ED1E579-CB8D-4C5E-A0B8-FC8D25BBDD94}"/>
              </a:ext>
            </a:extLst>
          </p:cNvPr>
          <p:cNvSpPr/>
          <p:nvPr/>
        </p:nvSpPr>
        <p:spPr>
          <a:xfrm>
            <a:off x="2968755" y="2470929"/>
            <a:ext cx="1152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/web</a:t>
            </a:r>
          </a:p>
        </p:txBody>
      </p:sp>
      <p:sp>
        <p:nvSpPr>
          <p:cNvPr id="24" name="Rectangle: Top Corners Rounded 35">
            <a:extLst>
              <a:ext uri="{FF2B5EF4-FFF2-40B4-BE49-F238E27FC236}">
                <a16:creationId xmlns:a16="http://schemas.microsoft.com/office/drawing/2014/main" id="{6306FDB0-25C1-4ADC-A8F0-DE3E79FD5EA6}"/>
              </a:ext>
            </a:extLst>
          </p:cNvPr>
          <p:cNvSpPr/>
          <p:nvPr/>
        </p:nvSpPr>
        <p:spPr>
          <a:xfrm>
            <a:off x="2933387" y="3656280"/>
            <a:ext cx="1152000" cy="36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95922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13" name="Rectangle: Diagonal Corners Rounded 2">
            <a:extLst>
              <a:ext uri="{FF2B5EF4-FFF2-40B4-BE49-F238E27FC236}">
                <a16:creationId xmlns:a16="http://schemas.microsoft.com/office/drawing/2014/main" id="{66B81B07-6C33-40EE-8343-74376FC2090A}"/>
              </a:ext>
            </a:extLst>
          </p:cNvPr>
          <p:cNvSpPr/>
          <p:nvPr/>
        </p:nvSpPr>
        <p:spPr>
          <a:xfrm>
            <a:off x="1657494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14" name="Rectangle: Diagonal Corners Rounded 12">
            <a:extLst>
              <a:ext uri="{FF2B5EF4-FFF2-40B4-BE49-F238E27FC236}">
                <a16:creationId xmlns:a16="http://schemas.microsoft.com/office/drawing/2014/main" id="{C8F36837-4AD9-43A6-BA1A-E5CB90DC2BE3}"/>
              </a:ext>
            </a:extLst>
          </p:cNvPr>
          <p:cNvSpPr/>
          <p:nvPr/>
        </p:nvSpPr>
        <p:spPr>
          <a:xfrm>
            <a:off x="1657494" y="47835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SPA: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Single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Page Application</a:t>
            </a:r>
          </a:p>
        </p:txBody>
      </p:sp>
      <p:sp>
        <p:nvSpPr>
          <p:cNvPr id="15" name="Rectangle: Diagonal Corners Rounded 13">
            <a:extLst>
              <a:ext uri="{FF2B5EF4-FFF2-40B4-BE49-F238E27FC236}">
                <a16:creationId xmlns:a16="http://schemas.microsoft.com/office/drawing/2014/main" id="{79E079D3-5F02-4C86-806E-3B90FBE03B28}"/>
              </a:ext>
            </a:extLst>
          </p:cNvPr>
          <p:cNvSpPr/>
          <p:nvPr/>
        </p:nvSpPr>
        <p:spPr>
          <a:xfrm>
            <a:off x="1657494" y="21445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SOA: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Service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Oriented Architecture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05DC4568-E9D9-4A43-9B37-D8E1709BC69B}"/>
              </a:ext>
            </a:extLst>
          </p:cNvPr>
          <p:cNvSpPr/>
          <p:nvPr/>
        </p:nvSpPr>
        <p:spPr>
          <a:xfrm>
            <a:off x="1657494" y="346403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MOM: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Message Oriented Middleware</a:t>
            </a:r>
          </a:p>
        </p:txBody>
      </p:sp>
    </p:spTree>
    <p:extLst>
      <p:ext uri="{BB962C8B-B14F-4D97-AF65-F5344CB8AC3E}">
        <p14:creationId xmlns:p14="http://schemas.microsoft.com/office/powerpoint/2010/main" val="1022159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MVC x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 REST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6">
            <a:extLst>
              <a:ext uri="{FF2B5EF4-FFF2-40B4-BE49-F238E27FC236}">
                <a16:creationId xmlns:a16="http://schemas.microsoft.com/office/drawing/2014/main" id="{1358B5A1-6AA8-4BC4-ACEB-19AF9DCC9B6A}"/>
              </a:ext>
            </a:extLst>
          </p:cNvPr>
          <p:cNvSpPr/>
          <p:nvPr/>
        </p:nvSpPr>
        <p:spPr>
          <a:xfrm>
            <a:off x="624034" y="1241571"/>
            <a:ext cx="2018358" cy="518942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</a:rPr>
              <a:t>Cliente REST</a:t>
            </a:r>
          </a:p>
        </p:txBody>
      </p:sp>
      <p:sp>
        <p:nvSpPr>
          <p:cNvPr id="5" name="Retângulo 7">
            <a:extLst>
              <a:ext uri="{FF2B5EF4-FFF2-40B4-BE49-F238E27FC236}">
                <a16:creationId xmlns:a16="http://schemas.microsoft.com/office/drawing/2014/main" id="{1BEE6BBB-FD00-4EFC-8E68-A67CAB1A8D9C}"/>
              </a:ext>
            </a:extLst>
          </p:cNvPr>
          <p:cNvSpPr/>
          <p:nvPr/>
        </p:nvSpPr>
        <p:spPr>
          <a:xfrm>
            <a:off x="4295009" y="1241571"/>
            <a:ext cx="5458250" cy="5189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ilindro 9">
            <a:extLst>
              <a:ext uri="{FF2B5EF4-FFF2-40B4-BE49-F238E27FC236}">
                <a16:creationId xmlns:a16="http://schemas.microsoft.com/office/drawing/2014/main" id="{EAA09E70-FDD0-4443-B225-9B60A9A99D49}"/>
              </a:ext>
            </a:extLst>
          </p:cNvPr>
          <p:cNvSpPr/>
          <p:nvPr/>
        </p:nvSpPr>
        <p:spPr>
          <a:xfrm>
            <a:off x="10618573" y="1241571"/>
            <a:ext cx="1324767" cy="5189420"/>
          </a:xfrm>
          <a:prstGeom prst="can">
            <a:avLst>
              <a:gd name="adj" fmla="val 18160"/>
            </a:avLst>
          </a:prstGeom>
          <a:noFill/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</a:rPr>
              <a:t>Servidor de Banco de Dados</a:t>
            </a:r>
          </a:p>
        </p:txBody>
      </p:sp>
      <p:cxnSp>
        <p:nvCxnSpPr>
          <p:cNvPr id="7" name="Conector de seta reta 11">
            <a:extLst>
              <a:ext uri="{FF2B5EF4-FFF2-40B4-BE49-F238E27FC236}">
                <a16:creationId xmlns:a16="http://schemas.microsoft.com/office/drawing/2014/main" id="{1CA7CFAF-5499-40F2-A004-EF245DC3BAE3}"/>
              </a:ext>
            </a:extLst>
          </p:cNvPr>
          <p:cNvCxnSpPr/>
          <p:nvPr/>
        </p:nvCxnSpPr>
        <p:spPr>
          <a:xfrm>
            <a:off x="2664108" y="2080477"/>
            <a:ext cx="1872000" cy="0"/>
          </a:xfrm>
          <a:prstGeom prst="straightConnector1">
            <a:avLst/>
          </a:prstGeom>
          <a:ln w="38100">
            <a:solidFill>
              <a:srgbClr val="003BA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17">
            <a:extLst>
              <a:ext uri="{FF2B5EF4-FFF2-40B4-BE49-F238E27FC236}">
                <a16:creationId xmlns:a16="http://schemas.microsoft.com/office/drawing/2014/main" id="{5CDCC08F-BDF6-48A1-831C-278269996A71}"/>
              </a:ext>
            </a:extLst>
          </p:cNvPr>
          <p:cNvSpPr/>
          <p:nvPr/>
        </p:nvSpPr>
        <p:spPr>
          <a:xfrm>
            <a:off x="4552769" y="1484267"/>
            <a:ext cx="2160000" cy="216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latin typeface="Calibri" panose="020F0502020204030204" pitchFamily="34" charset="0"/>
              </a:rPr>
              <a:t>REST</a:t>
            </a:r>
          </a:p>
          <a:p>
            <a:pPr algn="ctr"/>
            <a:r>
              <a:rPr lang="pt-BR" sz="2800" b="1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" name="Cubo 22">
            <a:extLst>
              <a:ext uri="{FF2B5EF4-FFF2-40B4-BE49-F238E27FC236}">
                <a16:creationId xmlns:a16="http://schemas.microsoft.com/office/drawing/2014/main" id="{BDAE2CB8-0890-4E9B-8499-8FCA093CE4D6}"/>
              </a:ext>
            </a:extLst>
          </p:cNvPr>
          <p:cNvSpPr/>
          <p:nvPr/>
        </p:nvSpPr>
        <p:spPr>
          <a:xfrm>
            <a:off x="7153768" y="1484267"/>
            <a:ext cx="2160000" cy="4680000"/>
          </a:xfrm>
          <a:prstGeom prst="cube">
            <a:avLst>
              <a:gd name="adj" fmla="val 5111"/>
            </a:avLst>
          </a:prstGeom>
          <a:solidFill>
            <a:srgbClr val="7030A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Model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Conector de seta reta 26">
            <a:extLst>
              <a:ext uri="{FF2B5EF4-FFF2-40B4-BE49-F238E27FC236}">
                <a16:creationId xmlns:a16="http://schemas.microsoft.com/office/drawing/2014/main" id="{DA32204C-2726-44CF-9D6C-6A763B7118B1}"/>
              </a:ext>
            </a:extLst>
          </p:cNvPr>
          <p:cNvCxnSpPr/>
          <p:nvPr/>
        </p:nvCxnSpPr>
        <p:spPr>
          <a:xfrm flipH="1">
            <a:off x="2655719" y="3114435"/>
            <a:ext cx="1872000" cy="0"/>
          </a:xfrm>
          <a:prstGeom prst="straightConnector1">
            <a:avLst/>
          </a:prstGeom>
          <a:ln w="381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27">
            <a:extLst>
              <a:ext uri="{FF2B5EF4-FFF2-40B4-BE49-F238E27FC236}">
                <a16:creationId xmlns:a16="http://schemas.microsoft.com/office/drawing/2014/main" id="{580D356F-139F-41AF-882B-FAB4AF9B56D6}"/>
              </a:ext>
            </a:extLst>
          </p:cNvPr>
          <p:cNvCxnSpPr/>
          <p:nvPr/>
        </p:nvCxnSpPr>
        <p:spPr>
          <a:xfrm>
            <a:off x="6607353" y="2713683"/>
            <a:ext cx="54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2">
            <a:extLst>
              <a:ext uri="{FF2B5EF4-FFF2-40B4-BE49-F238E27FC236}">
                <a16:creationId xmlns:a16="http://schemas.microsoft.com/office/drawing/2014/main" id="{2ED00BB6-FEED-47A8-8C4C-597FCCD4ACE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642392" y="3836281"/>
            <a:ext cx="1652617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27">
            <a:extLst>
              <a:ext uri="{FF2B5EF4-FFF2-40B4-BE49-F238E27FC236}">
                <a16:creationId xmlns:a16="http://schemas.microsoft.com/office/drawing/2014/main" id="{9DD1D9D6-4E74-4182-B081-87F2A28C51D5}"/>
              </a:ext>
            </a:extLst>
          </p:cNvPr>
          <p:cNvCxnSpPr>
            <a:cxnSpLocks/>
          </p:cNvCxnSpPr>
          <p:nvPr/>
        </p:nvCxnSpPr>
        <p:spPr>
          <a:xfrm flipH="1">
            <a:off x="6615882" y="3075808"/>
            <a:ext cx="54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27">
            <a:extLst>
              <a:ext uri="{FF2B5EF4-FFF2-40B4-BE49-F238E27FC236}">
                <a16:creationId xmlns:a16="http://schemas.microsoft.com/office/drawing/2014/main" id="{B841E459-93DB-4DE9-91B9-8176A831534F}"/>
              </a:ext>
            </a:extLst>
          </p:cNvPr>
          <p:cNvCxnSpPr/>
          <p:nvPr/>
        </p:nvCxnSpPr>
        <p:spPr>
          <a:xfrm>
            <a:off x="9310005" y="3720363"/>
            <a:ext cx="129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7">
            <a:extLst>
              <a:ext uri="{FF2B5EF4-FFF2-40B4-BE49-F238E27FC236}">
                <a16:creationId xmlns:a16="http://schemas.microsoft.com/office/drawing/2014/main" id="{8A21A31B-92BE-4972-9A09-EABF5C11BA84}"/>
              </a:ext>
            </a:extLst>
          </p:cNvPr>
          <p:cNvCxnSpPr>
            <a:cxnSpLocks/>
          </p:cNvCxnSpPr>
          <p:nvPr/>
        </p:nvCxnSpPr>
        <p:spPr>
          <a:xfrm flipH="1">
            <a:off x="9318534" y="4082488"/>
            <a:ext cx="129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0">
            <a:extLst>
              <a:ext uri="{FF2B5EF4-FFF2-40B4-BE49-F238E27FC236}">
                <a16:creationId xmlns:a16="http://schemas.microsoft.com/office/drawing/2014/main" id="{E858B914-3CC8-4528-A723-976CC136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56" y="2564267"/>
            <a:ext cx="1080000" cy="1105000"/>
          </a:xfrm>
          <a:prstGeom prst="rect">
            <a:avLst/>
          </a:prstGeom>
        </p:spPr>
      </p:pic>
      <p:pic>
        <p:nvPicPr>
          <p:cNvPr id="17" name="Imagem 12">
            <a:extLst>
              <a:ext uri="{FF2B5EF4-FFF2-40B4-BE49-F238E27FC236}">
                <a16:creationId xmlns:a16="http://schemas.microsoft.com/office/drawing/2014/main" id="{3B4C6B25-17B2-4471-B1CD-A0285D0B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956" y="4082488"/>
            <a:ext cx="1080000" cy="718623"/>
          </a:xfrm>
          <a:prstGeom prst="rect">
            <a:avLst/>
          </a:prstGeom>
        </p:spPr>
      </p:pic>
      <p:sp>
        <p:nvSpPr>
          <p:cNvPr id="18" name="Rectangle: Top Corners Rounded 25">
            <a:extLst>
              <a:ext uri="{FF2B5EF4-FFF2-40B4-BE49-F238E27FC236}">
                <a16:creationId xmlns:a16="http://schemas.microsoft.com/office/drawing/2014/main" id="{DD7E13FF-A2D1-404D-A334-5EE2B5582940}"/>
              </a:ext>
            </a:extLst>
          </p:cNvPr>
          <p:cNvSpPr/>
          <p:nvPr/>
        </p:nvSpPr>
        <p:spPr>
          <a:xfrm>
            <a:off x="4295010" y="873924"/>
            <a:ext cx="545825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</a:t>
            </a:r>
          </a:p>
        </p:txBody>
      </p:sp>
      <p:sp>
        <p:nvSpPr>
          <p:cNvPr id="19" name="Rectangle: Top Corners Rounded 33">
            <a:extLst>
              <a:ext uri="{FF2B5EF4-FFF2-40B4-BE49-F238E27FC236}">
                <a16:creationId xmlns:a16="http://schemas.microsoft.com/office/drawing/2014/main" id="{38D95ECC-E991-4D8E-BFB8-38C50823F63F}"/>
              </a:ext>
            </a:extLst>
          </p:cNvPr>
          <p:cNvSpPr/>
          <p:nvPr/>
        </p:nvSpPr>
        <p:spPr>
          <a:xfrm>
            <a:off x="2968755" y="2933362"/>
            <a:ext cx="1152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</p:txBody>
      </p:sp>
      <p:sp>
        <p:nvSpPr>
          <p:cNvPr id="20" name="Rectangle: Top Corners Rounded 34">
            <a:extLst>
              <a:ext uri="{FF2B5EF4-FFF2-40B4-BE49-F238E27FC236}">
                <a16:creationId xmlns:a16="http://schemas.microsoft.com/office/drawing/2014/main" id="{A561B546-4DBB-4F12-BA25-E38D90C9985F}"/>
              </a:ext>
            </a:extLst>
          </p:cNvPr>
          <p:cNvSpPr/>
          <p:nvPr/>
        </p:nvSpPr>
        <p:spPr>
          <a:xfrm>
            <a:off x="2851309" y="1900477"/>
            <a:ext cx="1296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/resource</a:t>
            </a:r>
          </a:p>
        </p:txBody>
      </p:sp>
      <p:sp>
        <p:nvSpPr>
          <p:cNvPr id="21" name="Rectangle: Top Corners Rounded 28">
            <a:extLst>
              <a:ext uri="{FF2B5EF4-FFF2-40B4-BE49-F238E27FC236}">
                <a16:creationId xmlns:a16="http://schemas.microsoft.com/office/drawing/2014/main" id="{AC83DE86-1DB9-4FF3-B361-129459C93989}"/>
              </a:ext>
            </a:extLst>
          </p:cNvPr>
          <p:cNvSpPr/>
          <p:nvPr/>
        </p:nvSpPr>
        <p:spPr>
          <a:xfrm>
            <a:off x="2933387" y="3656280"/>
            <a:ext cx="1152000" cy="36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798317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MVC x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REST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6">
            <a:extLst>
              <a:ext uri="{FF2B5EF4-FFF2-40B4-BE49-F238E27FC236}">
                <a16:creationId xmlns:a16="http://schemas.microsoft.com/office/drawing/2014/main" id="{DDE48577-9596-43A2-BB9E-7BAD63FE6CF4}"/>
              </a:ext>
            </a:extLst>
          </p:cNvPr>
          <p:cNvSpPr/>
          <p:nvPr/>
        </p:nvSpPr>
        <p:spPr>
          <a:xfrm>
            <a:off x="624034" y="1241571"/>
            <a:ext cx="2018358" cy="518942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</a:rPr>
              <a:t>Cliente REST</a:t>
            </a:r>
          </a:p>
        </p:txBody>
      </p:sp>
      <p:sp>
        <p:nvSpPr>
          <p:cNvPr id="5" name="Retângulo 7">
            <a:extLst>
              <a:ext uri="{FF2B5EF4-FFF2-40B4-BE49-F238E27FC236}">
                <a16:creationId xmlns:a16="http://schemas.microsoft.com/office/drawing/2014/main" id="{8F4181B1-583C-4B65-8271-1D2D10B411DD}"/>
              </a:ext>
            </a:extLst>
          </p:cNvPr>
          <p:cNvSpPr/>
          <p:nvPr/>
        </p:nvSpPr>
        <p:spPr>
          <a:xfrm>
            <a:off x="4295009" y="1241571"/>
            <a:ext cx="5458250" cy="5189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A6AE85FE-1D98-4E81-A31E-9909261AAB5B}"/>
              </a:ext>
            </a:extLst>
          </p:cNvPr>
          <p:cNvCxnSpPr/>
          <p:nvPr/>
        </p:nvCxnSpPr>
        <p:spPr>
          <a:xfrm>
            <a:off x="2664108" y="2080477"/>
            <a:ext cx="1872000" cy="0"/>
          </a:xfrm>
          <a:prstGeom prst="straightConnector1">
            <a:avLst/>
          </a:prstGeom>
          <a:ln w="38100">
            <a:solidFill>
              <a:srgbClr val="003BA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o 22">
            <a:extLst>
              <a:ext uri="{FF2B5EF4-FFF2-40B4-BE49-F238E27FC236}">
                <a16:creationId xmlns:a16="http://schemas.microsoft.com/office/drawing/2014/main" id="{B75DDEBE-892D-4CF9-8C95-603D4B6AF855}"/>
              </a:ext>
            </a:extLst>
          </p:cNvPr>
          <p:cNvSpPr/>
          <p:nvPr/>
        </p:nvSpPr>
        <p:spPr>
          <a:xfrm>
            <a:off x="7153768" y="1484267"/>
            <a:ext cx="2160000" cy="4680000"/>
          </a:xfrm>
          <a:prstGeom prst="cube">
            <a:avLst>
              <a:gd name="adj" fmla="val 5111"/>
            </a:avLst>
          </a:prstGeom>
          <a:solidFill>
            <a:srgbClr val="7030A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Model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Conector de seta reta 26">
            <a:extLst>
              <a:ext uri="{FF2B5EF4-FFF2-40B4-BE49-F238E27FC236}">
                <a16:creationId xmlns:a16="http://schemas.microsoft.com/office/drawing/2014/main" id="{CCD276EB-2C8D-456E-9D66-6DAAD6343078}"/>
              </a:ext>
            </a:extLst>
          </p:cNvPr>
          <p:cNvCxnSpPr/>
          <p:nvPr/>
        </p:nvCxnSpPr>
        <p:spPr>
          <a:xfrm flipH="1">
            <a:off x="2655719" y="3114435"/>
            <a:ext cx="1872000" cy="0"/>
          </a:xfrm>
          <a:prstGeom prst="straightConnector1">
            <a:avLst/>
          </a:prstGeom>
          <a:ln w="381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27">
            <a:extLst>
              <a:ext uri="{FF2B5EF4-FFF2-40B4-BE49-F238E27FC236}">
                <a16:creationId xmlns:a16="http://schemas.microsoft.com/office/drawing/2014/main" id="{A0CAD8E2-D86E-41F0-BCC2-42FE6CE94FB5}"/>
              </a:ext>
            </a:extLst>
          </p:cNvPr>
          <p:cNvCxnSpPr/>
          <p:nvPr/>
        </p:nvCxnSpPr>
        <p:spPr>
          <a:xfrm>
            <a:off x="6607353" y="2713683"/>
            <a:ext cx="54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0486896-E299-4D11-BFE2-BED6ACC94EDD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642392" y="3836281"/>
            <a:ext cx="1652617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27">
            <a:extLst>
              <a:ext uri="{FF2B5EF4-FFF2-40B4-BE49-F238E27FC236}">
                <a16:creationId xmlns:a16="http://schemas.microsoft.com/office/drawing/2014/main" id="{D03A281B-B497-4AC9-8E1D-FCE5CFB0F46B}"/>
              </a:ext>
            </a:extLst>
          </p:cNvPr>
          <p:cNvCxnSpPr>
            <a:cxnSpLocks/>
          </p:cNvCxnSpPr>
          <p:nvPr/>
        </p:nvCxnSpPr>
        <p:spPr>
          <a:xfrm flipH="1">
            <a:off x="6615882" y="3075808"/>
            <a:ext cx="54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Rounded 33">
            <a:extLst>
              <a:ext uri="{FF2B5EF4-FFF2-40B4-BE49-F238E27FC236}">
                <a16:creationId xmlns:a16="http://schemas.microsoft.com/office/drawing/2014/main" id="{506E42B0-C82A-4379-B2C8-596A50E8D576}"/>
              </a:ext>
            </a:extLst>
          </p:cNvPr>
          <p:cNvSpPr/>
          <p:nvPr/>
        </p:nvSpPr>
        <p:spPr>
          <a:xfrm>
            <a:off x="2968755" y="2933362"/>
            <a:ext cx="1152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</p:txBody>
      </p:sp>
      <p:sp>
        <p:nvSpPr>
          <p:cNvPr id="13" name="Rectangle: Top Corners Rounded 34">
            <a:extLst>
              <a:ext uri="{FF2B5EF4-FFF2-40B4-BE49-F238E27FC236}">
                <a16:creationId xmlns:a16="http://schemas.microsoft.com/office/drawing/2014/main" id="{606B8AD3-DB68-453A-9CA2-15299208582A}"/>
              </a:ext>
            </a:extLst>
          </p:cNvPr>
          <p:cNvSpPr/>
          <p:nvPr/>
        </p:nvSpPr>
        <p:spPr>
          <a:xfrm>
            <a:off x="2851309" y="1900477"/>
            <a:ext cx="1296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/resource</a:t>
            </a:r>
          </a:p>
        </p:txBody>
      </p:sp>
      <p:sp>
        <p:nvSpPr>
          <p:cNvPr id="14" name="Rectangle: Top Corners Rounded 28">
            <a:extLst>
              <a:ext uri="{FF2B5EF4-FFF2-40B4-BE49-F238E27FC236}">
                <a16:creationId xmlns:a16="http://schemas.microsoft.com/office/drawing/2014/main" id="{626D366D-1A36-4488-AE31-AD9A097455A1}"/>
              </a:ext>
            </a:extLst>
          </p:cNvPr>
          <p:cNvSpPr/>
          <p:nvPr/>
        </p:nvSpPr>
        <p:spPr>
          <a:xfrm>
            <a:off x="2933387" y="3656280"/>
            <a:ext cx="1152000" cy="36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4118440A-91E5-49B5-80D0-B72D04AAD559}"/>
              </a:ext>
            </a:extLst>
          </p:cNvPr>
          <p:cNvSpPr/>
          <p:nvPr/>
        </p:nvSpPr>
        <p:spPr>
          <a:xfrm>
            <a:off x="4219508" y="780176"/>
            <a:ext cx="7837042" cy="589746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16" name="Cilindro 9">
            <a:extLst>
              <a:ext uri="{FF2B5EF4-FFF2-40B4-BE49-F238E27FC236}">
                <a16:creationId xmlns:a16="http://schemas.microsoft.com/office/drawing/2014/main" id="{AA851378-7611-4D80-8EFD-9CC0E04A0D44}"/>
              </a:ext>
            </a:extLst>
          </p:cNvPr>
          <p:cNvSpPr/>
          <p:nvPr/>
        </p:nvSpPr>
        <p:spPr>
          <a:xfrm>
            <a:off x="10618573" y="3347210"/>
            <a:ext cx="1324767" cy="1080000"/>
          </a:xfrm>
          <a:prstGeom prst="can">
            <a:avLst>
              <a:gd name="adj" fmla="val 18160"/>
            </a:avLst>
          </a:prstGeom>
          <a:noFill/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Conector de seta reta 27">
            <a:extLst>
              <a:ext uri="{FF2B5EF4-FFF2-40B4-BE49-F238E27FC236}">
                <a16:creationId xmlns:a16="http://schemas.microsoft.com/office/drawing/2014/main" id="{DDA1C937-3793-4DD1-B102-1AD2E407AF03}"/>
              </a:ext>
            </a:extLst>
          </p:cNvPr>
          <p:cNvCxnSpPr/>
          <p:nvPr/>
        </p:nvCxnSpPr>
        <p:spPr>
          <a:xfrm>
            <a:off x="9310005" y="3720363"/>
            <a:ext cx="129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7">
            <a:extLst>
              <a:ext uri="{FF2B5EF4-FFF2-40B4-BE49-F238E27FC236}">
                <a16:creationId xmlns:a16="http://schemas.microsoft.com/office/drawing/2014/main" id="{0059041D-B551-4970-8816-9C73DA365246}"/>
              </a:ext>
            </a:extLst>
          </p:cNvPr>
          <p:cNvCxnSpPr>
            <a:cxnSpLocks/>
          </p:cNvCxnSpPr>
          <p:nvPr/>
        </p:nvCxnSpPr>
        <p:spPr>
          <a:xfrm flipH="1">
            <a:off x="9318534" y="4082488"/>
            <a:ext cx="129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Rounded 37">
            <a:extLst>
              <a:ext uri="{FF2B5EF4-FFF2-40B4-BE49-F238E27FC236}">
                <a16:creationId xmlns:a16="http://schemas.microsoft.com/office/drawing/2014/main" id="{16A50DC7-F1DE-4ED7-800B-523971117098}"/>
              </a:ext>
            </a:extLst>
          </p:cNvPr>
          <p:cNvSpPr/>
          <p:nvPr/>
        </p:nvSpPr>
        <p:spPr>
          <a:xfrm>
            <a:off x="4295010" y="873924"/>
            <a:ext cx="545825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</a:t>
            </a:r>
          </a:p>
        </p:txBody>
      </p:sp>
      <p:sp>
        <p:nvSpPr>
          <p:cNvPr id="20" name="Cubo 17">
            <a:extLst>
              <a:ext uri="{FF2B5EF4-FFF2-40B4-BE49-F238E27FC236}">
                <a16:creationId xmlns:a16="http://schemas.microsoft.com/office/drawing/2014/main" id="{740E9AF8-7EEA-44DB-AC5D-65BF33152036}"/>
              </a:ext>
            </a:extLst>
          </p:cNvPr>
          <p:cNvSpPr/>
          <p:nvPr/>
        </p:nvSpPr>
        <p:spPr>
          <a:xfrm>
            <a:off x="4552769" y="1484267"/>
            <a:ext cx="2160000" cy="216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latin typeface="Calibri" panose="020F0502020204030204" pitchFamily="34" charset="0"/>
              </a:rPr>
              <a:t>REST</a:t>
            </a:r>
          </a:p>
          <a:p>
            <a:pPr algn="ctr"/>
            <a:r>
              <a:rPr lang="pt-BR" sz="2800" b="1" dirty="0">
                <a:latin typeface="Calibri" panose="020F0502020204030204" pitchFamily="34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411547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MVC x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 REST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6">
            <a:extLst>
              <a:ext uri="{FF2B5EF4-FFF2-40B4-BE49-F238E27FC236}">
                <a16:creationId xmlns:a16="http://schemas.microsoft.com/office/drawing/2014/main" id="{FB775E32-8F1F-4C4F-B50C-4AE37D05A93E}"/>
              </a:ext>
            </a:extLst>
          </p:cNvPr>
          <p:cNvSpPr/>
          <p:nvPr/>
        </p:nvSpPr>
        <p:spPr>
          <a:xfrm>
            <a:off x="624034" y="1241571"/>
            <a:ext cx="2018358" cy="5189420"/>
          </a:xfrm>
          <a:prstGeom prst="rect">
            <a:avLst/>
          </a:prstGeom>
          <a:solidFill>
            <a:srgbClr val="FFFF00"/>
          </a:solidFill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</a:rPr>
              <a:t>Cliente REST</a:t>
            </a:r>
          </a:p>
        </p:txBody>
      </p:sp>
      <p:sp>
        <p:nvSpPr>
          <p:cNvPr id="5" name="Retângulo 7">
            <a:extLst>
              <a:ext uri="{FF2B5EF4-FFF2-40B4-BE49-F238E27FC236}">
                <a16:creationId xmlns:a16="http://schemas.microsoft.com/office/drawing/2014/main" id="{3C439982-088D-4929-9FC8-A4B26EC61639}"/>
              </a:ext>
            </a:extLst>
          </p:cNvPr>
          <p:cNvSpPr/>
          <p:nvPr/>
        </p:nvSpPr>
        <p:spPr>
          <a:xfrm>
            <a:off x="4295009" y="1241571"/>
            <a:ext cx="5458250" cy="5189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F4069025-4BC4-49DB-90A9-B8D2050D8DAF}"/>
              </a:ext>
            </a:extLst>
          </p:cNvPr>
          <p:cNvCxnSpPr/>
          <p:nvPr/>
        </p:nvCxnSpPr>
        <p:spPr>
          <a:xfrm>
            <a:off x="2664108" y="2080477"/>
            <a:ext cx="1872000" cy="0"/>
          </a:xfrm>
          <a:prstGeom prst="straightConnector1">
            <a:avLst/>
          </a:prstGeom>
          <a:ln w="38100">
            <a:solidFill>
              <a:srgbClr val="003BA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o 22">
            <a:extLst>
              <a:ext uri="{FF2B5EF4-FFF2-40B4-BE49-F238E27FC236}">
                <a16:creationId xmlns:a16="http://schemas.microsoft.com/office/drawing/2014/main" id="{AF0FE795-47DB-4C44-83C9-A7128A9C1156}"/>
              </a:ext>
            </a:extLst>
          </p:cNvPr>
          <p:cNvSpPr/>
          <p:nvPr/>
        </p:nvSpPr>
        <p:spPr>
          <a:xfrm>
            <a:off x="7153768" y="1484267"/>
            <a:ext cx="2160000" cy="4680000"/>
          </a:xfrm>
          <a:prstGeom prst="cube">
            <a:avLst>
              <a:gd name="adj" fmla="val 5111"/>
            </a:avLst>
          </a:prstGeom>
          <a:solidFill>
            <a:srgbClr val="7030A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Model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Conector de seta reta 26">
            <a:extLst>
              <a:ext uri="{FF2B5EF4-FFF2-40B4-BE49-F238E27FC236}">
                <a16:creationId xmlns:a16="http://schemas.microsoft.com/office/drawing/2014/main" id="{16812A28-6369-4A20-9868-EABE214C4B5E}"/>
              </a:ext>
            </a:extLst>
          </p:cNvPr>
          <p:cNvCxnSpPr/>
          <p:nvPr/>
        </p:nvCxnSpPr>
        <p:spPr>
          <a:xfrm flipH="1">
            <a:off x="2655719" y="3114435"/>
            <a:ext cx="1872000" cy="0"/>
          </a:xfrm>
          <a:prstGeom prst="straightConnector1">
            <a:avLst/>
          </a:prstGeom>
          <a:ln w="381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27">
            <a:extLst>
              <a:ext uri="{FF2B5EF4-FFF2-40B4-BE49-F238E27FC236}">
                <a16:creationId xmlns:a16="http://schemas.microsoft.com/office/drawing/2014/main" id="{B6596BA6-DAE8-4E69-B439-815977DC5CAF}"/>
              </a:ext>
            </a:extLst>
          </p:cNvPr>
          <p:cNvCxnSpPr/>
          <p:nvPr/>
        </p:nvCxnSpPr>
        <p:spPr>
          <a:xfrm>
            <a:off x="6607353" y="2713683"/>
            <a:ext cx="54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E441A634-1A5E-45E3-A0FC-BD8CDC093A4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642392" y="3836281"/>
            <a:ext cx="1652617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27">
            <a:extLst>
              <a:ext uri="{FF2B5EF4-FFF2-40B4-BE49-F238E27FC236}">
                <a16:creationId xmlns:a16="http://schemas.microsoft.com/office/drawing/2014/main" id="{0EE0377A-C4F3-4BF4-BA09-6BDDE9CA6554}"/>
              </a:ext>
            </a:extLst>
          </p:cNvPr>
          <p:cNvCxnSpPr>
            <a:cxnSpLocks/>
          </p:cNvCxnSpPr>
          <p:nvPr/>
        </p:nvCxnSpPr>
        <p:spPr>
          <a:xfrm flipH="1">
            <a:off x="6615882" y="3075808"/>
            <a:ext cx="54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Rounded 33">
            <a:extLst>
              <a:ext uri="{FF2B5EF4-FFF2-40B4-BE49-F238E27FC236}">
                <a16:creationId xmlns:a16="http://schemas.microsoft.com/office/drawing/2014/main" id="{8C9EEDF3-A5B6-432B-8E37-766F851D41F6}"/>
              </a:ext>
            </a:extLst>
          </p:cNvPr>
          <p:cNvSpPr/>
          <p:nvPr/>
        </p:nvSpPr>
        <p:spPr>
          <a:xfrm>
            <a:off x="2968755" y="2933362"/>
            <a:ext cx="1152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</p:txBody>
      </p:sp>
      <p:sp>
        <p:nvSpPr>
          <p:cNvPr id="13" name="Rectangle: Top Corners Rounded 34">
            <a:extLst>
              <a:ext uri="{FF2B5EF4-FFF2-40B4-BE49-F238E27FC236}">
                <a16:creationId xmlns:a16="http://schemas.microsoft.com/office/drawing/2014/main" id="{34E3FC54-71B9-4068-98A4-23091EEDE16F}"/>
              </a:ext>
            </a:extLst>
          </p:cNvPr>
          <p:cNvSpPr/>
          <p:nvPr/>
        </p:nvSpPr>
        <p:spPr>
          <a:xfrm>
            <a:off x="2851309" y="1900477"/>
            <a:ext cx="1296000" cy="36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/resource</a:t>
            </a:r>
          </a:p>
        </p:txBody>
      </p:sp>
      <p:sp>
        <p:nvSpPr>
          <p:cNvPr id="14" name="Rectangle: Top Corners Rounded 28">
            <a:extLst>
              <a:ext uri="{FF2B5EF4-FFF2-40B4-BE49-F238E27FC236}">
                <a16:creationId xmlns:a16="http://schemas.microsoft.com/office/drawing/2014/main" id="{F9EE63DE-9DA6-4E46-B9E6-D2C7307E6A98}"/>
              </a:ext>
            </a:extLst>
          </p:cNvPr>
          <p:cNvSpPr/>
          <p:nvPr/>
        </p:nvSpPr>
        <p:spPr>
          <a:xfrm>
            <a:off x="2933387" y="3656280"/>
            <a:ext cx="1152000" cy="36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49DE4738-078B-4DA5-A393-88A38EE9B534}"/>
              </a:ext>
            </a:extLst>
          </p:cNvPr>
          <p:cNvSpPr/>
          <p:nvPr/>
        </p:nvSpPr>
        <p:spPr>
          <a:xfrm>
            <a:off x="4219508" y="788566"/>
            <a:ext cx="7837042" cy="588907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16" name="Cilindro 9">
            <a:extLst>
              <a:ext uri="{FF2B5EF4-FFF2-40B4-BE49-F238E27FC236}">
                <a16:creationId xmlns:a16="http://schemas.microsoft.com/office/drawing/2014/main" id="{9C168747-AF8E-42D5-AC85-95D87DEE536D}"/>
              </a:ext>
            </a:extLst>
          </p:cNvPr>
          <p:cNvSpPr/>
          <p:nvPr/>
        </p:nvSpPr>
        <p:spPr>
          <a:xfrm>
            <a:off x="10618573" y="3347210"/>
            <a:ext cx="1324767" cy="1080000"/>
          </a:xfrm>
          <a:prstGeom prst="can">
            <a:avLst>
              <a:gd name="adj" fmla="val 18160"/>
            </a:avLst>
          </a:prstGeom>
          <a:noFill/>
          <a:ln w="28575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Conector de seta reta 27">
            <a:extLst>
              <a:ext uri="{FF2B5EF4-FFF2-40B4-BE49-F238E27FC236}">
                <a16:creationId xmlns:a16="http://schemas.microsoft.com/office/drawing/2014/main" id="{1F18B396-77F1-4C16-8AB0-1EAABAD24E42}"/>
              </a:ext>
            </a:extLst>
          </p:cNvPr>
          <p:cNvCxnSpPr/>
          <p:nvPr/>
        </p:nvCxnSpPr>
        <p:spPr>
          <a:xfrm>
            <a:off x="9310005" y="3720363"/>
            <a:ext cx="129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7">
            <a:extLst>
              <a:ext uri="{FF2B5EF4-FFF2-40B4-BE49-F238E27FC236}">
                <a16:creationId xmlns:a16="http://schemas.microsoft.com/office/drawing/2014/main" id="{74533D2E-D05F-4E53-871A-32258C7473B8}"/>
              </a:ext>
            </a:extLst>
          </p:cNvPr>
          <p:cNvCxnSpPr>
            <a:cxnSpLocks/>
          </p:cNvCxnSpPr>
          <p:nvPr/>
        </p:nvCxnSpPr>
        <p:spPr>
          <a:xfrm flipH="1">
            <a:off x="9318534" y="4082488"/>
            <a:ext cx="129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Rounded 37">
            <a:extLst>
              <a:ext uri="{FF2B5EF4-FFF2-40B4-BE49-F238E27FC236}">
                <a16:creationId xmlns:a16="http://schemas.microsoft.com/office/drawing/2014/main" id="{F446B97B-A1A8-4F3D-B50F-3D9DBCDEABA1}"/>
              </a:ext>
            </a:extLst>
          </p:cNvPr>
          <p:cNvSpPr/>
          <p:nvPr/>
        </p:nvSpPr>
        <p:spPr>
          <a:xfrm>
            <a:off x="4295010" y="873924"/>
            <a:ext cx="545825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</a:t>
            </a:r>
          </a:p>
        </p:txBody>
      </p:sp>
      <p:sp>
        <p:nvSpPr>
          <p:cNvPr id="20" name="Scroll: Vertical 1">
            <a:extLst>
              <a:ext uri="{FF2B5EF4-FFF2-40B4-BE49-F238E27FC236}">
                <a16:creationId xmlns:a16="http://schemas.microsoft.com/office/drawing/2014/main" id="{1A54044D-1C6F-444F-917E-C37899584B32}"/>
              </a:ext>
            </a:extLst>
          </p:cNvPr>
          <p:cNvSpPr/>
          <p:nvPr/>
        </p:nvSpPr>
        <p:spPr>
          <a:xfrm>
            <a:off x="723919" y="1787744"/>
            <a:ext cx="1800000" cy="900000"/>
          </a:xfrm>
          <a:prstGeom prst="verticalScroll">
            <a:avLst/>
          </a:prstGeom>
          <a:solidFill>
            <a:srgbClr val="C877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Outro 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</p:txBody>
      </p:sp>
      <p:sp>
        <p:nvSpPr>
          <p:cNvPr id="21" name="Scroll: Vertical 25">
            <a:extLst>
              <a:ext uri="{FF2B5EF4-FFF2-40B4-BE49-F238E27FC236}">
                <a16:creationId xmlns:a16="http://schemas.microsoft.com/office/drawing/2014/main" id="{6843EEB5-DDB7-411B-AB89-9A2E24B3A55C}"/>
              </a:ext>
            </a:extLst>
          </p:cNvPr>
          <p:cNvSpPr/>
          <p:nvPr/>
        </p:nvSpPr>
        <p:spPr>
          <a:xfrm>
            <a:off x="723919" y="2943345"/>
            <a:ext cx="1800000" cy="900000"/>
          </a:xfrm>
          <a:prstGeom prst="verticalScroll">
            <a:avLst/>
          </a:prstGeom>
          <a:solidFill>
            <a:srgbClr val="C877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Evento</a:t>
            </a:r>
            <a:r>
              <a:rPr lang="en-U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JS</a:t>
            </a:r>
          </a:p>
        </p:txBody>
      </p:sp>
      <p:sp>
        <p:nvSpPr>
          <p:cNvPr id="22" name="Scroll: Vertical 26">
            <a:extLst>
              <a:ext uri="{FF2B5EF4-FFF2-40B4-BE49-F238E27FC236}">
                <a16:creationId xmlns:a16="http://schemas.microsoft.com/office/drawing/2014/main" id="{64B0F255-F4A3-46A2-AAD0-589B85B28068}"/>
              </a:ext>
            </a:extLst>
          </p:cNvPr>
          <p:cNvSpPr/>
          <p:nvPr/>
        </p:nvSpPr>
        <p:spPr>
          <a:xfrm>
            <a:off x="723919" y="4098946"/>
            <a:ext cx="1800000" cy="900000"/>
          </a:xfrm>
          <a:prstGeom prst="verticalScroll">
            <a:avLst/>
          </a:prstGeom>
          <a:solidFill>
            <a:srgbClr val="C877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Aplicativo</a:t>
            </a:r>
            <a:r>
              <a:rPr lang="en-U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Móvel</a:t>
            </a:r>
            <a:endParaRPr lang="en-US" sz="2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croll: Vertical 38">
            <a:extLst>
              <a:ext uri="{FF2B5EF4-FFF2-40B4-BE49-F238E27FC236}">
                <a16:creationId xmlns:a16="http://schemas.microsoft.com/office/drawing/2014/main" id="{8884A6D4-5851-4535-A723-FDB0A86A786C}"/>
              </a:ext>
            </a:extLst>
          </p:cNvPr>
          <p:cNvSpPr/>
          <p:nvPr/>
        </p:nvSpPr>
        <p:spPr>
          <a:xfrm>
            <a:off x="723919" y="5254546"/>
            <a:ext cx="1800000" cy="900000"/>
          </a:xfrm>
          <a:prstGeom prst="verticalScroll">
            <a:avLst/>
          </a:prstGeom>
          <a:solidFill>
            <a:srgbClr val="C877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Dispositivo</a:t>
            </a:r>
            <a:r>
              <a:rPr lang="en-U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IoT</a:t>
            </a:r>
          </a:p>
        </p:txBody>
      </p:sp>
      <p:sp>
        <p:nvSpPr>
          <p:cNvPr id="24" name="Cubo 17">
            <a:extLst>
              <a:ext uri="{FF2B5EF4-FFF2-40B4-BE49-F238E27FC236}">
                <a16:creationId xmlns:a16="http://schemas.microsoft.com/office/drawing/2014/main" id="{BCBF162F-8C45-4753-8E3F-6B209897B66B}"/>
              </a:ext>
            </a:extLst>
          </p:cNvPr>
          <p:cNvSpPr/>
          <p:nvPr/>
        </p:nvSpPr>
        <p:spPr>
          <a:xfrm>
            <a:off x="4552769" y="1484267"/>
            <a:ext cx="2160000" cy="216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latin typeface="Calibri" panose="020F0502020204030204" pitchFamily="34" charset="0"/>
              </a:rPr>
              <a:t>REST</a:t>
            </a:r>
          </a:p>
          <a:p>
            <a:pPr algn="ctr"/>
            <a:r>
              <a:rPr lang="pt-BR" sz="2800" b="1" dirty="0">
                <a:latin typeface="Calibri" panose="020F0502020204030204" pitchFamily="34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021468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MVC x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 REST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3F0EA420-F33C-4B39-BF26-09271367A0AA}"/>
              </a:ext>
            </a:extLst>
          </p:cNvPr>
          <p:cNvSpPr/>
          <p:nvPr/>
        </p:nvSpPr>
        <p:spPr>
          <a:xfrm>
            <a:off x="3068734" y="920194"/>
            <a:ext cx="8870370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flat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5" name="Retângulo 7">
            <a:extLst>
              <a:ext uri="{FF2B5EF4-FFF2-40B4-BE49-F238E27FC236}">
                <a16:creationId xmlns:a16="http://schemas.microsoft.com/office/drawing/2014/main" id="{A1D1BAC5-A062-4B24-B68B-2D0E6F5FFBC6}"/>
              </a:ext>
            </a:extLst>
          </p:cNvPr>
          <p:cNvSpPr/>
          <p:nvPr/>
        </p:nvSpPr>
        <p:spPr>
          <a:xfrm>
            <a:off x="743516" y="1510204"/>
            <a:ext cx="180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Cliente</a:t>
            </a:r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C6ECEBD2-B52B-40A1-B45D-1C6333ED8548}"/>
              </a:ext>
            </a:extLst>
          </p:cNvPr>
          <p:cNvSpPr/>
          <p:nvPr/>
        </p:nvSpPr>
        <p:spPr>
          <a:xfrm>
            <a:off x="5721067" y="1510204"/>
            <a:ext cx="198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 Controller REST</a:t>
            </a:r>
          </a:p>
        </p:txBody>
      </p:sp>
      <p:cxnSp>
        <p:nvCxnSpPr>
          <p:cNvPr id="7" name="Conector reto 10">
            <a:extLst>
              <a:ext uri="{FF2B5EF4-FFF2-40B4-BE49-F238E27FC236}">
                <a16:creationId xmlns:a16="http://schemas.microsoft.com/office/drawing/2014/main" id="{E939921F-333B-485D-B51B-3C201ABB9EC2}"/>
              </a:ext>
            </a:extLst>
          </p:cNvPr>
          <p:cNvCxnSpPr>
            <a:cxnSpLocks/>
          </p:cNvCxnSpPr>
          <p:nvPr/>
        </p:nvCxnSpPr>
        <p:spPr>
          <a:xfrm>
            <a:off x="1622405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" name="Conector reto 13">
            <a:extLst>
              <a:ext uri="{FF2B5EF4-FFF2-40B4-BE49-F238E27FC236}">
                <a16:creationId xmlns:a16="http://schemas.microsoft.com/office/drawing/2014/main" id="{F4E84882-1C28-4234-865C-A01247245A84}"/>
              </a:ext>
            </a:extLst>
          </p:cNvPr>
          <p:cNvCxnSpPr>
            <a:cxnSpLocks/>
          </p:cNvCxnSpPr>
          <p:nvPr/>
        </p:nvCxnSpPr>
        <p:spPr>
          <a:xfrm>
            <a:off x="6712546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9" name="Cilindro 16">
            <a:extLst>
              <a:ext uri="{FF2B5EF4-FFF2-40B4-BE49-F238E27FC236}">
                <a16:creationId xmlns:a16="http://schemas.microsoft.com/office/drawing/2014/main" id="{3EB9AC5F-77B9-4E0F-825C-91D977303F07}"/>
              </a:ext>
            </a:extLst>
          </p:cNvPr>
          <p:cNvSpPr/>
          <p:nvPr/>
        </p:nvSpPr>
        <p:spPr>
          <a:xfrm>
            <a:off x="9824028" y="1510204"/>
            <a:ext cx="1800000" cy="540000"/>
          </a:xfrm>
          <a:prstGeom prst="can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 de dados</a:t>
            </a:r>
          </a:p>
        </p:txBody>
      </p:sp>
      <p:cxnSp>
        <p:nvCxnSpPr>
          <p:cNvPr id="10" name="Conector reto 18">
            <a:extLst>
              <a:ext uri="{FF2B5EF4-FFF2-40B4-BE49-F238E27FC236}">
                <a16:creationId xmlns:a16="http://schemas.microsoft.com/office/drawing/2014/main" id="{A5F6AB87-90D4-48A3-93B9-3D257ECD9C89}"/>
              </a:ext>
            </a:extLst>
          </p:cNvPr>
          <p:cNvCxnSpPr>
            <a:cxnSpLocks/>
          </p:cNvCxnSpPr>
          <p:nvPr/>
        </p:nvCxnSpPr>
        <p:spPr>
          <a:xfrm>
            <a:off x="6764327" y="3459458"/>
            <a:ext cx="39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1" name="Conector reto 20">
            <a:extLst>
              <a:ext uri="{FF2B5EF4-FFF2-40B4-BE49-F238E27FC236}">
                <a16:creationId xmlns:a16="http://schemas.microsoft.com/office/drawing/2014/main" id="{E0F04EA4-8C80-471D-9C7D-814D2ED25B7C}"/>
              </a:ext>
            </a:extLst>
          </p:cNvPr>
          <p:cNvCxnSpPr>
            <a:cxnSpLocks/>
          </p:cNvCxnSpPr>
          <p:nvPr/>
        </p:nvCxnSpPr>
        <p:spPr>
          <a:xfrm>
            <a:off x="10741922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2" name="Conector reto 22">
            <a:extLst>
              <a:ext uri="{FF2B5EF4-FFF2-40B4-BE49-F238E27FC236}">
                <a16:creationId xmlns:a16="http://schemas.microsoft.com/office/drawing/2014/main" id="{7F5A9DFD-E6F2-4D19-808E-5F1D73255EEC}"/>
              </a:ext>
            </a:extLst>
          </p:cNvPr>
          <p:cNvCxnSpPr>
            <a:cxnSpLocks/>
          </p:cNvCxnSpPr>
          <p:nvPr/>
        </p:nvCxnSpPr>
        <p:spPr>
          <a:xfrm flipH="1">
            <a:off x="6764327" y="4535134"/>
            <a:ext cx="39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" name="Retângulo 9">
            <a:extLst>
              <a:ext uri="{FF2B5EF4-FFF2-40B4-BE49-F238E27FC236}">
                <a16:creationId xmlns:a16="http://schemas.microsoft.com/office/drawing/2014/main" id="{BF59721F-89C3-44C6-A4F1-03632AFF68D9}"/>
              </a:ext>
            </a:extLst>
          </p:cNvPr>
          <p:cNvSpPr/>
          <p:nvPr/>
        </p:nvSpPr>
        <p:spPr>
          <a:xfrm>
            <a:off x="3526193" y="1521200"/>
            <a:ext cx="1980000" cy="54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 Spring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62F367B-475B-4FDD-A677-FBFDF8E50CF7}"/>
              </a:ext>
            </a:extLst>
          </p:cNvPr>
          <p:cNvCxnSpPr>
            <a:cxnSpLocks/>
          </p:cNvCxnSpPr>
          <p:nvPr/>
        </p:nvCxnSpPr>
        <p:spPr>
          <a:xfrm>
            <a:off x="4517672" y="2061200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7E94A42-9403-4892-9872-819F228BE0AF}"/>
              </a:ext>
            </a:extLst>
          </p:cNvPr>
          <p:cNvCxnSpPr>
            <a:cxnSpLocks/>
          </p:cNvCxnSpPr>
          <p:nvPr/>
        </p:nvCxnSpPr>
        <p:spPr>
          <a:xfrm>
            <a:off x="4765551" y="3118261"/>
            <a:ext cx="1908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Conector reto 21">
            <a:extLst>
              <a:ext uri="{FF2B5EF4-FFF2-40B4-BE49-F238E27FC236}">
                <a16:creationId xmlns:a16="http://schemas.microsoft.com/office/drawing/2014/main" id="{88651A2E-C99D-4F9F-99F5-1BD4EE0ED400}"/>
              </a:ext>
            </a:extLst>
          </p:cNvPr>
          <p:cNvCxnSpPr>
            <a:cxnSpLocks/>
          </p:cNvCxnSpPr>
          <p:nvPr/>
        </p:nvCxnSpPr>
        <p:spPr>
          <a:xfrm flipH="1">
            <a:off x="4765551" y="4973087"/>
            <a:ext cx="1908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grpSp>
        <p:nvGrpSpPr>
          <p:cNvPr id="17" name="Agrupar 25">
            <a:extLst>
              <a:ext uri="{FF2B5EF4-FFF2-40B4-BE49-F238E27FC236}">
                <a16:creationId xmlns:a16="http://schemas.microsoft.com/office/drawing/2014/main" id="{1091DE55-9791-467B-8140-D5CF0E8A7728}"/>
              </a:ext>
            </a:extLst>
          </p:cNvPr>
          <p:cNvGrpSpPr/>
          <p:nvPr/>
        </p:nvGrpSpPr>
        <p:grpSpPr>
          <a:xfrm>
            <a:off x="4777209" y="2481779"/>
            <a:ext cx="360001" cy="223422"/>
            <a:chOff x="6736814" y="3076112"/>
            <a:chExt cx="360001" cy="223422"/>
          </a:xfrm>
        </p:grpSpPr>
        <p:cxnSp>
          <p:nvCxnSpPr>
            <p:cNvPr id="18" name="Conector reto 26">
              <a:extLst>
                <a:ext uri="{FF2B5EF4-FFF2-40B4-BE49-F238E27FC236}">
                  <a16:creationId xmlns:a16="http://schemas.microsoft.com/office/drawing/2014/main" id="{938E29F5-92CC-431A-A5DB-9508B9C80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Conector reto 27">
              <a:extLst>
                <a:ext uri="{FF2B5EF4-FFF2-40B4-BE49-F238E27FC236}">
                  <a16:creationId xmlns:a16="http://schemas.microsoft.com/office/drawing/2014/main" id="{5B70CB71-BAA9-4BF5-AD60-624FE79CE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Conector reto 28">
              <a:extLst>
                <a:ext uri="{FF2B5EF4-FFF2-40B4-BE49-F238E27FC236}">
                  <a16:creationId xmlns:a16="http://schemas.microsoft.com/office/drawing/2014/main" id="{CAE1CDE8-EB5E-4C42-8122-69D7751AF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CaixaDeTexto 29">
            <a:extLst>
              <a:ext uri="{FF2B5EF4-FFF2-40B4-BE49-F238E27FC236}">
                <a16:creationId xmlns:a16="http://schemas.microsoft.com/office/drawing/2014/main" id="{3A7E41A1-9351-454A-A556-AD3652B57D90}"/>
              </a:ext>
            </a:extLst>
          </p:cNvPr>
          <p:cNvSpPr txBox="1"/>
          <p:nvPr/>
        </p:nvSpPr>
        <p:spPr>
          <a:xfrm>
            <a:off x="5127583" y="2439602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Pré</a:t>
            </a:r>
            <a:r>
              <a:rPr lang="en-US" kern="1200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-processing</a:t>
            </a:r>
          </a:p>
        </p:txBody>
      </p:sp>
      <p:grpSp>
        <p:nvGrpSpPr>
          <p:cNvPr id="22" name="Agrupar 25">
            <a:extLst>
              <a:ext uri="{FF2B5EF4-FFF2-40B4-BE49-F238E27FC236}">
                <a16:creationId xmlns:a16="http://schemas.microsoft.com/office/drawing/2014/main" id="{F57B7382-FB16-4C78-ADCB-CC3F05CCBBFB}"/>
              </a:ext>
            </a:extLst>
          </p:cNvPr>
          <p:cNvGrpSpPr/>
          <p:nvPr/>
        </p:nvGrpSpPr>
        <p:grpSpPr>
          <a:xfrm>
            <a:off x="4769812" y="5252038"/>
            <a:ext cx="360001" cy="223422"/>
            <a:chOff x="6736814" y="3076112"/>
            <a:chExt cx="360001" cy="223422"/>
          </a:xfrm>
        </p:grpSpPr>
        <p:cxnSp>
          <p:nvCxnSpPr>
            <p:cNvPr id="23" name="Conector reto 26">
              <a:extLst>
                <a:ext uri="{FF2B5EF4-FFF2-40B4-BE49-F238E27FC236}">
                  <a16:creationId xmlns:a16="http://schemas.microsoft.com/office/drawing/2014/main" id="{AD18398E-E6A9-4031-AD15-D2ABF8334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Conector reto 27">
              <a:extLst>
                <a:ext uri="{FF2B5EF4-FFF2-40B4-BE49-F238E27FC236}">
                  <a16:creationId xmlns:a16="http://schemas.microsoft.com/office/drawing/2014/main" id="{1D4B9953-F03E-4A62-8094-7190668D4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Conector reto 28">
              <a:extLst>
                <a:ext uri="{FF2B5EF4-FFF2-40B4-BE49-F238E27FC236}">
                  <a16:creationId xmlns:a16="http://schemas.microsoft.com/office/drawing/2014/main" id="{643FBED2-7DDE-4339-96C8-695C672BC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CaixaDeTexto 29">
            <a:extLst>
              <a:ext uri="{FF2B5EF4-FFF2-40B4-BE49-F238E27FC236}">
                <a16:creationId xmlns:a16="http://schemas.microsoft.com/office/drawing/2014/main" id="{A199B0F5-F1C0-41BF-9112-D3B07E8ABA07}"/>
              </a:ext>
            </a:extLst>
          </p:cNvPr>
          <p:cNvSpPr txBox="1"/>
          <p:nvPr/>
        </p:nvSpPr>
        <p:spPr>
          <a:xfrm>
            <a:off x="5127583" y="5209861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kern="120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Post-processing</a:t>
            </a:r>
            <a:endParaRPr lang="en-US" kern="1200" dirty="0">
              <a:solidFill>
                <a:srgbClr val="C0000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Rectangle: Diagonal Corners Snipped 106">
            <a:extLst>
              <a:ext uri="{FF2B5EF4-FFF2-40B4-BE49-F238E27FC236}">
                <a16:creationId xmlns:a16="http://schemas.microsoft.com/office/drawing/2014/main" id="{221BA190-B170-425C-9546-C3D373FE5A09}"/>
              </a:ext>
            </a:extLst>
          </p:cNvPr>
          <p:cNvSpPr/>
          <p:nvPr/>
        </p:nvSpPr>
        <p:spPr>
          <a:xfrm>
            <a:off x="4238011" y="2261394"/>
            <a:ext cx="540000" cy="3510000"/>
          </a:xfrm>
          <a:prstGeom prst="snip2DiagRect">
            <a:avLst>
              <a:gd name="adj1" fmla="val 0"/>
              <a:gd name="adj2" fmla="val 33924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Conector de seta reta 11">
            <a:extLst>
              <a:ext uri="{FF2B5EF4-FFF2-40B4-BE49-F238E27FC236}">
                <a16:creationId xmlns:a16="http://schemas.microsoft.com/office/drawing/2014/main" id="{521B32EC-FA4C-4F12-9E1B-B4BF609EFC9D}"/>
              </a:ext>
            </a:extLst>
          </p:cNvPr>
          <p:cNvCxnSpPr/>
          <p:nvPr/>
        </p:nvCxnSpPr>
        <p:spPr>
          <a:xfrm>
            <a:off x="1615483" y="2466371"/>
            <a:ext cx="2556000" cy="0"/>
          </a:xfrm>
          <a:prstGeom prst="straightConnector1">
            <a:avLst/>
          </a:prstGeom>
          <a:ln w="38100">
            <a:solidFill>
              <a:srgbClr val="003BA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6">
            <a:extLst>
              <a:ext uri="{FF2B5EF4-FFF2-40B4-BE49-F238E27FC236}">
                <a16:creationId xmlns:a16="http://schemas.microsoft.com/office/drawing/2014/main" id="{79809842-F449-4C59-9A18-7DD9335A6D23}"/>
              </a:ext>
            </a:extLst>
          </p:cNvPr>
          <p:cNvCxnSpPr/>
          <p:nvPr/>
        </p:nvCxnSpPr>
        <p:spPr>
          <a:xfrm flipH="1">
            <a:off x="1607094" y="5572412"/>
            <a:ext cx="2556000" cy="0"/>
          </a:xfrm>
          <a:prstGeom prst="straightConnector1">
            <a:avLst/>
          </a:prstGeom>
          <a:ln w="381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Top Corners Rounded 109">
            <a:extLst>
              <a:ext uri="{FF2B5EF4-FFF2-40B4-BE49-F238E27FC236}">
                <a16:creationId xmlns:a16="http://schemas.microsoft.com/office/drawing/2014/main" id="{E7339503-4A9C-496D-B89A-FAB002AEF0C9}"/>
              </a:ext>
            </a:extLst>
          </p:cNvPr>
          <p:cNvSpPr/>
          <p:nvPr/>
        </p:nvSpPr>
        <p:spPr>
          <a:xfrm>
            <a:off x="2074811" y="2466371"/>
            <a:ext cx="1260000" cy="36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03BA3"/>
          </a:solidFill>
          <a:ln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31" name="Rectangle: Top Corners Rounded 110">
            <a:extLst>
              <a:ext uri="{FF2B5EF4-FFF2-40B4-BE49-F238E27FC236}">
                <a16:creationId xmlns:a16="http://schemas.microsoft.com/office/drawing/2014/main" id="{0EFAEC19-87D4-4E49-9838-A203611A1C68}"/>
              </a:ext>
            </a:extLst>
          </p:cNvPr>
          <p:cNvSpPr/>
          <p:nvPr/>
        </p:nvSpPr>
        <p:spPr>
          <a:xfrm>
            <a:off x="2605831" y="5572412"/>
            <a:ext cx="1260000" cy="36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193180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Infra do Spring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Diagonal Corners Snipped 1">
            <a:extLst>
              <a:ext uri="{FF2B5EF4-FFF2-40B4-BE49-F238E27FC236}">
                <a16:creationId xmlns:a16="http://schemas.microsoft.com/office/drawing/2014/main" id="{C689138A-1A31-46FB-8A51-5CF97ECA0066}"/>
              </a:ext>
            </a:extLst>
          </p:cNvPr>
          <p:cNvSpPr/>
          <p:nvPr/>
        </p:nvSpPr>
        <p:spPr>
          <a:xfrm>
            <a:off x="897618" y="1031846"/>
            <a:ext cx="2248251" cy="5519955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</a:t>
            </a:r>
          </a:p>
        </p:txBody>
      </p:sp>
      <p:sp>
        <p:nvSpPr>
          <p:cNvPr id="5" name="Rectangle: Diagonal Corners Snipped 33">
            <a:extLst>
              <a:ext uri="{FF2B5EF4-FFF2-40B4-BE49-F238E27FC236}">
                <a16:creationId xmlns:a16="http://schemas.microsoft.com/office/drawing/2014/main" id="{836412E5-53FE-403C-8270-A21BC8D607C9}"/>
              </a:ext>
            </a:extLst>
          </p:cNvPr>
          <p:cNvSpPr/>
          <p:nvPr/>
        </p:nvSpPr>
        <p:spPr>
          <a:xfrm>
            <a:off x="4910352" y="2422799"/>
            <a:ext cx="3991763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>
              <a:alpha val="1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Diagonal Corners Snipped 34">
            <a:extLst>
              <a:ext uri="{FF2B5EF4-FFF2-40B4-BE49-F238E27FC236}">
                <a16:creationId xmlns:a16="http://schemas.microsoft.com/office/drawing/2014/main" id="{B699914B-DF6C-4056-BD3D-359C68A59334}"/>
              </a:ext>
            </a:extLst>
          </p:cNvPr>
          <p:cNvSpPr/>
          <p:nvPr/>
        </p:nvSpPr>
        <p:spPr>
          <a:xfrm>
            <a:off x="4910352" y="1029418"/>
            <a:ext cx="3991763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>
              <a:alpha val="1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Conversão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dados</a:t>
            </a:r>
          </a:p>
        </p:txBody>
      </p:sp>
      <p:sp>
        <p:nvSpPr>
          <p:cNvPr id="7" name="Rectangle: Diagonal Corners Snipped 35">
            <a:extLst>
              <a:ext uri="{FF2B5EF4-FFF2-40B4-BE49-F238E27FC236}">
                <a16:creationId xmlns:a16="http://schemas.microsoft.com/office/drawing/2014/main" id="{199E3E67-51A2-4D60-A384-783E1C8DA945}"/>
              </a:ext>
            </a:extLst>
          </p:cNvPr>
          <p:cNvSpPr/>
          <p:nvPr/>
        </p:nvSpPr>
        <p:spPr>
          <a:xfrm>
            <a:off x="4910352" y="3816180"/>
            <a:ext cx="3991763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>
              <a:alpha val="1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erros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Diagonal Corners Snipped 37">
            <a:extLst>
              <a:ext uri="{FF2B5EF4-FFF2-40B4-BE49-F238E27FC236}">
                <a16:creationId xmlns:a16="http://schemas.microsoft.com/office/drawing/2014/main" id="{D870525B-8157-40EB-ADA9-BA5266F7E7E2}"/>
              </a:ext>
            </a:extLst>
          </p:cNvPr>
          <p:cNvSpPr/>
          <p:nvPr/>
        </p:nvSpPr>
        <p:spPr>
          <a:xfrm>
            <a:off x="4910352" y="5209562"/>
            <a:ext cx="3991763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>
              <a:alpha val="1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E2E996A1-A684-49AE-A354-50351E042792}"/>
              </a:ext>
            </a:extLst>
          </p:cNvPr>
          <p:cNvCxnSpPr/>
          <p:nvPr/>
        </p:nvCxnSpPr>
        <p:spPr>
          <a:xfrm>
            <a:off x="3420971" y="1659418"/>
            <a:ext cx="12600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9">
            <a:extLst>
              <a:ext uri="{FF2B5EF4-FFF2-40B4-BE49-F238E27FC236}">
                <a16:creationId xmlns:a16="http://schemas.microsoft.com/office/drawing/2014/main" id="{A50D9759-E0ED-4E63-B4DA-176BD092DA36}"/>
              </a:ext>
            </a:extLst>
          </p:cNvPr>
          <p:cNvCxnSpPr/>
          <p:nvPr/>
        </p:nvCxnSpPr>
        <p:spPr>
          <a:xfrm>
            <a:off x="3420971" y="3052799"/>
            <a:ext cx="12600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0">
            <a:extLst>
              <a:ext uri="{FF2B5EF4-FFF2-40B4-BE49-F238E27FC236}">
                <a16:creationId xmlns:a16="http://schemas.microsoft.com/office/drawing/2014/main" id="{9EFB57E4-F13F-47F1-832B-CCDA8211784B}"/>
              </a:ext>
            </a:extLst>
          </p:cNvPr>
          <p:cNvCxnSpPr/>
          <p:nvPr/>
        </p:nvCxnSpPr>
        <p:spPr>
          <a:xfrm>
            <a:off x="3420971" y="4446180"/>
            <a:ext cx="12600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1">
            <a:extLst>
              <a:ext uri="{FF2B5EF4-FFF2-40B4-BE49-F238E27FC236}">
                <a16:creationId xmlns:a16="http://schemas.microsoft.com/office/drawing/2014/main" id="{6ACC215A-8DA2-41F0-B827-500CFECE33FD}"/>
              </a:ext>
            </a:extLst>
          </p:cNvPr>
          <p:cNvCxnSpPr/>
          <p:nvPr/>
        </p:nvCxnSpPr>
        <p:spPr>
          <a:xfrm>
            <a:off x="3420971" y="5839562"/>
            <a:ext cx="12600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Snipped 42">
            <a:extLst>
              <a:ext uri="{FF2B5EF4-FFF2-40B4-BE49-F238E27FC236}">
                <a16:creationId xmlns:a16="http://schemas.microsoft.com/office/drawing/2014/main" id="{7107ED7B-B286-4D87-AD24-30FA7BF99A56}"/>
              </a:ext>
            </a:extLst>
          </p:cNvPr>
          <p:cNvSpPr/>
          <p:nvPr/>
        </p:nvSpPr>
        <p:spPr>
          <a:xfrm>
            <a:off x="9935924" y="1749418"/>
            <a:ext cx="1800000" cy="54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>
              <a:alpha val="1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&gt; Obj</a:t>
            </a:r>
          </a:p>
        </p:txBody>
      </p:sp>
      <p:sp>
        <p:nvSpPr>
          <p:cNvPr id="14" name="Rectangle: Diagonal Corners Snipped 43">
            <a:extLst>
              <a:ext uri="{FF2B5EF4-FFF2-40B4-BE49-F238E27FC236}">
                <a16:creationId xmlns:a16="http://schemas.microsoft.com/office/drawing/2014/main" id="{52048DC6-DE08-4E32-9FAA-993908E92589}"/>
              </a:ext>
            </a:extLst>
          </p:cNvPr>
          <p:cNvSpPr/>
          <p:nvPr/>
        </p:nvSpPr>
        <p:spPr>
          <a:xfrm>
            <a:off x="9935924" y="1029418"/>
            <a:ext cx="1800000" cy="504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>
              <a:alpha val="1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&gt; JSON</a:t>
            </a:r>
          </a:p>
        </p:txBody>
      </p:sp>
      <p:cxnSp>
        <p:nvCxnSpPr>
          <p:cNvPr id="15" name="Straight Arrow Connector 44">
            <a:extLst>
              <a:ext uri="{FF2B5EF4-FFF2-40B4-BE49-F238E27FC236}">
                <a16:creationId xmlns:a16="http://schemas.microsoft.com/office/drawing/2014/main" id="{93C01958-D95F-4E5D-AD14-7B8939BB5F1E}"/>
              </a:ext>
            </a:extLst>
          </p:cNvPr>
          <p:cNvCxnSpPr/>
          <p:nvPr/>
        </p:nvCxnSpPr>
        <p:spPr>
          <a:xfrm>
            <a:off x="9033574" y="1281418"/>
            <a:ext cx="7200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5">
            <a:extLst>
              <a:ext uri="{FF2B5EF4-FFF2-40B4-BE49-F238E27FC236}">
                <a16:creationId xmlns:a16="http://schemas.microsoft.com/office/drawing/2014/main" id="{9BEAD350-5D5C-4CB5-AEFF-58FE105417CD}"/>
              </a:ext>
            </a:extLst>
          </p:cNvPr>
          <p:cNvCxnSpPr/>
          <p:nvPr/>
        </p:nvCxnSpPr>
        <p:spPr>
          <a:xfrm>
            <a:off x="9033574" y="2019418"/>
            <a:ext cx="7200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9A898900-5B08-40BF-8B14-96C0F4C6878F}"/>
              </a:ext>
            </a:extLst>
          </p:cNvPr>
          <p:cNvSpPr txBox="1"/>
          <p:nvPr/>
        </p:nvSpPr>
        <p:spPr>
          <a:xfrm>
            <a:off x="897621" y="1426128"/>
            <a:ext cx="224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interceptador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1805111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C895250-9246-4BFB-A988-C454CD783B72}"/>
              </a:ext>
            </a:extLst>
          </p:cNvPr>
          <p:cNvSpPr/>
          <p:nvPr/>
        </p:nvSpPr>
        <p:spPr>
          <a:xfrm>
            <a:off x="2783274" y="1294697"/>
            <a:ext cx="180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Navegador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0EA14A83-FD88-4111-BDBA-A617A4AA5F13}"/>
              </a:ext>
            </a:extLst>
          </p:cNvPr>
          <p:cNvCxnSpPr>
            <a:cxnSpLocks/>
          </p:cNvCxnSpPr>
          <p:nvPr/>
        </p:nvCxnSpPr>
        <p:spPr>
          <a:xfrm>
            <a:off x="3662163" y="1848465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2B9D1077-52BB-4F5B-A1F0-96A0DE38077D}"/>
              </a:ext>
            </a:extLst>
          </p:cNvPr>
          <p:cNvCxnSpPr>
            <a:cxnSpLocks/>
          </p:cNvCxnSpPr>
          <p:nvPr/>
        </p:nvCxnSpPr>
        <p:spPr>
          <a:xfrm>
            <a:off x="9554120" y="1850334"/>
            <a:ext cx="0" cy="4435056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E2AC0BC9-E0AA-4269-9866-53271C6E774D}"/>
              </a:ext>
            </a:extLst>
          </p:cNvPr>
          <p:cNvCxnSpPr>
            <a:cxnSpLocks/>
          </p:cNvCxnSpPr>
          <p:nvPr/>
        </p:nvCxnSpPr>
        <p:spPr>
          <a:xfrm flipH="1">
            <a:off x="3298175" y="4166591"/>
            <a:ext cx="3636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2F765797-9A58-4AD8-ACA5-13CEEDFBEB5C}"/>
              </a:ext>
            </a:extLst>
          </p:cNvPr>
          <p:cNvSpPr txBox="1"/>
          <p:nvPr/>
        </p:nvSpPr>
        <p:spPr>
          <a:xfrm>
            <a:off x="4840715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/hello</a:t>
            </a:r>
          </a:p>
          <a:p>
            <a:pPr algn="ctr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GET</a:t>
            </a:r>
          </a:p>
        </p:txBody>
      </p:sp>
      <p:sp>
        <p:nvSpPr>
          <p:cNvPr id="9" name="CaixaDeTexto 24">
            <a:extLst>
              <a:ext uri="{FF2B5EF4-FFF2-40B4-BE49-F238E27FC236}">
                <a16:creationId xmlns:a16="http://schemas.microsoft.com/office/drawing/2014/main" id="{B9F6E8D7-9F57-41F7-BEB9-D12640202921}"/>
              </a:ext>
            </a:extLst>
          </p:cNvPr>
          <p:cNvSpPr txBox="1"/>
          <p:nvPr/>
        </p:nvSpPr>
        <p:spPr>
          <a:xfrm>
            <a:off x="661257" y="3806609"/>
            <a:ext cx="2632498" cy="923330"/>
          </a:xfrm>
          <a:prstGeom prst="rect">
            <a:avLst/>
          </a:prstGeom>
          <a:solidFill>
            <a:srgbClr val="002060"/>
          </a:solidFill>
          <a:ln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Olá</a:t>
            </a:r>
            <a:r>
              <a:rPr lang="en-US" sz="1800" kern="1200" dirty="0">
                <a:solidFill>
                  <a:srgbClr val="FFFF00"/>
                </a:solidFill>
                <a:latin typeface="Consolas" panose="020B0609020204030204" pitchFamily="49" charset="0"/>
                <a:ea typeface="+mn-ea"/>
                <a:cs typeface="+mn-cs"/>
              </a:rPr>
              <a:t>, SOA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740AFE5B-67BF-4026-A5B7-8F3ABC183AFA}"/>
              </a:ext>
            </a:extLst>
          </p:cNvPr>
          <p:cNvCxnSpPr>
            <a:cxnSpLocks/>
          </p:cNvCxnSpPr>
          <p:nvPr/>
        </p:nvCxnSpPr>
        <p:spPr>
          <a:xfrm>
            <a:off x="3662163" y="2467994"/>
            <a:ext cx="3312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1" name="CaixaDeTexto 17">
            <a:extLst>
              <a:ext uri="{FF2B5EF4-FFF2-40B4-BE49-F238E27FC236}">
                <a16:creationId xmlns:a16="http://schemas.microsoft.com/office/drawing/2014/main" id="{CA1C8065-EF03-4EB4-B4AB-1792F5AB954F}"/>
              </a:ext>
            </a:extLst>
          </p:cNvPr>
          <p:cNvSpPr txBox="1"/>
          <p:nvPr/>
        </p:nvSpPr>
        <p:spPr>
          <a:xfrm>
            <a:off x="4382783" y="4166591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kern="1200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  <a:ea typeface="+mn-ea"/>
                <a:cs typeface="+mn-cs"/>
              </a:rPr>
              <a:t>contentType:”JSON”</a:t>
            </a:r>
          </a:p>
        </p:txBody>
      </p: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9B075AC6-2F4A-42CE-945E-7AD1475167EA}"/>
              </a:ext>
            </a:extLst>
          </p:cNvPr>
          <p:cNvGrpSpPr/>
          <p:nvPr/>
        </p:nvGrpSpPr>
        <p:grpSpPr>
          <a:xfrm>
            <a:off x="7158623" y="3520089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4DB03277-57D0-4331-A0C7-38BE67836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1905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0C80FE47-67AF-4DEA-8BE1-351CA65D0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1905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62F681E5-45FB-4FA5-B602-C99C893A4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1905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873AFE79-37E3-4D49-924E-52D0FE4574DF}"/>
              </a:ext>
            </a:extLst>
          </p:cNvPr>
          <p:cNvSpPr/>
          <p:nvPr/>
        </p:nvSpPr>
        <p:spPr>
          <a:xfrm>
            <a:off x="8564120" y="1294697"/>
            <a:ext cx="1980000" cy="5400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HelloController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30504FC2-5C7C-469E-9B61-626781FAF58B}"/>
              </a:ext>
            </a:extLst>
          </p:cNvPr>
          <p:cNvSpPr txBox="1"/>
          <p:nvPr/>
        </p:nvSpPr>
        <p:spPr>
          <a:xfrm>
            <a:off x="7516780" y="3520089"/>
            <a:ext cx="1774845" cy="540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>
              <a:buClrTx/>
              <a:buFontTx/>
              <a:buNone/>
            </a:pPr>
            <a:r>
              <a:rPr lang="en-US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Converte</a:t>
            </a:r>
            <a:r>
              <a:rPr lang="en-US" kern="1200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>
              <a:buClrTx/>
              <a:buFontTx/>
              <a:buNone/>
            </a:pPr>
            <a:r>
              <a:rPr lang="en-US" b="1" u="sng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MyMessage</a:t>
            </a:r>
            <a:r>
              <a:rPr lang="en-US" kern="1200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 &gt; JSON</a:t>
            </a: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6B77C75E-8F07-455C-AB2E-44E84694A52B}"/>
              </a:ext>
            </a:extLst>
          </p:cNvPr>
          <p:cNvSpPr/>
          <p:nvPr/>
        </p:nvSpPr>
        <p:spPr>
          <a:xfrm>
            <a:off x="9432863" y="2403906"/>
            <a:ext cx="242514" cy="7200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2264B166-5DD2-4C25-AE3A-B1C50D7772DD}"/>
              </a:ext>
            </a:extLst>
          </p:cNvPr>
          <p:cNvSpPr txBox="1"/>
          <p:nvPr/>
        </p:nvSpPr>
        <p:spPr>
          <a:xfrm>
            <a:off x="9679257" y="2594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600" kern="1200" dirty="0" err="1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  <a:ea typeface="+mn-ea"/>
                <a:cs typeface="+mn-cs"/>
              </a:rPr>
              <a:t>processarGetHello</a:t>
            </a:r>
            <a:r>
              <a:rPr lang="en-US" sz="1600" kern="1200" dirty="0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9F77D6BD-13A0-4E60-8CE5-ACFC74A4878C}"/>
              </a:ext>
            </a:extLst>
          </p:cNvPr>
          <p:cNvSpPr/>
          <p:nvPr/>
        </p:nvSpPr>
        <p:spPr>
          <a:xfrm>
            <a:off x="6537926" y="1294697"/>
            <a:ext cx="1080000" cy="54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BAA0B72B-A9BD-4035-81AE-17FD3D4142C0}"/>
              </a:ext>
            </a:extLst>
          </p:cNvPr>
          <p:cNvCxnSpPr>
            <a:cxnSpLocks/>
          </p:cNvCxnSpPr>
          <p:nvPr/>
        </p:nvCxnSpPr>
        <p:spPr>
          <a:xfrm>
            <a:off x="7077926" y="1834697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467F07CB-FDC1-4CF2-BF38-E0E1CC8218A2}"/>
              </a:ext>
            </a:extLst>
          </p:cNvPr>
          <p:cNvSpPr/>
          <p:nvPr/>
        </p:nvSpPr>
        <p:spPr>
          <a:xfrm>
            <a:off x="7023438" y="2344394"/>
            <a:ext cx="108000" cy="19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A244784A-3DAE-4C09-84BD-93FC9E3474F1}"/>
              </a:ext>
            </a:extLst>
          </p:cNvPr>
          <p:cNvCxnSpPr>
            <a:cxnSpLocks/>
          </p:cNvCxnSpPr>
          <p:nvPr/>
        </p:nvCxnSpPr>
        <p:spPr>
          <a:xfrm flipH="1">
            <a:off x="7158623" y="3058638"/>
            <a:ext cx="2232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8B178447-75ED-49BD-8B0C-43D2DAEE7AE5}"/>
              </a:ext>
            </a:extLst>
          </p:cNvPr>
          <p:cNvCxnSpPr>
            <a:cxnSpLocks/>
          </p:cNvCxnSpPr>
          <p:nvPr/>
        </p:nvCxnSpPr>
        <p:spPr>
          <a:xfrm>
            <a:off x="7177855" y="2580723"/>
            <a:ext cx="2232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5" name="Rectangle: Diagonal Corners Rounded 13">
            <a:extLst>
              <a:ext uri="{FF2B5EF4-FFF2-40B4-BE49-F238E27FC236}">
                <a16:creationId xmlns:a16="http://schemas.microsoft.com/office/drawing/2014/main" id="{E86DE75D-5945-4D19-B535-6B574E88F61E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Infra do Spring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62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Primeiro REST Controller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5B855B7C-0DE7-4BB2-91DB-820B1537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15799"/>
            <a:ext cx="10800000" cy="40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2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2529000"/>
            <a:ext cx="10440000" cy="18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Exercícios: </a:t>
            </a:r>
          </a:p>
          <a:p>
            <a:pPr algn="ctr"/>
            <a:r>
              <a:rPr lang="pt-BR" sz="2800" b="1">
                <a:latin typeface="Candara" panose="020E0502030303020204" pitchFamily="34" charset="0"/>
              </a:rPr>
              <a:t>Meu primeiro REST Controller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57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1)Criar sub-pacote </a:t>
            </a:r>
            <a:r>
              <a:rPr lang="pt-BR" sz="2800" b="1" u="sng">
                <a:solidFill>
                  <a:srgbClr val="003300"/>
                </a:solidFill>
                <a:latin typeface="Candara" panose="020E0502030303020204" pitchFamily="34" charset="0"/>
              </a:rPr>
              <a:t>controller</a:t>
            </a:r>
          </a:p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2)Seguindo o diagrama de classe, codificar a classe </a:t>
            </a:r>
            <a:r>
              <a:rPr lang="pt-BR" sz="2800" b="1">
                <a:solidFill>
                  <a:srgbClr val="003300"/>
                </a:solidFill>
                <a:latin typeface="Candara" panose="020E0502030303020204" pitchFamily="34" charset="0"/>
              </a:rPr>
              <a:t>MyMessage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Meu Primeiro REST Controller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21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3)Criar a classe </a:t>
            </a:r>
            <a:r>
              <a:rPr lang="pt-BR" sz="2800" b="1" u="sng">
                <a:solidFill>
                  <a:srgbClr val="003300"/>
                </a:solidFill>
                <a:latin typeface="Candara" panose="020E0502030303020204" pitchFamily="34" charset="0"/>
              </a:rPr>
              <a:t>HelloController</a:t>
            </a: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 conforme abaixo:</a:t>
            </a:r>
            <a:endParaRPr lang="pt-BR" sz="2800" b="1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Meu Primeiro REST Controller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09A90C-DF06-4EE8-A2CA-113E9C65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14" y="1289346"/>
            <a:ext cx="10258301" cy="504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60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Diagonal Corners Rounded 13">
            <a:extLst>
              <a:ext uri="{FF2B5EF4-FFF2-40B4-BE49-F238E27FC236}">
                <a16:creationId xmlns:a16="http://schemas.microsoft.com/office/drawing/2014/main" id="{79E079D3-5F02-4C86-806E-3B90FBE03B28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medida que a Internet foi expandindo, as empresas começaram a </a:t>
            </a:r>
            <a:r>
              <a:rPr lang="pt-BR" sz="2800">
                <a:solidFill>
                  <a:schemeClr val="accent2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integrar os dados</a:t>
            </a:r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suas filiais remotamente distantes</a:t>
            </a:r>
            <a:endParaRPr lang="pt-BR" sz="2800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 descr="The Battle for the Global Internet">
            <a:extLst>
              <a:ext uri="{FF2B5EF4-FFF2-40B4-BE49-F238E27FC236}">
                <a16:creationId xmlns:a16="http://schemas.microsoft.com/office/drawing/2014/main" id="{6DCBA1B3-8A49-4888-8E1F-CE431B95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3678"/>
            <a:ext cx="7620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12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3316291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>
                <a:solidFill>
                  <a:srgbClr val="003300"/>
                </a:solidFill>
                <a:latin typeface="Candara" panose="020E0502030303020204" pitchFamily="34" charset="0"/>
              </a:rPr>
              <a:t>4)No navegador, acessar </a:t>
            </a:r>
            <a:r>
              <a:rPr lang="pt-BR" sz="2800" u="sng">
                <a:solidFill>
                  <a:srgbClr val="003300"/>
                </a:solidFill>
                <a:latin typeface="Consolas" panose="020B0609020204030204" pitchFamily="49" charset="0"/>
              </a:rPr>
              <a:t>http://localhost:8080/hello</a:t>
            </a:r>
            <a:endParaRPr lang="pt-BR" sz="2800" b="1" u="sng">
              <a:solidFill>
                <a:srgbClr val="0033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Meu Primeiro REST Controller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A3238FD-CA4E-476B-A54E-F8ED417B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74" y="1638151"/>
            <a:ext cx="7853052" cy="21373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Subtítulo 1">
            <a:extLst>
              <a:ext uri="{FF2B5EF4-FFF2-40B4-BE49-F238E27FC236}">
                <a16:creationId xmlns:a16="http://schemas.microsoft.com/office/drawing/2014/main" id="{7AC95F59-1F0C-44D3-9B36-50DA7542C5AB}"/>
              </a:ext>
            </a:extLst>
          </p:cNvPr>
          <p:cNvSpPr txBox="1">
            <a:spLocks/>
          </p:cNvSpPr>
          <p:nvPr/>
        </p:nvSpPr>
        <p:spPr>
          <a:xfrm>
            <a:off x="864065" y="5066537"/>
            <a:ext cx="11151963" cy="1080000"/>
          </a:xfrm>
          <a:prstGeom prst="rect">
            <a:avLst/>
          </a:prstGeom>
          <a:solidFill>
            <a:srgbClr val="003366">
              <a:alpha val="10196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Quem fez a conversão do objeto MyMesssage para JSON?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C0C3EC75-313B-4F95-92B7-684749F977BB}"/>
              </a:ext>
            </a:extLst>
          </p:cNvPr>
          <p:cNvGrpSpPr/>
          <p:nvPr/>
        </p:nvGrpSpPr>
        <p:grpSpPr>
          <a:xfrm>
            <a:off x="856029" y="4526536"/>
            <a:ext cx="11168035" cy="540000"/>
            <a:chOff x="603680" y="4685927"/>
            <a:chExt cx="11311653" cy="540000"/>
          </a:xfrm>
        </p:grpSpPr>
        <p:sp>
          <p:nvSpPr>
            <p:cNvPr id="8" name="Subtítulo 1">
              <a:extLst>
                <a:ext uri="{FF2B5EF4-FFF2-40B4-BE49-F238E27FC236}">
                  <a16:creationId xmlns:a16="http://schemas.microsoft.com/office/drawing/2014/main" id="{D64553CA-7D0B-4538-A742-D192DDD07B6B}"/>
                </a:ext>
              </a:extLst>
            </p:cNvPr>
            <p:cNvSpPr txBox="1">
              <a:spLocks/>
            </p:cNvSpPr>
            <p:nvPr/>
          </p:nvSpPr>
          <p:spPr>
            <a:xfrm>
              <a:off x="603680" y="4685927"/>
              <a:ext cx="11311653" cy="540000"/>
            </a:xfrm>
            <a:prstGeom prst="rect">
              <a:avLst/>
            </a:prstGeom>
            <a:solidFill>
              <a:srgbClr val="00336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Pergunta</a:t>
              </a:r>
            </a:p>
          </p:txBody>
        </p:sp>
        <p:pic>
          <p:nvPicPr>
            <p:cNvPr id="9" name="Graphic 18" descr="Questions">
              <a:extLst>
                <a:ext uri="{FF2B5EF4-FFF2-40B4-BE49-F238E27FC236}">
                  <a16:creationId xmlns:a16="http://schemas.microsoft.com/office/drawing/2014/main" id="{8AFA1254-EAC1-4CAB-9FD9-01A48F421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81706" y="4685927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849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Meu Primeiro REST Controller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68F4EC8A-7870-4D3B-B4A3-5C4623E0DE03}"/>
              </a:ext>
            </a:extLst>
          </p:cNvPr>
          <p:cNvSpPr/>
          <p:nvPr/>
        </p:nvSpPr>
        <p:spPr>
          <a:xfrm>
            <a:off x="2783274" y="2544658"/>
            <a:ext cx="180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Navegador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39BE53A2-7314-4315-B021-C3BA5842ABA0}"/>
              </a:ext>
            </a:extLst>
          </p:cNvPr>
          <p:cNvCxnSpPr>
            <a:cxnSpLocks/>
          </p:cNvCxnSpPr>
          <p:nvPr/>
        </p:nvCxnSpPr>
        <p:spPr>
          <a:xfrm>
            <a:off x="3662163" y="3098426"/>
            <a:ext cx="0" cy="3312000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7" name="Conector reto 13">
            <a:extLst>
              <a:ext uri="{FF2B5EF4-FFF2-40B4-BE49-F238E27FC236}">
                <a16:creationId xmlns:a16="http://schemas.microsoft.com/office/drawing/2014/main" id="{F56B53F2-E78F-4C10-A3B4-E3AF9F4C9329}"/>
              </a:ext>
            </a:extLst>
          </p:cNvPr>
          <p:cNvCxnSpPr>
            <a:cxnSpLocks/>
          </p:cNvCxnSpPr>
          <p:nvPr/>
        </p:nvCxnSpPr>
        <p:spPr>
          <a:xfrm>
            <a:off x="9554120" y="3100295"/>
            <a:ext cx="0" cy="331200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" name="Conector reto 21">
            <a:extLst>
              <a:ext uri="{FF2B5EF4-FFF2-40B4-BE49-F238E27FC236}">
                <a16:creationId xmlns:a16="http://schemas.microsoft.com/office/drawing/2014/main" id="{6DC98197-4482-44BB-87E0-F7B027B3BD47}"/>
              </a:ext>
            </a:extLst>
          </p:cNvPr>
          <p:cNvCxnSpPr>
            <a:cxnSpLocks/>
          </p:cNvCxnSpPr>
          <p:nvPr/>
        </p:nvCxnSpPr>
        <p:spPr>
          <a:xfrm flipH="1">
            <a:off x="3298175" y="5416552"/>
            <a:ext cx="3636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18DDFD-F8D5-40E4-8A23-E4076FF9EE57}"/>
              </a:ext>
            </a:extLst>
          </p:cNvPr>
          <p:cNvSpPr txBox="1"/>
          <p:nvPr/>
        </p:nvSpPr>
        <p:spPr>
          <a:xfrm>
            <a:off x="4840715" y="3401392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/hello</a:t>
            </a:r>
          </a:p>
          <a:p>
            <a:pPr algn="ctr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GET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7568D5-D24E-4A1B-BF5B-42E05D6D785E}"/>
              </a:ext>
            </a:extLst>
          </p:cNvPr>
          <p:cNvSpPr txBox="1"/>
          <p:nvPr/>
        </p:nvSpPr>
        <p:spPr>
          <a:xfrm>
            <a:off x="661257" y="5056570"/>
            <a:ext cx="2632498" cy="923330"/>
          </a:xfrm>
          <a:prstGeom prst="rect">
            <a:avLst/>
          </a:prstGeom>
          <a:solidFill>
            <a:srgbClr val="002060"/>
          </a:solidFill>
          <a:ln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Olá</a:t>
            </a:r>
            <a:r>
              <a:rPr lang="en-US" sz="1800" kern="1200" dirty="0">
                <a:solidFill>
                  <a:srgbClr val="FFFF00"/>
                </a:solidFill>
                <a:latin typeface="Consolas" panose="020B0609020204030204" pitchFamily="49" charset="0"/>
                <a:ea typeface="+mn-ea"/>
                <a:cs typeface="+mn-cs"/>
              </a:rPr>
              <a:t>, SOA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11" name="Conector reto 14">
            <a:extLst>
              <a:ext uri="{FF2B5EF4-FFF2-40B4-BE49-F238E27FC236}">
                <a16:creationId xmlns:a16="http://schemas.microsoft.com/office/drawing/2014/main" id="{3FE19885-0B8C-470B-802D-070FA2AE96C5}"/>
              </a:ext>
            </a:extLst>
          </p:cNvPr>
          <p:cNvCxnSpPr>
            <a:cxnSpLocks/>
          </p:cNvCxnSpPr>
          <p:nvPr/>
        </p:nvCxnSpPr>
        <p:spPr>
          <a:xfrm>
            <a:off x="3662163" y="3717955"/>
            <a:ext cx="3312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" name="CaixaDeTexto 17">
            <a:extLst>
              <a:ext uri="{FF2B5EF4-FFF2-40B4-BE49-F238E27FC236}">
                <a16:creationId xmlns:a16="http://schemas.microsoft.com/office/drawing/2014/main" id="{0A0FE4E7-A24B-4E1D-9A08-2CB683D0EF35}"/>
              </a:ext>
            </a:extLst>
          </p:cNvPr>
          <p:cNvSpPr txBox="1"/>
          <p:nvPr/>
        </p:nvSpPr>
        <p:spPr>
          <a:xfrm>
            <a:off x="4382783" y="5416552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kern="1200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  <a:ea typeface="+mn-ea"/>
                <a:cs typeface="+mn-cs"/>
              </a:rPr>
              <a:t>contentType:”JSON”</a:t>
            </a:r>
          </a:p>
        </p:txBody>
      </p:sp>
      <p:grpSp>
        <p:nvGrpSpPr>
          <p:cNvPr id="13" name="Agrupar 25">
            <a:extLst>
              <a:ext uri="{FF2B5EF4-FFF2-40B4-BE49-F238E27FC236}">
                <a16:creationId xmlns:a16="http://schemas.microsoft.com/office/drawing/2014/main" id="{8980277D-FE46-4E60-80DF-1032B1100F57}"/>
              </a:ext>
            </a:extLst>
          </p:cNvPr>
          <p:cNvGrpSpPr/>
          <p:nvPr/>
        </p:nvGrpSpPr>
        <p:grpSpPr>
          <a:xfrm>
            <a:off x="7158623" y="4770050"/>
            <a:ext cx="360001" cy="540000"/>
            <a:chOff x="6736814" y="3076112"/>
            <a:chExt cx="360001" cy="223422"/>
          </a:xfrm>
        </p:grpSpPr>
        <p:cxnSp>
          <p:nvCxnSpPr>
            <p:cNvPr id="14" name="Conector reto 26">
              <a:extLst>
                <a:ext uri="{FF2B5EF4-FFF2-40B4-BE49-F238E27FC236}">
                  <a16:creationId xmlns:a16="http://schemas.microsoft.com/office/drawing/2014/main" id="{A821FE7A-A5FC-4702-B71D-C4EAA20A8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1905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ector reto 27">
              <a:extLst>
                <a:ext uri="{FF2B5EF4-FFF2-40B4-BE49-F238E27FC236}">
                  <a16:creationId xmlns:a16="http://schemas.microsoft.com/office/drawing/2014/main" id="{0A991C2E-3E2A-45F9-9975-DB31D6D8F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1905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Conector reto 28">
              <a:extLst>
                <a:ext uri="{FF2B5EF4-FFF2-40B4-BE49-F238E27FC236}">
                  <a16:creationId xmlns:a16="http://schemas.microsoft.com/office/drawing/2014/main" id="{F928CEF5-ECCF-4C0F-8F49-648DEBB8F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1905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0C0FE8D6-CCF5-4542-859A-ACC022960CDB}"/>
              </a:ext>
            </a:extLst>
          </p:cNvPr>
          <p:cNvSpPr/>
          <p:nvPr/>
        </p:nvSpPr>
        <p:spPr>
          <a:xfrm>
            <a:off x="8564120" y="2544658"/>
            <a:ext cx="1980000" cy="540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HelloController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29">
            <a:extLst>
              <a:ext uri="{FF2B5EF4-FFF2-40B4-BE49-F238E27FC236}">
                <a16:creationId xmlns:a16="http://schemas.microsoft.com/office/drawing/2014/main" id="{C915792B-D6F4-4DF2-B883-4AE0C7BECB26}"/>
              </a:ext>
            </a:extLst>
          </p:cNvPr>
          <p:cNvSpPr txBox="1"/>
          <p:nvPr/>
        </p:nvSpPr>
        <p:spPr>
          <a:xfrm>
            <a:off x="7516780" y="4770050"/>
            <a:ext cx="1774845" cy="540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>
              <a:buClrTx/>
              <a:buFontTx/>
              <a:buNone/>
            </a:pPr>
            <a:r>
              <a:rPr lang="en-US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Converte</a:t>
            </a:r>
            <a:r>
              <a:rPr lang="en-US" kern="1200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>
              <a:buClrTx/>
              <a:buFontTx/>
              <a:buNone/>
            </a:pPr>
            <a:r>
              <a:rPr lang="en-US" b="1" u="sng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MyMessage</a:t>
            </a:r>
            <a:r>
              <a:rPr lang="en-US" kern="1200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 &gt; JSON</a:t>
            </a:r>
          </a:p>
        </p:txBody>
      </p:sp>
      <p:sp>
        <p:nvSpPr>
          <p:cNvPr id="19" name="Retângulo 32">
            <a:extLst>
              <a:ext uri="{FF2B5EF4-FFF2-40B4-BE49-F238E27FC236}">
                <a16:creationId xmlns:a16="http://schemas.microsoft.com/office/drawing/2014/main" id="{37759A96-B3BB-4A3F-86F0-6072B26DEF78}"/>
              </a:ext>
            </a:extLst>
          </p:cNvPr>
          <p:cNvSpPr/>
          <p:nvPr/>
        </p:nvSpPr>
        <p:spPr>
          <a:xfrm>
            <a:off x="9432863" y="3653867"/>
            <a:ext cx="242514" cy="720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29">
            <a:extLst>
              <a:ext uri="{FF2B5EF4-FFF2-40B4-BE49-F238E27FC236}">
                <a16:creationId xmlns:a16="http://schemas.microsoft.com/office/drawing/2014/main" id="{751F406B-826C-47B3-9925-631273CDF5FC}"/>
              </a:ext>
            </a:extLst>
          </p:cNvPr>
          <p:cNvSpPr txBox="1"/>
          <p:nvPr/>
        </p:nvSpPr>
        <p:spPr>
          <a:xfrm>
            <a:off x="9679257" y="3844590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600" kern="1200" dirty="0" err="1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  <a:ea typeface="+mn-ea"/>
                <a:cs typeface="+mn-cs"/>
              </a:rPr>
              <a:t>processarGetHello</a:t>
            </a:r>
            <a:r>
              <a:rPr lang="en-US" sz="1600" kern="1200" dirty="0">
                <a:solidFill>
                  <a:srgbClr val="70AD47">
                    <a:lumMod val="50000"/>
                  </a:srgbClr>
                </a:solidFill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21" name="Retângulo 9">
            <a:extLst>
              <a:ext uri="{FF2B5EF4-FFF2-40B4-BE49-F238E27FC236}">
                <a16:creationId xmlns:a16="http://schemas.microsoft.com/office/drawing/2014/main" id="{80B94563-26B8-4784-B088-1A283AE048A1}"/>
              </a:ext>
            </a:extLst>
          </p:cNvPr>
          <p:cNvSpPr/>
          <p:nvPr/>
        </p:nvSpPr>
        <p:spPr>
          <a:xfrm>
            <a:off x="6537926" y="2544658"/>
            <a:ext cx="1080000" cy="54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Infra Spring</a:t>
            </a:r>
          </a:p>
        </p:txBody>
      </p:sp>
      <p:cxnSp>
        <p:nvCxnSpPr>
          <p:cNvPr id="22" name="Conector reto 13">
            <a:extLst>
              <a:ext uri="{FF2B5EF4-FFF2-40B4-BE49-F238E27FC236}">
                <a16:creationId xmlns:a16="http://schemas.microsoft.com/office/drawing/2014/main" id="{F8403C76-B7C9-4FB4-8B0D-1A42BD4DF75B}"/>
              </a:ext>
            </a:extLst>
          </p:cNvPr>
          <p:cNvCxnSpPr>
            <a:cxnSpLocks/>
          </p:cNvCxnSpPr>
          <p:nvPr/>
        </p:nvCxnSpPr>
        <p:spPr>
          <a:xfrm>
            <a:off x="7077926" y="3084658"/>
            <a:ext cx="0" cy="331200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3" name="Retângulo 9">
            <a:extLst>
              <a:ext uri="{FF2B5EF4-FFF2-40B4-BE49-F238E27FC236}">
                <a16:creationId xmlns:a16="http://schemas.microsoft.com/office/drawing/2014/main" id="{3C23B3AD-AD7E-4B49-A8FA-E3E54C998A3E}"/>
              </a:ext>
            </a:extLst>
          </p:cNvPr>
          <p:cNvSpPr/>
          <p:nvPr/>
        </p:nvSpPr>
        <p:spPr>
          <a:xfrm>
            <a:off x="7023438" y="3594355"/>
            <a:ext cx="108000" cy="19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290361AC-D7F6-47A1-B205-B7B050E0E6CD}"/>
              </a:ext>
            </a:extLst>
          </p:cNvPr>
          <p:cNvCxnSpPr>
            <a:cxnSpLocks/>
          </p:cNvCxnSpPr>
          <p:nvPr/>
        </p:nvCxnSpPr>
        <p:spPr>
          <a:xfrm flipH="1">
            <a:off x="7158623" y="4308599"/>
            <a:ext cx="2232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ysDot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5" name="Conector reto 14">
            <a:extLst>
              <a:ext uri="{FF2B5EF4-FFF2-40B4-BE49-F238E27FC236}">
                <a16:creationId xmlns:a16="http://schemas.microsoft.com/office/drawing/2014/main" id="{D5A917FB-1746-4C8B-9780-60C055D6DC97}"/>
              </a:ext>
            </a:extLst>
          </p:cNvPr>
          <p:cNvCxnSpPr>
            <a:cxnSpLocks/>
          </p:cNvCxnSpPr>
          <p:nvPr/>
        </p:nvCxnSpPr>
        <p:spPr>
          <a:xfrm>
            <a:off x="7177855" y="3830684"/>
            <a:ext cx="2232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6" name="Subtítulo 1">
            <a:extLst>
              <a:ext uri="{FF2B5EF4-FFF2-40B4-BE49-F238E27FC236}">
                <a16:creationId xmlns:a16="http://schemas.microsoft.com/office/drawing/2014/main" id="{63ACC9B9-C3C2-4095-A169-A87C7994E8C9}"/>
              </a:ext>
            </a:extLst>
          </p:cNvPr>
          <p:cNvSpPr txBox="1">
            <a:spLocks/>
          </p:cNvSpPr>
          <p:nvPr/>
        </p:nvSpPr>
        <p:spPr>
          <a:xfrm>
            <a:off x="756082" y="1436631"/>
            <a:ext cx="11239835" cy="720000"/>
          </a:xfrm>
          <a:prstGeom prst="rect">
            <a:avLst/>
          </a:prstGeom>
          <a:solidFill>
            <a:srgbClr val="003366">
              <a:alpha val="10196"/>
            </a:srgbClr>
          </a:solidFill>
          <a:ln w="28575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1" dirty="0">
                <a:solidFill>
                  <a:srgbClr val="0000FF"/>
                </a:solidFill>
                <a:latin typeface="Consolas" panose="020B0609020204030204" pitchFamily="49" charset="0"/>
              </a:rPr>
              <a:t>A infraestrutura do Spring</a:t>
            </a:r>
          </a:p>
        </p:txBody>
      </p:sp>
      <p:sp>
        <p:nvSpPr>
          <p:cNvPr id="27" name="Subtítulo 1">
            <a:extLst>
              <a:ext uri="{FF2B5EF4-FFF2-40B4-BE49-F238E27FC236}">
                <a16:creationId xmlns:a16="http://schemas.microsoft.com/office/drawing/2014/main" id="{0F46C9BA-187B-4C7B-9891-C391A24A48D1}"/>
              </a:ext>
            </a:extLst>
          </p:cNvPr>
          <p:cNvSpPr txBox="1">
            <a:spLocks/>
          </p:cNvSpPr>
          <p:nvPr/>
        </p:nvSpPr>
        <p:spPr>
          <a:xfrm>
            <a:off x="756080" y="896630"/>
            <a:ext cx="11239835" cy="540000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1" dirty="0">
                <a:solidFill>
                  <a:schemeClr val="bg1"/>
                </a:solidFill>
                <a:latin typeface="Consolas" panose="020B0609020204030204" pitchFamily="49" charset="0"/>
              </a:rPr>
              <a:t>Resposta</a:t>
            </a:r>
          </a:p>
        </p:txBody>
      </p:sp>
      <p:pic>
        <p:nvPicPr>
          <p:cNvPr id="28" name="Graphic 43" descr="Questions">
            <a:extLst>
              <a:ext uri="{FF2B5EF4-FFF2-40B4-BE49-F238E27FC236}">
                <a16:creationId xmlns:a16="http://schemas.microsoft.com/office/drawing/2014/main" id="{3B00CC3F-2206-4A6E-BA21-F2300A95B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4106" y="896630"/>
            <a:ext cx="540000" cy="540000"/>
          </a:xfrm>
          <a:prstGeom prst="rect">
            <a:avLst/>
          </a:prstGeom>
        </p:spPr>
      </p:pic>
      <p:sp>
        <p:nvSpPr>
          <p:cNvPr id="29" name="Arrow: Left 2">
            <a:extLst>
              <a:ext uri="{FF2B5EF4-FFF2-40B4-BE49-F238E27FC236}">
                <a16:creationId xmlns:a16="http://schemas.microsoft.com/office/drawing/2014/main" id="{6AA44FE6-2EED-491B-92BA-C9D51040CBC7}"/>
              </a:ext>
            </a:extLst>
          </p:cNvPr>
          <p:cNvSpPr/>
          <p:nvPr/>
        </p:nvSpPr>
        <p:spPr>
          <a:xfrm rot="6874022">
            <a:off x="6896497" y="5525019"/>
            <a:ext cx="884251" cy="822261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58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2529000"/>
            <a:ext cx="10440000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Implementando um back-end </a:t>
            </a:r>
          </a:p>
          <a:p>
            <a:pPr algn="ctr"/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de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catálogo de livro</a:t>
            </a:r>
            <a:endParaRPr lang="en-US" sz="32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croll: Vertical 8">
            <a:extLst>
              <a:ext uri="{FF2B5EF4-FFF2-40B4-BE49-F238E27FC236}">
                <a16:creationId xmlns:a16="http://schemas.microsoft.com/office/drawing/2014/main" id="{94CCA5AE-AD11-41A1-92BD-8A491E7A858E}"/>
              </a:ext>
            </a:extLst>
          </p:cNvPr>
          <p:cNvSpPr/>
          <p:nvPr/>
        </p:nvSpPr>
        <p:spPr>
          <a:xfrm>
            <a:off x="9911452" y="4037180"/>
            <a:ext cx="1800000" cy="900000"/>
          </a:xfrm>
          <a:prstGeom prst="verticalScroll">
            <a:avLst/>
          </a:prstGeom>
          <a:solidFill>
            <a:srgbClr val="C877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32832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Catálogo de livros: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Casos de Uso</a:t>
            </a:r>
            <a:endParaRPr lang="en-US" sz="32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B29A4F10-870A-4DD7-B553-941FD82B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62" y="858810"/>
            <a:ext cx="59938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13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13">
            <a:extLst>
              <a:ext uri="{FF2B5EF4-FFF2-40B4-BE49-F238E27FC236}">
                <a16:creationId xmlns:a16="http://schemas.microsoft.com/office/drawing/2014/main" id="{D191FAB5-DDE3-42A9-8F04-6A4A84B67AE0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Catálogo de livros: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Packages</a:t>
            </a:r>
            <a:endParaRPr lang="en-US" sz="32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291B90-D250-4800-BA7E-BB5B019B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58" y="968639"/>
            <a:ext cx="870893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18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13">
            <a:extLst>
              <a:ext uri="{FF2B5EF4-FFF2-40B4-BE49-F238E27FC236}">
                <a16:creationId xmlns:a16="http://schemas.microsoft.com/office/drawing/2014/main" id="{96F06852-56D6-49EE-8A98-5B18A237E2FB}"/>
              </a:ext>
            </a:extLst>
          </p:cNvPr>
          <p:cNvSpPr/>
          <p:nvPr/>
        </p:nvSpPr>
        <p:spPr>
          <a:xfrm>
            <a:off x="1657494" y="607840"/>
            <a:ext cx="1044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UC-1: 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Get all books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528AB5-9F8C-4107-95AD-F7CBC9C1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78" y="1752492"/>
            <a:ext cx="5244632" cy="5040000"/>
          </a:xfrm>
          <a:prstGeom prst="rect">
            <a:avLst/>
          </a:prstGeom>
        </p:spPr>
      </p:pic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DF47A74D-9860-4AFB-94C0-CFBBCCE58BEE}"/>
              </a:ext>
            </a:extLst>
          </p:cNvPr>
          <p:cNvSpPr/>
          <p:nvPr/>
        </p:nvSpPr>
        <p:spPr>
          <a:xfrm>
            <a:off x="8340437" y="1819563"/>
            <a:ext cx="1080000" cy="720000"/>
          </a:xfrm>
          <a:prstGeom prst="left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8494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5D9B2910-DD73-4E07-B1F3-F8CD8A3E1563}"/>
              </a:ext>
            </a:extLst>
          </p:cNvPr>
          <p:cNvSpPr txBox="1">
            <a:spLocks/>
          </p:cNvSpPr>
          <p:nvPr/>
        </p:nvSpPr>
        <p:spPr>
          <a:xfrm>
            <a:off x="541555" y="720001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AstahUML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 Criar o projeto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Padrões Arquiteturais</a:t>
            </a: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2) Criar o Subsystem: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Padrão_SOA</a:t>
            </a:r>
          </a:p>
        </p:txBody>
      </p:sp>
    </p:spTree>
    <p:extLst>
      <p:ext uri="{BB962C8B-B14F-4D97-AF65-F5344CB8AC3E}">
        <p14:creationId xmlns:p14="http://schemas.microsoft.com/office/powerpoint/2010/main" val="20552474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9EC6E989-FEE8-4699-9FDB-84433F7331D1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63A85E8D-5DDC-4275-90B7-BF26308E5958}"/>
              </a:ext>
            </a:extLst>
          </p:cNvPr>
          <p:cNvSpPr txBox="1">
            <a:spLocks/>
          </p:cNvSpPr>
          <p:nvPr/>
        </p:nvSpPr>
        <p:spPr>
          <a:xfrm>
            <a:off x="541555" y="720001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3)Criar o Diagrama de classe: </a:t>
            </a:r>
            <a:r>
              <a:rPr lang="pt-BR" b="1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CL: Catálogo de Livros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modelar: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F5BCB2-A4A5-4F01-996E-70C02461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064" y="1316347"/>
            <a:ext cx="704787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4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4)Criar o Diagrama de Sequência: </a:t>
            </a:r>
            <a:r>
              <a:rPr lang="pt-BR" b="1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SQ: Get all books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modelar: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35988B-24B8-46C5-9B19-AB3A8501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9" y="1310383"/>
            <a:ext cx="1040170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25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Eclipse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1)Criar os sub-pacotes:</a:t>
            </a:r>
          </a:p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model.entity</a:t>
            </a:r>
          </a:p>
          <a:p>
            <a:r>
              <a:rPr lang="pt-BR" b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model.service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3C0B8F-DE68-42EC-B6EB-9897F88F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57" y="2898000"/>
            <a:ext cx="6166448" cy="32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124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Num primeiro momento, esta integração de dados era:</a:t>
            </a:r>
          </a:p>
          <a:p>
            <a:pPr lvl="1"/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Baseada em arquivos usando o </a:t>
            </a:r>
            <a:r>
              <a:rPr lang="pt-BR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FTP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como protocolo;</a:t>
            </a:r>
          </a:p>
          <a:p>
            <a:pPr lvl="1"/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Feito em modo </a:t>
            </a:r>
            <a:r>
              <a:rPr lang="pt-BR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BATCH</a:t>
            </a:r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(de madrugada ou finais de semana);</a:t>
            </a:r>
          </a:p>
          <a:p>
            <a:pPr lvl="1"/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Precisavam que nas pontas utilizassem as </a:t>
            </a:r>
            <a:r>
              <a:rPr lang="pt-BR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mesmas tecnologias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File Transfer Protocol (FTP) - CyberHoot">
            <a:extLst>
              <a:ext uri="{FF2B5EF4-FFF2-40B4-BE49-F238E27FC236}">
                <a16:creationId xmlns:a16="http://schemas.microsoft.com/office/drawing/2014/main" id="{E8732601-6505-447A-917E-16CB41BB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00" y="2759335"/>
            <a:ext cx="7200000" cy="368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96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2)Codar a 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model.entity.</a:t>
            </a:r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Book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8F9A31-DE89-4476-A412-A820DC8C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97" y="1302600"/>
            <a:ext cx="6103292" cy="50400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90562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6)Codar </a:t>
            </a:r>
            <a:r>
              <a:rPr lang="pt-BR" b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model.service.BookService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D6AFB5-2483-4292-934E-5568463D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530447"/>
            <a:ext cx="10080000" cy="4194782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607752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4)Codar </a:t>
            </a:r>
            <a:r>
              <a:rPr lang="pt-BR" b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controller.BookController</a:t>
            </a:r>
            <a:endParaRPr lang="pt-BR" b="1" dirty="0">
              <a:solidFill>
                <a:srgbClr val="00B05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D2CE15-8821-4CA8-A949-1A012044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8" y="1306160"/>
            <a:ext cx="8648181" cy="504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0697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5)Subir o SpringBoot: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Abrir navegador e acessar: </a:t>
            </a:r>
            <a:r>
              <a:rPr lang="pt-BR" b="1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localhost:8080/book</a:t>
            </a:r>
            <a:endParaRPr lang="pt-BR" b="1" dirty="0">
              <a:solidFill>
                <a:srgbClr val="0033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792CF5-FB34-4A5A-8087-96988301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67" y="1978185"/>
            <a:ext cx="4434287" cy="1757492"/>
          </a:xfrm>
          <a:prstGeom prst="rect">
            <a:avLst/>
          </a:prstGeom>
          <a:ln>
            <a:solidFill>
              <a:srgbClr val="003300"/>
            </a:solidFill>
          </a:ln>
        </p:spPr>
      </p:pic>
      <p:sp>
        <p:nvSpPr>
          <p:cNvPr id="5" name="Arrow: Pentagon 3">
            <a:extLst>
              <a:ext uri="{FF2B5EF4-FFF2-40B4-BE49-F238E27FC236}">
                <a16:creationId xmlns:a16="http://schemas.microsoft.com/office/drawing/2014/main" id="{B991D503-F219-449C-B41D-72D0E5E66C4D}"/>
              </a:ext>
            </a:extLst>
          </p:cNvPr>
          <p:cNvSpPr/>
          <p:nvPr/>
        </p:nvSpPr>
        <p:spPr>
          <a:xfrm>
            <a:off x="1023457" y="2619462"/>
            <a:ext cx="3976382" cy="1065402"/>
          </a:xfrm>
          <a:prstGeom prst="homePlate">
            <a:avLst/>
          </a:prstGeom>
          <a:solidFill>
            <a:srgbClr val="FFFF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  <a:endParaRPr lang="en-US" sz="2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croll: Vertical 11">
            <a:extLst>
              <a:ext uri="{FF2B5EF4-FFF2-40B4-BE49-F238E27FC236}">
                <a16:creationId xmlns:a16="http://schemas.microsoft.com/office/drawing/2014/main" id="{BF7F121D-FE7C-4090-AB99-8AB3BDB439FF}"/>
              </a:ext>
            </a:extLst>
          </p:cNvPr>
          <p:cNvSpPr/>
          <p:nvPr/>
        </p:nvSpPr>
        <p:spPr>
          <a:xfrm>
            <a:off x="3161774" y="4343259"/>
            <a:ext cx="5868453" cy="1600481"/>
          </a:xfrm>
          <a:prstGeom prst="verticalScroll">
            <a:avLst/>
          </a:prstGeom>
          <a:solidFill>
            <a:srgbClr val="C877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Precisamos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inicializar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books </a:t>
            </a:r>
            <a:r>
              <a:rPr lang="en-US" sz="2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BookService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011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Revisão: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 Ciclo de vida de Componentes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: Cantos Arredondados 14">
            <a:extLst>
              <a:ext uri="{FF2B5EF4-FFF2-40B4-BE49-F238E27FC236}">
                <a16:creationId xmlns:a16="http://schemas.microsoft.com/office/drawing/2014/main" id="{D9437E7D-B8F1-4497-85E9-EF763F126351}"/>
              </a:ext>
            </a:extLst>
          </p:cNvPr>
          <p:cNvSpPr/>
          <p:nvPr/>
        </p:nvSpPr>
        <p:spPr>
          <a:xfrm>
            <a:off x="5286000" y="963786"/>
            <a:ext cx="1980000" cy="108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Candara" panose="020E0502030303020204" pitchFamily="34" charset="0"/>
              </a:rPr>
              <a:t>Não existe</a:t>
            </a:r>
            <a:endParaRPr lang="en-US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073A66A-C3BF-4466-9CBD-C4800D564839}"/>
              </a:ext>
            </a:extLst>
          </p:cNvPr>
          <p:cNvSpPr/>
          <p:nvPr/>
        </p:nvSpPr>
        <p:spPr>
          <a:xfrm>
            <a:off x="4836000" y="4127583"/>
            <a:ext cx="2880000" cy="144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bg1"/>
                </a:solidFill>
                <a:latin typeface="Candara" panose="020E0502030303020204" pitchFamily="34" charset="0"/>
              </a:rPr>
              <a:t>Pronto</a:t>
            </a:r>
            <a:endParaRPr lang="en-US" sz="4000" b="1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Conector: Angulado 7">
            <a:extLst>
              <a:ext uri="{FF2B5EF4-FFF2-40B4-BE49-F238E27FC236}">
                <a16:creationId xmlns:a16="http://schemas.microsoft.com/office/drawing/2014/main" id="{F6F26281-CC82-42F5-959D-6652A4381794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V="1">
            <a:off x="4836000" y="1503785"/>
            <a:ext cx="450000" cy="3343797"/>
          </a:xfrm>
          <a:prstGeom prst="bentConnector3">
            <a:avLst>
              <a:gd name="adj1" fmla="val 443483"/>
            </a:avLst>
          </a:prstGeom>
          <a:ln w="57150"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31">
            <a:extLst>
              <a:ext uri="{FF2B5EF4-FFF2-40B4-BE49-F238E27FC236}">
                <a16:creationId xmlns:a16="http://schemas.microsoft.com/office/drawing/2014/main" id="{D3FEDB99-5B3D-4096-98D1-759F49A33FE5}"/>
              </a:ext>
            </a:extLst>
          </p:cNvPr>
          <p:cNvSpPr/>
          <p:nvPr/>
        </p:nvSpPr>
        <p:spPr>
          <a:xfrm>
            <a:off x="2039162" y="3653457"/>
            <a:ext cx="252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PostConstruct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ector: Angulado 21">
            <a:extLst>
              <a:ext uri="{FF2B5EF4-FFF2-40B4-BE49-F238E27FC236}">
                <a16:creationId xmlns:a16="http://schemas.microsoft.com/office/drawing/2014/main" id="{F28EAC48-0D04-4B33-9373-963BC2EE75A6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7266000" y="1503786"/>
            <a:ext cx="450000" cy="3343797"/>
          </a:xfrm>
          <a:prstGeom prst="bentConnector3">
            <a:avLst>
              <a:gd name="adj1" fmla="val -334161"/>
            </a:avLst>
          </a:prstGeom>
          <a:ln w="57150">
            <a:solidFill>
              <a:schemeClr val="bg1">
                <a:lumMod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Curva para Cima 35">
            <a:extLst>
              <a:ext uri="{FF2B5EF4-FFF2-40B4-BE49-F238E27FC236}">
                <a16:creationId xmlns:a16="http://schemas.microsoft.com/office/drawing/2014/main" id="{79E73D2F-C88B-4528-AC7B-F8A645CF6BC5}"/>
              </a:ext>
            </a:extLst>
          </p:cNvPr>
          <p:cNvSpPr/>
          <p:nvPr/>
        </p:nvSpPr>
        <p:spPr>
          <a:xfrm>
            <a:off x="5814361" y="5681709"/>
            <a:ext cx="923278" cy="568171"/>
          </a:xfrm>
          <a:prstGeom prst="curvedUpArrow">
            <a:avLst>
              <a:gd name="adj1" fmla="val 25000"/>
              <a:gd name="adj2" fmla="val 50000"/>
              <a:gd name="adj3" fmla="val 3437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" name="Retângulo 31">
            <a:extLst>
              <a:ext uri="{FF2B5EF4-FFF2-40B4-BE49-F238E27FC236}">
                <a16:creationId xmlns:a16="http://schemas.microsoft.com/office/drawing/2014/main" id="{FFC18F56-80EC-4B36-BD63-8FAA0BCFFA17}"/>
              </a:ext>
            </a:extLst>
          </p:cNvPr>
          <p:cNvSpPr/>
          <p:nvPr/>
        </p:nvSpPr>
        <p:spPr>
          <a:xfrm>
            <a:off x="2039162" y="2711307"/>
            <a:ext cx="25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Injeta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dependências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31">
            <a:extLst>
              <a:ext uri="{FF2B5EF4-FFF2-40B4-BE49-F238E27FC236}">
                <a16:creationId xmlns:a16="http://schemas.microsoft.com/office/drawing/2014/main" id="{9CBC10FA-2DB1-4C46-8AA5-D0663CBC4989}"/>
              </a:ext>
            </a:extLst>
          </p:cNvPr>
          <p:cNvSpPr/>
          <p:nvPr/>
        </p:nvSpPr>
        <p:spPr>
          <a:xfrm>
            <a:off x="2039162" y="1769157"/>
            <a:ext cx="25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2" name="Retângulo 31">
            <a:extLst>
              <a:ext uri="{FF2B5EF4-FFF2-40B4-BE49-F238E27FC236}">
                <a16:creationId xmlns:a16="http://schemas.microsoft.com/office/drawing/2014/main" id="{B01BB934-44F2-4DE2-83D1-E11D1F7C6580}"/>
              </a:ext>
            </a:extLst>
          </p:cNvPr>
          <p:cNvSpPr/>
          <p:nvPr/>
        </p:nvSpPr>
        <p:spPr>
          <a:xfrm>
            <a:off x="7900558" y="2711307"/>
            <a:ext cx="252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PreDestroy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34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5)Em </a:t>
            </a:r>
            <a:r>
              <a:rPr lang="pt-BR" b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BookService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inicializar bookList através de um método </a:t>
            </a:r>
            <a:r>
              <a:rPr lang="pt-BR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@PostConstruct</a:t>
            </a:r>
            <a:endParaRPr lang="pt-BR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D88A8FD-1B00-4F48-A06B-8217AA17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1995287"/>
            <a:ext cx="8564170" cy="286742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6199588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UC-1: Get all books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6)Agora teremos resultado acessando: </a:t>
            </a:r>
            <a:r>
              <a:rPr lang="pt-BR" b="1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localhost:8080/book</a:t>
            </a:r>
            <a:endParaRPr lang="pt-BR" b="1" dirty="0">
              <a:solidFill>
                <a:srgbClr val="0033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E5B574-805A-46C3-B9E8-C90B6678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13" y="1370400"/>
            <a:ext cx="10153374" cy="32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30862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13">
            <a:extLst>
              <a:ext uri="{FF2B5EF4-FFF2-40B4-BE49-F238E27FC236}">
                <a16:creationId xmlns:a16="http://schemas.microsoft.com/office/drawing/2014/main" id="{96F06852-56D6-49EE-8A98-5B18A237E2FB}"/>
              </a:ext>
            </a:extLst>
          </p:cNvPr>
          <p:cNvSpPr/>
          <p:nvPr/>
        </p:nvSpPr>
        <p:spPr>
          <a:xfrm>
            <a:off x="1657494" y="607840"/>
            <a:ext cx="1044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UC-2: 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Get book by id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528AB5-9F8C-4107-95AD-F7CBC9C1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78" y="1752492"/>
            <a:ext cx="5244632" cy="5040000"/>
          </a:xfrm>
          <a:prstGeom prst="rect">
            <a:avLst/>
          </a:prstGeom>
        </p:spPr>
      </p:pic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DF47A74D-9860-4AFB-94C0-CFBBCCE58BEE}"/>
              </a:ext>
            </a:extLst>
          </p:cNvPr>
          <p:cNvSpPr/>
          <p:nvPr/>
        </p:nvSpPr>
        <p:spPr>
          <a:xfrm>
            <a:off x="8829960" y="2872504"/>
            <a:ext cx="1080000" cy="720000"/>
          </a:xfrm>
          <a:prstGeom prst="left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A2F1AE62-8C0D-4621-AB77-5A681011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0231" y="18802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51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1)Atualizar 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Diagrama de classes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novos métodos: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9F1718C-8A8F-4F12-BC22-C7511DF4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66" y="1931250"/>
            <a:ext cx="6868484" cy="4344006"/>
          </a:xfrm>
          <a:prstGeom prst="rect">
            <a:avLst/>
          </a:prstGeom>
        </p:spPr>
      </p:pic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UC-2: Get book by id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AstahUML: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DF36C0C-72AF-4F54-8328-3D9E11C0774C}"/>
              </a:ext>
            </a:extLst>
          </p:cNvPr>
          <p:cNvSpPr/>
          <p:nvPr/>
        </p:nvSpPr>
        <p:spPr>
          <a:xfrm>
            <a:off x="2503055" y="3112655"/>
            <a:ext cx="674255" cy="406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03E8CB1-12CB-4267-AAB5-4679ACA5F14E}"/>
              </a:ext>
            </a:extLst>
          </p:cNvPr>
          <p:cNvSpPr/>
          <p:nvPr/>
        </p:nvSpPr>
        <p:spPr>
          <a:xfrm flipH="1">
            <a:off x="8677564" y="3225800"/>
            <a:ext cx="674255" cy="406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602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UC-2: Get book by id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2)Criar o Diagrama de Sequência: </a:t>
            </a:r>
            <a:r>
              <a:rPr lang="pt-BR" b="1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SQ: Get book by id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AstahUML: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000F50-D73E-49B4-92C0-2B9A3609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64" y="2002725"/>
            <a:ext cx="775027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8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entanto, esta integração precisou se tornar </a:t>
            </a:r>
            <a:r>
              <a:rPr lang="pt-BR" sz="28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modo ON-LINE</a:t>
            </a:r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ON-LINE representavam uma </a:t>
            </a:r>
            <a:r>
              <a:rPr lang="pt-BR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vantagem competitiva</a:t>
            </a:r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8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inte</a:t>
            </a:r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gração envolvia </a:t>
            </a:r>
            <a:r>
              <a:rPr lang="pt-BR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contextos distintos</a:t>
            </a:r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Podia envolver </a:t>
            </a:r>
            <a:r>
              <a:rPr lang="pt-BR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várias empresas</a:t>
            </a:r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 </a:t>
            </a:r>
            <a:r>
              <a:rPr lang="pt-BR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tecnologias</a:t>
            </a:r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nestas empresas </a:t>
            </a:r>
            <a:r>
              <a:rPr lang="pt-BR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podiam ser distintas</a:t>
            </a:r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precisavam </a:t>
            </a:r>
            <a:r>
              <a:rPr lang="pt-BR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‘conversar’ entre si</a:t>
            </a:r>
            <a:r>
              <a:rPr lang="pt-BR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;</a:t>
            </a:r>
            <a:endParaRPr lang="pt-BR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Data Integration Trends to Watch in 2022 | TechRepublic">
            <a:extLst>
              <a:ext uri="{FF2B5EF4-FFF2-40B4-BE49-F238E27FC236}">
                <a16:creationId xmlns:a16="http://schemas.microsoft.com/office/drawing/2014/main" id="{4C5B0F24-8368-44AB-914D-5FEEC39F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59" y="3269992"/>
            <a:ext cx="4694959" cy="317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662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UC-2: Get book by id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3)Codar o novo método de 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BookService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0F0FFEA0-F850-4619-80A7-51F38E57ADE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Eclipse: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33E6DE-593F-49CC-AC85-CF497B7C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938394"/>
            <a:ext cx="9000000" cy="2116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2250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8A288F7-64C0-47DB-ABC7-BCF9F852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2319182"/>
            <a:ext cx="10080000" cy="4021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UC-2: Get book by id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4)Codar o novo método de </a:t>
            </a:r>
            <a:r>
              <a:rPr lang="pt-BR" b="1">
                <a:solidFill>
                  <a:srgbClr val="00B05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BookController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0F0FFEA0-F850-4619-80A7-51F38E57ADE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Eclipse: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8051CD-3BE8-41F8-B49F-045BE91C10C7}"/>
              </a:ext>
            </a:extLst>
          </p:cNvPr>
          <p:cNvSpPr/>
          <p:nvPr/>
        </p:nvSpPr>
        <p:spPr>
          <a:xfrm>
            <a:off x="3592945" y="2438397"/>
            <a:ext cx="360000" cy="3971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E15AAC3-5AED-4ACA-972D-A54D7775A487}"/>
              </a:ext>
            </a:extLst>
          </p:cNvPr>
          <p:cNvSpPr/>
          <p:nvPr/>
        </p:nvSpPr>
        <p:spPr>
          <a:xfrm>
            <a:off x="7347524" y="2766283"/>
            <a:ext cx="324000" cy="3971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6D441CBE-9661-4390-BB3A-46B24E868E19}"/>
              </a:ext>
            </a:extLst>
          </p:cNvPr>
          <p:cNvSpPr/>
          <p:nvPr/>
        </p:nvSpPr>
        <p:spPr>
          <a:xfrm>
            <a:off x="3592945" y="1985818"/>
            <a:ext cx="360000" cy="45257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C2FF2212-8B94-4680-AC97-7EDAC8EBC6A5}"/>
              </a:ext>
            </a:extLst>
          </p:cNvPr>
          <p:cNvSpPr/>
          <p:nvPr/>
        </p:nvSpPr>
        <p:spPr>
          <a:xfrm>
            <a:off x="7319816" y="2303223"/>
            <a:ext cx="360000" cy="45257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5473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UC-2: Get book by id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5)Vamos ver os resultados para os seguintes acessos: </a:t>
            </a:r>
          </a:p>
          <a:p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localhost:8080/book/1</a:t>
            </a:r>
          </a:p>
          <a:p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localhost:8080/book/2</a:t>
            </a:r>
          </a:p>
          <a:p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localhost:8080/book/3</a:t>
            </a:r>
          </a:p>
          <a:p>
            <a:r>
              <a:rPr lang="pt-BR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localhost:8080/book/4</a:t>
            </a:r>
          </a:p>
          <a:p>
            <a:endParaRPr lang="pt-BR" dirty="0">
              <a:solidFill>
                <a:srgbClr val="00206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CDCEE0-92F9-4B57-A6BC-625880B3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6" y="3308927"/>
            <a:ext cx="6210881" cy="2946046"/>
          </a:xfrm>
          <a:prstGeom prst="rect">
            <a:avLst/>
          </a:prstGeom>
          <a:ln w="38100">
            <a:solidFill>
              <a:srgbClr val="FF0000"/>
            </a:solidFill>
          </a:ln>
          <a:effectLst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7F790A-77A2-4B2F-A1A5-A8667906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8" y="1299926"/>
            <a:ext cx="4102298" cy="129600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377141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579579" y="1421963"/>
            <a:ext cx="11520000" cy="1662981"/>
          </a:xfrm>
          <a:prstGeom prst="rect">
            <a:avLst/>
          </a:prstGeom>
          <a:ln w="3810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7030A0"/>
                </a:solidFill>
                <a:latin typeface="Candara" panose="020E0502030303020204" pitchFamily="34" charset="0"/>
              </a:rPr>
              <a:t>Mostrar o </a:t>
            </a:r>
            <a:r>
              <a:rPr lang="pt-BR" sz="2400" b="1" i="1">
                <a:solidFill>
                  <a:srgbClr val="7030A0"/>
                </a:solidFill>
                <a:latin typeface="Candara" panose="020E0502030303020204" pitchFamily="34" charset="0"/>
              </a:rPr>
              <a:t>stack</a:t>
            </a:r>
            <a:r>
              <a:rPr lang="pt-BR" sz="2400" b="1" i="1">
                <a:solidFill>
                  <a:srgbClr val="7030A0"/>
                </a:solidFill>
                <a:latin typeface="Consolas" panose="020B0609020204030204" pitchFamily="49" charset="0"/>
              </a:rPr>
              <a:t>trace</a:t>
            </a:r>
            <a:r>
              <a:rPr lang="pt-BR" sz="2400">
                <a:solidFill>
                  <a:srgbClr val="7030A0"/>
                </a:solidFill>
                <a:latin typeface="Candara" panose="020E0502030303020204" pitchFamily="34" charset="0"/>
              </a:rPr>
              <a:t> na resposta pode representar uma </a:t>
            </a:r>
            <a:r>
              <a:rPr lang="pt-BR" sz="2400">
                <a:solidFill>
                  <a:srgbClr val="7030A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brecha de segurança,</a:t>
            </a:r>
            <a:r>
              <a:rPr lang="pt-BR" sz="2400">
                <a:solidFill>
                  <a:srgbClr val="7030A0"/>
                </a:solidFill>
                <a:latin typeface="Candara" panose="020E0502030303020204" pitchFamily="34" charset="0"/>
              </a:rPr>
              <a:t> pois mostra </a:t>
            </a:r>
            <a:r>
              <a:rPr lang="pt-BR" sz="2400">
                <a:solidFill>
                  <a:srgbClr val="7030A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detalhes da implementação do lado servidor</a:t>
            </a:r>
            <a:r>
              <a:rPr lang="pt-BR" sz="2400">
                <a:solidFill>
                  <a:srgbClr val="7030A0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400" b="1">
                <a:solidFill>
                  <a:srgbClr val="7030A0"/>
                </a:solidFill>
                <a:latin typeface="Candara" panose="020E0502030303020204" pitchFamily="34" charset="0"/>
              </a:rPr>
              <a:t>Para escondê-lo, basta configurar a seguinte propriedade:</a:t>
            </a:r>
            <a:endParaRPr lang="pt-BR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992FC0FF-E8D1-4B53-98FC-383C9987ECEC}"/>
              </a:ext>
            </a:extLst>
          </p:cNvPr>
          <p:cNvSpPr/>
          <p:nvPr/>
        </p:nvSpPr>
        <p:spPr>
          <a:xfrm>
            <a:off x="579579" y="701964"/>
            <a:ext cx="1152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Para saber mais</a:t>
            </a:r>
            <a:endParaRPr lang="pt-BR" sz="44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aphic 6" descr="Ribbon">
            <a:extLst>
              <a:ext uri="{FF2B5EF4-FFF2-40B4-BE49-F238E27FC236}">
                <a16:creationId xmlns:a16="http://schemas.microsoft.com/office/drawing/2014/main" id="{FD5C60D0-402C-43A4-A89B-0188F61B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371" y="810440"/>
            <a:ext cx="540000" cy="540000"/>
          </a:xfrm>
          <a:prstGeom prst="rect">
            <a:avLst/>
          </a:prstGeom>
        </p:spPr>
      </p:pic>
      <p:sp>
        <p:nvSpPr>
          <p:cNvPr id="10" name="Subtítulo 1">
            <a:extLst>
              <a:ext uri="{FF2B5EF4-FFF2-40B4-BE49-F238E27FC236}">
                <a16:creationId xmlns:a16="http://schemas.microsoft.com/office/drawing/2014/main" id="{E10E95E8-02BB-4DC5-A5E7-5009152062CA}"/>
              </a:ext>
            </a:extLst>
          </p:cNvPr>
          <p:cNvSpPr txBox="1">
            <a:spLocks/>
          </p:cNvSpPr>
          <p:nvPr/>
        </p:nvSpPr>
        <p:spPr>
          <a:xfrm>
            <a:off x="579579" y="3994581"/>
            <a:ext cx="11520000" cy="1260000"/>
          </a:xfrm>
          <a:prstGeom prst="rect">
            <a:avLst/>
          </a:prstGeom>
          <a:solidFill>
            <a:srgbClr val="F1F1F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server.error.include-stacktrace=</a:t>
            </a:r>
            <a:r>
              <a:rPr lang="pt-BR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never</a:t>
            </a:r>
            <a:endParaRPr lang="pt-BR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EF6D4F4A-E6ED-4E2E-9676-EF5B0C36CB7D}"/>
              </a:ext>
            </a:extLst>
          </p:cNvPr>
          <p:cNvSpPr/>
          <p:nvPr/>
        </p:nvSpPr>
        <p:spPr>
          <a:xfrm>
            <a:off x="579578" y="3429000"/>
            <a:ext cx="360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Candara" panose="020E0502030303020204" pitchFamily="34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38502110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992FC0FF-E8D1-4B53-98FC-383C9987ECEC}"/>
              </a:ext>
            </a:extLst>
          </p:cNvPr>
          <p:cNvSpPr/>
          <p:nvPr/>
        </p:nvSpPr>
        <p:spPr>
          <a:xfrm>
            <a:off x="579579" y="701964"/>
            <a:ext cx="1152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Para saber mais</a:t>
            </a:r>
            <a:endParaRPr lang="pt-BR" sz="44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aphic 6" descr="Ribbon">
            <a:extLst>
              <a:ext uri="{FF2B5EF4-FFF2-40B4-BE49-F238E27FC236}">
                <a16:creationId xmlns:a16="http://schemas.microsoft.com/office/drawing/2014/main" id="{FD5C60D0-402C-43A4-A89B-0188F61B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371" y="810440"/>
            <a:ext cx="540000" cy="54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30C7F5-124F-4CDD-95FD-249BB6BD2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00" y="1805043"/>
            <a:ext cx="9000000" cy="4350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0344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13">
            <a:extLst>
              <a:ext uri="{FF2B5EF4-FFF2-40B4-BE49-F238E27FC236}">
                <a16:creationId xmlns:a16="http://schemas.microsoft.com/office/drawing/2014/main" id="{96F06852-56D6-49EE-8A98-5B18A237E2FB}"/>
              </a:ext>
            </a:extLst>
          </p:cNvPr>
          <p:cNvSpPr/>
          <p:nvPr/>
        </p:nvSpPr>
        <p:spPr>
          <a:xfrm>
            <a:off x="1657494" y="607840"/>
            <a:ext cx="1044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UC-3: 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Create a book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528AB5-9F8C-4107-95AD-F7CBC9C1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78" y="1752492"/>
            <a:ext cx="5244632" cy="5040000"/>
          </a:xfrm>
          <a:prstGeom prst="rect">
            <a:avLst/>
          </a:prstGeom>
        </p:spPr>
      </p:pic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DF47A74D-9860-4AFB-94C0-CFBBCCE58BEE}"/>
              </a:ext>
            </a:extLst>
          </p:cNvPr>
          <p:cNvSpPr/>
          <p:nvPr/>
        </p:nvSpPr>
        <p:spPr>
          <a:xfrm>
            <a:off x="9439560" y="3906979"/>
            <a:ext cx="1080000" cy="720000"/>
          </a:xfrm>
          <a:prstGeom prst="left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A2F1AE62-8C0D-4621-AB77-5A681011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0231" y="1880251"/>
            <a:ext cx="540000" cy="540000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3BEC61A0-E4E4-4687-A259-97B3905C2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6665" y="2889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020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BFC2D81E-6F36-41C7-A132-80A5D263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49" y="1976478"/>
            <a:ext cx="6846102" cy="4320000"/>
          </a:xfrm>
          <a:prstGeom prst="rect">
            <a:avLst/>
          </a:prstGeom>
        </p:spPr>
      </p:pic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1)Atualizar 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Diagrama de classes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já com todos os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métodos de escrita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Modelar todos os métodos de escrita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AstahUML: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C6CBDFB-9286-4194-90FB-B30CC6DF2AA6}"/>
              </a:ext>
            </a:extLst>
          </p:cNvPr>
          <p:cNvCxnSpPr>
            <a:cxnSpLocks/>
          </p:cNvCxnSpPr>
          <p:nvPr/>
        </p:nvCxnSpPr>
        <p:spPr>
          <a:xfrm>
            <a:off x="2327561" y="3669144"/>
            <a:ext cx="87745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635C01F-A435-4EFF-8711-DC167DAE982E}"/>
              </a:ext>
            </a:extLst>
          </p:cNvPr>
          <p:cNvCxnSpPr>
            <a:cxnSpLocks/>
          </p:cNvCxnSpPr>
          <p:nvPr/>
        </p:nvCxnSpPr>
        <p:spPr>
          <a:xfrm>
            <a:off x="2327561" y="3821544"/>
            <a:ext cx="87745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E061A95-02ED-4A38-B693-D75C8A7DB390}"/>
              </a:ext>
            </a:extLst>
          </p:cNvPr>
          <p:cNvCxnSpPr>
            <a:cxnSpLocks/>
          </p:cNvCxnSpPr>
          <p:nvPr/>
        </p:nvCxnSpPr>
        <p:spPr>
          <a:xfrm>
            <a:off x="2327561" y="3973944"/>
            <a:ext cx="87745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F7CCE1-F188-46F5-9576-63BA5279B3A5}"/>
              </a:ext>
            </a:extLst>
          </p:cNvPr>
          <p:cNvCxnSpPr>
            <a:cxnSpLocks/>
          </p:cNvCxnSpPr>
          <p:nvPr/>
        </p:nvCxnSpPr>
        <p:spPr>
          <a:xfrm flipH="1">
            <a:off x="8114150" y="3646057"/>
            <a:ext cx="87745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AB691FA-D66F-4BAA-BE10-FC58C6537387}"/>
              </a:ext>
            </a:extLst>
          </p:cNvPr>
          <p:cNvCxnSpPr>
            <a:cxnSpLocks/>
          </p:cNvCxnSpPr>
          <p:nvPr/>
        </p:nvCxnSpPr>
        <p:spPr>
          <a:xfrm flipH="1">
            <a:off x="8114150" y="3798457"/>
            <a:ext cx="87745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6A90374-21C8-4BB3-8AAD-8E8765D280BA}"/>
              </a:ext>
            </a:extLst>
          </p:cNvPr>
          <p:cNvCxnSpPr>
            <a:cxnSpLocks/>
          </p:cNvCxnSpPr>
          <p:nvPr/>
        </p:nvCxnSpPr>
        <p:spPr>
          <a:xfrm flipH="1">
            <a:off x="8114150" y="3950857"/>
            <a:ext cx="87745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26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2)Modelar o Diagrama de Sequência </a:t>
            </a:r>
            <a:r>
              <a:rPr lang="pt-BR" b="1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SQ: Create a book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UC-3: Create a book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AstahUML: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B0FDFE-56DA-4858-864A-38C52779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6" y="1925495"/>
            <a:ext cx="10800000" cy="45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96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UC-3: Create a book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3)Codar o método </a:t>
            </a:r>
            <a:r>
              <a:rPr lang="pt-BR" b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BookService.</a:t>
            </a:r>
            <a:r>
              <a:rPr lang="pt-BR" b="1" u="sng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create(...)</a:t>
            </a: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Eclipse: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E57E72-7860-4C32-84A2-0249D0D2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5" y="2031362"/>
            <a:ext cx="10800000" cy="3769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7215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UC-3: Create a book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4)Codar o método </a:t>
            </a:r>
            <a:r>
              <a:rPr lang="pt-BR" b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BookController.</a:t>
            </a:r>
            <a:r>
              <a:rPr lang="pt-BR" b="1" u="sng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postBook(...)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Eclipse: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6DA607-B844-418C-9110-93AEBB8A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7" y="2043782"/>
            <a:ext cx="10800000" cy="2770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379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692727"/>
            <a:ext cx="11520000" cy="5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abordagens surgiram para integram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ON-LINE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de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contextos distintos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id="{59C0FDE9-22E0-46CD-8873-C7BAF2771A8D}"/>
              </a:ext>
            </a:extLst>
          </p:cNvPr>
          <p:cNvSpPr/>
          <p:nvPr/>
        </p:nvSpPr>
        <p:spPr>
          <a:xfrm>
            <a:off x="1025134" y="1644243"/>
            <a:ext cx="10800000" cy="2520000"/>
          </a:xfrm>
          <a:prstGeom prst="roundRect">
            <a:avLst/>
          </a:prstGeom>
          <a:solidFill>
            <a:srgbClr val="FF0000">
              <a:alpha val="10196"/>
            </a:srgb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FF505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</a:t>
            </a:r>
            <a:r>
              <a:rPr lang="en-US" sz="2400" b="1" dirty="0" err="1">
                <a:solidFill>
                  <a:srgbClr val="FF505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binários</a:t>
            </a:r>
            <a:endParaRPr lang="en-US" sz="2400" b="1" dirty="0">
              <a:solidFill>
                <a:srgbClr val="FF505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Arrow: Pentagon 5">
            <a:extLst>
              <a:ext uri="{FF2B5EF4-FFF2-40B4-BE49-F238E27FC236}">
                <a16:creationId xmlns:a16="http://schemas.microsoft.com/office/drawing/2014/main" id="{2A14353D-E012-417C-9637-1A1C632C66E0}"/>
              </a:ext>
            </a:extLst>
          </p:cNvPr>
          <p:cNvSpPr/>
          <p:nvPr/>
        </p:nvSpPr>
        <p:spPr>
          <a:xfrm>
            <a:off x="4966283" y="2726419"/>
            <a:ext cx="2625754" cy="400089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0001110101100</a:t>
            </a:r>
            <a:endParaRPr lang="en-US" sz="2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Arrow: Pentagon 12">
            <a:extLst>
              <a:ext uri="{FF2B5EF4-FFF2-40B4-BE49-F238E27FC236}">
                <a16:creationId xmlns:a16="http://schemas.microsoft.com/office/drawing/2014/main" id="{F685FC47-088B-4F9F-9987-0666797E9CA1}"/>
              </a:ext>
            </a:extLst>
          </p:cNvPr>
          <p:cNvSpPr/>
          <p:nvPr/>
        </p:nvSpPr>
        <p:spPr>
          <a:xfrm flipH="1">
            <a:off x="4966283" y="3415644"/>
            <a:ext cx="2625754" cy="400089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01101001011100</a:t>
            </a:r>
            <a:endParaRPr lang="en-US" sz="2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DE4E134-FCA1-47E7-8032-00A9DE4BDF1B}"/>
              </a:ext>
            </a:extLst>
          </p:cNvPr>
          <p:cNvSpPr/>
          <p:nvPr/>
        </p:nvSpPr>
        <p:spPr>
          <a:xfrm>
            <a:off x="1627464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Cliente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6DA408B-0B55-47A0-962A-9392D7FC1A9F}"/>
              </a:ext>
            </a:extLst>
          </p:cNvPr>
          <p:cNvSpPr/>
          <p:nvPr/>
        </p:nvSpPr>
        <p:spPr>
          <a:xfrm>
            <a:off x="8677380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Servidor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3" name="Straight Connector 4">
            <a:extLst>
              <a:ext uri="{FF2B5EF4-FFF2-40B4-BE49-F238E27FC236}">
                <a16:creationId xmlns:a16="http://schemas.microsoft.com/office/drawing/2014/main" id="{0A9BA5A0-065D-4E5C-9C9B-A9E8B2AF75C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147464" y="3266419"/>
            <a:ext cx="4529916" cy="0"/>
          </a:xfrm>
          <a:prstGeom prst="line">
            <a:avLst/>
          </a:prstGeom>
          <a:noFill/>
          <a:ln w="25400" cap="flat" cmpd="sng" algn="ctr">
            <a:solidFill>
              <a:srgbClr val="003BA3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ectangle: Top Corners Rounded 21">
            <a:extLst>
              <a:ext uri="{FF2B5EF4-FFF2-40B4-BE49-F238E27FC236}">
                <a16:creationId xmlns:a16="http://schemas.microsoft.com/office/drawing/2014/main" id="{F94A84C8-6E5E-4714-9DF3-46121A40070D}"/>
              </a:ext>
            </a:extLst>
          </p:cNvPr>
          <p:cNvSpPr/>
          <p:nvPr/>
        </p:nvSpPr>
        <p:spPr>
          <a:xfrm>
            <a:off x="5659772" y="1344956"/>
            <a:ext cx="872455" cy="2992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BA3"/>
          </a:solidFill>
          <a:ln w="38100"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487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13">
            <a:extLst>
              <a:ext uri="{FF2B5EF4-FFF2-40B4-BE49-F238E27FC236}">
                <a16:creationId xmlns:a16="http://schemas.microsoft.com/office/drawing/2014/main" id="{96F06852-56D6-49EE-8A98-5B18A237E2FB}"/>
              </a:ext>
            </a:extLst>
          </p:cNvPr>
          <p:cNvSpPr/>
          <p:nvPr/>
        </p:nvSpPr>
        <p:spPr>
          <a:xfrm>
            <a:off x="1657494" y="607840"/>
            <a:ext cx="1044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UC-4: 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Update a book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528AB5-9F8C-4107-95AD-F7CBC9C1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78" y="1752492"/>
            <a:ext cx="5244632" cy="5040000"/>
          </a:xfrm>
          <a:prstGeom prst="rect">
            <a:avLst/>
          </a:prstGeom>
        </p:spPr>
      </p:pic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DF47A74D-9860-4AFB-94C0-CFBBCCE58BEE}"/>
              </a:ext>
            </a:extLst>
          </p:cNvPr>
          <p:cNvSpPr/>
          <p:nvPr/>
        </p:nvSpPr>
        <p:spPr>
          <a:xfrm>
            <a:off x="8818193" y="4922980"/>
            <a:ext cx="1080000" cy="720000"/>
          </a:xfrm>
          <a:prstGeom prst="left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A2F1AE62-8C0D-4621-AB77-5A681011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0231" y="1880251"/>
            <a:ext cx="540000" cy="540000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3BEC61A0-E4E4-4687-A259-97B3905C2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6665" y="2889000"/>
            <a:ext cx="540000" cy="540000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B0523D9D-2615-4F91-9692-03F4435FF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7824" y="39927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619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UC-4: Update a book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1)Modelar o Diagrama de Sequência: </a:t>
            </a:r>
            <a:r>
              <a:rPr lang="pt-BR" b="1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SQ: Update a book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AstahUML: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C8BA9F8-EDE6-44B8-B1DB-F814D66E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9" y="1965835"/>
            <a:ext cx="9757956" cy="4320000"/>
          </a:xfrm>
          <a:prstGeom prst="rect">
            <a:avLst/>
          </a:prstGeom>
        </p:spPr>
      </p:pic>
      <p:sp>
        <p:nvSpPr>
          <p:cNvPr id="13" name="Rolagem: Vertical 12">
            <a:extLst>
              <a:ext uri="{FF2B5EF4-FFF2-40B4-BE49-F238E27FC236}">
                <a16:creationId xmlns:a16="http://schemas.microsoft.com/office/drawing/2014/main" id="{65B32D19-617B-4C07-9361-929B3F803926}"/>
              </a:ext>
            </a:extLst>
          </p:cNvPr>
          <p:cNvSpPr/>
          <p:nvPr/>
        </p:nvSpPr>
        <p:spPr>
          <a:xfrm>
            <a:off x="2156485" y="5565835"/>
            <a:ext cx="6120000" cy="72000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  <a:latin typeface="Candara" panose="020E0502030303020204" pitchFamily="34" charset="0"/>
              </a:rPr>
              <a:t>Nota: Perceber que não há retorno nos métodos</a:t>
            </a:r>
          </a:p>
        </p:txBody>
      </p:sp>
    </p:spTree>
    <p:extLst>
      <p:ext uri="{BB962C8B-B14F-4D97-AF65-F5344CB8AC3E}">
        <p14:creationId xmlns:p14="http://schemas.microsoft.com/office/powerpoint/2010/main" val="24075036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UC-4: Update a book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2)Codar o método: </a:t>
            </a:r>
            <a:r>
              <a:rPr lang="pt-BR" b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BookService.</a:t>
            </a:r>
            <a:r>
              <a:rPr lang="pt-BR" b="1" u="sng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update(...)</a:t>
            </a:r>
            <a:r>
              <a:rPr lang="pt-BR" b="1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Eclipse: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F2784E-B753-469B-952C-BF5575BC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55" y="2070680"/>
            <a:ext cx="10800000" cy="3013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54515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UC-4: Update a book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3)Codar o método: </a:t>
            </a:r>
            <a:r>
              <a:rPr lang="pt-BR" b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BookController.</a:t>
            </a:r>
            <a:r>
              <a:rPr lang="pt-BR" b="1" u="sng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putBook(...)</a:t>
            </a:r>
            <a:r>
              <a:rPr lang="pt-BR" b="1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Eclipse: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3BBA34-353B-4075-8B53-F526E061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3" y="2087462"/>
            <a:ext cx="10800000" cy="2437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45903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13">
            <a:extLst>
              <a:ext uri="{FF2B5EF4-FFF2-40B4-BE49-F238E27FC236}">
                <a16:creationId xmlns:a16="http://schemas.microsoft.com/office/drawing/2014/main" id="{96F06852-56D6-49EE-8A98-5B18A237E2FB}"/>
              </a:ext>
            </a:extLst>
          </p:cNvPr>
          <p:cNvSpPr/>
          <p:nvPr/>
        </p:nvSpPr>
        <p:spPr>
          <a:xfrm>
            <a:off x="1657494" y="607840"/>
            <a:ext cx="1044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UC-5: 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Delete book by id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528AB5-9F8C-4107-95AD-F7CBC9C1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78" y="1752492"/>
            <a:ext cx="5244632" cy="5040000"/>
          </a:xfrm>
          <a:prstGeom prst="rect">
            <a:avLst/>
          </a:prstGeom>
        </p:spPr>
      </p:pic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DF47A74D-9860-4AFB-94C0-CFBBCCE58BEE}"/>
              </a:ext>
            </a:extLst>
          </p:cNvPr>
          <p:cNvSpPr/>
          <p:nvPr/>
        </p:nvSpPr>
        <p:spPr>
          <a:xfrm>
            <a:off x="8352408" y="5965339"/>
            <a:ext cx="1080000" cy="720000"/>
          </a:xfrm>
          <a:prstGeom prst="left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A2F1AE62-8C0D-4621-AB77-5A681011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0231" y="1880251"/>
            <a:ext cx="540000" cy="540000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3BEC61A0-E4E4-4687-A259-97B3905C2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6665" y="2889000"/>
            <a:ext cx="540000" cy="540000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B0523D9D-2615-4F91-9692-03F4435FF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7824" y="3992744"/>
            <a:ext cx="540000" cy="540000"/>
          </a:xfrm>
          <a:prstGeom prst="rect">
            <a:avLst/>
          </a:prstGeom>
        </p:spPr>
      </p:pic>
      <p:pic>
        <p:nvPicPr>
          <p:cNvPr id="9" name="Gráfico 8" descr="Marca de seleção com preenchimento sólido">
            <a:extLst>
              <a:ext uri="{FF2B5EF4-FFF2-40B4-BE49-F238E27FC236}">
                <a16:creationId xmlns:a16="http://schemas.microsoft.com/office/drawing/2014/main" id="{2CBE7996-8322-460C-B623-F42F5FACB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4562" y="496292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681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UC-5: Delete book by id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1)Modelar o Diagrama de Sequência: </a:t>
            </a:r>
            <a:r>
              <a:rPr lang="pt-BR" b="1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SQ: Delete book by id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AstahUML: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957D0C-0685-4F94-A5FA-57F42962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17" y="1982152"/>
            <a:ext cx="1019653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28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UC-5: Delete book by id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2)Codar : </a:t>
            </a:r>
            <a:r>
              <a:rPr lang="pt-BR" b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BookService.</a:t>
            </a:r>
            <a:r>
              <a:rPr lang="pt-BR" b="1" u="sng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delete(...)</a:t>
            </a:r>
            <a:r>
              <a:rPr lang="pt-BR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Eclipse: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FB794C-46A4-477E-86F4-088699FC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55" y="2126597"/>
            <a:ext cx="10800000" cy="2430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18825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5933444-BF6F-4FD4-8908-9394507032A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UC-5: Delete book by id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38DC7BF3-0103-427C-B948-27A06445E41C}"/>
              </a:ext>
            </a:extLst>
          </p:cNvPr>
          <p:cNvSpPr txBox="1">
            <a:spLocks/>
          </p:cNvSpPr>
          <p:nvPr/>
        </p:nvSpPr>
        <p:spPr>
          <a:xfrm>
            <a:off x="541555" y="1440000"/>
            <a:ext cx="1152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3)Codar : </a:t>
            </a:r>
            <a:r>
              <a:rPr lang="pt-BR" b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BookController.</a:t>
            </a:r>
            <a:r>
              <a:rPr lang="pt-BR" b="1" u="sng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deleteBookById(...)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283C06B-C433-4E74-99C6-D39A0E41AF7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Eclipse: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BE879F-B066-463B-A269-CA0A454B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19" y="2178472"/>
            <a:ext cx="10800000" cy="1887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62795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13">
            <a:extLst>
              <a:ext uri="{FF2B5EF4-FFF2-40B4-BE49-F238E27FC236}">
                <a16:creationId xmlns:a16="http://schemas.microsoft.com/office/drawing/2014/main" id="{96F06852-56D6-49EE-8A98-5B18A237E2FB}"/>
              </a:ext>
            </a:extLst>
          </p:cNvPr>
          <p:cNvSpPr/>
          <p:nvPr/>
        </p:nvSpPr>
        <p:spPr>
          <a:xfrm>
            <a:off x="1657494" y="607840"/>
            <a:ext cx="1044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Catálogo de Livros </a:t>
            </a:r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completo!!!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528AB5-9F8C-4107-95AD-F7CBC9C1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78" y="1752492"/>
            <a:ext cx="5244632" cy="5040000"/>
          </a:xfrm>
          <a:prstGeom prst="rect">
            <a:avLst/>
          </a:prstGeom>
        </p:spPr>
      </p:pic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A2F1AE62-8C0D-4621-AB77-5A681011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0231" y="1880251"/>
            <a:ext cx="540000" cy="540000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3BEC61A0-E4E4-4687-A259-97B3905C2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6665" y="2889000"/>
            <a:ext cx="540000" cy="540000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B0523D9D-2615-4F91-9692-03F4435FF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7824" y="3992744"/>
            <a:ext cx="540000" cy="540000"/>
          </a:xfrm>
          <a:prstGeom prst="rect">
            <a:avLst/>
          </a:prstGeom>
        </p:spPr>
      </p:pic>
      <p:pic>
        <p:nvPicPr>
          <p:cNvPr id="9" name="Gráfico 8" descr="Marca de seleção com preenchimento sólido">
            <a:extLst>
              <a:ext uri="{FF2B5EF4-FFF2-40B4-BE49-F238E27FC236}">
                <a16:creationId xmlns:a16="http://schemas.microsoft.com/office/drawing/2014/main" id="{2CBE7996-8322-460C-B623-F42F5FACB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4562" y="4962928"/>
            <a:ext cx="540000" cy="540000"/>
          </a:xfrm>
          <a:prstGeom prst="rect">
            <a:avLst/>
          </a:prstGeom>
        </p:spPr>
      </p:pic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87CC0CB0-C554-49A9-8058-09CE649D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3263" y="60263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6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 Abrir o VSCode e instalar a extensão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Thunder Client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Exercícios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Testando os Casos de Uso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1FB7B4-2A83-496E-BD6B-3E892613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988311"/>
            <a:ext cx="9000000" cy="2881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19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500DD74B-992D-4B48-8898-732D01D4BB4A}"/>
              </a:ext>
            </a:extLst>
          </p:cNvPr>
          <p:cNvSpPr txBox="1">
            <a:spLocks/>
          </p:cNvSpPr>
          <p:nvPr/>
        </p:nvSpPr>
        <p:spPr>
          <a:xfrm>
            <a:off x="577494" y="692727"/>
            <a:ext cx="11520000" cy="5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abordagens surgiram para integram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ON-LINE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de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contextos distintos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Diagonal Corners Rounded 13">
            <a:extLst>
              <a:ext uri="{FF2B5EF4-FFF2-40B4-BE49-F238E27FC236}">
                <a16:creationId xmlns:a16="http://schemas.microsoft.com/office/drawing/2014/main" id="{0D86718C-82C3-42B7-909B-E3C60D29760D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Contextualização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24327CEF-BEB1-42AC-AECB-907975FCFE64}"/>
              </a:ext>
            </a:extLst>
          </p:cNvPr>
          <p:cNvSpPr/>
          <p:nvPr/>
        </p:nvSpPr>
        <p:spPr>
          <a:xfrm>
            <a:off x="1025134" y="1644243"/>
            <a:ext cx="10800000" cy="2520000"/>
          </a:xfrm>
          <a:prstGeom prst="roundRect">
            <a:avLst/>
          </a:prstGeom>
          <a:solidFill>
            <a:srgbClr val="FF0000">
              <a:alpha val="10196"/>
            </a:srgb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FF505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</a:t>
            </a:r>
            <a:r>
              <a:rPr lang="en-US" sz="2400" b="1" dirty="0" err="1">
                <a:solidFill>
                  <a:srgbClr val="FF505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binários</a:t>
            </a:r>
            <a:endParaRPr lang="en-US" sz="2400" b="1" dirty="0">
              <a:solidFill>
                <a:srgbClr val="FF505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w: Pentagon 12">
            <a:extLst>
              <a:ext uri="{FF2B5EF4-FFF2-40B4-BE49-F238E27FC236}">
                <a16:creationId xmlns:a16="http://schemas.microsoft.com/office/drawing/2014/main" id="{D82FDEA0-4521-4415-92C2-B163384BA2DE}"/>
              </a:ext>
            </a:extLst>
          </p:cNvPr>
          <p:cNvSpPr/>
          <p:nvPr/>
        </p:nvSpPr>
        <p:spPr>
          <a:xfrm flipH="1">
            <a:off x="4966283" y="3415644"/>
            <a:ext cx="2625754" cy="400089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01101001011100</a:t>
            </a:r>
            <a:endParaRPr lang="en-US" sz="2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A5B462-5BB0-4C87-B1E1-294D9DE52D5F}"/>
              </a:ext>
            </a:extLst>
          </p:cNvPr>
          <p:cNvSpPr/>
          <p:nvPr/>
        </p:nvSpPr>
        <p:spPr>
          <a:xfrm>
            <a:off x="1832852" y="4365111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Poucos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dados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transfegando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EC430E-B49D-4D41-87E1-3DED587019F0}"/>
              </a:ext>
            </a:extLst>
          </p:cNvPr>
          <p:cNvSpPr/>
          <p:nvPr/>
        </p:nvSpPr>
        <p:spPr>
          <a:xfrm>
            <a:off x="7315200" y="4372365"/>
            <a:ext cx="4509934" cy="70549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Complexo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implementar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293EE5-7903-44E6-9FD6-A3DB66205344}"/>
              </a:ext>
            </a:extLst>
          </p:cNvPr>
          <p:cNvSpPr/>
          <p:nvPr/>
        </p:nvSpPr>
        <p:spPr>
          <a:xfrm>
            <a:off x="1832852" y="5402740"/>
            <a:ext cx="4263148" cy="720000"/>
          </a:xfrm>
          <a:prstGeom prst="roundRect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Exigia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pouca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banda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internet</a:t>
            </a:r>
          </a:p>
        </p:txBody>
      </p:sp>
      <p:pic>
        <p:nvPicPr>
          <p:cNvPr id="17" name="Graphic 7" descr="Thumbs up sign">
            <a:extLst>
              <a:ext uri="{FF2B5EF4-FFF2-40B4-BE49-F238E27FC236}">
                <a16:creationId xmlns:a16="http://schemas.microsoft.com/office/drawing/2014/main" id="{F1D38003-89A4-4DF7-9D9C-486B6718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4455111"/>
            <a:ext cx="540000" cy="540000"/>
          </a:xfrm>
          <a:prstGeom prst="rect">
            <a:avLst/>
          </a:prstGeom>
        </p:spPr>
      </p:pic>
      <p:pic>
        <p:nvPicPr>
          <p:cNvPr id="18" name="Graphic 18" descr="Thumbs up sign">
            <a:extLst>
              <a:ext uri="{FF2B5EF4-FFF2-40B4-BE49-F238E27FC236}">
                <a16:creationId xmlns:a16="http://schemas.microsoft.com/office/drawing/2014/main" id="{6AC83A6A-2A45-4B11-9C3F-501A9A5C6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775200" y="4455111"/>
            <a:ext cx="540000" cy="540000"/>
          </a:xfrm>
          <a:prstGeom prst="rect">
            <a:avLst/>
          </a:prstGeom>
        </p:spPr>
      </p:pic>
      <p:pic>
        <p:nvPicPr>
          <p:cNvPr id="19" name="Graphic 20" descr="Thumbs up sign">
            <a:extLst>
              <a:ext uri="{FF2B5EF4-FFF2-40B4-BE49-F238E27FC236}">
                <a16:creationId xmlns:a16="http://schemas.microsoft.com/office/drawing/2014/main" id="{578CB0D9-C204-4A78-B6A3-8679AF1B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851" y="5492740"/>
            <a:ext cx="540000" cy="540000"/>
          </a:xfrm>
          <a:prstGeom prst="rect">
            <a:avLst/>
          </a:prstGeom>
        </p:spPr>
      </p:pic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id="{02611F44-0D38-44FA-9559-DFBCC23FC04B}"/>
              </a:ext>
            </a:extLst>
          </p:cNvPr>
          <p:cNvSpPr/>
          <p:nvPr/>
        </p:nvSpPr>
        <p:spPr>
          <a:xfrm>
            <a:off x="7315200" y="5327248"/>
            <a:ext cx="4509934" cy="70549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Lógica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duplicada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pontas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Graphic 23" descr="Thumbs up sign">
            <a:extLst>
              <a:ext uri="{FF2B5EF4-FFF2-40B4-BE49-F238E27FC236}">
                <a16:creationId xmlns:a16="http://schemas.microsoft.com/office/drawing/2014/main" id="{779A6C26-091E-48A9-A0EE-018CEC07F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775200" y="5409994"/>
            <a:ext cx="540000" cy="540000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477C6CBD-C9EE-4AC6-B9EF-79EE3A4E0BAF}"/>
              </a:ext>
            </a:extLst>
          </p:cNvPr>
          <p:cNvSpPr/>
          <p:nvPr/>
        </p:nvSpPr>
        <p:spPr>
          <a:xfrm>
            <a:off x="1627464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Cliente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3B45232-1B1E-43C1-9E49-DCB1BE708726}"/>
              </a:ext>
            </a:extLst>
          </p:cNvPr>
          <p:cNvSpPr/>
          <p:nvPr/>
        </p:nvSpPr>
        <p:spPr>
          <a:xfrm>
            <a:off x="8677380" y="2726419"/>
            <a:ext cx="2520000" cy="108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Servidor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4" name="Straight Connector 4">
            <a:extLst>
              <a:ext uri="{FF2B5EF4-FFF2-40B4-BE49-F238E27FC236}">
                <a16:creationId xmlns:a16="http://schemas.microsoft.com/office/drawing/2014/main" id="{BE15FB1B-7BD3-497E-AAA4-290E314F7A70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147464" y="3266419"/>
            <a:ext cx="4529916" cy="0"/>
          </a:xfrm>
          <a:prstGeom prst="line">
            <a:avLst/>
          </a:prstGeom>
          <a:noFill/>
          <a:ln w="25400" cap="flat" cmpd="sng" algn="ctr">
            <a:solidFill>
              <a:srgbClr val="003BA3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Rectangle: Top Corners Rounded 21">
            <a:extLst>
              <a:ext uri="{FF2B5EF4-FFF2-40B4-BE49-F238E27FC236}">
                <a16:creationId xmlns:a16="http://schemas.microsoft.com/office/drawing/2014/main" id="{3B85EF70-D8F3-49CE-BE95-132C95D1F328}"/>
              </a:ext>
            </a:extLst>
          </p:cNvPr>
          <p:cNvSpPr/>
          <p:nvPr/>
        </p:nvSpPr>
        <p:spPr>
          <a:xfrm>
            <a:off x="5659772" y="1344956"/>
            <a:ext cx="872455" cy="2992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BA3"/>
          </a:solidFill>
          <a:ln w="38100"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Pentagon 5">
            <a:extLst>
              <a:ext uri="{FF2B5EF4-FFF2-40B4-BE49-F238E27FC236}">
                <a16:creationId xmlns:a16="http://schemas.microsoft.com/office/drawing/2014/main" id="{AFD2E306-4D5C-49B1-A46B-7483A0BDEFF4}"/>
              </a:ext>
            </a:extLst>
          </p:cNvPr>
          <p:cNvSpPr/>
          <p:nvPr/>
        </p:nvSpPr>
        <p:spPr>
          <a:xfrm>
            <a:off x="4966283" y="2726419"/>
            <a:ext cx="2625754" cy="400089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0001110101100</a:t>
            </a:r>
            <a:endParaRPr lang="en-US" sz="2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055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2) Acessar 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Thunder Client e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clicar em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New Request: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Exercícios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Testando os Casos de Uso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89CF6A-8985-4419-8F01-41A8207B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24" y="1440000"/>
            <a:ext cx="5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94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3) Realizar o seguinte roteiro de testes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GET /book</a:t>
            </a:r>
          </a:p>
          <a:p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GET /book/99</a:t>
            </a:r>
          </a:p>
          <a:p>
            <a:pPr lvl="1"/>
            <a:r>
              <a:rPr lang="pt-BR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Verificar erro 404</a:t>
            </a:r>
          </a:p>
          <a:p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POST /book </a:t>
            </a:r>
          </a:p>
          <a:p>
            <a:pPr lvl="1"/>
            <a:r>
              <a:rPr lang="pt-BR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Preencher um JSON com dados do novo livro (não precisa preencher o id)</a:t>
            </a:r>
          </a:p>
          <a:p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GET /book</a:t>
            </a:r>
          </a:p>
          <a:p>
            <a:pPr lvl="1"/>
            <a:r>
              <a:rPr lang="pt-BR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Verificar se o novo livro foi criado</a:t>
            </a:r>
          </a:p>
          <a:p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PUT /book</a:t>
            </a:r>
          </a:p>
          <a:p>
            <a:pPr lvl="1"/>
            <a:r>
              <a:rPr lang="pt-BR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Preencher um JSON modificando a title ou category de um livro existente (forne cer um id válido)</a:t>
            </a:r>
          </a:p>
          <a:p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GET /book</a:t>
            </a:r>
          </a:p>
          <a:p>
            <a:pPr lvl="1"/>
            <a:r>
              <a:rPr lang="pt-BR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Verificar se livro atualizado</a:t>
            </a:r>
          </a:p>
          <a:p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DELETE /book/1</a:t>
            </a:r>
          </a:p>
          <a:p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GET /book</a:t>
            </a:r>
          </a:p>
          <a:p>
            <a:pPr lvl="1"/>
            <a:endParaRPr lang="pt-BR" sz="2000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Exercícios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Testando os Casos de Uso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551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579579" y="1458917"/>
            <a:ext cx="11520000" cy="1626028"/>
          </a:xfrm>
          <a:prstGeom prst="rect">
            <a:avLst/>
          </a:prstGeom>
          <a:ln w="3810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7030A0"/>
                </a:solidFill>
                <a:latin typeface="Candara" panose="020E0502030303020204" pitchFamily="34" charset="0"/>
              </a:rPr>
              <a:t>Quando o processamento do REQUEST é bem sucedido, o status da reposta sempre será </a:t>
            </a:r>
            <a:r>
              <a:rPr lang="pt-BR" sz="2400" b="1" u="sng">
                <a:solidFill>
                  <a:srgbClr val="7030A0"/>
                </a:solidFill>
                <a:latin typeface="Candara" panose="020E0502030303020204" pitchFamily="34" charset="0"/>
              </a:rPr>
              <a:t>200 OK</a:t>
            </a:r>
          </a:p>
          <a:p>
            <a:r>
              <a:rPr lang="pt-BR" sz="2400">
                <a:solidFill>
                  <a:srgbClr val="7030A0"/>
                </a:solidFill>
                <a:latin typeface="Candara" panose="020E0502030303020204" pitchFamily="34" charset="0"/>
              </a:rPr>
              <a:t>Isso não está errado, mas podemos </a:t>
            </a:r>
            <a:r>
              <a:rPr lang="pt-BR" sz="2400" b="1">
                <a:solidFill>
                  <a:srgbClr val="7030A0"/>
                </a:solidFill>
                <a:latin typeface="Candara" panose="020E0502030303020204" pitchFamily="34" charset="0"/>
              </a:rPr>
              <a:t>aprimorar o expressidade da resposta...</a:t>
            </a:r>
            <a:r>
              <a:rPr lang="pt-BR" sz="240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endParaRPr lang="pt-BR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ela 18">
            <a:extLst>
              <a:ext uri="{FF2B5EF4-FFF2-40B4-BE49-F238E27FC236}">
                <a16:creationId xmlns:a16="http://schemas.microsoft.com/office/drawing/2014/main" id="{EEE18EB4-0980-4E7A-8888-3577E617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19282"/>
              </p:ext>
            </p:extLst>
          </p:nvPr>
        </p:nvGraphicFramePr>
        <p:xfrm>
          <a:off x="579579" y="3301911"/>
          <a:ext cx="11519999" cy="271332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9793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456955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6165108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72369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1989632">
                <a:tc>
                  <a:txBody>
                    <a:bodyPr/>
                    <a:lstStyle/>
                    <a:p>
                      <a:pPr algn="ctr"/>
                      <a:r>
                        <a:rPr lang="pt-BR" sz="2800" b="0" u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200</a:t>
                      </a:r>
                      <a:endParaRPr lang="pt-PT" sz="2800" b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800" b="0" u="none" dirty="0">
                          <a:solidFill>
                            <a:schemeClr val="tx1"/>
                          </a:solidFill>
                        </a:rPr>
                        <a:t>Sucesso</a:t>
                      </a:r>
                      <a:endParaRPr lang="pt-PT" sz="2800" b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800" b="1" u="sng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2800" b="0" u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2800" b="0" u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2800" b="0" u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2800" b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</a:tbl>
          </a:graphicData>
        </a:graphic>
      </p:graphicFrame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45E3E1B2-C719-4082-80A3-4636AB89F769}"/>
              </a:ext>
            </a:extLst>
          </p:cNvPr>
          <p:cNvSpPr/>
          <p:nvPr/>
        </p:nvSpPr>
        <p:spPr>
          <a:xfrm>
            <a:off x="7232074" y="4030501"/>
            <a:ext cx="1800000" cy="720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>
                <a:latin typeface="Candara" panose="020E0502030303020204" pitchFamily="34" charset="0"/>
              </a:rPr>
              <a:t>default</a:t>
            </a: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48D1CAE7-AD43-4C41-AA50-6832C8460702}"/>
              </a:ext>
            </a:extLst>
          </p:cNvPr>
          <p:cNvSpPr/>
          <p:nvPr/>
        </p:nvSpPr>
        <p:spPr>
          <a:xfrm>
            <a:off x="579579" y="701964"/>
            <a:ext cx="1152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i="1">
                <a:solidFill>
                  <a:schemeClr val="bg1"/>
                </a:solidFill>
                <a:latin typeface="Candara" panose="020E0502030303020204" pitchFamily="34" charset="0"/>
              </a:rPr>
              <a:t>Para saber mais: </a:t>
            </a:r>
            <a:r>
              <a:rPr lang="pt-BR" sz="3600" b="1" i="1">
                <a:solidFill>
                  <a:srgbClr val="FFFF00"/>
                </a:solidFill>
                <a:latin typeface="Candara" panose="020E0502030303020204" pitchFamily="34" charset="0"/>
              </a:rPr>
              <a:t>Aprimorando status da resposta</a:t>
            </a:r>
            <a:endParaRPr lang="pt-BR" sz="4400" b="1" i="1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Graphic 6" descr="Ribbon">
            <a:extLst>
              <a:ext uri="{FF2B5EF4-FFF2-40B4-BE49-F238E27FC236}">
                <a16:creationId xmlns:a16="http://schemas.microsoft.com/office/drawing/2014/main" id="{D6B7B631-5BFE-431D-B94C-76C09A81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225" y="8104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49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992FC0FF-E8D1-4B53-98FC-383C9987ECEC}"/>
              </a:ext>
            </a:extLst>
          </p:cNvPr>
          <p:cNvSpPr/>
          <p:nvPr/>
        </p:nvSpPr>
        <p:spPr>
          <a:xfrm>
            <a:off x="579579" y="701964"/>
            <a:ext cx="1152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i="1">
                <a:solidFill>
                  <a:schemeClr val="bg1"/>
                </a:solidFill>
                <a:latin typeface="Candara" panose="020E0502030303020204" pitchFamily="34" charset="0"/>
              </a:rPr>
              <a:t>Para saber mais: </a:t>
            </a:r>
            <a:r>
              <a:rPr lang="pt-BR" sz="3600" b="1" i="1">
                <a:solidFill>
                  <a:srgbClr val="FFFF00"/>
                </a:solidFill>
                <a:latin typeface="Candara" panose="020E0502030303020204" pitchFamily="34" charset="0"/>
              </a:rPr>
              <a:t>Aprimorando status da resposta</a:t>
            </a:r>
            <a:endParaRPr lang="pt-BR" sz="4400" b="1" i="1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aphic 6" descr="Ribbon">
            <a:extLst>
              <a:ext uri="{FF2B5EF4-FFF2-40B4-BE49-F238E27FC236}">
                <a16:creationId xmlns:a16="http://schemas.microsoft.com/office/drawing/2014/main" id="{FD5C60D0-402C-43A4-A89B-0188F61B8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225" y="810440"/>
            <a:ext cx="540000" cy="540000"/>
          </a:xfrm>
          <a:prstGeom prst="rect">
            <a:avLst/>
          </a:prstGeom>
        </p:spPr>
      </p:pic>
      <p:graphicFrame>
        <p:nvGraphicFramePr>
          <p:cNvPr id="8" name="Tabela 18">
            <a:extLst>
              <a:ext uri="{FF2B5EF4-FFF2-40B4-BE49-F238E27FC236}">
                <a16:creationId xmlns:a16="http://schemas.microsoft.com/office/drawing/2014/main" id="{EEE18EB4-0980-4E7A-8888-3577E617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41033"/>
              </p:ext>
            </p:extLst>
          </p:nvPr>
        </p:nvGraphicFramePr>
        <p:xfrm>
          <a:off x="579579" y="1717962"/>
          <a:ext cx="11492349" cy="452390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8530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2918691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  <a:gridCol w="7195128">
                  <a:extLst>
                    <a:ext uri="{9D8B030D-6E8A-4147-A177-3AD203B41FA5}">
                      <a16:colId xmlns:a16="http://schemas.microsoft.com/office/drawing/2014/main" val="89472263"/>
                    </a:ext>
                  </a:extLst>
                </a:gridCol>
              </a:tblGrid>
              <a:tr h="729674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Método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Status com melhor expressidade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2000" b="1">
                          <a:latin typeface="Candara" panose="020E0502030303020204" pitchFamily="34" charset="0"/>
                        </a:rPr>
                        <a:t>Anotar o método com: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1264743">
                <a:tc>
                  <a:txBody>
                    <a:bodyPr/>
                    <a:lstStyle/>
                    <a:p>
                      <a:pPr algn="r"/>
                      <a:r>
                        <a:rPr lang="pt-BR" sz="2000" b="1" u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POST</a:t>
                      </a:r>
                      <a:endParaRPr lang="pt-PT" sz="2000" b="1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u="none">
                          <a:solidFill>
                            <a:srgbClr val="00B050"/>
                          </a:solidFill>
                          <a:latin typeface="Candara" panose="020E0502030303020204" pitchFamily="34" charset="0"/>
                        </a:rPr>
                        <a:t>201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@ResponseStatus</a:t>
                      </a: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code=</a:t>
                      </a:r>
                      <a:r>
                        <a:rPr lang="pt-BR" sz="2000" u="sng">
                          <a:solidFill>
                            <a:srgbClr val="644632"/>
                          </a:solidFill>
                          <a:effectLst/>
                          <a:latin typeface="Consolas" panose="020B0609020204030204" pitchFamily="49" charset="0"/>
                        </a:rPr>
                        <a:t>HttpStatus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2000" b="1" i="1">
                          <a:solidFill>
                            <a:srgbClr val="0000C0"/>
                          </a:solidFill>
                          <a:effectLst/>
                          <a:latin typeface="Consolas" panose="020B0609020204030204" pitchFamily="49" charset="0"/>
                        </a:rPr>
                        <a:t>CREATED</a:t>
                      </a: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1264743">
                <a:tc>
                  <a:txBody>
                    <a:bodyPr/>
                    <a:lstStyle/>
                    <a:p>
                      <a:pPr algn="r"/>
                      <a:r>
                        <a:rPr lang="pt-PT" sz="2000" b="1" u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PUT</a:t>
                      </a:r>
                      <a:endParaRPr lang="pt-PT" sz="2000" b="1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u="none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2000" b="1" u="none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@ResponseStatus</a:t>
                      </a:r>
                      <a:r>
                        <a:rPr lang="it-IT" sz="20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it-IT" sz="20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code=</a:t>
                      </a:r>
                      <a:r>
                        <a:rPr lang="it-IT" sz="2000" u="sng">
                          <a:solidFill>
                            <a:srgbClr val="644632"/>
                          </a:solidFill>
                          <a:effectLst/>
                          <a:latin typeface="Consolas" panose="020B0609020204030204" pitchFamily="49" charset="0"/>
                        </a:rPr>
                        <a:t>HttpStatus</a:t>
                      </a:r>
                      <a:r>
                        <a:rPr lang="it-IT" sz="20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it-IT" sz="2000" b="1" i="1">
                          <a:solidFill>
                            <a:srgbClr val="0000C0"/>
                          </a:solidFill>
                          <a:effectLst/>
                          <a:latin typeface="Consolas" panose="020B0609020204030204" pitchFamily="49" charset="0"/>
                        </a:rPr>
                        <a:t>NO_CONTENT</a:t>
                      </a:r>
                      <a:r>
                        <a:rPr lang="it-IT" sz="20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it-IT" sz="200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400839"/>
                  </a:ext>
                </a:extLst>
              </a:tr>
              <a:tr h="1264743">
                <a:tc>
                  <a:txBody>
                    <a:bodyPr/>
                    <a:lstStyle/>
                    <a:p>
                      <a:pPr algn="r"/>
                      <a:r>
                        <a:rPr lang="pt-PT" sz="2000" b="1" u="none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DELETE</a:t>
                      </a:r>
                      <a:endParaRPr lang="pt-PT" sz="2000" b="1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u="none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2000" b="1" u="none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@ResponseStatus</a:t>
                      </a:r>
                      <a:r>
                        <a:rPr lang="it-IT" sz="20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it-IT" sz="20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code=</a:t>
                      </a:r>
                      <a:r>
                        <a:rPr lang="it-IT" sz="2000" u="sng">
                          <a:solidFill>
                            <a:srgbClr val="644632"/>
                          </a:solidFill>
                          <a:effectLst/>
                          <a:latin typeface="Consolas" panose="020B0609020204030204" pitchFamily="49" charset="0"/>
                        </a:rPr>
                        <a:t>HttpStatus</a:t>
                      </a:r>
                      <a:r>
                        <a:rPr lang="it-IT" sz="20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it-IT" sz="2000" b="1" i="1">
                          <a:solidFill>
                            <a:srgbClr val="0000C0"/>
                          </a:solidFill>
                          <a:effectLst/>
                          <a:latin typeface="Consolas" panose="020B0609020204030204" pitchFamily="49" charset="0"/>
                        </a:rPr>
                        <a:t>NO_CONTENT</a:t>
                      </a:r>
                      <a:r>
                        <a:rPr lang="it-IT" sz="20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it-IT" sz="200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441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3695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992FC0FF-E8D1-4B53-98FC-383C9987ECEC}"/>
              </a:ext>
            </a:extLst>
          </p:cNvPr>
          <p:cNvSpPr/>
          <p:nvPr/>
        </p:nvSpPr>
        <p:spPr>
          <a:xfrm>
            <a:off x="579579" y="701964"/>
            <a:ext cx="1152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i="1">
                <a:solidFill>
                  <a:schemeClr val="bg1"/>
                </a:solidFill>
                <a:latin typeface="Candara" panose="020E0502030303020204" pitchFamily="34" charset="0"/>
              </a:rPr>
              <a:t>Para saber mais: </a:t>
            </a:r>
            <a:r>
              <a:rPr lang="pt-BR" sz="3600" b="1" i="1">
                <a:solidFill>
                  <a:srgbClr val="FFFF00"/>
                </a:solidFill>
                <a:latin typeface="Candara" panose="020E0502030303020204" pitchFamily="34" charset="0"/>
              </a:rPr>
              <a:t>Aprimorando status da resposta</a:t>
            </a:r>
            <a:endParaRPr lang="pt-BR" sz="4400" b="1" i="1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Graphic 6" descr="Ribbon">
            <a:extLst>
              <a:ext uri="{FF2B5EF4-FFF2-40B4-BE49-F238E27FC236}">
                <a16:creationId xmlns:a16="http://schemas.microsoft.com/office/drawing/2014/main" id="{FD5C60D0-402C-43A4-A89B-0188F61B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225" y="810440"/>
            <a:ext cx="540000" cy="540000"/>
          </a:xfrm>
          <a:prstGeom prst="rect">
            <a:avLst/>
          </a:prstGeom>
        </p:spPr>
      </p:pic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7D5449C-5D56-4BB1-8334-BBA732328502}"/>
              </a:ext>
            </a:extLst>
          </p:cNvPr>
          <p:cNvSpPr/>
          <p:nvPr/>
        </p:nvSpPr>
        <p:spPr>
          <a:xfrm>
            <a:off x="579579" y="1530440"/>
            <a:ext cx="11520000" cy="720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rgbClr val="7030A0"/>
                </a:solidFill>
                <a:latin typeface="Candara" panose="020E0502030303020204" pitchFamily="34" charset="0"/>
              </a:rPr>
              <a:t>Resumindo...</a:t>
            </a:r>
            <a:endParaRPr lang="pt-BR" sz="4400" b="1" i="1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E3EE12-8C39-4AFF-A03E-22BD54402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540" y="2459669"/>
            <a:ext cx="7205631" cy="10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4EAF49-2A3E-461B-A8DC-871BBE6D5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540" y="3923301"/>
            <a:ext cx="6961854" cy="10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D75DA73-AAEE-4E87-AD96-B8D6D2520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540" y="5386932"/>
            <a:ext cx="8849552" cy="10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1415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uvida - Dicas de Pedal">
            <a:extLst>
              <a:ext uri="{FF2B5EF4-FFF2-40B4-BE49-F238E27FC236}">
                <a16:creationId xmlns:a16="http://schemas.microsoft.com/office/drawing/2014/main" id="{814B93E2-092E-4554-BAED-5124E76C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265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enhuma descrição de foto disponível.">
            <a:extLst>
              <a:ext uri="{FF2B5EF4-FFF2-40B4-BE49-F238E27FC236}">
                <a16:creationId xmlns:a16="http://schemas.microsoft.com/office/drawing/2014/main" id="{06E64515-8A99-430D-8E67-FCC09B4B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0" y="570978"/>
            <a:ext cx="9605000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8E05A3-E8D1-4CDE-A76F-BCDF314C100D}"/>
              </a:ext>
            </a:extLst>
          </p:cNvPr>
          <p:cNvSpPr txBox="1"/>
          <p:nvPr/>
        </p:nvSpPr>
        <p:spPr>
          <a:xfrm>
            <a:off x="2983345" y="6025412"/>
            <a:ext cx="776778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padraoArquitetural(soa -&gt; soa.</a:t>
            </a:r>
            <a:r>
              <a:rPr lang="en-US" sz="2800">
                <a:solidFill>
                  <a:srgbClr val="FFFF00"/>
                </a:solidFill>
                <a:latin typeface="Consolas" panose="020B0609020204030204" pitchFamily="49" charset="0"/>
              </a:rPr>
              <a:t>ok()</a:t>
            </a:r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8D7D07-068E-4035-AE26-B25F2BB8D4C4}"/>
</file>

<file path=customXml/itemProps2.xml><?xml version="1.0" encoding="utf-8"?>
<ds:datastoreItem xmlns:ds="http://schemas.openxmlformats.org/officeDocument/2006/customXml" ds:itemID="{1F772047-410A-4333-9A57-9D837EDCD496}"/>
</file>

<file path=customXml/itemProps3.xml><?xml version="1.0" encoding="utf-8"?>
<ds:datastoreItem xmlns:ds="http://schemas.openxmlformats.org/officeDocument/2006/customXml" ds:itemID="{F0A92FF2-F035-487D-AE28-5F26FCDD2834}"/>
</file>

<file path=docProps/app.xml><?xml version="1.0" encoding="utf-8"?>
<Properties xmlns="http://schemas.openxmlformats.org/officeDocument/2006/extended-properties" xmlns:vt="http://schemas.openxmlformats.org/officeDocument/2006/docPropsVTypes">
  <TotalTime>10245</TotalTime>
  <Words>2470</Words>
  <Application>Microsoft Office PowerPoint</Application>
  <PresentationFormat>Widescreen</PresentationFormat>
  <Paragraphs>632</Paragraphs>
  <Slides>96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96</vt:i4>
      </vt:variant>
    </vt:vector>
  </HeadingPairs>
  <TitlesOfParts>
    <vt:vector size="112" baseType="lpstr">
      <vt:lpstr>Arial</vt:lpstr>
      <vt:lpstr>Calibri</vt:lpstr>
      <vt:lpstr>Calibri Light</vt:lpstr>
      <vt:lpstr>Candara</vt:lpstr>
      <vt:lpstr>Consolas</vt:lpstr>
      <vt:lpstr>Courier New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Wingdings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497</cp:revision>
  <dcterms:created xsi:type="dcterms:W3CDTF">2017-03-24T14:48:15Z</dcterms:created>
  <dcterms:modified xsi:type="dcterms:W3CDTF">2023-11-01T16:58:57Z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