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</p:sldMasterIdLst>
  <p:notesMasterIdLst>
    <p:notesMasterId r:id="rId97"/>
  </p:notesMasterIdLst>
  <p:sldIdLst>
    <p:sldId id="571" r:id="rId4"/>
    <p:sldId id="687" r:id="rId5"/>
    <p:sldId id="848" r:id="rId6"/>
    <p:sldId id="1505" r:id="rId7"/>
    <p:sldId id="1517" r:id="rId8"/>
    <p:sldId id="1506" r:id="rId9"/>
    <p:sldId id="1507" r:id="rId10"/>
    <p:sldId id="1508" r:id="rId11"/>
    <p:sldId id="1509" r:id="rId12"/>
    <p:sldId id="1510" r:id="rId13"/>
    <p:sldId id="1511" r:id="rId14"/>
    <p:sldId id="1512" r:id="rId15"/>
    <p:sldId id="1290" r:id="rId16"/>
    <p:sldId id="1513" r:id="rId17"/>
    <p:sldId id="1514" r:id="rId18"/>
    <p:sldId id="1515" r:id="rId19"/>
    <p:sldId id="1516" r:id="rId20"/>
    <p:sldId id="1535" r:id="rId21"/>
    <p:sldId id="1344" r:id="rId22"/>
    <p:sldId id="1519" r:id="rId23"/>
    <p:sldId id="1520" r:id="rId24"/>
    <p:sldId id="1521" r:id="rId25"/>
    <p:sldId id="1524" r:id="rId26"/>
    <p:sldId id="1525" r:id="rId27"/>
    <p:sldId id="1526" r:id="rId28"/>
    <p:sldId id="1527" r:id="rId29"/>
    <p:sldId id="1536" r:id="rId30"/>
    <p:sldId id="1528" r:id="rId31"/>
    <p:sldId id="1529" r:id="rId32"/>
    <p:sldId id="1537" r:id="rId33"/>
    <p:sldId id="1325" r:id="rId34"/>
    <p:sldId id="1330" r:id="rId35"/>
    <p:sldId id="1335" r:id="rId36"/>
    <p:sldId id="1327" r:id="rId37"/>
    <p:sldId id="1328" r:id="rId38"/>
    <p:sldId id="1538" r:id="rId39"/>
    <p:sldId id="1332" r:id="rId40"/>
    <p:sldId id="1329" r:id="rId41"/>
    <p:sldId id="1333" r:id="rId42"/>
    <p:sldId id="1334" r:id="rId43"/>
    <p:sldId id="1539" r:id="rId44"/>
    <p:sldId id="1540" r:id="rId45"/>
    <p:sldId id="1289" r:id="rId46"/>
    <p:sldId id="1228" r:id="rId47"/>
    <p:sldId id="1530" r:id="rId48"/>
    <p:sldId id="1531" r:id="rId49"/>
    <p:sldId id="1532" r:id="rId50"/>
    <p:sldId id="1533" r:id="rId51"/>
    <p:sldId id="1534" r:id="rId52"/>
    <p:sldId id="1541" r:id="rId53"/>
    <p:sldId id="1542" r:id="rId54"/>
    <p:sldId id="1544" r:id="rId55"/>
    <p:sldId id="1543" r:id="rId56"/>
    <p:sldId id="1545" r:id="rId57"/>
    <p:sldId id="1546" r:id="rId58"/>
    <p:sldId id="1547" r:id="rId59"/>
    <p:sldId id="1548" r:id="rId60"/>
    <p:sldId id="1523" r:id="rId61"/>
    <p:sldId id="1549" r:id="rId62"/>
    <p:sldId id="1550" r:id="rId63"/>
    <p:sldId id="1551" r:id="rId64"/>
    <p:sldId id="1552" r:id="rId65"/>
    <p:sldId id="1553" r:id="rId66"/>
    <p:sldId id="1554" r:id="rId67"/>
    <p:sldId id="1305" r:id="rId68"/>
    <p:sldId id="1572" r:id="rId69"/>
    <p:sldId id="1555" r:id="rId70"/>
    <p:sldId id="1556" r:id="rId71"/>
    <p:sldId id="1557" r:id="rId72"/>
    <p:sldId id="1345" r:id="rId73"/>
    <p:sldId id="1346" r:id="rId74"/>
    <p:sldId id="1559" r:id="rId75"/>
    <p:sldId id="1560" r:id="rId76"/>
    <p:sldId id="1561" r:id="rId77"/>
    <p:sldId id="1310" r:id="rId78"/>
    <p:sldId id="1311" r:id="rId79"/>
    <p:sldId id="1315" r:id="rId80"/>
    <p:sldId id="1319" r:id="rId81"/>
    <p:sldId id="1562" r:id="rId82"/>
    <p:sldId id="1522" r:id="rId83"/>
    <p:sldId id="1570" r:id="rId84"/>
    <p:sldId id="1571" r:id="rId85"/>
    <p:sldId id="1563" r:id="rId86"/>
    <p:sldId id="1564" r:id="rId87"/>
    <p:sldId id="1565" r:id="rId88"/>
    <p:sldId id="1568" r:id="rId89"/>
    <p:sldId id="1569" r:id="rId90"/>
    <p:sldId id="1567" r:id="rId91"/>
    <p:sldId id="1566" r:id="rId92"/>
    <p:sldId id="1558" r:id="rId93"/>
    <p:sldId id="616" r:id="rId94"/>
    <p:sldId id="1518" r:id="rId95"/>
    <p:sldId id="262" r:id="rId9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8B65AF8-5237-4428-90C1-1668BEB5D5BD}">
          <p14:sldIdLst>
            <p14:sldId id="571"/>
            <p14:sldId id="687"/>
            <p14:sldId id="848"/>
            <p14:sldId id="1505"/>
            <p14:sldId id="1517"/>
            <p14:sldId id="1506"/>
            <p14:sldId id="1507"/>
            <p14:sldId id="1508"/>
            <p14:sldId id="1509"/>
            <p14:sldId id="1510"/>
            <p14:sldId id="1511"/>
            <p14:sldId id="1512"/>
            <p14:sldId id="1290"/>
            <p14:sldId id="1513"/>
            <p14:sldId id="1514"/>
            <p14:sldId id="1515"/>
            <p14:sldId id="1516"/>
            <p14:sldId id="1535"/>
            <p14:sldId id="1344"/>
            <p14:sldId id="1519"/>
            <p14:sldId id="1520"/>
            <p14:sldId id="1521"/>
            <p14:sldId id="1524"/>
            <p14:sldId id="1525"/>
            <p14:sldId id="1526"/>
            <p14:sldId id="1527"/>
            <p14:sldId id="1536"/>
            <p14:sldId id="1528"/>
            <p14:sldId id="1529"/>
            <p14:sldId id="1537"/>
            <p14:sldId id="1325"/>
            <p14:sldId id="1330"/>
            <p14:sldId id="1335"/>
            <p14:sldId id="1327"/>
            <p14:sldId id="1328"/>
            <p14:sldId id="1538"/>
            <p14:sldId id="1332"/>
            <p14:sldId id="1329"/>
            <p14:sldId id="1333"/>
            <p14:sldId id="1334"/>
            <p14:sldId id="1539"/>
            <p14:sldId id="1540"/>
            <p14:sldId id="1289"/>
            <p14:sldId id="1228"/>
            <p14:sldId id="1530"/>
            <p14:sldId id="1531"/>
            <p14:sldId id="1532"/>
            <p14:sldId id="1533"/>
            <p14:sldId id="1534"/>
            <p14:sldId id="1541"/>
            <p14:sldId id="1542"/>
            <p14:sldId id="1544"/>
            <p14:sldId id="1543"/>
            <p14:sldId id="1545"/>
            <p14:sldId id="1546"/>
            <p14:sldId id="1547"/>
            <p14:sldId id="1548"/>
            <p14:sldId id="1523"/>
            <p14:sldId id="1549"/>
            <p14:sldId id="1550"/>
            <p14:sldId id="1551"/>
            <p14:sldId id="1552"/>
            <p14:sldId id="1553"/>
            <p14:sldId id="1554"/>
            <p14:sldId id="1305"/>
            <p14:sldId id="1572"/>
            <p14:sldId id="1555"/>
            <p14:sldId id="1556"/>
            <p14:sldId id="1557"/>
            <p14:sldId id="1345"/>
            <p14:sldId id="1346"/>
            <p14:sldId id="1559"/>
            <p14:sldId id="1560"/>
            <p14:sldId id="1561"/>
            <p14:sldId id="1310"/>
            <p14:sldId id="1311"/>
            <p14:sldId id="1315"/>
            <p14:sldId id="1319"/>
            <p14:sldId id="1562"/>
            <p14:sldId id="1522"/>
            <p14:sldId id="1570"/>
            <p14:sldId id="1571"/>
            <p14:sldId id="1563"/>
            <p14:sldId id="1564"/>
            <p14:sldId id="1565"/>
            <p14:sldId id="1568"/>
            <p14:sldId id="1569"/>
            <p14:sldId id="1567"/>
            <p14:sldId id="1566"/>
            <p14:sldId id="1558"/>
            <p14:sldId id="616"/>
            <p14:sldId id="151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660066"/>
    <a:srgbClr val="9933FF"/>
    <a:srgbClr val="CC00CC"/>
    <a:srgbClr val="003300"/>
    <a:srgbClr val="6600CC"/>
    <a:srgbClr val="000066"/>
    <a:srgbClr val="9900CC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94533" autoAdjust="0"/>
  </p:normalViewPr>
  <p:slideViewPr>
    <p:cSldViewPr snapToGrid="0">
      <p:cViewPr varScale="1">
        <p:scale>
          <a:sx n="104" d="100"/>
          <a:sy n="104" d="100"/>
        </p:scale>
        <p:origin x="63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presProps" Target="presProps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13/12/2023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032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150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513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17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21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6110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754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2F1ABEC6-F699-4B8B-80AD-C0ECE2035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853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2F1ABEC6-F699-4B8B-80AD-C0ECE2035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620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2F1ABEC6-F699-4B8B-80AD-C0ECE2035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336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2F1ABEC6-F699-4B8B-80AD-C0ECE2035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646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2F1ABEC6-F699-4B8B-80AD-C0ECE2035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5639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2F1ABEC6-F699-4B8B-80AD-C0ECE2035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518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82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548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72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638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14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076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180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1643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324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975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752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986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925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59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7118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435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3458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9380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574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27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880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45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470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0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7838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1180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2534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634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102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66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440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971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326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243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5244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389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593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199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861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771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3029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967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39424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005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721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7052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8781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88926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5443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029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4726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0953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1289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99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82150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78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13/12/2023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13/12/2023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13/12/2023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291233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291033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291133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922567" y="34288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3544167" y="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88385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50967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5283200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950967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283200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10027600" y="2734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" name="Google Shape;28;p5"/>
          <p:cNvSpPr/>
          <p:nvPr/>
        </p:nvSpPr>
        <p:spPr>
          <a:xfrm>
            <a:off x="8406000" y="0"/>
            <a:ext cx="1621600" cy="273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20926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542033" y="1787200"/>
            <a:ext cx="56428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542033" y="2794800"/>
            <a:ext cx="5642800" cy="2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solidFill>
                  <a:schemeClr val="accent2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7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6" name="Google Shape;36;p7"/>
          <p:cNvSpPr/>
          <p:nvPr/>
        </p:nvSpPr>
        <p:spPr>
          <a:xfrm>
            <a:off x="10601767" y="34290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085010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950967" y="725433"/>
            <a:ext cx="56864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67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5281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3080467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957067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080467" y="2478500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8310733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6248533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8367733" y="2478504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3080467" y="3825036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957067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3080467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8367533" y="3825033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6248533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8367733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6" name="Google Shape;76;p14"/>
          <p:cNvSpPr/>
          <p:nvPr/>
        </p:nvSpPr>
        <p:spPr>
          <a:xfrm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364958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465067" y="50336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465067" y="40684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465067" y="30874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465067" y="21222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7221600" y="1346800"/>
            <a:ext cx="1621600" cy="20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8843200" y="3428800"/>
            <a:ext cx="1621600" cy="34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65573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10508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10508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45882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45882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81256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81256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1" name="Google Shape;101;p17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007272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2504367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2504367" y="2325793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7135329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7135324" y="2325709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2504367" y="3864197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2504367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7135233" y="3864208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7135233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812012" y="2372624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812100" y="4563200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424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13/12/2023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1" name="Google Shape;141;p23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795179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9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957067" y="1674367"/>
            <a:ext cx="6175600" cy="4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458613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1001300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1001300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4678116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4678116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8288133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8288133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5" name="Google Shape;155;p25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250946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9492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9492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39786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39786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70080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70080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9492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9492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39786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39786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70080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70080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71" name="Google Shape;171;p26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7703695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145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9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950967" y="4647567"/>
            <a:ext cx="52748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8948800" y="3428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76" name="Google Shape;176;p27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619239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1_Table of conten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565203" y="5166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565200" y="1070028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697343" y="872151"/>
            <a:ext cx="2318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4567019" y="163238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4567012" y="2185145"/>
            <a:ext cx="2635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697343" y="1985051"/>
            <a:ext cx="2153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4570665" y="27481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4570663" y="3300263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697343" y="30979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8802172" y="2195027"/>
            <a:ext cx="38844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4570665" y="386388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4570663" y="4415379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697343" y="42108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4570665" y="49796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4570663" y="5530496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697343" y="53237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08290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90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71019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8076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195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62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13/12/2023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6953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719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2193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284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8192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352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3192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0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13/12/2023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13/12/2023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13/12/2023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13/12/2023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13/12/2023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13/12/2023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13/12/2023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 dirty="0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 dirty="0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 dirty="0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‹nº›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5386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‹nº›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4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sv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sv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sv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>
            <a:extLst>
              <a:ext uri="{FF2B5EF4-FFF2-40B4-BE49-F238E27FC236}">
                <a16:creationId xmlns:a16="http://schemas.microsoft.com/office/drawing/2014/main" id="{AF06BC9E-D665-44BA-98B8-2FC3E370CB78}"/>
              </a:ext>
            </a:extLst>
          </p:cNvPr>
          <p:cNvSpPr txBox="1">
            <a:spLocks/>
          </p:cNvSpPr>
          <p:nvPr/>
        </p:nvSpPr>
        <p:spPr>
          <a:xfrm>
            <a:off x="696001" y="747659"/>
            <a:ext cx="11159999" cy="1290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solidFill>
                  <a:srgbClr val="003399"/>
                </a:solidFill>
                <a:latin typeface="Candara" panose="020E0502030303020204" pitchFamily="34" charset="0"/>
              </a:rPr>
              <a:t>S203 [ADS]</a:t>
            </a:r>
          </a:p>
          <a:p>
            <a:pPr algn="ctr"/>
            <a:r>
              <a:rPr lang="pt-BR" sz="5400" b="1" i="1" dirty="0">
                <a:solidFill>
                  <a:srgbClr val="00B0F0"/>
                </a:solidFill>
                <a:latin typeface="Candara" panose="020E0502030303020204" pitchFamily="34" charset="0"/>
              </a:rPr>
              <a:t>Arquitetura e Desenho de Software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4C00C9-D959-47F7-8A85-07217972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2083801"/>
            <a:ext cx="9000000" cy="452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2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10F43B7-1CA6-4E01-9101-DEB3F5821EB5}"/>
              </a:ext>
            </a:extLst>
          </p:cNvPr>
          <p:cNvSpPr/>
          <p:nvPr/>
        </p:nvSpPr>
        <p:spPr>
          <a:xfrm>
            <a:off x="1638327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Tipos de Formulários no Angular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0D17083-C832-428D-B24B-42A864B6C3B8}"/>
              </a:ext>
            </a:extLst>
          </p:cNvPr>
          <p:cNvSpPr/>
          <p:nvPr/>
        </p:nvSpPr>
        <p:spPr>
          <a:xfrm>
            <a:off x="1379014" y="2211075"/>
            <a:ext cx="4320000" cy="1080000"/>
          </a:xfrm>
          <a:prstGeom prst="roundRect">
            <a:avLst/>
          </a:prstGeom>
          <a:solidFill>
            <a:srgbClr val="333399">
              <a:alpha val="14902"/>
            </a:srgbClr>
          </a:solidFill>
          <a:ln w="3810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333399"/>
                </a:solidFill>
                <a:latin typeface="Candara" panose="020E0502030303020204" pitchFamily="34" charset="0"/>
              </a:rPr>
              <a:t>Formulário é criado e </a:t>
            </a:r>
          </a:p>
          <a:p>
            <a:pPr algn="ctr"/>
            <a:r>
              <a:rPr lang="en-US" sz="2000" b="1">
                <a:solidFill>
                  <a:srgbClr val="333399"/>
                </a:solidFill>
                <a:latin typeface="Candara" panose="020E0502030303020204" pitchFamily="34" charset="0"/>
              </a:rPr>
              <a:t>configurado na PÁGINA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940A128-AE02-4119-A006-20EC0DC997B1}"/>
              </a:ext>
            </a:extLst>
          </p:cNvPr>
          <p:cNvSpPr/>
          <p:nvPr/>
        </p:nvSpPr>
        <p:spPr>
          <a:xfrm>
            <a:off x="7013620" y="2211075"/>
            <a:ext cx="4320000" cy="1080000"/>
          </a:xfrm>
          <a:prstGeom prst="roundRect">
            <a:avLst/>
          </a:prstGeom>
          <a:solidFill>
            <a:srgbClr val="006666">
              <a:alpha val="14902"/>
            </a:srgbClr>
          </a:solidFill>
          <a:ln w="38100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6666"/>
                </a:solidFill>
                <a:latin typeface="Candara" panose="020E0502030303020204" pitchFamily="34" charset="0"/>
              </a:rPr>
              <a:t>Formulário é criado e configurado na CLASSE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4F1F8F8-195A-4D99-A9D4-078ACDBC342B}"/>
              </a:ext>
            </a:extLst>
          </p:cNvPr>
          <p:cNvSpPr/>
          <p:nvPr/>
        </p:nvSpPr>
        <p:spPr>
          <a:xfrm>
            <a:off x="1379014" y="883436"/>
            <a:ext cx="4320000" cy="1080000"/>
          </a:xfrm>
          <a:prstGeom prst="roundRect">
            <a:avLst>
              <a:gd name="adj" fmla="val 50000"/>
            </a:avLst>
          </a:prstGeom>
          <a:solidFill>
            <a:srgbClr val="333399"/>
          </a:solidFill>
          <a:ln w="3810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>
                <a:solidFill>
                  <a:schemeClr val="bg1"/>
                </a:solidFill>
                <a:latin typeface="Candara" panose="020E0502030303020204" pitchFamily="34" charset="0"/>
              </a:rPr>
              <a:t>Template Driven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EE22111-3080-4803-9E86-7EAA506C044A}"/>
              </a:ext>
            </a:extLst>
          </p:cNvPr>
          <p:cNvSpPr/>
          <p:nvPr/>
        </p:nvSpPr>
        <p:spPr>
          <a:xfrm>
            <a:off x="7013620" y="883436"/>
            <a:ext cx="4320000" cy="1080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 w="38100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>
                <a:solidFill>
                  <a:schemeClr val="bg1"/>
                </a:solidFill>
                <a:latin typeface="Candara" panose="020E0502030303020204" pitchFamily="34" charset="0"/>
              </a:rPr>
              <a:t>Data Driven (Reativo)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39ED196-3C76-4327-A507-47B16CC2D2DF}"/>
              </a:ext>
            </a:extLst>
          </p:cNvPr>
          <p:cNvSpPr/>
          <p:nvPr/>
        </p:nvSpPr>
        <p:spPr>
          <a:xfrm>
            <a:off x="1379014" y="3538714"/>
            <a:ext cx="4320000" cy="1080000"/>
          </a:xfrm>
          <a:prstGeom prst="roundRect">
            <a:avLst/>
          </a:prstGeom>
          <a:solidFill>
            <a:srgbClr val="333399">
              <a:alpha val="14902"/>
            </a:srgbClr>
          </a:solidFill>
          <a:ln w="3810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333399"/>
                </a:solidFill>
                <a:latin typeface="Candara" panose="020E0502030303020204" pitchFamily="34" charset="0"/>
              </a:rPr>
              <a:t>Validações simples são feitas na PÁGINA (nativa no HTML 5)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845DE92-ABA3-4FEF-9963-9CC14D633007}"/>
              </a:ext>
            </a:extLst>
          </p:cNvPr>
          <p:cNvSpPr/>
          <p:nvPr/>
        </p:nvSpPr>
        <p:spPr>
          <a:xfrm>
            <a:off x="7013620" y="3538714"/>
            <a:ext cx="4320000" cy="1080000"/>
          </a:xfrm>
          <a:prstGeom prst="roundRect">
            <a:avLst/>
          </a:prstGeom>
          <a:solidFill>
            <a:srgbClr val="006666">
              <a:alpha val="14902"/>
            </a:srgbClr>
          </a:solidFill>
          <a:ln w="38100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6666"/>
                </a:solidFill>
                <a:latin typeface="Candara" panose="020E0502030303020204" pitchFamily="34" charset="0"/>
              </a:rPr>
              <a:t>Validações são configuradas na CLASSE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1FC895B-CC9F-4D89-B8E9-808479F597F3}"/>
              </a:ext>
            </a:extLst>
          </p:cNvPr>
          <p:cNvSpPr/>
          <p:nvPr/>
        </p:nvSpPr>
        <p:spPr>
          <a:xfrm>
            <a:off x="7013620" y="4866353"/>
            <a:ext cx="4320000" cy="1080000"/>
          </a:xfrm>
          <a:prstGeom prst="roundRect">
            <a:avLst/>
          </a:prstGeom>
          <a:solidFill>
            <a:srgbClr val="006666">
              <a:alpha val="14902"/>
            </a:srgbClr>
          </a:solidFill>
          <a:ln w="38100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6666"/>
                </a:solidFill>
                <a:latin typeface="Candara" panose="020E0502030303020204" pitchFamily="34" charset="0"/>
              </a:rPr>
              <a:t>Validações complexas são suportados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A931542-C2E3-4F71-AAB3-44E566B71F70}"/>
              </a:ext>
            </a:extLst>
          </p:cNvPr>
          <p:cNvSpPr/>
          <p:nvPr/>
        </p:nvSpPr>
        <p:spPr>
          <a:xfrm>
            <a:off x="1379014" y="4866353"/>
            <a:ext cx="4320000" cy="1080000"/>
          </a:xfrm>
          <a:prstGeom prst="roundRect">
            <a:avLst/>
          </a:prstGeom>
          <a:solidFill>
            <a:srgbClr val="333399">
              <a:alpha val="14902"/>
            </a:srgbClr>
          </a:solidFill>
          <a:ln w="3810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333399"/>
                </a:solidFill>
                <a:latin typeface="Candara" panose="020E0502030303020204" pitchFamily="34" charset="0"/>
              </a:rPr>
              <a:t>Sem suporte para validações mais complexas</a:t>
            </a:r>
          </a:p>
        </p:txBody>
      </p:sp>
    </p:spTree>
    <p:extLst>
      <p:ext uri="{BB962C8B-B14F-4D97-AF65-F5344CB8AC3E}">
        <p14:creationId xmlns:p14="http://schemas.microsoft.com/office/powerpoint/2010/main" val="279230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0D17083-C832-428D-B24B-42A864B6C3B8}"/>
              </a:ext>
            </a:extLst>
          </p:cNvPr>
          <p:cNvSpPr/>
          <p:nvPr/>
        </p:nvSpPr>
        <p:spPr>
          <a:xfrm>
            <a:off x="1379014" y="2211075"/>
            <a:ext cx="4320000" cy="1080000"/>
          </a:xfrm>
          <a:prstGeom prst="roundRect">
            <a:avLst/>
          </a:prstGeom>
          <a:solidFill>
            <a:srgbClr val="333399">
              <a:alpha val="14902"/>
            </a:srgbClr>
          </a:solidFill>
          <a:ln w="3810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333399"/>
                </a:solidFill>
                <a:latin typeface="Candara" panose="020E0502030303020204" pitchFamily="34" charset="0"/>
              </a:rPr>
              <a:t>Formulário é criado e </a:t>
            </a:r>
          </a:p>
          <a:p>
            <a:pPr algn="ctr"/>
            <a:r>
              <a:rPr lang="en-US" sz="2000" b="1">
                <a:solidFill>
                  <a:srgbClr val="333399"/>
                </a:solidFill>
                <a:latin typeface="Candara" panose="020E0502030303020204" pitchFamily="34" charset="0"/>
              </a:rPr>
              <a:t>configurado na PÁGINA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940A128-AE02-4119-A006-20EC0DC997B1}"/>
              </a:ext>
            </a:extLst>
          </p:cNvPr>
          <p:cNvSpPr/>
          <p:nvPr/>
        </p:nvSpPr>
        <p:spPr>
          <a:xfrm>
            <a:off x="7013620" y="2211075"/>
            <a:ext cx="4320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Formulário é criado e configurado no Component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4F1F8F8-195A-4D99-A9D4-078ACDBC342B}"/>
              </a:ext>
            </a:extLst>
          </p:cNvPr>
          <p:cNvSpPr/>
          <p:nvPr/>
        </p:nvSpPr>
        <p:spPr>
          <a:xfrm>
            <a:off x="1379014" y="883436"/>
            <a:ext cx="4320000" cy="1080000"/>
          </a:xfrm>
          <a:prstGeom prst="roundRect">
            <a:avLst>
              <a:gd name="adj" fmla="val 50000"/>
            </a:avLst>
          </a:prstGeom>
          <a:solidFill>
            <a:srgbClr val="333399"/>
          </a:solidFill>
          <a:ln w="3810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>
                <a:solidFill>
                  <a:schemeClr val="bg1"/>
                </a:solidFill>
                <a:latin typeface="Candara" panose="020E0502030303020204" pitchFamily="34" charset="0"/>
              </a:rPr>
              <a:t>Template Driven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EE22111-3080-4803-9E86-7EAA506C044A}"/>
              </a:ext>
            </a:extLst>
          </p:cNvPr>
          <p:cNvSpPr/>
          <p:nvPr/>
        </p:nvSpPr>
        <p:spPr>
          <a:xfrm>
            <a:off x="7013620" y="883436"/>
            <a:ext cx="4320000" cy="108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Data Driven (Reativo)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39ED196-3C76-4327-A507-47B16CC2D2DF}"/>
              </a:ext>
            </a:extLst>
          </p:cNvPr>
          <p:cNvSpPr/>
          <p:nvPr/>
        </p:nvSpPr>
        <p:spPr>
          <a:xfrm>
            <a:off x="1379014" y="3538714"/>
            <a:ext cx="4320000" cy="1080000"/>
          </a:xfrm>
          <a:prstGeom prst="roundRect">
            <a:avLst/>
          </a:prstGeom>
          <a:solidFill>
            <a:srgbClr val="333399">
              <a:alpha val="14902"/>
            </a:srgbClr>
          </a:solidFill>
          <a:ln w="3810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333399"/>
                </a:solidFill>
                <a:latin typeface="Candara" panose="020E0502030303020204" pitchFamily="34" charset="0"/>
              </a:rPr>
              <a:t>Validações simples são feitas na PÁGINA (nativa no HTML 5)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845DE92-ABA3-4FEF-9963-9CC14D633007}"/>
              </a:ext>
            </a:extLst>
          </p:cNvPr>
          <p:cNvSpPr/>
          <p:nvPr/>
        </p:nvSpPr>
        <p:spPr>
          <a:xfrm>
            <a:off x="7013620" y="3538714"/>
            <a:ext cx="4320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Validações são configuradas no Component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1FC895B-CC9F-4D89-B8E9-808479F597F3}"/>
              </a:ext>
            </a:extLst>
          </p:cNvPr>
          <p:cNvSpPr/>
          <p:nvPr/>
        </p:nvSpPr>
        <p:spPr>
          <a:xfrm>
            <a:off x="7013620" y="4866353"/>
            <a:ext cx="4320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Validações complexas são suportados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A931542-C2E3-4F71-AAB3-44E566B71F70}"/>
              </a:ext>
            </a:extLst>
          </p:cNvPr>
          <p:cNvSpPr/>
          <p:nvPr/>
        </p:nvSpPr>
        <p:spPr>
          <a:xfrm>
            <a:off x="1379014" y="4866353"/>
            <a:ext cx="4320000" cy="1080000"/>
          </a:xfrm>
          <a:prstGeom prst="roundRect">
            <a:avLst/>
          </a:prstGeom>
          <a:solidFill>
            <a:srgbClr val="333399">
              <a:alpha val="14902"/>
            </a:srgbClr>
          </a:solidFill>
          <a:ln w="3810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333399"/>
                </a:solidFill>
                <a:latin typeface="Candara" panose="020E0502030303020204" pitchFamily="34" charset="0"/>
              </a:rPr>
              <a:t>Sem suporte para validações mais complexas</a:t>
            </a:r>
          </a:p>
        </p:txBody>
      </p:sp>
      <p:sp>
        <p:nvSpPr>
          <p:cNvPr id="12" name="Rectangle: Diagonal Corners Rounded 8">
            <a:extLst>
              <a:ext uri="{FF2B5EF4-FFF2-40B4-BE49-F238E27FC236}">
                <a16:creationId xmlns:a16="http://schemas.microsoft.com/office/drawing/2014/main" id="{F3FDD0F6-0F97-40D3-BFF8-CA9B36614711}"/>
              </a:ext>
            </a:extLst>
          </p:cNvPr>
          <p:cNvSpPr/>
          <p:nvPr/>
        </p:nvSpPr>
        <p:spPr>
          <a:xfrm>
            <a:off x="1638327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Tipos de Formulários no Angular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060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Diagonal Corners Rounded 8">
            <a:extLst>
              <a:ext uri="{FF2B5EF4-FFF2-40B4-BE49-F238E27FC236}">
                <a16:creationId xmlns:a16="http://schemas.microsoft.com/office/drawing/2014/main" id="{4646F334-D868-441F-839F-0597066935BE}"/>
              </a:ext>
            </a:extLst>
          </p:cNvPr>
          <p:cNvSpPr/>
          <p:nvPr/>
        </p:nvSpPr>
        <p:spPr>
          <a:xfrm>
            <a:off x="1638327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3333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>
                <a:solidFill>
                  <a:prstClr val="white"/>
                </a:solidFill>
                <a:latin typeface="Candara" panose="020E0502030303020204" pitchFamily="34" charset="0"/>
              </a:rPr>
              <a:t>Formulário</a:t>
            </a:r>
            <a:r>
              <a:rPr lang="en-US" sz="2800" b="1">
                <a:solidFill>
                  <a:prstClr val="white"/>
                </a:solidFill>
                <a:latin typeface="Candara" panose="020E0502030303020204" pitchFamily="34" charset="0"/>
              </a:rPr>
              <a:t> </a:t>
            </a:r>
            <a:r>
              <a:rPr lang="en-US" sz="2800" b="1" i="1">
                <a:solidFill>
                  <a:prstClr val="white"/>
                </a:solidFill>
                <a:latin typeface="Candara" panose="020E0502030303020204" pitchFamily="34" charset="0"/>
              </a:rPr>
              <a:t>Template Driven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6" name="Rectangle: Diagonal Corners Rounded 8">
            <a:extLst>
              <a:ext uri="{FF2B5EF4-FFF2-40B4-BE49-F238E27FC236}">
                <a16:creationId xmlns:a16="http://schemas.microsoft.com/office/drawing/2014/main" id="{DA236D5D-6FFD-4D61-86D5-9CEA2825C9AB}"/>
              </a:ext>
            </a:extLst>
          </p:cNvPr>
          <p:cNvSpPr/>
          <p:nvPr/>
        </p:nvSpPr>
        <p:spPr>
          <a:xfrm>
            <a:off x="558327" y="900549"/>
            <a:ext cx="11520000" cy="720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4472C4">
              <a:alpha val="1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Não usaremos validação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7" name="Rectangle: Diagonal Corners Rounded 8">
            <a:extLst>
              <a:ext uri="{FF2B5EF4-FFF2-40B4-BE49-F238E27FC236}">
                <a16:creationId xmlns:a16="http://schemas.microsoft.com/office/drawing/2014/main" id="{7EBF8A5B-FCC5-458E-A808-03557C6C07F0}"/>
              </a:ext>
            </a:extLst>
          </p:cNvPr>
          <p:cNvSpPr/>
          <p:nvPr/>
        </p:nvSpPr>
        <p:spPr>
          <a:xfrm>
            <a:off x="558327" y="1856513"/>
            <a:ext cx="11520000" cy="720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4472C4">
              <a:alpha val="1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>
                <a:solidFill>
                  <a:srgbClr val="0070C0"/>
                </a:solidFill>
                <a:latin typeface="Candara" panose="020E0502030303020204" pitchFamily="34" charset="0"/>
              </a:rPr>
              <a:t>Usamos o módulo </a:t>
            </a:r>
            <a:r>
              <a:rPr lang="en-US" sz="2400" b="1">
                <a:solidFill>
                  <a:srgbClr val="0070C0"/>
                </a:solidFill>
                <a:latin typeface="Candara" panose="020E0502030303020204" pitchFamily="34" charset="0"/>
              </a:rPr>
              <a:t>FormsModule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8" name="Rectangle: Diagonal Corners Rounded 8">
            <a:extLst>
              <a:ext uri="{FF2B5EF4-FFF2-40B4-BE49-F238E27FC236}">
                <a16:creationId xmlns:a16="http://schemas.microsoft.com/office/drawing/2014/main" id="{4E2101A0-D029-4BEE-A970-DED6B67D057D}"/>
              </a:ext>
            </a:extLst>
          </p:cNvPr>
          <p:cNvSpPr/>
          <p:nvPr/>
        </p:nvSpPr>
        <p:spPr>
          <a:xfrm>
            <a:off x="558327" y="2812477"/>
            <a:ext cx="11520000" cy="720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4472C4">
              <a:alpha val="1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Two-way Data Binding</a:t>
            </a:r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com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</a:rPr>
              <a:t>[(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</a:rPr>
              <a:t>ngModel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</a:rPr>
              <a:t>)]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highlight>
                <a:srgbClr val="FFFF00"/>
              </a:highlight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5A57E9F-4C4F-45BA-BDEC-6A3E6257BF03}"/>
              </a:ext>
            </a:extLst>
          </p:cNvPr>
          <p:cNvSpPr/>
          <p:nvPr/>
        </p:nvSpPr>
        <p:spPr>
          <a:xfrm>
            <a:off x="2863274" y="4165596"/>
            <a:ext cx="1440000" cy="1260000"/>
          </a:xfrm>
          <a:prstGeom prst="roundRect">
            <a:avLst>
              <a:gd name="adj" fmla="val 448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E44D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>
                <a:solidFill>
                  <a:srgbClr val="E44D26"/>
                </a:solidFill>
                <a:latin typeface="Consolas" panose="020B0609020204030204" pitchFamily="49" charset="0"/>
              </a:rPr>
              <a:t>&lt; &gt;</a:t>
            </a:r>
            <a:endParaRPr lang="pt-BR" sz="4800" b="1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A6FBC2F4-F7C4-4E9D-A1AA-2BA48347C4A6}"/>
              </a:ext>
            </a:extLst>
          </p:cNvPr>
          <p:cNvSpPr/>
          <p:nvPr/>
        </p:nvSpPr>
        <p:spPr>
          <a:xfrm>
            <a:off x="2862400" y="5337742"/>
            <a:ext cx="1440000" cy="720000"/>
          </a:xfrm>
          <a:prstGeom prst="roundRect">
            <a:avLst>
              <a:gd name="adj" fmla="val 4480"/>
            </a:avLst>
          </a:prstGeom>
          <a:solidFill>
            <a:srgbClr val="E44D26"/>
          </a:solidFill>
          <a:ln w="28575">
            <a:solidFill>
              <a:srgbClr val="E44D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Consolas" panose="020B0609020204030204" pitchFamily="49" charset="0"/>
              </a:rPr>
              <a:t>.html</a:t>
            </a:r>
            <a:endParaRPr lang="pt-BR" sz="3200" b="1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5C1172CB-93AB-4815-81E3-E3B52E7446AA}"/>
              </a:ext>
            </a:extLst>
          </p:cNvPr>
          <p:cNvSpPr/>
          <p:nvPr/>
        </p:nvSpPr>
        <p:spPr>
          <a:xfrm>
            <a:off x="7943265" y="4165596"/>
            <a:ext cx="1440000" cy="1260000"/>
          </a:xfrm>
          <a:prstGeom prst="roundRect">
            <a:avLst>
              <a:gd name="adj" fmla="val 448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3178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>
                <a:solidFill>
                  <a:srgbClr val="3178C6"/>
                </a:solidFill>
                <a:latin typeface="Consolas" panose="020B0609020204030204" pitchFamily="49" charset="0"/>
              </a:rPr>
              <a:t>{ }</a:t>
            </a:r>
            <a:endParaRPr lang="pt-BR" sz="4400" b="1" dirty="0" err="1">
              <a:solidFill>
                <a:srgbClr val="3178C6"/>
              </a:solidFill>
              <a:latin typeface="Candara" panose="020E0502030303020204" pitchFamily="34" charset="0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2903028B-C051-4CD8-B828-F8B2E4CB3623}"/>
              </a:ext>
            </a:extLst>
          </p:cNvPr>
          <p:cNvSpPr/>
          <p:nvPr/>
        </p:nvSpPr>
        <p:spPr>
          <a:xfrm>
            <a:off x="7942391" y="5337742"/>
            <a:ext cx="1440000" cy="720000"/>
          </a:xfrm>
          <a:prstGeom prst="roundRect">
            <a:avLst>
              <a:gd name="adj" fmla="val 4480"/>
            </a:avLst>
          </a:prstGeom>
          <a:solidFill>
            <a:srgbClr val="3178C6"/>
          </a:solidFill>
          <a:ln w="28575">
            <a:solidFill>
              <a:srgbClr val="3178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Consolas" panose="020B0609020204030204" pitchFamily="49" charset="0"/>
              </a:rPr>
              <a:t>.ts</a:t>
            </a:r>
            <a:endParaRPr lang="pt-BR" sz="3200" b="1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EAA38CA-68AD-401C-9DE4-C5DA018A4676}"/>
              </a:ext>
            </a:extLst>
          </p:cNvPr>
          <p:cNvCxnSpPr>
            <a:cxnSpLocks/>
          </p:cNvCxnSpPr>
          <p:nvPr/>
        </p:nvCxnSpPr>
        <p:spPr>
          <a:xfrm>
            <a:off x="4476000" y="4343979"/>
            <a:ext cx="324000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CBB3FF4-3D59-4C0C-A20A-54BC2F40F307}"/>
              </a:ext>
            </a:extLst>
          </p:cNvPr>
          <p:cNvCxnSpPr>
            <a:cxnSpLocks/>
          </p:cNvCxnSpPr>
          <p:nvPr/>
        </p:nvCxnSpPr>
        <p:spPr>
          <a:xfrm flipH="1">
            <a:off x="4476000" y="5152157"/>
            <a:ext cx="324000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Diagonal Corners Rounded 8">
            <a:extLst>
              <a:ext uri="{FF2B5EF4-FFF2-40B4-BE49-F238E27FC236}">
                <a16:creationId xmlns:a16="http://schemas.microsoft.com/office/drawing/2014/main" id="{ADFCCFD2-1FFD-4FB4-9084-44E382C889CC}"/>
              </a:ext>
            </a:extLst>
          </p:cNvPr>
          <p:cNvSpPr/>
          <p:nvPr/>
        </p:nvSpPr>
        <p:spPr>
          <a:xfrm>
            <a:off x="4476000" y="4478068"/>
            <a:ext cx="3240000" cy="540000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bg1">
              <a:alpha val="10196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Two-way Data Binding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0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C4DACBA9-5BC9-41ED-9E4F-9AABC7808D15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Formulário </a:t>
            </a:r>
            <a:r>
              <a:rPr lang="pt-BR" sz="2800" b="1" i="1">
                <a:solidFill>
                  <a:prstClr val="white"/>
                </a:solidFill>
                <a:latin typeface="Candara" panose="020E0502030303020204" pitchFamily="34" charset="0"/>
              </a:rPr>
              <a:t>Template Driven</a:t>
            </a:r>
            <a:endParaRPr kumimoji="0" lang="pt-B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CCC7252E-E72D-4739-A055-B0E11B532440}"/>
              </a:ext>
            </a:extLst>
          </p:cNvPr>
          <p:cNvSpPr txBox="1">
            <a:spLocks/>
          </p:cNvSpPr>
          <p:nvPr/>
        </p:nvSpPr>
        <p:spPr>
          <a:xfrm>
            <a:off x="1299845" y="720001"/>
            <a:ext cx="1080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Importar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FormsModule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73554306-E706-4EE9-B655-4200515A046A}"/>
              </a:ext>
            </a:extLst>
          </p:cNvPr>
          <p:cNvSpPr txBox="1">
            <a:spLocks/>
          </p:cNvSpPr>
          <p:nvPr/>
        </p:nvSpPr>
        <p:spPr>
          <a:xfrm>
            <a:off x="579845" y="720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1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131BF90B-C551-461D-BEFB-E8ED4A55BCF8}"/>
              </a:ext>
            </a:extLst>
          </p:cNvPr>
          <p:cNvSpPr/>
          <p:nvPr/>
        </p:nvSpPr>
        <p:spPr>
          <a:xfrm>
            <a:off x="4904509" y="1385454"/>
            <a:ext cx="7195336" cy="5052292"/>
          </a:xfrm>
          <a:prstGeom prst="rect">
            <a:avLst/>
          </a:prstGeom>
          <a:solidFill>
            <a:srgbClr val="0B294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FormsModule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@angular/forms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sz="14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declarations: [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NotFoundComponent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HomeComponent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imports: [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AppRoutingModule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HttpClientModule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FormsModule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providers: [],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bootstrap: [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114FD09-CEDD-4A1C-A3D8-A822D635CE5C}"/>
              </a:ext>
            </a:extLst>
          </p:cNvPr>
          <p:cNvSpPr/>
          <p:nvPr/>
        </p:nvSpPr>
        <p:spPr>
          <a:xfrm>
            <a:off x="4923005" y="1977059"/>
            <a:ext cx="4716000" cy="252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Seta: para a Esquerda 11">
            <a:extLst>
              <a:ext uri="{FF2B5EF4-FFF2-40B4-BE49-F238E27FC236}">
                <a16:creationId xmlns:a16="http://schemas.microsoft.com/office/drawing/2014/main" id="{B4BDFA60-9F47-4846-A5DA-5632A791AEB3}"/>
              </a:ext>
            </a:extLst>
          </p:cNvPr>
          <p:cNvSpPr/>
          <p:nvPr/>
        </p:nvSpPr>
        <p:spPr>
          <a:xfrm>
            <a:off x="9704294" y="1829360"/>
            <a:ext cx="581445" cy="540727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BB0ABFD-9AE2-484F-91E3-A15551C5541A}"/>
              </a:ext>
            </a:extLst>
          </p:cNvPr>
          <p:cNvSpPr/>
          <p:nvPr/>
        </p:nvSpPr>
        <p:spPr>
          <a:xfrm>
            <a:off x="5292435" y="4548826"/>
            <a:ext cx="2052000" cy="252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id="{56B40D18-EFE4-4E4D-94E7-BB862657EFB3}"/>
              </a:ext>
            </a:extLst>
          </p:cNvPr>
          <p:cNvSpPr/>
          <p:nvPr/>
        </p:nvSpPr>
        <p:spPr>
          <a:xfrm>
            <a:off x="7344435" y="4398035"/>
            <a:ext cx="581445" cy="540727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AF9EA6E-5AFD-44E8-BEDB-A83CD20A9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09" y="866245"/>
            <a:ext cx="2925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0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1">
            <a:extLst>
              <a:ext uri="{FF2B5EF4-FFF2-40B4-BE49-F238E27FC236}">
                <a16:creationId xmlns:a16="http://schemas.microsoft.com/office/drawing/2014/main" id="{CCC7252E-E72D-4739-A055-B0E11B532440}"/>
              </a:ext>
            </a:extLst>
          </p:cNvPr>
          <p:cNvSpPr txBox="1">
            <a:spLocks/>
          </p:cNvSpPr>
          <p:nvPr/>
        </p:nvSpPr>
        <p:spPr>
          <a:xfrm>
            <a:off x="1299845" y="720001"/>
            <a:ext cx="1080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Na classe </a:t>
            </a:r>
            <a:r>
              <a:rPr lang="pt-BR" sz="2400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do componente, codar a manipulação do formulário: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73554306-E706-4EE9-B655-4200515A046A}"/>
              </a:ext>
            </a:extLst>
          </p:cNvPr>
          <p:cNvSpPr txBox="1">
            <a:spLocks/>
          </p:cNvSpPr>
          <p:nvPr/>
        </p:nvSpPr>
        <p:spPr>
          <a:xfrm>
            <a:off x="579845" y="720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2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61B010-25F1-4437-9A79-8DCF4EC28073}"/>
              </a:ext>
            </a:extLst>
          </p:cNvPr>
          <p:cNvSpPr/>
          <p:nvPr/>
        </p:nvSpPr>
        <p:spPr>
          <a:xfrm>
            <a:off x="1299845" y="2101449"/>
            <a:ext cx="10800000" cy="4036549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BookFormComponent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//inputs: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string = 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string = 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onCadastrar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Botão Cadastrar foi clicado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: Diagonal Corners Snipped 21">
            <a:extLst>
              <a:ext uri="{FF2B5EF4-FFF2-40B4-BE49-F238E27FC236}">
                <a16:creationId xmlns:a16="http://schemas.microsoft.com/office/drawing/2014/main" id="{89ABBB21-A614-4E80-9306-68A1BB1767AF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Formulário </a:t>
            </a:r>
            <a:r>
              <a:rPr lang="pt-BR" sz="2800" b="1" i="1">
                <a:solidFill>
                  <a:prstClr val="white"/>
                </a:solidFill>
                <a:latin typeface="Candara" panose="020E0502030303020204" pitchFamily="34" charset="0"/>
              </a:rPr>
              <a:t>Template Driven</a:t>
            </a:r>
            <a:endParaRPr kumimoji="0" lang="pt-B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1510E6-CEEC-4D99-9784-35E5F5AF2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45" y="1561449"/>
            <a:ext cx="307285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27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1">
            <a:extLst>
              <a:ext uri="{FF2B5EF4-FFF2-40B4-BE49-F238E27FC236}">
                <a16:creationId xmlns:a16="http://schemas.microsoft.com/office/drawing/2014/main" id="{CCC7252E-E72D-4739-A055-B0E11B532440}"/>
              </a:ext>
            </a:extLst>
          </p:cNvPr>
          <p:cNvSpPr txBox="1">
            <a:spLocks/>
          </p:cNvSpPr>
          <p:nvPr/>
        </p:nvSpPr>
        <p:spPr>
          <a:xfrm>
            <a:off x="1299845" y="720001"/>
            <a:ext cx="1080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No </a:t>
            </a:r>
            <a:r>
              <a:rPr lang="pt-BR" sz="2400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HTML do componente, declarar as tags de formulário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73554306-E706-4EE9-B655-4200515A046A}"/>
              </a:ext>
            </a:extLst>
          </p:cNvPr>
          <p:cNvSpPr txBox="1">
            <a:spLocks/>
          </p:cNvSpPr>
          <p:nvPr/>
        </p:nvSpPr>
        <p:spPr>
          <a:xfrm>
            <a:off x="579845" y="720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3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6A626CA-ADB7-498C-B54A-558C4D768745}"/>
              </a:ext>
            </a:extLst>
          </p:cNvPr>
          <p:cNvSpPr/>
          <p:nvPr/>
        </p:nvSpPr>
        <p:spPr>
          <a:xfrm>
            <a:off x="579844" y="2101450"/>
            <a:ext cx="11520001" cy="342189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Cadastro de Livro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inTit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Título: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inTit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[(ngModel)]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inCat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Categoria: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inCat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[(ngModel)]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onCadastrar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Cadastrar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5390A6E-A35C-4042-ACAE-FE73C6793E94}"/>
              </a:ext>
            </a:extLst>
          </p:cNvPr>
          <p:cNvSpPr/>
          <p:nvPr/>
        </p:nvSpPr>
        <p:spPr>
          <a:xfrm>
            <a:off x="4368802" y="3098713"/>
            <a:ext cx="2520000" cy="360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5FDD787-E5D9-4B27-8A16-DDE4A79EFB2E}"/>
              </a:ext>
            </a:extLst>
          </p:cNvPr>
          <p:cNvSpPr/>
          <p:nvPr/>
        </p:nvSpPr>
        <p:spPr>
          <a:xfrm>
            <a:off x="4401131" y="4183983"/>
            <a:ext cx="2849416" cy="360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1521917-0F22-4D0B-A1FD-0E86D65FAA49}"/>
              </a:ext>
            </a:extLst>
          </p:cNvPr>
          <p:cNvSpPr/>
          <p:nvPr/>
        </p:nvSpPr>
        <p:spPr>
          <a:xfrm>
            <a:off x="1613665" y="5019877"/>
            <a:ext cx="3022990" cy="36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Seta: Pentágono 3">
            <a:extLst>
              <a:ext uri="{FF2B5EF4-FFF2-40B4-BE49-F238E27FC236}">
                <a16:creationId xmlns:a16="http://schemas.microsoft.com/office/drawing/2014/main" id="{6F8D4AC6-C5B8-4BC0-96B5-31483DC0F422}"/>
              </a:ext>
            </a:extLst>
          </p:cNvPr>
          <p:cNvSpPr/>
          <p:nvPr/>
        </p:nvSpPr>
        <p:spPr>
          <a:xfrm rot="19944268" flipH="1">
            <a:off x="5568032" y="1929608"/>
            <a:ext cx="3430906" cy="720000"/>
          </a:xfrm>
          <a:prstGeom prst="homePlate">
            <a:avLst>
              <a:gd name="adj" fmla="val 131226"/>
            </a:avLst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>
                <a:solidFill>
                  <a:schemeClr val="tx1"/>
                </a:solidFill>
                <a:latin typeface="Candara" panose="020E0502030303020204" pitchFamily="34" charset="0"/>
              </a:rPr>
              <a:t>Two-way data binding</a:t>
            </a:r>
            <a:endParaRPr lang="pt-BR" sz="2000" b="1" i="1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Seta: Pentágono 12">
            <a:extLst>
              <a:ext uri="{FF2B5EF4-FFF2-40B4-BE49-F238E27FC236}">
                <a16:creationId xmlns:a16="http://schemas.microsoft.com/office/drawing/2014/main" id="{E5E5E9AC-54EE-4A62-97EC-118F1C52A068}"/>
              </a:ext>
            </a:extLst>
          </p:cNvPr>
          <p:cNvSpPr/>
          <p:nvPr/>
        </p:nvSpPr>
        <p:spPr>
          <a:xfrm rot="1342790" flipH="1">
            <a:off x="1974694" y="5516760"/>
            <a:ext cx="2520000" cy="720000"/>
          </a:xfrm>
          <a:prstGeom prst="homePlate">
            <a:avLst>
              <a:gd name="adj" fmla="val 151762"/>
            </a:avLst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>
                <a:solidFill>
                  <a:schemeClr val="tx1"/>
                </a:solidFill>
                <a:latin typeface="Candara" panose="020E0502030303020204" pitchFamily="34" charset="0"/>
              </a:rPr>
              <a:t>Event binding</a:t>
            </a:r>
            <a:endParaRPr lang="pt-BR" sz="2000" b="1" i="1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ctangle: Diagonal Corners Snipped 21">
            <a:extLst>
              <a:ext uri="{FF2B5EF4-FFF2-40B4-BE49-F238E27FC236}">
                <a16:creationId xmlns:a16="http://schemas.microsoft.com/office/drawing/2014/main" id="{24ECCF3F-B05F-4ACD-92A9-5F318F33993B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Formulário </a:t>
            </a:r>
            <a:r>
              <a:rPr lang="pt-BR" sz="2800" b="1" i="1">
                <a:solidFill>
                  <a:prstClr val="white"/>
                </a:solidFill>
                <a:latin typeface="Candara" panose="020E0502030303020204" pitchFamily="34" charset="0"/>
              </a:rPr>
              <a:t>Template Driven</a:t>
            </a:r>
            <a:endParaRPr kumimoji="0" lang="pt-B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163E8B-4D44-4C2C-BFD8-D76D056CA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44" y="1570428"/>
            <a:ext cx="3178639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19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1">
            <a:extLst>
              <a:ext uri="{FF2B5EF4-FFF2-40B4-BE49-F238E27FC236}">
                <a16:creationId xmlns:a16="http://schemas.microsoft.com/office/drawing/2014/main" id="{CCC7252E-E72D-4739-A055-B0E11B532440}"/>
              </a:ext>
            </a:extLst>
          </p:cNvPr>
          <p:cNvSpPr txBox="1">
            <a:spLocks/>
          </p:cNvSpPr>
          <p:nvPr/>
        </p:nvSpPr>
        <p:spPr>
          <a:xfrm>
            <a:off x="1299845" y="720001"/>
            <a:ext cx="1080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Reiniciar o servidor Angular e testar o formulário: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73554306-E706-4EE9-B655-4200515A046A}"/>
              </a:ext>
            </a:extLst>
          </p:cNvPr>
          <p:cNvSpPr txBox="1">
            <a:spLocks/>
          </p:cNvSpPr>
          <p:nvPr/>
        </p:nvSpPr>
        <p:spPr>
          <a:xfrm>
            <a:off x="579845" y="720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4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6343D86-8920-434A-892F-FB9BB02C526A}"/>
              </a:ext>
            </a:extLst>
          </p:cNvPr>
          <p:cNvSpPr/>
          <p:nvPr/>
        </p:nvSpPr>
        <p:spPr>
          <a:xfrm>
            <a:off x="1299845" y="1618278"/>
            <a:ext cx="10440000" cy="720000"/>
          </a:xfrm>
          <a:prstGeom prst="rect">
            <a:avLst/>
          </a:prstGeom>
          <a:solidFill>
            <a:srgbClr val="20386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ng serve -o</a:t>
            </a:r>
            <a:endParaRPr lang="en-US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Diagonal Corners Snipped 21">
            <a:extLst>
              <a:ext uri="{FF2B5EF4-FFF2-40B4-BE49-F238E27FC236}">
                <a16:creationId xmlns:a16="http://schemas.microsoft.com/office/drawing/2014/main" id="{0D3D6D6A-0D42-4233-ACE8-0BD001FAA543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Formulário </a:t>
            </a:r>
            <a:r>
              <a:rPr lang="pt-BR" sz="2800" b="1" i="1">
                <a:solidFill>
                  <a:prstClr val="white"/>
                </a:solidFill>
                <a:latin typeface="Candara" panose="020E0502030303020204" pitchFamily="34" charset="0"/>
              </a:rPr>
              <a:t>Template Driven</a:t>
            </a:r>
            <a:endParaRPr kumimoji="0" lang="pt-B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B1EA29D-CFFB-4940-9518-B0B8BC582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45" y="2780645"/>
            <a:ext cx="5400000" cy="24590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259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1">
            <a:extLst>
              <a:ext uri="{FF2B5EF4-FFF2-40B4-BE49-F238E27FC236}">
                <a16:creationId xmlns:a16="http://schemas.microsoft.com/office/drawing/2014/main" id="{CCC7252E-E72D-4739-A055-B0E11B532440}"/>
              </a:ext>
            </a:extLst>
          </p:cNvPr>
          <p:cNvSpPr txBox="1">
            <a:spLocks/>
          </p:cNvSpPr>
          <p:nvPr/>
        </p:nvSpPr>
        <p:spPr>
          <a:xfrm>
            <a:off x="1299845" y="720001"/>
            <a:ext cx="1080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Na classe, inicialize os atributos de input e veja o resultado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73554306-E706-4EE9-B655-4200515A046A}"/>
              </a:ext>
            </a:extLst>
          </p:cNvPr>
          <p:cNvSpPr txBox="1">
            <a:spLocks/>
          </p:cNvSpPr>
          <p:nvPr/>
        </p:nvSpPr>
        <p:spPr>
          <a:xfrm>
            <a:off x="579845" y="720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5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F18A602-8906-4C0E-B24D-B126BC64F448}"/>
              </a:ext>
            </a:extLst>
          </p:cNvPr>
          <p:cNvSpPr/>
          <p:nvPr/>
        </p:nvSpPr>
        <p:spPr>
          <a:xfrm>
            <a:off x="1299845" y="2101450"/>
            <a:ext cx="10800000" cy="1750114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BookFormComponent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//inputs: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Dominando SPA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Programação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Rolagem: Vertical 11">
            <a:extLst>
              <a:ext uri="{FF2B5EF4-FFF2-40B4-BE49-F238E27FC236}">
                <a16:creationId xmlns:a16="http://schemas.microsoft.com/office/drawing/2014/main" id="{2CEAB4C8-53DF-41A7-BEAA-26D7A81DC8DC}"/>
              </a:ext>
            </a:extLst>
          </p:cNvPr>
          <p:cNvSpPr/>
          <p:nvPr/>
        </p:nvSpPr>
        <p:spPr>
          <a:xfrm>
            <a:off x="4372701" y="5809672"/>
            <a:ext cx="7426035" cy="887985"/>
          </a:xfrm>
          <a:prstGeom prst="verticalScroll">
            <a:avLst>
              <a:gd name="adj" fmla="val 20821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  <a:latin typeface="Candara" panose="020E0502030303020204" pitchFamily="34" charset="0"/>
              </a:rPr>
              <a:t>O </a:t>
            </a:r>
            <a:r>
              <a:rPr lang="pt-BR" sz="2800" b="1" i="1" u="sng">
                <a:solidFill>
                  <a:schemeClr val="tx1"/>
                </a:solidFill>
                <a:latin typeface="Candara" panose="020E0502030303020204" pitchFamily="34" charset="0"/>
              </a:rPr>
              <a:t>Two-way Data Binding</a:t>
            </a:r>
            <a:r>
              <a:rPr lang="pt-BR" sz="2800" u="sng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pt-BR" sz="2800">
                <a:solidFill>
                  <a:schemeClr val="tx1"/>
                </a:solidFill>
                <a:latin typeface="Candara" panose="020E0502030303020204" pitchFamily="34" charset="0"/>
              </a:rPr>
              <a:t>funciona assim</a:t>
            </a:r>
            <a:endParaRPr lang="pt-BR" sz="2800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: Diagonal Corners Snipped 21">
            <a:extLst>
              <a:ext uri="{FF2B5EF4-FFF2-40B4-BE49-F238E27FC236}">
                <a16:creationId xmlns:a16="http://schemas.microsoft.com/office/drawing/2014/main" id="{FBD6A615-6C1B-4EBE-86AB-D918BE1263C7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Formulário </a:t>
            </a:r>
            <a:r>
              <a:rPr lang="pt-BR" sz="2800" b="1" i="1">
                <a:solidFill>
                  <a:prstClr val="white"/>
                </a:solidFill>
                <a:latin typeface="Candara" panose="020E0502030303020204" pitchFamily="34" charset="0"/>
              </a:rPr>
              <a:t>Template Driven</a:t>
            </a:r>
            <a:endParaRPr kumimoji="0" lang="pt-B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A8715AA-FFAF-47AA-A8D4-D66439B57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45" y="1563795"/>
            <a:ext cx="3072856" cy="54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01B1343-A847-4ACA-8CC0-A634404C5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45" y="4355475"/>
            <a:ext cx="3600000" cy="17825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42583321-70AB-4C4B-90AA-8204F13898AD}"/>
              </a:ext>
            </a:extLst>
          </p:cNvPr>
          <p:cNvSpPr/>
          <p:nvPr/>
        </p:nvSpPr>
        <p:spPr>
          <a:xfrm rot="20947544" flipH="1">
            <a:off x="3731127" y="4317307"/>
            <a:ext cx="4567968" cy="1020056"/>
          </a:xfrm>
          <a:prstGeom prst="homePlate">
            <a:avLst>
              <a:gd name="adj" fmla="val 99274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tx1"/>
                </a:solidFill>
                <a:latin typeface="Candara" panose="020E0502030303020204" pitchFamily="34" charset="0"/>
              </a:rPr>
              <a:t>O formulário estará preenchido com os valores da classe</a:t>
            </a:r>
            <a:endParaRPr lang="pt-BR" sz="2000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37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1">
            <a:extLst>
              <a:ext uri="{FF2B5EF4-FFF2-40B4-BE49-F238E27FC236}">
                <a16:creationId xmlns:a16="http://schemas.microsoft.com/office/drawing/2014/main" id="{CCC7252E-E72D-4739-A055-B0E11B532440}"/>
              </a:ext>
            </a:extLst>
          </p:cNvPr>
          <p:cNvSpPr txBox="1">
            <a:spLocks/>
          </p:cNvSpPr>
          <p:nvPr/>
        </p:nvSpPr>
        <p:spPr>
          <a:xfrm>
            <a:off x="1299845" y="720001"/>
            <a:ext cx="1080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Voltar como era antes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73554306-E706-4EE9-B655-4200515A046A}"/>
              </a:ext>
            </a:extLst>
          </p:cNvPr>
          <p:cNvSpPr txBox="1">
            <a:spLocks/>
          </p:cNvSpPr>
          <p:nvPr/>
        </p:nvSpPr>
        <p:spPr>
          <a:xfrm>
            <a:off x="579845" y="720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6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F18A602-8906-4C0E-B24D-B126BC64F448}"/>
              </a:ext>
            </a:extLst>
          </p:cNvPr>
          <p:cNvSpPr/>
          <p:nvPr/>
        </p:nvSpPr>
        <p:spPr>
          <a:xfrm>
            <a:off x="1299845" y="2101450"/>
            <a:ext cx="10800000" cy="1750114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BookFormComponent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//inputs: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string = 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string = 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Rectangle: Diagonal Corners Snipped 21">
            <a:extLst>
              <a:ext uri="{FF2B5EF4-FFF2-40B4-BE49-F238E27FC236}">
                <a16:creationId xmlns:a16="http://schemas.microsoft.com/office/drawing/2014/main" id="{FBD6A615-6C1B-4EBE-86AB-D918BE1263C7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Formulário </a:t>
            </a:r>
            <a:r>
              <a:rPr lang="pt-BR" sz="2800" b="1" i="1">
                <a:solidFill>
                  <a:prstClr val="white"/>
                </a:solidFill>
                <a:latin typeface="Candara" panose="020E0502030303020204" pitchFamily="34" charset="0"/>
              </a:rPr>
              <a:t>Template Driven</a:t>
            </a:r>
            <a:endParaRPr kumimoji="0" lang="pt-B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A8715AA-FFAF-47AA-A8D4-D66439B57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45" y="1563795"/>
            <a:ext cx="3072856" cy="540000"/>
          </a:xfrm>
          <a:prstGeom prst="rect">
            <a:avLst/>
          </a:prstGeom>
        </p:spPr>
      </p:pic>
      <p:sp>
        <p:nvSpPr>
          <p:cNvPr id="2" name="Seta: para a Esquerda 1">
            <a:extLst>
              <a:ext uri="{FF2B5EF4-FFF2-40B4-BE49-F238E27FC236}">
                <a16:creationId xmlns:a16="http://schemas.microsoft.com/office/drawing/2014/main" id="{8734A15F-54B3-4E2E-8EF1-63644E929D40}"/>
              </a:ext>
            </a:extLst>
          </p:cNvPr>
          <p:cNvSpPr/>
          <p:nvPr/>
        </p:nvSpPr>
        <p:spPr>
          <a:xfrm>
            <a:off x="4164882" y="3094181"/>
            <a:ext cx="802847" cy="270164"/>
          </a:xfrm>
          <a:prstGeom prst="lef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Esquerda 14">
            <a:extLst>
              <a:ext uri="{FF2B5EF4-FFF2-40B4-BE49-F238E27FC236}">
                <a16:creationId xmlns:a16="http://schemas.microsoft.com/office/drawing/2014/main" id="{229EE47E-D106-4CBB-9336-4E77942DE7E5}"/>
              </a:ext>
            </a:extLst>
          </p:cNvPr>
          <p:cNvSpPr/>
          <p:nvPr/>
        </p:nvSpPr>
        <p:spPr>
          <a:xfrm>
            <a:off x="4561330" y="3373581"/>
            <a:ext cx="397164" cy="270164"/>
          </a:xfrm>
          <a:prstGeom prst="lef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95E3ACB-6DF2-47B1-BD62-B5ADCDC19DA5}"/>
              </a:ext>
            </a:extLst>
          </p:cNvPr>
          <p:cNvSpPr/>
          <p:nvPr/>
        </p:nvSpPr>
        <p:spPr>
          <a:xfrm>
            <a:off x="4958496" y="2956097"/>
            <a:ext cx="2874270" cy="85344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latin typeface="Candara" panose="020E0502030303020204" pitchFamily="34" charset="0"/>
              </a:rPr>
              <a:t>Inicializar com string vazia</a:t>
            </a:r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374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4134B8B0-2232-4D93-BFC9-D296C6956D18}"/>
              </a:ext>
            </a:extLst>
          </p:cNvPr>
          <p:cNvSpPr txBox="1">
            <a:spLocks/>
          </p:cNvSpPr>
          <p:nvPr/>
        </p:nvSpPr>
        <p:spPr>
          <a:xfrm>
            <a:off x="560935" y="2349000"/>
            <a:ext cx="1152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400" b="1" i="1">
                <a:solidFill>
                  <a:srgbClr val="006666"/>
                </a:solidFill>
                <a:latin typeface="Candara" panose="020E0502030303020204" pitchFamily="34" charset="0"/>
              </a:rPr>
              <a:t>Vamos estilizar o formulário com Bootstrap</a:t>
            </a:r>
          </a:p>
        </p:txBody>
      </p:sp>
    </p:spTree>
    <p:extLst>
      <p:ext uri="{BB962C8B-B14F-4D97-AF65-F5344CB8AC3E}">
        <p14:creationId xmlns:p14="http://schemas.microsoft.com/office/powerpoint/2010/main" val="369930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ECD49A-5362-4B20-BCC6-D73D60C12C6A}"/>
              </a:ext>
            </a:extLst>
          </p:cNvPr>
          <p:cNvSpPr/>
          <p:nvPr/>
        </p:nvSpPr>
        <p:spPr>
          <a:xfrm>
            <a:off x="695999" y="2175405"/>
            <a:ext cx="11160000" cy="2721777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i="1">
                <a:solidFill>
                  <a:srgbClr val="00B0F0"/>
                </a:solidFill>
                <a:latin typeface="Candara" panose="020E0502030303020204" pitchFamily="34" charset="0"/>
              </a:rPr>
              <a:t>Single Page Application</a:t>
            </a:r>
          </a:p>
          <a:p>
            <a:pPr algn="ctr"/>
            <a:r>
              <a:rPr lang="en-US" sz="4800" b="1" i="1">
                <a:solidFill>
                  <a:schemeClr val="accent5"/>
                </a:solidFill>
                <a:latin typeface="Candara" panose="020E0502030303020204" pitchFamily="34" charset="0"/>
              </a:rPr>
              <a:t>(Angular Formulários)</a:t>
            </a:r>
            <a:endParaRPr lang="en-US" sz="4800" b="1" i="1" dirty="0">
              <a:solidFill>
                <a:schemeClr val="accent5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8A1D0194-6590-4930-A1BD-9E78A6F587DE}"/>
              </a:ext>
            </a:extLst>
          </p:cNvPr>
          <p:cNvSpPr/>
          <p:nvPr/>
        </p:nvSpPr>
        <p:spPr>
          <a:xfrm>
            <a:off x="696000" y="742552"/>
            <a:ext cx="11160000" cy="7346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Candara" panose="020E0502030303020204" pitchFamily="34" charset="0"/>
              </a:rPr>
              <a:t>Cap 05</a:t>
            </a:r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92ECD9CA-F742-48D9-846E-07B282718B19}"/>
              </a:ext>
            </a:extLst>
          </p:cNvPr>
          <p:cNvSpPr/>
          <p:nvPr/>
        </p:nvSpPr>
        <p:spPr>
          <a:xfrm>
            <a:off x="696000" y="5094850"/>
            <a:ext cx="360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Professor:</a:t>
            </a: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80390855-DF3F-4B1B-B8E1-3017AE37EC08}"/>
              </a:ext>
            </a:extLst>
          </p:cNvPr>
          <p:cNvSpPr/>
          <p:nvPr/>
        </p:nvSpPr>
        <p:spPr>
          <a:xfrm>
            <a:off x="696000" y="5454850"/>
            <a:ext cx="360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Vitor Figueiredo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0C6EEFD7-706E-4630-BFF3-F69C8204EA3E}"/>
              </a:ext>
            </a:extLst>
          </p:cNvPr>
          <p:cNvSpPr/>
          <p:nvPr/>
        </p:nvSpPr>
        <p:spPr>
          <a:xfrm>
            <a:off x="4459819" y="5109482"/>
            <a:ext cx="216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Ano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/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Semestre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AA02B176-A447-4155-B445-25919EBB4582}"/>
              </a:ext>
            </a:extLst>
          </p:cNvPr>
          <p:cNvSpPr/>
          <p:nvPr/>
        </p:nvSpPr>
        <p:spPr>
          <a:xfrm>
            <a:off x="4459819" y="5469482"/>
            <a:ext cx="216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2023 / 2</a:t>
            </a:r>
            <a:endParaRPr lang="en-US" sz="36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" name="Retângulo: Cantos Superiores Arredondados 17">
            <a:extLst>
              <a:ext uri="{FF2B5EF4-FFF2-40B4-BE49-F238E27FC236}">
                <a16:creationId xmlns:a16="http://schemas.microsoft.com/office/drawing/2014/main" id="{D8F7A193-1737-4D57-BD75-FDAC782C22A7}"/>
              </a:ext>
            </a:extLst>
          </p:cNvPr>
          <p:cNvSpPr/>
          <p:nvPr/>
        </p:nvSpPr>
        <p:spPr>
          <a:xfrm>
            <a:off x="6816000" y="5094850"/>
            <a:ext cx="504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Ministrada em: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4D7573B0-F360-40FD-A26A-6E7B22944141}"/>
              </a:ext>
            </a:extLst>
          </p:cNvPr>
          <p:cNvSpPr/>
          <p:nvPr/>
        </p:nvSpPr>
        <p:spPr>
          <a:xfrm>
            <a:off x="6816000" y="5454850"/>
            <a:ext cx="504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Extra</a:t>
            </a:r>
            <a:endParaRPr lang="en-US" sz="32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" name="Título 2">
            <a:extLst>
              <a:ext uri="{FF2B5EF4-FFF2-40B4-BE49-F238E27FC236}">
                <a16:creationId xmlns:a16="http://schemas.microsoft.com/office/drawing/2014/main" id="{6663DE0F-4370-459B-AF10-6ACD4459203F}"/>
              </a:ext>
            </a:extLst>
          </p:cNvPr>
          <p:cNvSpPr txBox="1">
            <a:spLocks/>
          </p:cNvSpPr>
          <p:nvPr/>
        </p:nvSpPr>
        <p:spPr>
          <a:xfrm>
            <a:off x="6816000" y="6549482"/>
            <a:ext cx="503999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pt-BR" sz="11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_2023_11_15</a:t>
            </a:r>
            <a:endParaRPr lang="pt-BR" sz="11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890E971D-49B2-457F-86F8-D63D5872C694}"/>
              </a:ext>
            </a:extLst>
          </p:cNvPr>
          <p:cNvSpPr/>
          <p:nvPr/>
        </p:nvSpPr>
        <p:spPr>
          <a:xfrm>
            <a:off x="695999" y="1477183"/>
            <a:ext cx="11160000" cy="69822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>
                <a:solidFill>
                  <a:srgbClr val="002060"/>
                </a:solidFill>
                <a:latin typeface="Candara" panose="020E0502030303020204" pitchFamily="34" charset="0"/>
              </a:rPr>
              <a:t>Padrões Arquiteturais</a:t>
            </a:r>
            <a:endParaRPr lang="en-US" sz="4000" b="1" i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680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>
            <a:extLst>
              <a:ext uri="{FF2B5EF4-FFF2-40B4-BE49-F238E27FC236}">
                <a16:creationId xmlns:a16="http://schemas.microsoft.com/office/drawing/2014/main" id="{66ABAB30-065E-4550-B169-72ACF7DC30FE}"/>
              </a:ext>
            </a:extLst>
          </p:cNvPr>
          <p:cNvSpPr txBox="1">
            <a:spLocks/>
          </p:cNvSpPr>
          <p:nvPr/>
        </p:nvSpPr>
        <p:spPr>
          <a:xfrm>
            <a:off x="554241" y="719998"/>
            <a:ext cx="11520000" cy="57156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>
                <a:solidFill>
                  <a:srgbClr val="336600"/>
                </a:solidFill>
                <a:latin typeface="Candara" panose="020E0502030303020204" pitchFamily="34" charset="0"/>
              </a:rPr>
              <a:t>Já aprendemos a usar estilos do Bootstrap para melhorar o visual de formulários;</a:t>
            </a:r>
          </a:p>
          <a:p>
            <a:r>
              <a:rPr lang="pt-BR" sz="2400">
                <a:solidFill>
                  <a:srgbClr val="336600"/>
                </a:solidFill>
                <a:latin typeface="Candara" panose="020E0502030303020204" pitchFamily="34" charset="0"/>
              </a:rPr>
              <a:t>Vamos aplicar alguns estilos como:</a:t>
            </a:r>
          </a:p>
          <a:p>
            <a:pPr lvl="1"/>
            <a:r>
              <a:rPr lang="pt-BR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container</a:t>
            </a:r>
          </a:p>
          <a:p>
            <a:pPr lvl="1"/>
            <a:r>
              <a:rPr lang="pt-BR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form-label</a:t>
            </a:r>
          </a:p>
          <a:p>
            <a:pPr lvl="1"/>
            <a:r>
              <a:rPr lang="pt-BR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form-control</a:t>
            </a:r>
          </a:p>
          <a:p>
            <a:pPr lvl="1"/>
            <a:r>
              <a:rPr lang="pt-BR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btn </a:t>
            </a:r>
          </a:p>
          <a:p>
            <a:pPr lvl="1"/>
            <a:r>
              <a:rPr lang="pt-BR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btn-primary</a:t>
            </a:r>
          </a:p>
          <a:p>
            <a:pPr lvl="1"/>
            <a:r>
              <a:rPr lang="pt-BR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mt-*</a:t>
            </a:r>
            <a:endParaRPr lang="pt-BR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: Diagonal Corners Rounded 8">
            <a:extLst>
              <a:ext uri="{FF2B5EF4-FFF2-40B4-BE49-F238E27FC236}">
                <a16:creationId xmlns:a16="http://schemas.microsoft.com/office/drawing/2014/main" id="{367940F7-5ED0-4F90-AAA4-C8763E52E849}"/>
              </a:ext>
            </a:extLst>
          </p:cNvPr>
          <p:cNvSpPr/>
          <p:nvPr/>
        </p:nvSpPr>
        <p:spPr>
          <a:xfrm>
            <a:off x="1670973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66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Estilizando Formulários com Bootstrap</a:t>
            </a:r>
            <a:endParaRPr kumimoji="0" lang="en-US" sz="28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80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C4DACBA9-5BC9-41ED-9E4F-9AABC7808D15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Estilizando com Bootstrap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0D4AED-D184-4D10-8C78-BC14B69553C6}"/>
              </a:ext>
            </a:extLst>
          </p:cNvPr>
          <p:cNvSpPr/>
          <p:nvPr/>
        </p:nvSpPr>
        <p:spPr>
          <a:xfrm>
            <a:off x="579844" y="1338835"/>
            <a:ext cx="11519999" cy="5020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Formulário de Livro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mt-3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inTit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form-label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Título: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inTit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[(ngModel)]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mt-3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inCat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form-label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Categoria: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inCat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[(ngModel)]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mt-5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onCadastrar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btn btn-primary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Cadastrar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6BCB26D-EF0E-4C49-8FC4-D479274923BB}"/>
              </a:ext>
            </a:extLst>
          </p:cNvPr>
          <p:cNvSpPr/>
          <p:nvPr/>
        </p:nvSpPr>
        <p:spPr>
          <a:xfrm>
            <a:off x="632095" y="1478173"/>
            <a:ext cx="2755529" cy="360000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A548D42-02F0-4501-90E8-B643936D0949}"/>
              </a:ext>
            </a:extLst>
          </p:cNvPr>
          <p:cNvSpPr/>
          <p:nvPr/>
        </p:nvSpPr>
        <p:spPr>
          <a:xfrm>
            <a:off x="1069470" y="2399606"/>
            <a:ext cx="2074323" cy="360000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DEF9199-42B2-4857-9E40-4FD0A0B74CE3}"/>
              </a:ext>
            </a:extLst>
          </p:cNvPr>
          <p:cNvSpPr/>
          <p:nvPr/>
        </p:nvSpPr>
        <p:spPr>
          <a:xfrm>
            <a:off x="1072145" y="3622014"/>
            <a:ext cx="2074323" cy="360000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10E5CFF-3ADA-4F28-9D60-56AD14A9BD97}"/>
              </a:ext>
            </a:extLst>
          </p:cNvPr>
          <p:cNvSpPr/>
          <p:nvPr/>
        </p:nvSpPr>
        <p:spPr>
          <a:xfrm>
            <a:off x="1074820" y="4853658"/>
            <a:ext cx="2074323" cy="360000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CB56BDC-1864-4C86-8B2A-5C3FA9049DDF}"/>
              </a:ext>
            </a:extLst>
          </p:cNvPr>
          <p:cNvSpPr/>
          <p:nvPr/>
        </p:nvSpPr>
        <p:spPr>
          <a:xfrm>
            <a:off x="6829697" y="2995867"/>
            <a:ext cx="2325188" cy="360000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CB51CDA-8EA0-44B1-940C-5723CB3710EF}"/>
              </a:ext>
            </a:extLst>
          </p:cNvPr>
          <p:cNvSpPr/>
          <p:nvPr/>
        </p:nvSpPr>
        <p:spPr>
          <a:xfrm>
            <a:off x="7162459" y="4198158"/>
            <a:ext cx="2325188" cy="360000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94AC3DC-0AAC-4EB2-9F1A-8AE4F184DC75}"/>
              </a:ext>
            </a:extLst>
          </p:cNvPr>
          <p:cNvSpPr/>
          <p:nvPr/>
        </p:nvSpPr>
        <p:spPr>
          <a:xfrm>
            <a:off x="4825658" y="5149009"/>
            <a:ext cx="2637587" cy="360000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F372275-EE71-4BA6-8670-0EFBA2248519}"/>
              </a:ext>
            </a:extLst>
          </p:cNvPr>
          <p:cNvSpPr/>
          <p:nvPr/>
        </p:nvSpPr>
        <p:spPr>
          <a:xfrm>
            <a:off x="3387624" y="2652715"/>
            <a:ext cx="2074323" cy="360000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CA85AB9-2E9E-4155-AF4A-509EAEE3934C}"/>
              </a:ext>
            </a:extLst>
          </p:cNvPr>
          <p:cNvSpPr/>
          <p:nvPr/>
        </p:nvSpPr>
        <p:spPr>
          <a:xfrm>
            <a:off x="3392751" y="3874586"/>
            <a:ext cx="2074323" cy="360000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3015FDE-DD87-4909-93AA-8507E8D1A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44" y="798834"/>
            <a:ext cx="3178639" cy="540000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79826D1-4CA4-4020-92D6-2A1E3259C2A2}"/>
              </a:ext>
            </a:extLst>
          </p:cNvPr>
          <p:cNvSpPr/>
          <p:nvPr/>
        </p:nvSpPr>
        <p:spPr>
          <a:xfrm>
            <a:off x="632094" y="5868358"/>
            <a:ext cx="771833" cy="360000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85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C4DACBA9-5BC9-41ED-9E4F-9AABC7808D15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Estilizando com Bootstrap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6" name="Rolagem: Vertical 15">
            <a:extLst>
              <a:ext uri="{FF2B5EF4-FFF2-40B4-BE49-F238E27FC236}">
                <a16:creationId xmlns:a16="http://schemas.microsoft.com/office/drawing/2014/main" id="{3675007A-3737-443A-A503-60E9DA8AE21D}"/>
              </a:ext>
            </a:extLst>
          </p:cNvPr>
          <p:cNvSpPr/>
          <p:nvPr/>
        </p:nvSpPr>
        <p:spPr>
          <a:xfrm>
            <a:off x="8140700" y="515183"/>
            <a:ext cx="3959145" cy="1080000"/>
          </a:xfrm>
          <a:prstGeom prst="verticalScroll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i="1">
                <a:solidFill>
                  <a:schemeClr val="tx1"/>
                </a:solidFill>
                <a:latin typeface="Candara" panose="020E0502030303020204" pitchFamily="34" charset="0"/>
              </a:rPr>
              <a:t>Conferindo o resultado</a:t>
            </a:r>
            <a:endParaRPr lang="pt-BR" sz="2400" i="1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D4DC06-CF4E-4CE1-A69C-9A7888DB5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000" y="1942892"/>
            <a:ext cx="9000000" cy="30554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1124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4C30D7FF-EA9E-421F-8771-7F22851A7BE3}"/>
              </a:ext>
            </a:extLst>
          </p:cNvPr>
          <p:cNvSpPr txBox="1">
            <a:spLocks/>
          </p:cNvSpPr>
          <p:nvPr/>
        </p:nvSpPr>
        <p:spPr>
          <a:xfrm>
            <a:off x="557671" y="2349000"/>
            <a:ext cx="1152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400" b="1" i="1">
                <a:solidFill>
                  <a:schemeClr val="accent2"/>
                </a:solidFill>
                <a:latin typeface="Candara" panose="020E0502030303020204" pitchFamily="34" charset="0"/>
              </a:rPr>
              <a:t>Vamos integrar ao back-end</a:t>
            </a:r>
          </a:p>
        </p:txBody>
      </p:sp>
    </p:spTree>
    <p:extLst>
      <p:ext uri="{BB962C8B-B14F-4D97-AF65-F5344CB8AC3E}">
        <p14:creationId xmlns:p14="http://schemas.microsoft.com/office/powerpoint/2010/main" val="30005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A17FE049-6DB8-4FA3-893F-C42E030B1DD3}"/>
              </a:ext>
            </a:extLst>
          </p:cNvPr>
          <p:cNvSpPr/>
          <p:nvPr/>
        </p:nvSpPr>
        <p:spPr>
          <a:xfrm>
            <a:off x="10785020" y="1233186"/>
            <a:ext cx="1298133" cy="50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5627687-13B1-404A-B7E7-3F8C7D24D143}"/>
              </a:ext>
            </a:extLst>
          </p:cNvPr>
          <p:cNvSpPr/>
          <p:nvPr/>
        </p:nvSpPr>
        <p:spPr>
          <a:xfrm>
            <a:off x="558327" y="1233186"/>
            <a:ext cx="9213747" cy="50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Cubo 22">
            <a:extLst>
              <a:ext uri="{FF2B5EF4-FFF2-40B4-BE49-F238E27FC236}">
                <a16:creationId xmlns:a16="http://schemas.microsoft.com/office/drawing/2014/main" id="{9B420EA0-1E8B-449C-B06F-A94AE6476429}"/>
              </a:ext>
            </a:extLst>
          </p:cNvPr>
          <p:cNvSpPr/>
          <p:nvPr/>
        </p:nvSpPr>
        <p:spPr>
          <a:xfrm>
            <a:off x="4072225" y="2480330"/>
            <a:ext cx="3060000" cy="720000"/>
          </a:xfrm>
          <a:prstGeom prst="cube">
            <a:avLst>
              <a:gd name="adj" fmla="val 0"/>
            </a:avLst>
          </a:prstGeom>
          <a:solidFill>
            <a:schemeClr val="accent2"/>
          </a:solidFill>
          <a:ln w="38100" cap="rnd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b="1">
                <a:solidFill>
                  <a:schemeClr val="bg1"/>
                </a:solidFill>
                <a:latin typeface="Consolas" panose="020B0609020204030204" pitchFamily="49" charset="0"/>
              </a:rPr>
              <a:t>BookService</a:t>
            </a:r>
            <a:endParaRPr lang="pt-BR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: Top Corners Rounded 26">
            <a:extLst>
              <a:ext uri="{FF2B5EF4-FFF2-40B4-BE49-F238E27FC236}">
                <a16:creationId xmlns:a16="http://schemas.microsoft.com/office/drawing/2014/main" id="{81D96921-CE6A-431C-BC76-C847C4C68196}"/>
              </a:ext>
            </a:extLst>
          </p:cNvPr>
          <p:cNvSpPr/>
          <p:nvPr/>
        </p:nvSpPr>
        <p:spPr>
          <a:xfrm>
            <a:off x="558327" y="873186"/>
            <a:ext cx="9213747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lab-spa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4" name="Cubo 17">
            <a:extLst>
              <a:ext uri="{FF2B5EF4-FFF2-40B4-BE49-F238E27FC236}">
                <a16:creationId xmlns:a16="http://schemas.microsoft.com/office/drawing/2014/main" id="{97663F73-3157-4965-82AF-901DF85DC5A8}"/>
              </a:ext>
            </a:extLst>
          </p:cNvPr>
          <p:cNvSpPr/>
          <p:nvPr/>
        </p:nvSpPr>
        <p:spPr>
          <a:xfrm>
            <a:off x="707119" y="2480330"/>
            <a:ext cx="2880000" cy="720000"/>
          </a:xfrm>
          <a:prstGeom prst="cube">
            <a:avLst>
              <a:gd name="adj" fmla="val 0"/>
            </a:avLst>
          </a:prstGeom>
          <a:solidFill>
            <a:srgbClr val="0070C0"/>
          </a:solidFill>
          <a:ln w="38100" cap="rnd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b="1">
                <a:latin typeface="Consolas" panose="020B0609020204030204" pitchFamily="49" charset="0"/>
              </a:rPr>
              <a:t>BookFormComponent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D24CC432-4296-4AC9-B916-CCECAEA97B63}"/>
              </a:ext>
            </a:extLst>
          </p:cNvPr>
          <p:cNvCxnSpPr>
            <a:cxnSpLocks/>
            <a:stCxn id="15" idx="4"/>
            <a:endCxn id="16" idx="2"/>
          </p:cNvCxnSpPr>
          <p:nvPr/>
        </p:nvCxnSpPr>
        <p:spPr>
          <a:xfrm>
            <a:off x="3587119" y="3470330"/>
            <a:ext cx="485106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bo 17">
            <a:extLst>
              <a:ext uri="{FF2B5EF4-FFF2-40B4-BE49-F238E27FC236}">
                <a16:creationId xmlns:a16="http://schemas.microsoft.com/office/drawing/2014/main" id="{DBEA5328-809D-4C11-A731-90707BF0D7D4}"/>
              </a:ext>
            </a:extLst>
          </p:cNvPr>
          <p:cNvSpPr/>
          <p:nvPr/>
        </p:nvSpPr>
        <p:spPr>
          <a:xfrm>
            <a:off x="707119" y="3200330"/>
            <a:ext cx="2880000" cy="540000"/>
          </a:xfrm>
          <a:prstGeom prst="cube">
            <a:avLst>
              <a:gd name="adj" fmla="val 0"/>
            </a:avLst>
          </a:prstGeom>
          <a:solidFill>
            <a:srgbClr val="0070C0"/>
          </a:solidFill>
          <a:ln w="38100" cap="rnd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600">
                <a:latin typeface="Consolas" panose="020B0609020204030204" pitchFamily="49" charset="0"/>
              </a:rPr>
              <a:t>+</a:t>
            </a:r>
            <a:r>
              <a:rPr lang="pt-BR" sz="1600" u="sng">
                <a:latin typeface="Consolas" panose="020B0609020204030204" pitchFamily="49" charset="0"/>
              </a:rPr>
              <a:t>onCadastrar</a:t>
            </a:r>
            <a:r>
              <a:rPr lang="pt-BR" sz="1600">
                <a:latin typeface="Consolas" panose="020B0609020204030204" pitchFamily="49" charset="0"/>
              </a:rPr>
              <a:t>()</a:t>
            </a:r>
            <a:endParaRPr lang="pt-BR" sz="1600" dirty="0">
              <a:latin typeface="Consolas" panose="020B0609020204030204" pitchFamily="49" charset="0"/>
            </a:endParaRPr>
          </a:p>
        </p:txBody>
      </p:sp>
      <p:sp>
        <p:nvSpPr>
          <p:cNvPr id="16" name="Cubo 22">
            <a:extLst>
              <a:ext uri="{FF2B5EF4-FFF2-40B4-BE49-F238E27FC236}">
                <a16:creationId xmlns:a16="http://schemas.microsoft.com/office/drawing/2014/main" id="{70FB0889-4681-4EEF-B85B-B26A58464801}"/>
              </a:ext>
            </a:extLst>
          </p:cNvPr>
          <p:cNvSpPr/>
          <p:nvPr/>
        </p:nvSpPr>
        <p:spPr>
          <a:xfrm>
            <a:off x="4072225" y="3200330"/>
            <a:ext cx="3060000" cy="540000"/>
          </a:xfrm>
          <a:prstGeom prst="cube">
            <a:avLst>
              <a:gd name="adj" fmla="val 0"/>
            </a:avLst>
          </a:prstGeom>
          <a:solidFill>
            <a:schemeClr val="accent2"/>
          </a:solidFill>
          <a:ln w="38100" cap="rnd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60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pt-BR" sz="1600" u="sng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pt-BR" sz="1600">
                <a:solidFill>
                  <a:schemeClr val="bg1"/>
                </a:solidFill>
                <a:latin typeface="Consolas" panose="020B0609020204030204" pitchFamily="49" charset="0"/>
              </a:rPr>
              <a:t>(book:IBook):IBook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tângulo: Cantos Arredondados 24">
            <a:extLst>
              <a:ext uri="{FF2B5EF4-FFF2-40B4-BE49-F238E27FC236}">
                <a16:creationId xmlns:a16="http://schemas.microsoft.com/office/drawing/2014/main" id="{DD63A229-5172-43A1-A3FE-79DD05811725}"/>
              </a:ext>
            </a:extLst>
          </p:cNvPr>
          <p:cNvSpPr/>
          <p:nvPr/>
        </p:nvSpPr>
        <p:spPr>
          <a:xfrm>
            <a:off x="7719154" y="2921094"/>
            <a:ext cx="1800000" cy="1080000"/>
          </a:xfrm>
          <a:prstGeom prst="roundRect">
            <a:avLst>
              <a:gd name="adj" fmla="val 20923"/>
            </a:avLst>
          </a:prstGeom>
          <a:solidFill>
            <a:srgbClr val="C00000"/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HttpClient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9AAC792-2E7B-4AB9-98A7-205AD8F22E10}"/>
              </a:ext>
            </a:extLst>
          </p:cNvPr>
          <p:cNvCxnSpPr>
            <a:cxnSpLocks/>
            <a:stCxn id="16" idx="4"/>
            <a:endCxn id="19" idx="1"/>
          </p:cNvCxnSpPr>
          <p:nvPr/>
        </p:nvCxnSpPr>
        <p:spPr>
          <a:xfrm flipV="1">
            <a:off x="7132225" y="3461094"/>
            <a:ext cx="586929" cy="9236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229FD67-BB49-43AD-9A61-9953E7C6AE44}"/>
              </a:ext>
            </a:extLst>
          </p:cNvPr>
          <p:cNvSpPr txBox="1"/>
          <p:nvPr/>
        </p:nvSpPr>
        <p:spPr>
          <a:xfrm>
            <a:off x="9716658" y="348209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[POST]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0CBA69E-787E-49EC-96AB-8AC1BCCA7D65}"/>
              </a:ext>
            </a:extLst>
          </p:cNvPr>
          <p:cNvSpPr txBox="1"/>
          <p:nvPr/>
        </p:nvSpPr>
        <p:spPr>
          <a:xfrm>
            <a:off x="9787190" y="306184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/book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6FC13D5-6B9A-4A99-8865-7DC83C08554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9519154" y="3461094"/>
            <a:ext cx="1265499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Top Corners Rounded 26">
            <a:extLst>
              <a:ext uri="{FF2B5EF4-FFF2-40B4-BE49-F238E27FC236}">
                <a16:creationId xmlns:a16="http://schemas.microsoft.com/office/drawing/2014/main" id="{5D622601-E746-449C-ABEF-B6A6D33B7321}"/>
              </a:ext>
            </a:extLst>
          </p:cNvPr>
          <p:cNvSpPr/>
          <p:nvPr/>
        </p:nvSpPr>
        <p:spPr>
          <a:xfrm>
            <a:off x="10785020" y="873186"/>
            <a:ext cx="1298133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Back-end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35" name="Retângulo: Cantos Arredondados 24">
            <a:extLst>
              <a:ext uri="{FF2B5EF4-FFF2-40B4-BE49-F238E27FC236}">
                <a16:creationId xmlns:a16="http://schemas.microsoft.com/office/drawing/2014/main" id="{1EB92368-E500-4DAD-9FEF-9A85D479F39E}"/>
              </a:ext>
            </a:extLst>
          </p:cNvPr>
          <p:cNvSpPr/>
          <p:nvPr/>
        </p:nvSpPr>
        <p:spPr>
          <a:xfrm>
            <a:off x="7905539" y="3533716"/>
            <a:ext cx="1440000" cy="360000"/>
          </a:xfrm>
          <a:prstGeom prst="roundRect">
            <a:avLst>
              <a:gd name="adj" fmla="val 34606"/>
            </a:avLst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sng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post</a:t>
            </a:r>
            <a:r>
              <a:rPr kumimoji="0" lang="en-US" b="1" i="0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kumimoji="0" lang="en-US" b="1" i="0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8" name="Rectangle: Diagonal Corners Rounded 12">
            <a:extLst>
              <a:ext uri="{FF2B5EF4-FFF2-40B4-BE49-F238E27FC236}">
                <a16:creationId xmlns:a16="http://schemas.microsoft.com/office/drawing/2014/main" id="{27EF749E-4CF9-4B3F-ABC6-86F2F132D841}"/>
              </a:ext>
            </a:extLst>
          </p:cNvPr>
          <p:cNvSpPr/>
          <p:nvPr/>
        </p:nvSpPr>
        <p:spPr>
          <a:xfrm>
            <a:off x="1629091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Integrando-se ao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Back-end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445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1">
            <a:extLst>
              <a:ext uri="{FF2B5EF4-FFF2-40B4-BE49-F238E27FC236}">
                <a16:creationId xmlns:a16="http://schemas.microsoft.com/office/drawing/2014/main" id="{CCC7252E-E72D-4739-A055-B0E11B532440}"/>
              </a:ext>
            </a:extLst>
          </p:cNvPr>
          <p:cNvSpPr txBox="1">
            <a:spLocks/>
          </p:cNvSpPr>
          <p:nvPr/>
        </p:nvSpPr>
        <p:spPr>
          <a:xfrm>
            <a:off x="1299845" y="720001"/>
            <a:ext cx="1080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Declarar </a:t>
            </a:r>
            <a:r>
              <a:rPr lang="pt-BR" sz="2400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método </a:t>
            </a:r>
            <a:r>
              <a:rPr lang="pt-BR" sz="2400" b="1">
                <a:solidFill>
                  <a:srgbClr val="70AD47">
                    <a:lumMod val="50000"/>
                  </a:srgbClr>
                </a:solidFill>
                <a:latin typeface="Consolas" panose="020B0609020204030204" pitchFamily="49" charset="0"/>
              </a:rPr>
              <a:t>BookService.</a:t>
            </a:r>
            <a:r>
              <a:rPr lang="pt-BR" sz="2400" b="1" u="sng">
                <a:solidFill>
                  <a:srgbClr val="70AD47">
                    <a:lumMod val="50000"/>
                  </a:srgbClr>
                </a:solidFill>
                <a:latin typeface="Consolas" panose="020B0609020204030204" pitchFamily="49" charset="0"/>
              </a:rPr>
              <a:t>create</a:t>
            </a:r>
            <a:r>
              <a:rPr lang="pt-BR" sz="2400" b="1">
                <a:solidFill>
                  <a:srgbClr val="70AD47">
                    <a:lumMod val="50000"/>
                  </a:srgbClr>
                </a:solidFill>
                <a:latin typeface="Consolas" panose="020B0609020204030204" pitchFamily="49" charset="0"/>
              </a:rPr>
              <a:t>()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73554306-E706-4EE9-B655-4200515A046A}"/>
              </a:ext>
            </a:extLst>
          </p:cNvPr>
          <p:cNvSpPr txBox="1">
            <a:spLocks/>
          </p:cNvSpPr>
          <p:nvPr/>
        </p:nvSpPr>
        <p:spPr>
          <a:xfrm>
            <a:off x="579845" y="720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1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7" name="Rectangle: Diagonal Corners Snipped 21">
            <a:extLst>
              <a:ext uri="{FF2B5EF4-FFF2-40B4-BE49-F238E27FC236}">
                <a16:creationId xmlns:a16="http://schemas.microsoft.com/office/drawing/2014/main" id="{0D3D6D6A-0D42-4233-ACE8-0BD001FAA543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Integrando-se ao Back-end</a:t>
            </a:r>
            <a:endParaRPr kumimoji="0" lang="pt-B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B2A3BF3-7EF8-4D9E-911A-060D840F362A}"/>
              </a:ext>
            </a:extLst>
          </p:cNvPr>
          <p:cNvSpPr/>
          <p:nvPr/>
        </p:nvSpPr>
        <p:spPr>
          <a:xfrm>
            <a:off x="1299843" y="2106402"/>
            <a:ext cx="10800000" cy="31583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BookService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endParaRPr lang="pt-BR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//...</a:t>
            </a:r>
          </a:p>
          <a:p>
            <a:endParaRPr lang="pt-BR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IBook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Observable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IBook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IBook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&gt;( </a:t>
            </a:r>
            <a:r>
              <a:rPr lang="en-US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92B6F4"/>
                </a:solidFill>
                <a:effectLst/>
                <a:latin typeface="Consolas" panose="020B0609020204030204" pitchFamily="49" charset="0"/>
              </a:rPr>
              <a:t>URI_BOOKS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C7D2BC-61D1-4357-979A-BAFB8D817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44" y="1566402"/>
            <a:ext cx="224307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55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1">
            <a:extLst>
              <a:ext uri="{FF2B5EF4-FFF2-40B4-BE49-F238E27FC236}">
                <a16:creationId xmlns:a16="http://schemas.microsoft.com/office/drawing/2014/main" id="{CCC7252E-E72D-4739-A055-B0E11B532440}"/>
              </a:ext>
            </a:extLst>
          </p:cNvPr>
          <p:cNvSpPr txBox="1">
            <a:spLocks/>
          </p:cNvSpPr>
          <p:nvPr/>
        </p:nvSpPr>
        <p:spPr>
          <a:xfrm>
            <a:off x="1299845" y="720001"/>
            <a:ext cx="1080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Em</a:t>
            </a:r>
            <a:r>
              <a:rPr lang="pt-BR" sz="2400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 </a:t>
            </a:r>
            <a:r>
              <a:rPr lang="pt-BR" sz="2400" b="1">
                <a:solidFill>
                  <a:srgbClr val="70AD47">
                    <a:lumMod val="50000"/>
                  </a:srgbClr>
                </a:solidFill>
                <a:latin typeface="Consolas" panose="020B0609020204030204" pitchFamily="49" charset="0"/>
              </a:rPr>
              <a:t>BookFormComponent</a:t>
            </a:r>
            <a:r>
              <a:rPr lang="pt-BR" sz="2400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, injetar as dependências pelo construtor:</a:t>
            </a:r>
            <a:endParaRPr kumimoji="0" lang="pt-BR" sz="240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73554306-E706-4EE9-B655-4200515A046A}"/>
              </a:ext>
            </a:extLst>
          </p:cNvPr>
          <p:cNvSpPr txBox="1">
            <a:spLocks/>
          </p:cNvSpPr>
          <p:nvPr/>
        </p:nvSpPr>
        <p:spPr>
          <a:xfrm>
            <a:off x="579845" y="720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2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7" name="Rectangle: Diagonal Corners Snipped 21">
            <a:extLst>
              <a:ext uri="{FF2B5EF4-FFF2-40B4-BE49-F238E27FC236}">
                <a16:creationId xmlns:a16="http://schemas.microsoft.com/office/drawing/2014/main" id="{0D3D6D6A-0D42-4233-ACE8-0BD001FAA543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Integrando-se ao Back-end</a:t>
            </a:r>
            <a:endParaRPr kumimoji="0" lang="pt-B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B2A3BF3-7EF8-4D9E-911A-060D840F362A}"/>
              </a:ext>
            </a:extLst>
          </p:cNvPr>
          <p:cNvSpPr/>
          <p:nvPr/>
        </p:nvSpPr>
        <p:spPr>
          <a:xfrm>
            <a:off x="1299843" y="2132113"/>
            <a:ext cx="10670693" cy="30217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BookFormComponent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endParaRPr lang="pt-BR" sz="16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//...</a:t>
            </a:r>
          </a:p>
          <a:p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>
                <a:solidFill>
                  <a:srgbClr val="A1BDE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bookService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BookService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alertService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AlertService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)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{}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//...</a:t>
            </a:r>
          </a:p>
          <a:p>
            <a:endParaRPr lang="pt-BR" sz="16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4ADDBF2-AB20-4004-AC69-51B158292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680" y="1592113"/>
            <a:ext cx="3072856" cy="540000"/>
          </a:xfrm>
          <a:prstGeom prst="rect">
            <a:avLst/>
          </a:prstGeom>
        </p:spPr>
      </p:pic>
      <p:sp>
        <p:nvSpPr>
          <p:cNvPr id="13" name="Seta: Pentágono 12">
            <a:extLst>
              <a:ext uri="{FF2B5EF4-FFF2-40B4-BE49-F238E27FC236}">
                <a16:creationId xmlns:a16="http://schemas.microsoft.com/office/drawing/2014/main" id="{E96CC835-6D32-44DE-AC8C-7EE24F5EAD36}"/>
              </a:ext>
            </a:extLst>
          </p:cNvPr>
          <p:cNvSpPr/>
          <p:nvPr/>
        </p:nvSpPr>
        <p:spPr>
          <a:xfrm flipH="1">
            <a:off x="5971432" y="3121891"/>
            <a:ext cx="5721803" cy="1080000"/>
          </a:xfrm>
          <a:prstGeom prst="homePlate">
            <a:avLst>
              <a:gd name="adj" fmla="val 99274"/>
            </a:avLst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>
                <a:solidFill>
                  <a:schemeClr val="tx1"/>
                </a:solidFill>
                <a:latin typeface="Candara" panose="020E0502030303020204" pitchFamily="34" charset="0"/>
              </a:rPr>
              <a:t>Sugestão</a:t>
            </a:r>
            <a:r>
              <a:rPr lang="pt-BR" sz="2000">
                <a:solidFill>
                  <a:schemeClr val="tx1"/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pt-BR" sz="2000">
                <a:solidFill>
                  <a:schemeClr val="tx1"/>
                </a:solidFill>
                <a:latin typeface="Candara" panose="020E0502030303020204" pitchFamily="34" charset="0"/>
              </a:rPr>
              <a:t>Para 2 ou mais dependências, quebrar a linha deixa o código mais legível</a:t>
            </a:r>
            <a:endParaRPr lang="pt-BR" sz="2000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E608693-7A2A-457D-9683-588A8C7DC8E8}"/>
              </a:ext>
            </a:extLst>
          </p:cNvPr>
          <p:cNvSpPr/>
          <p:nvPr/>
        </p:nvSpPr>
        <p:spPr>
          <a:xfrm>
            <a:off x="1468582" y="3121891"/>
            <a:ext cx="4410242" cy="114530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736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1">
            <a:extLst>
              <a:ext uri="{FF2B5EF4-FFF2-40B4-BE49-F238E27FC236}">
                <a16:creationId xmlns:a16="http://schemas.microsoft.com/office/drawing/2014/main" id="{CCC7252E-E72D-4739-A055-B0E11B532440}"/>
              </a:ext>
            </a:extLst>
          </p:cNvPr>
          <p:cNvSpPr txBox="1">
            <a:spLocks/>
          </p:cNvSpPr>
          <p:nvPr/>
        </p:nvSpPr>
        <p:spPr>
          <a:xfrm>
            <a:off x="1299845" y="720001"/>
            <a:ext cx="1080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Ainda em </a:t>
            </a:r>
            <a:r>
              <a:rPr lang="pt-BR" sz="2400" b="1">
                <a:solidFill>
                  <a:srgbClr val="70AD47">
                    <a:lumMod val="50000"/>
                  </a:srgbClr>
                </a:solidFill>
                <a:latin typeface="Consolas" panose="020B0609020204030204" pitchFamily="49" charset="0"/>
              </a:rPr>
              <a:t>BookFormComponent</a:t>
            </a:r>
            <a:r>
              <a:rPr lang="pt-BR" sz="2400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, codar</a:t>
            </a:r>
            <a:r>
              <a:rPr lang="pt-BR" sz="2400">
                <a:solidFill>
                  <a:srgbClr val="70AD47">
                    <a:lumMod val="5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pt-BR" sz="2400" b="1" u="sng">
                <a:solidFill>
                  <a:srgbClr val="70AD47">
                    <a:lumMod val="50000"/>
                  </a:srgbClr>
                </a:solidFill>
                <a:latin typeface="Consolas" panose="020B0609020204030204" pitchFamily="49" charset="0"/>
              </a:rPr>
              <a:t>onCadastrar</a:t>
            </a:r>
            <a:r>
              <a:rPr lang="pt-BR" sz="2400" b="1">
                <a:solidFill>
                  <a:srgbClr val="70AD47">
                    <a:lumMod val="50000"/>
                  </a:srgbClr>
                </a:solidFill>
                <a:latin typeface="Consolas" panose="020B0609020204030204" pitchFamily="49" charset="0"/>
              </a:rPr>
              <a:t>()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73554306-E706-4EE9-B655-4200515A046A}"/>
              </a:ext>
            </a:extLst>
          </p:cNvPr>
          <p:cNvSpPr txBox="1">
            <a:spLocks/>
          </p:cNvSpPr>
          <p:nvPr/>
        </p:nvSpPr>
        <p:spPr>
          <a:xfrm>
            <a:off x="579845" y="720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3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7" name="Rectangle: Diagonal Corners Snipped 21">
            <a:extLst>
              <a:ext uri="{FF2B5EF4-FFF2-40B4-BE49-F238E27FC236}">
                <a16:creationId xmlns:a16="http://schemas.microsoft.com/office/drawing/2014/main" id="{0D3D6D6A-0D42-4233-ACE8-0BD001FAA543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Integrando-se ao Back-end</a:t>
            </a:r>
            <a:endParaRPr kumimoji="0" lang="pt-B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B2A3BF3-7EF8-4D9E-911A-060D840F362A}"/>
              </a:ext>
            </a:extLst>
          </p:cNvPr>
          <p:cNvSpPr/>
          <p:nvPr/>
        </p:nvSpPr>
        <p:spPr>
          <a:xfrm>
            <a:off x="1299843" y="1771898"/>
            <a:ext cx="10670693" cy="47582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BookFormComponent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endParaRPr lang="pt-BR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//...</a:t>
            </a:r>
          </a:p>
          <a:p>
            <a:endParaRPr lang="pt-BR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u="sng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onCadastrar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A1BDE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IBook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title: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 category: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bookService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).</a:t>
            </a:r>
            <a:r>
              <a:rPr lang="pt-BR" sz="14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pt-BR" sz="1400" b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>
                <a:solidFill>
                  <a:srgbClr val="A1BD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92B6F4"/>
                </a:solidFill>
                <a:effectLst/>
                <a:latin typeface="Consolas" panose="020B0609020204030204" pitchFamily="49" charset="0"/>
              </a:rPr>
              <a:t>tit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Sucesso ao criar livro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>
                <a:solidFill>
                  <a:srgbClr val="A1BD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92B6F4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Book criado com ID : 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alertService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tit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pt-BR" sz="1400" b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>
                <a:solidFill>
                  <a:srgbClr val="A1BD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92B6F4"/>
                </a:solidFill>
                <a:effectLst/>
                <a:latin typeface="Consolas" panose="020B0609020204030204" pitchFamily="49" charset="0"/>
              </a:rPr>
              <a:t>tit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Erro ao criar livro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>
                <a:solidFill>
                  <a:srgbClr val="A1BD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92B6F4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alertService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tit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4ADDBF2-AB20-4004-AC69-51B158292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680" y="1231898"/>
            <a:ext cx="3072856" cy="540000"/>
          </a:xfrm>
          <a:prstGeom prst="rect">
            <a:avLst/>
          </a:prstGeom>
        </p:spPr>
      </p:pic>
      <p:sp>
        <p:nvSpPr>
          <p:cNvPr id="12" name="Seta: Pentágono 11">
            <a:extLst>
              <a:ext uri="{FF2B5EF4-FFF2-40B4-BE49-F238E27FC236}">
                <a16:creationId xmlns:a16="http://schemas.microsoft.com/office/drawing/2014/main" id="{FE90AD1F-4BCE-498A-A188-FDDE8568D174}"/>
              </a:ext>
            </a:extLst>
          </p:cNvPr>
          <p:cNvSpPr/>
          <p:nvPr/>
        </p:nvSpPr>
        <p:spPr>
          <a:xfrm flipH="1">
            <a:off x="8197398" y="2452761"/>
            <a:ext cx="3600000" cy="1080000"/>
          </a:xfrm>
          <a:prstGeom prst="homePlate">
            <a:avLst>
              <a:gd name="adj" fmla="val 8112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chemeClr val="tx1"/>
                </a:solidFill>
                <a:latin typeface="Candara" panose="020E0502030303020204" pitchFamily="34" charset="0"/>
              </a:rPr>
              <a:t>PERGUNTA:</a:t>
            </a:r>
          </a:p>
          <a:p>
            <a:pPr algn="ctr"/>
            <a:r>
              <a:rPr lang="pt-BR" sz="2000">
                <a:solidFill>
                  <a:schemeClr val="tx1"/>
                </a:solidFill>
                <a:latin typeface="Candara" panose="020E0502030303020204" pitchFamily="34" charset="0"/>
              </a:rPr>
              <a:t>Como corrigir o erro de compilação aqui?</a:t>
            </a:r>
            <a:endParaRPr lang="pt-BR" sz="2000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261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1">
            <a:extLst>
              <a:ext uri="{FF2B5EF4-FFF2-40B4-BE49-F238E27FC236}">
                <a16:creationId xmlns:a16="http://schemas.microsoft.com/office/drawing/2014/main" id="{CCC7252E-E72D-4739-A055-B0E11B532440}"/>
              </a:ext>
            </a:extLst>
          </p:cNvPr>
          <p:cNvSpPr txBox="1">
            <a:spLocks/>
          </p:cNvSpPr>
          <p:nvPr/>
        </p:nvSpPr>
        <p:spPr>
          <a:xfrm>
            <a:off x="1299845" y="720001"/>
            <a:ext cx="1080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Em </a:t>
            </a:r>
            <a:r>
              <a:rPr lang="pt-BR" sz="2400" b="1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IBook</a:t>
            </a:r>
            <a:r>
              <a:rPr lang="pt-BR" sz="2400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, colocar </a:t>
            </a:r>
            <a:r>
              <a:rPr lang="pt-BR" sz="2400" b="1" u="sng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id</a:t>
            </a:r>
            <a:r>
              <a:rPr lang="pt-BR" sz="2400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 como </a:t>
            </a:r>
            <a:r>
              <a:rPr lang="pt-BR" sz="2400" i="1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opcional</a:t>
            </a:r>
            <a:r>
              <a:rPr lang="pt-BR" sz="2400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: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73554306-E706-4EE9-B655-4200515A046A}"/>
              </a:ext>
            </a:extLst>
          </p:cNvPr>
          <p:cNvSpPr txBox="1">
            <a:spLocks/>
          </p:cNvSpPr>
          <p:nvPr/>
        </p:nvSpPr>
        <p:spPr>
          <a:xfrm>
            <a:off x="579845" y="720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4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7" name="Rectangle: Diagonal Corners Snipped 21">
            <a:extLst>
              <a:ext uri="{FF2B5EF4-FFF2-40B4-BE49-F238E27FC236}">
                <a16:creationId xmlns:a16="http://schemas.microsoft.com/office/drawing/2014/main" id="{0D3D6D6A-0D42-4233-ACE8-0BD001FAA543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Integrando-se ao Back-end</a:t>
            </a:r>
            <a:endParaRPr kumimoji="0" lang="pt-B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B2A3BF3-7EF8-4D9E-911A-060D840F362A}"/>
              </a:ext>
            </a:extLst>
          </p:cNvPr>
          <p:cNvSpPr/>
          <p:nvPr/>
        </p:nvSpPr>
        <p:spPr>
          <a:xfrm>
            <a:off x="1299843" y="2203393"/>
            <a:ext cx="10800000" cy="245121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IBook</a:t>
            </a:r>
            <a:r>
              <a:rPr lang="en-US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símbolo ? significa opcional</a:t>
            </a:r>
            <a:endParaRPr lang="en-US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0F7DCE9-A918-46FA-95A6-7A3E83A72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41" y="1663393"/>
            <a:ext cx="1938462" cy="540000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F5FB5EA-5C91-4703-B15A-E591BD8B349C}"/>
              </a:ext>
            </a:extLst>
          </p:cNvPr>
          <p:cNvCxnSpPr>
            <a:cxnSpLocks/>
          </p:cNvCxnSpPr>
          <p:nvPr/>
        </p:nvCxnSpPr>
        <p:spPr>
          <a:xfrm>
            <a:off x="1902689" y="3084947"/>
            <a:ext cx="221673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25FEF4CF-93C5-4CEF-91AE-7475C3243377}"/>
              </a:ext>
            </a:extLst>
          </p:cNvPr>
          <p:cNvSpPr/>
          <p:nvPr/>
        </p:nvSpPr>
        <p:spPr>
          <a:xfrm flipH="1">
            <a:off x="6773733" y="2415816"/>
            <a:ext cx="3600000" cy="1080000"/>
          </a:xfrm>
          <a:prstGeom prst="homePlate">
            <a:avLst>
              <a:gd name="adj" fmla="val 8112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chemeClr val="tx1"/>
                </a:solidFill>
                <a:latin typeface="Candara" panose="020E0502030303020204" pitchFamily="34" charset="0"/>
              </a:rPr>
              <a:t>RESPOSTA:</a:t>
            </a:r>
          </a:p>
          <a:p>
            <a:pPr algn="ctr"/>
            <a:r>
              <a:rPr lang="pt-BR" sz="2000">
                <a:solidFill>
                  <a:schemeClr val="tx1"/>
                </a:solidFill>
                <a:latin typeface="Candara" panose="020E0502030303020204" pitchFamily="34" charset="0"/>
              </a:rPr>
              <a:t>Tornando </a:t>
            </a:r>
            <a:r>
              <a:rPr lang="pt-BR" sz="2000" b="1">
                <a:solidFill>
                  <a:schemeClr val="tx1"/>
                </a:solidFill>
                <a:latin typeface="Candara" panose="020E0502030303020204" pitchFamily="34" charset="0"/>
              </a:rPr>
              <a:t>IBook.id</a:t>
            </a:r>
            <a:r>
              <a:rPr lang="pt-BR" sz="2000">
                <a:solidFill>
                  <a:schemeClr val="tx1"/>
                </a:solidFill>
                <a:latin typeface="Candara" panose="020E0502030303020204" pitchFamily="34" charset="0"/>
              </a:rPr>
              <a:t> opcional</a:t>
            </a:r>
            <a:endParaRPr lang="pt-BR" sz="2000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42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1">
            <a:extLst>
              <a:ext uri="{FF2B5EF4-FFF2-40B4-BE49-F238E27FC236}">
                <a16:creationId xmlns:a16="http://schemas.microsoft.com/office/drawing/2014/main" id="{CCC7252E-E72D-4739-A055-B0E11B532440}"/>
              </a:ext>
            </a:extLst>
          </p:cNvPr>
          <p:cNvSpPr txBox="1">
            <a:spLocks/>
          </p:cNvSpPr>
          <p:nvPr/>
        </p:nvSpPr>
        <p:spPr>
          <a:xfrm>
            <a:off x="1299845" y="720001"/>
            <a:ext cx="1080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Subir o </a:t>
            </a:r>
            <a:r>
              <a:rPr lang="pt-BR" sz="2400" i="1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Back-end</a:t>
            </a:r>
            <a:endParaRPr kumimoji="0" lang="pt-BR" sz="2400" b="1" i="1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73554306-E706-4EE9-B655-4200515A046A}"/>
              </a:ext>
            </a:extLst>
          </p:cNvPr>
          <p:cNvSpPr txBox="1">
            <a:spLocks/>
          </p:cNvSpPr>
          <p:nvPr/>
        </p:nvSpPr>
        <p:spPr>
          <a:xfrm>
            <a:off x="579845" y="720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5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7" name="Rectangle: Diagonal Corners Snipped 21">
            <a:extLst>
              <a:ext uri="{FF2B5EF4-FFF2-40B4-BE49-F238E27FC236}">
                <a16:creationId xmlns:a16="http://schemas.microsoft.com/office/drawing/2014/main" id="{0D3D6D6A-0D42-4233-ACE8-0BD001FAA543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Integrando-se ao Back-end</a:t>
            </a:r>
            <a:endParaRPr kumimoji="0" lang="pt-B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69AB95-3088-47E0-9813-B056FDFE4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45" y="1677934"/>
            <a:ext cx="6592220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1CF0F59-C008-4D37-9DBB-020A44EF3281}"/>
              </a:ext>
            </a:extLst>
          </p:cNvPr>
          <p:cNvSpPr/>
          <p:nvPr/>
        </p:nvSpPr>
        <p:spPr>
          <a:xfrm>
            <a:off x="1629091" y="3791892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66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Formulários avançados: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Data Driven (Reativos)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B0FA03FA-51DA-46DB-B30B-F5ED776937AB}"/>
              </a:ext>
            </a:extLst>
          </p:cNvPr>
          <p:cNvSpPr txBox="1">
            <a:spLocks/>
          </p:cNvSpPr>
          <p:nvPr/>
        </p:nvSpPr>
        <p:spPr>
          <a:xfrm>
            <a:off x="1785895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ndara" panose="020E0502030303020204" pitchFamily="34" charset="0"/>
                <a:ea typeface="+mj-ea"/>
                <a:cs typeface="+mj-cs"/>
              </a:rPr>
              <a:t>Agenda</a:t>
            </a:r>
          </a:p>
        </p:txBody>
      </p:sp>
      <p:sp>
        <p:nvSpPr>
          <p:cNvPr id="7" name="Rectangle: Diagonal Corners Rounded 16">
            <a:extLst>
              <a:ext uri="{FF2B5EF4-FFF2-40B4-BE49-F238E27FC236}">
                <a16:creationId xmlns:a16="http://schemas.microsoft.com/office/drawing/2014/main" id="{CAC5070B-9CA1-499D-B904-90F0196B112F}"/>
              </a:ext>
            </a:extLst>
          </p:cNvPr>
          <p:cNvSpPr/>
          <p:nvPr/>
        </p:nvSpPr>
        <p:spPr>
          <a:xfrm>
            <a:off x="1629091" y="5786352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2800" b="1">
                <a:latin typeface="Candara" panose="020E0502030303020204" pitchFamily="34" charset="0"/>
                <a:cs typeface="Calibri" panose="020F0502020204030204" pitchFamily="34" charset="0"/>
              </a:rPr>
              <a:t>Tópicos avançados</a:t>
            </a:r>
            <a:endParaRPr lang="en-US" sz="28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Diagonal Corners Rounded 12">
            <a:extLst>
              <a:ext uri="{FF2B5EF4-FFF2-40B4-BE49-F238E27FC236}">
                <a16:creationId xmlns:a16="http://schemas.microsoft.com/office/drawing/2014/main" id="{FBFFB41D-FD71-4677-8963-FE9D4B5DD94B}"/>
              </a:ext>
            </a:extLst>
          </p:cNvPr>
          <p:cNvSpPr/>
          <p:nvPr/>
        </p:nvSpPr>
        <p:spPr>
          <a:xfrm>
            <a:off x="1629091" y="2794663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Roteamento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1" name="Rectangle: Diagonal Corners Rounded 4">
            <a:extLst>
              <a:ext uri="{FF2B5EF4-FFF2-40B4-BE49-F238E27FC236}">
                <a16:creationId xmlns:a16="http://schemas.microsoft.com/office/drawing/2014/main" id="{4A716725-C8FF-4AFD-A709-03EED9D4A775}"/>
              </a:ext>
            </a:extLst>
          </p:cNvPr>
          <p:cNvSpPr/>
          <p:nvPr/>
        </p:nvSpPr>
        <p:spPr>
          <a:xfrm>
            <a:off x="1629091" y="4789121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C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Validação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2" name="Rectangle: Diagonal Corners Rounded 12">
            <a:extLst>
              <a:ext uri="{FF2B5EF4-FFF2-40B4-BE49-F238E27FC236}">
                <a16:creationId xmlns:a16="http://schemas.microsoft.com/office/drawing/2014/main" id="{4962DC58-0FCF-42EE-8BDA-37E49377D0C6}"/>
              </a:ext>
            </a:extLst>
          </p:cNvPr>
          <p:cNvSpPr/>
          <p:nvPr/>
        </p:nvSpPr>
        <p:spPr>
          <a:xfrm>
            <a:off x="1629091" y="1797434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Integrando-se ao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Back-end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3" name="Rectangle: Diagonal Corners Rounded 8">
            <a:extLst>
              <a:ext uri="{FF2B5EF4-FFF2-40B4-BE49-F238E27FC236}">
                <a16:creationId xmlns:a16="http://schemas.microsoft.com/office/drawing/2014/main" id="{91FCC386-56F3-4B2F-BD1F-68B61A97B257}"/>
              </a:ext>
            </a:extLst>
          </p:cNvPr>
          <p:cNvSpPr/>
          <p:nvPr/>
        </p:nvSpPr>
        <p:spPr>
          <a:xfrm>
            <a:off x="1629091" y="781725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3333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>
                <a:solidFill>
                  <a:prstClr val="white"/>
                </a:solidFill>
                <a:latin typeface="Candara" panose="020E0502030303020204" pitchFamily="34" charset="0"/>
              </a:rPr>
              <a:t>Formulários simples:</a:t>
            </a:r>
            <a:r>
              <a:rPr lang="en-US" sz="2800" b="1">
                <a:solidFill>
                  <a:prstClr val="white"/>
                </a:solidFill>
                <a:latin typeface="Candara" panose="020E0502030303020204" pitchFamily="34" charset="0"/>
              </a:rPr>
              <a:t> </a:t>
            </a:r>
            <a:r>
              <a:rPr lang="en-US" sz="2800" b="1" i="1">
                <a:solidFill>
                  <a:prstClr val="white"/>
                </a:solidFill>
                <a:latin typeface="Candara" panose="020E0502030303020204" pitchFamily="34" charset="0"/>
              </a:rPr>
              <a:t>Template Driven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319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1">
            <a:extLst>
              <a:ext uri="{FF2B5EF4-FFF2-40B4-BE49-F238E27FC236}">
                <a16:creationId xmlns:a16="http://schemas.microsoft.com/office/drawing/2014/main" id="{CCC7252E-E72D-4739-A055-B0E11B532440}"/>
              </a:ext>
            </a:extLst>
          </p:cNvPr>
          <p:cNvSpPr txBox="1">
            <a:spLocks/>
          </p:cNvSpPr>
          <p:nvPr/>
        </p:nvSpPr>
        <p:spPr>
          <a:xfrm>
            <a:off x="1299845" y="720001"/>
            <a:ext cx="1080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Acessar o formulário, cadastrar um livro e conferir o resultado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73554306-E706-4EE9-B655-4200515A046A}"/>
              </a:ext>
            </a:extLst>
          </p:cNvPr>
          <p:cNvSpPr txBox="1">
            <a:spLocks/>
          </p:cNvSpPr>
          <p:nvPr/>
        </p:nvSpPr>
        <p:spPr>
          <a:xfrm>
            <a:off x="579845" y="720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6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7" name="Rectangle: Diagonal Corners Snipped 21">
            <a:extLst>
              <a:ext uri="{FF2B5EF4-FFF2-40B4-BE49-F238E27FC236}">
                <a16:creationId xmlns:a16="http://schemas.microsoft.com/office/drawing/2014/main" id="{0D3D6D6A-0D42-4233-ACE8-0BD001FAA543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Integrando-se ao Back-end</a:t>
            </a:r>
            <a:endParaRPr kumimoji="0" lang="pt-B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B8A241-C6F2-4791-9374-56C2E0E6E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546" y="1805091"/>
            <a:ext cx="9916909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07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12">
            <a:extLst>
              <a:ext uri="{FF2B5EF4-FFF2-40B4-BE49-F238E27FC236}">
                <a16:creationId xmlns:a16="http://schemas.microsoft.com/office/drawing/2014/main" id="{D73943D9-960B-4BFE-AC14-E530F4C86757}"/>
              </a:ext>
            </a:extLst>
          </p:cNvPr>
          <p:cNvSpPr/>
          <p:nvPr/>
        </p:nvSpPr>
        <p:spPr>
          <a:xfrm>
            <a:off x="1638327" y="2529000"/>
            <a:ext cx="10440000" cy="180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Roteamento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5599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12">
            <a:extLst>
              <a:ext uri="{FF2B5EF4-FFF2-40B4-BE49-F238E27FC236}">
                <a16:creationId xmlns:a16="http://schemas.microsoft.com/office/drawing/2014/main" id="{D73943D9-960B-4BFE-AC14-E530F4C86757}"/>
              </a:ext>
            </a:extLst>
          </p:cNvPr>
          <p:cNvSpPr/>
          <p:nvPr/>
        </p:nvSpPr>
        <p:spPr>
          <a:xfrm>
            <a:off x="1638327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Roteamento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E2C2D4C-BA26-4F2F-93B6-06DF6F5F5B9F}"/>
              </a:ext>
            </a:extLst>
          </p:cNvPr>
          <p:cNvSpPr/>
          <p:nvPr/>
        </p:nvSpPr>
        <p:spPr>
          <a:xfrm>
            <a:off x="558327" y="720000"/>
            <a:ext cx="1152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3200">
                <a:solidFill>
                  <a:schemeClr val="tx1"/>
                </a:solidFill>
                <a:latin typeface="Candara" panose="020E0502030303020204" pitchFamily="34" charset="0"/>
              </a:rPr>
              <a:t>Existem 2 maneiras de fazer roteamento:</a:t>
            </a:r>
            <a:endParaRPr lang="pt-BR" sz="32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: Diagonal Corners Rounded 12">
            <a:extLst>
              <a:ext uri="{FF2B5EF4-FFF2-40B4-BE49-F238E27FC236}">
                <a16:creationId xmlns:a16="http://schemas.microsoft.com/office/drawing/2014/main" id="{A6BBC0E2-181C-4529-B7CD-AFC62278A8C4}"/>
              </a:ext>
            </a:extLst>
          </p:cNvPr>
          <p:cNvSpPr/>
          <p:nvPr/>
        </p:nvSpPr>
        <p:spPr>
          <a:xfrm>
            <a:off x="558327" y="2154597"/>
            <a:ext cx="720000" cy="720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6600CC"/>
          </a:solidFill>
          <a:ln w="38100">
            <a:solidFill>
              <a:srgbClr val="66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627DF52E-68A5-4EF3-A646-27267494BB8C}"/>
              </a:ext>
            </a:extLst>
          </p:cNvPr>
          <p:cNvSpPr/>
          <p:nvPr/>
        </p:nvSpPr>
        <p:spPr>
          <a:xfrm>
            <a:off x="1278327" y="2154597"/>
            <a:ext cx="10800000" cy="720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 w="38100">
            <a:solidFill>
              <a:srgbClr val="66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Programático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6600CC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4" name="Rectangle: Diagonal Corners Rounded 12">
            <a:extLst>
              <a:ext uri="{FF2B5EF4-FFF2-40B4-BE49-F238E27FC236}">
                <a16:creationId xmlns:a16="http://schemas.microsoft.com/office/drawing/2014/main" id="{782D8DDB-9678-4F61-B6BF-0EC3540A9EC7}"/>
              </a:ext>
            </a:extLst>
          </p:cNvPr>
          <p:cNvSpPr/>
          <p:nvPr/>
        </p:nvSpPr>
        <p:spPr>
          <a:xfrm>
            <a:off x="558327" y="3221397"/>
            <a:ext cx="720000" cy="720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6600CC"/>
          </a:solidFill>
          <a:ln w="38100">
            <a:solidFill>
              <a:srgbClr val="66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>
                <a:solidFill>
                  <a:prstClr val="white"/>
                </a:solidFill>
                <a:latin typeface="Candara" panose="020E0502030303020204" pitchFamily="34" charset="0"/>
              </a:rPr>
              <a:t>b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7" name="Rectangle: Diagonal Corners Rounded 12">
            <a:extLst>
              <a:ext uri="{FF2B5EF4-FFF2-40B4-BE49-F238E27FC236}">
                <a16:creationId xmlns:a16="http://schemas.microsoft.com/office/drawing/2014/main" id="{19BF0E17-92DA-4F04-818A-7ED87E580FB2}"/>
              </a:ext>
            </a:extLst>
          </p:cNvPr>
          <p:cNvSpPr/>
          <p:nvPr/>
        </p:nvSpPr>
        <p:spPr>
          <a:xfrm>
            <a:off x="1278327" y="3221397"/>
            <a:ext cx="10800000" cy="720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 w="38100">
            <a:solidFill>
              <a:srgbClr val="66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Declarativo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6600CC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480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12">
            <a:extLst>
              <a:ext uri="{FF2B5EF4-FFF2-40B4-BE49-F238E27FC236}">
                <a16:creationId xmlns:a16="http://schemas.microsoft.com/office/drawing/2014/main" id="{D73943D9-960B-4BFE-AC14-E530F4C86757}"/>
              </a:ext>
            </a:extLst>
          </p:cNvPr>
          <p:cNvSpPr/>
          <p:nvPr/>
        </p:nvSpPr>
        <p:spPr>
          <a:xfrm>
            <a:off x="1638327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a) Roteamento programático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E2C2D4C-BA26-4F2F-93B6-06DF6F5F5B9F}"/>
              </a:ext>
            </a:extLst>
          </p:cNvPr>
          <p:cNvSpPr/>
          <p:nvPr/>
        </p:nvSpPr>
        <p:spPr>
          <a:xfrm>
            <a:off x="823906" y="1233186"/>
            <a:ext cx="7560000" cy="52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: Top Corners Rounded 26">
            <a:extLst>
              <a:ext uri="{FF2B5EF4-FFF2-40B4-BE49-F238E27FC236}">
                <a16:creationId xmlns:a16="http://schemas.microsoft.com/office/drawing/2014/main" id="{1F7555FD-EE52-4147-BA7C-85C3448653AF}"/>
              </a:ext>
            </a:extLst>
          </p:cNvPr>
          <p:cNvSpPr/>
          <p:nvPr/>
        </p:nvSpPr>
        <p:spPr>
          <a:xfrm>
            <a:off x="823907" y="873186"/>
            <a:ext cx="504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lab-spa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7" name="Cubo 17">
            <a:extLst>
              <a:ext uri="{FF2B5EF4-FFF2-40B4-BE49-F238E27FC236}">
                <a16:creationId xmlns:a16="http://schemas.microsoft.com/office/drawing/2014/main" id="{7340E8AD-D712-49F3-9067-9511F0E7445B}"/>
              </a:ext>
            </a:extLst>
          </p:cNvPr>
          <p:cNvSpPr/>
          <p:nvPr/>
        </p:nvSpPr>
        <p:spPr>
          <a:xfrm>
            <a:off x="953007" y="1530000"/>
            <a:ext cx="1800000" cy="1800000"/>
          </a:xfrm>
          <a:prstGeom prst="cube">
            <a:avLst>
              <a:gd name="adj" fmla="val 6457"/>
            </a:avLst>
          </a:prstGeom>
          <a:solidFill>
            <a:srgbClr val="0070C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b="1">
                <a:latin typeface="Consolas" panose="020B0609020204030204" pitchFamily="49" charset="0"/>
              </a:rPr>
              <a:t>Book</a:t>
            </a:r>
          </a:p>
          <a:p>
            <a:pPr algn="ctr"/>
            <a:r>
              <a:rPr lang="pt-BR" sz="1600" b="1">
                <a:latin typeface="Consolas" panose="020B0609020204030204" pitchFamily="49" charset="0"/>
              </a:rPr>
              <a:t>Form</a:t>
            </a:r>
          </a:p>
          <a:p>
            <a:pPr algn="ctr"/>
            <a:r>
              <a:rPr lang="pt-BR" sz="1600" b="1">
                <a:latin typeface="Consolas" panose="020B0609020204030204" pitchFamily="49" charset="0"/>
              </a:rPr>
              <a:t>Component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79B5252-5775-416C-B28F-B032AABA7645}"/>
              </a:ext>
            </a:extLst>
          </p:cNvPr>
          <p:cNvCxnSpPr>
            <a:cxnSpLocks/>
            <a:stCxn id="7" idx="4"/>
            <a:endCxn id="16" idx="0"/>
          </p:cNvCxnSpPr>
          <p:nvPr/>
        </p:nvCxnSpPr>
        <p:spPr>
          <a:xfrm>
            <a:off x="2636781" y="2488113"/>
            <a:ext cx="3459220" cy="652737"/>
          </a:xfrm>
          <a:prstGeom prst="bentConnector2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Cubo 17">
            <a:extLst>
              <a:ext uri="{FF2B5EF4-FFF2-40B4-BE49-F238E27FC236}">
                <a16:creationId xmlns:a16="http://schemas.microsoft.com/office/drawing/2014/main" id="{059AE207-CFF4-4FE3-B17B-A07321627FAD}"/>
              </a:ext>
            </a:extLst>
          </p:cNvPr>
          <p:cNvSpPr/>
          <p:nvPr/>
        </p:nvSpPr>
        <p:spPr>
          <a:xfrm>
            <a:off x="953007" y="4368953"/>
            <a:ext cx="1800000" cy="1800000"/>
          </a:xfrm>
          <a:prstGeom prst="cube">
            <a:avLst>
              <a:gd name="adj" fmla="val 6457"/>
            </a:avLst>
          </a:prstGeom>
          <a:solidFill>
            <a:srgbClr val="0070C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b="1">
                <a:latin typeface="Consolas" panose="020B0609020204030204" pitchFamily="49" charset="0"/>
              </a:rPr>
              <a:t>Book </a:t>
            </a:r>
          </a:p>
          <a:p>
            <a:pPr algn="ctr"/>
            <a:r>
              <a:rPr lang="pt-BR" sz="1600" b="1">
                <a:latin typeface="Consolas" panose="020B0609020204030204" pitchFamily="49" charset="0"/>
              </a:rPr>
              <a:t>Table</a:t>
            </a:r>
          </a:p>
          <a:p>
            <a:pPr algn="ctr"/>
            <a:r>
              <a:rPr lang="pt-BR" sz="1600" b="1">
                <a:latin typeface="Consolas" panose="020B0609020204030204" pitchFamily="49" charset="0"/>
              </a:rPr>
              <a:t>Component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sp>
        <p:nvSpPr>
          <p:cNvPr id="16" name="Retângulo: Cantos Arredondados 24">
            <a:extLst>
              <a:ext uri="{FF2B5EF4-FFF2-40B4-BE49-F238E27FC236}">
                <a16:creationId xmlns:a16="http://schemas.microsoft.com/office/drawing/2014/main" id="{1FECAC3B-7B13-4982-A5AD-E3D1BF5F4C7E}"/>
              </a:ext>
            </a:extLst>
          </p:cNvPr>
          <p:cNvSpPr/>
          <p:nvPr/>
        </p:nvSpPr>
        <p:spPr>
          <a:xfrm>
            <a:off x="5016001" y="3140850"/>
            <a:ext cx="2160000" cy="1080000"/>
          </a:xfrm>
          <a:prstGeom prst="roundRect">
            <a:avLst>
              <a:gd name="adj" fmla="val 18797"/>
            </a:avLst>
          </a:prstGeom>
          <a:solidFill>
            <a:srgbClr val="6600CC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Router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0" name="Retângulo: Cantos Arredondados 24">
            <a:extLst>
              <a:ext uri="{FF2B5EF4-FFF2-40B4-BE49-F238E27FC236}">
                <a16:creationId xmlns:a16="http://schemas.microsoft.com/office/drawing/2014/main" id="{6B238FC1-4DE3-4434-9012-33416AB4E997}"/>
              </a:ext>
            </a:extLst>
          </p:cNvPr>
          <p:cNvSpPr/>
          <p:nvPr/>
        </p:nvSpPr>
        <p:spPr>
          <a:xfrm>
            <a:off x="3408456" y="2315467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sucesso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1" name="Retângulo: Cantos Arredondados 24">
            <a:extLst>
              <a:ext uri="{FF2B5EF4-FFF2-40B4-BE49-F238E27FC236}">
                <a16:creationId xmlns:a16="http://schemas.microsoft.com/office/drawing/2014/main" id="{26C80FDC-5696-40EF-81C0-62006A6B3F21}"/>
              </a:ext>
            </a:extLst>
          </p:cNvPr>
          <p:cNvSpPr/>
          <p:nvPr/>
        </p:nvSpPr>
        <p:spPr>
          <a:xfrm>
            <a:off x="5106001" y="3786690"/>
            <a:ext cx="1980000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navigate</a:t>
            </a:r>
            <a:r>
              <a:rPr kumimoji="0" lang="en-US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rgbClr val="6600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D9D22A8-C523-49E8-86C6-555B095425EA}"/>
              </a:ext>
            </a:extLst>
          </p:cNvPr>
          <p:cNvCxnSpPr>
            <a:cxnSpLocks/>
            <a:stCxn id="16" idx="2"/>
            <a:endCxn id="15" idx="4"/>
          </p:cNvCxnSpPr>
          <p:nvPr/>
        </p:nvCxnSpPr>
        <p:spPr>
          <a:xfrm rot="5400000">
            <a:off x="3900001" y="3104850"/>
            <a:ext cx="1080000" cy="3312000"/>
          </a:xfrm>
          <a:prstGeom prst="bentConnector2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435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C4DACBA9-5BC9-41ED-9E4F-9AABC7808D15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Roteamento Programático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83B5377-FC92-47F0-9935-15FB5CEAA3C6}"/>
              </a:ext>
            </a:extLst>
          </p:cNvPr>
          <p:cNvSpPr/>
          <p:nvPr/>
        </p:nvSpPr>
        <p:spPr>
          <a:xfrm>
            <a:off x="1299843" y="2327018"/>
            <a:ext cx="10620001" cy="24534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>
                <a:solidFill>
                  <a:srgbClr val="A1BDE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sz="2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24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//...</a:t>
            </a:r>
          </a:p>
          <a:p>
            <a:r>
              <a:rPr lang="pt-BR" sz="2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sz="2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sz="2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2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Router</a:t>
            </a:r>
            <a:endParaRPr lang="pt-BR" sz="2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) </a:t>
            </a:r>
            <a:r>
              <a:rPr lang="pt-BR" sz="2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{}</a:t>
            </a:r>
            <a:endParaRPr lang="pt-BR" sz="2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: Diagonal Corners Rounded 16">
            <a:extLst>
              <a:ext uri="{FF2B5EF4-FFF2-40B4-BE49-F238E27FC236}">
                <a16:creationId xmlns:a16="http://schemas.microsoft.com/office/drawing/2014/main" id="{56A76E72-92E7-4CAA-A99E-95AEF942CDB3}"/>
              </a:ext>
            </a:extLst>
          </p:cNvPr>
          <p:cNvSpPr/>
          <p:nvPr/>
        </p:nvSpPr>
        <p:spPr>
          <a:xfrm>
            <a:off x="579845" y="789672"/>
            <a:ext cx="720000" cy="720000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sz="2400" b="1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endParaRPr lang="en-US" sz="24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Diagonal Corners Rounded 16">
            <a:extLst>
              <a:ext uri="{FF2B5EF4-FFF2-40B4-BE49-F238E27FC236}">
                <a16:creationId xmlns:a16="http://schemas.microsoft.com/office/drawing/2014/main" id="{A350B5AC-35DF-46F8-875E-0B11AB9E05B5}"/>
              </a:ext>
            </a:extLst>
          </p:cNvPr>
          <p:cNvSpPr/>
          <p:nvPr/>
        </p:nvSpPr>
        <p:spPr>
          <a:xfrm>
            <a:off x="1299844" y="789672"/>
            <a:ext cx="10799999" cy="720000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Em </a:t>
            </a:r>
            <a:r>
              <a:rPr lang="pt-BR" sz="2400" b="1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Book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FormComponent</a:t>
            </a: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, injetar </a:t>
            </a:r>
            <a:r>
              <a:rPr kumimoji="0" lang="pt-BR" sz="2400" b="0" i="0" u="sng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Router</a:t>
            </a:r>
            <a:endParaRPr kumimoji="0" lang="pt-BR" sz="2400" b="1" i="1" u="sng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A1451F57-56EC-49FD-A4A5-9897054BD016}"/>
              </a:ext>
            </a:extLst>
          </p:cNvPr>
          <p:cNvSpPr/>
          <p:nvPr/>
        </p:nvSpPr>
        <p:spPr>
          <a:xfrm flipH="1">
            <a:off x="1929468" y="3583202"/>
            <a:ext cx="4256522" cy="360000"/>
          </a:xfrm>
          <a:prstGeom prst="homePlate">
            <a:avLst>
              <a:gd name="adj" fmla="val 0"/>
            </a:avLst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err="1">
              <a:solidFill>
                <a:schemeClr val="tx1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: Diagonal Corners Rounded 12">
            <a:extLst>
              <a:ext uri="{FF2B5EF4-FFF2-40B4-BE49-F238E27FC236}">
                <a16:creationId xmlns:a16="http://schemas.microsoft.com/office/drawing/2014/main" id="{F7E19797-92CE-4953-A30D-146553B0BD5D}"/>
              </a:ext>
            </a:extLst>
          </p:cNvPr>
          <p:cNvSpPr/>
          <p:nvPr/>
        </p:nvSpPr>
        <p:spPr>
          <a:xfrm>
            <a:off x="10991196" y="0"/>
            <a:ext cx="720000" cy="720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6600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24A947F-94E5-4B1D-95DE-394543EA0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43" y="1787018"/>
            <a:ext cx="307285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96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C4DACBA9-5BC9-41ED-9E4F-9AABC7808D15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Roteamento Programático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83B5377-FC92-47F0-9935-15FB5CEAA3C6}"/>
              </a:ext>
            </a:extLst>
          </p:cNvPr>
          <p:cNvSpPr/>
          <p:nvPr/>
        </p:nvSpPr>
        <p:spPr>
          <a:xfrm>
            <a:off x="1299843" y="2327019"/>
            <a:ext cx="10620001" cy="42392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onCadastrar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//...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20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(data) 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//...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2000">
                <a:solidFill>
                  <a:srgbClr val="D3EED6"/>
                </a:solidFill>
                <a:latin typeface="Consolas" panose="020B0609020204030204" pitchFamily="49" charset="0"/>
              </a:rPr>
              <a:t>book</a:t>
            </a:r>
            <a:r>
              <a:rPr lang="pt-BR" sz="20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20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pt-BR" sz="2000" b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>
                <a:solidFill>
                  <a:srgbClr val="A1BDE6"/>
                </a:solidFill>
                <a:effectLst/>
                <a:latin typeface="Consolas" panose="020B0609020204030204" pitchFamily="49" charset="0"/>
              </a:rPr>
              <a:t>//...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94A5933C-BBE5-4CB8-BD91-F68B8B9B7B14}"/>
              </a:ext>
            </a:extLst>
          </p:cNvPr>
          <p:cNvSpPr/>
          <p:nvPr/>
        </p:nvSpPr>
        <p:spPr>
          <a:xfrm flipH="1">
            <a:off x="2353321" y="3975093"/>
            <a:ext cx="6172370" cy="370483"/>
          </a:xfrm>
          <a:prstGeom prst="homePlate">
            <a:avLst>
              <a:gd name="adj" fmla="val 0"/>
            </a:avLst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err="1">
              <a:solidFill>
                <a:schemeClr val="tx1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Rectangle: Diagonal Corners Rounded 16">
            <a:extLst>
              <a:ext uri="{FF2B5EF4-FFF2-40B4-BE49-F238E27FC236}">
                <a16:creationId xmlns:a16="http://schemas.microsoft.com/office/drawing/2014/main" id="{09F6FE2A-BD87-41E1-BC1C-31636B489EA8}"/>
              </a:ext>
            </a:extLst>
          </p:cNvPr>
          <p:cNvSpPr/>
          <p:nvPr/>
        </p:nvSpPr>
        <p:spPr>
          <a:xfrm>
            <a:off x="579845" y="789672"/>
            <a:ext cx="720000" cy="720000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sz="2400" b="1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  <a:endParaRPr lang="en-US" sz="24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Diagonal Corners Rounded 16">
            <a:extLst>
              <a:ext uri="{FF2B5EF4-FFF2-40B4-BE49-F238E27FC236}">
                <a16:creationId xmlns:a16="http://schemas.microsoft.com/office/drawing/2014/main" id="{11119966-BC34-455C-A142-7CE2A19E66FD}"/>
              </a:ext>
            </a:extLst>
          </p:cNvPr>
          <p:cNvSpPr/>
          <p:nvPr/>
        </p:nvSpPr>
        <p:spPr>
          <a:xfrm>
            <a:off x="1299844" y="789672"/>
            <a:ext cx="10799999" cy="720000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Em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BookFormComponent</a:t>
            </a: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, realizar a navegação para outro componente:</a:t>
            </a:r>
            <a:endParaRPr kumimoji="0" lang="pt-BR" sz="2400" b="1" i="1" u="sng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1" name="Rectangle: Diagonal Corners Rounded 12">
            <a:extLst>
              <a:ext uri="{FF2B5EF4-FFF2-40B4-BE49-F238E27FC236}">
                <a16:creationId xmlns:a16="http://schemas.microsoft.com/office/drawing/2014/main" id="{CD2F3B10-1708-40BB-9072-A3C918F1B0C0}"/>
              </a:ext>
            </a:extLst>
          </p:cNvPr>
          <p:cNvSpPr/>
          <p:nvPr/>
        </p:nvSpPr>
        <p:spPr>
          <a:xfrm>
            <a:off x="10991196" y="0"/>
            <a:ext cx="720000" cy="720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6600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3C1FDF4-2D74-4E33-90F9-C057826AF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43" y="1787018"/>
            <a:ext cx="307285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06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C4DACBA9-5BC9-41ED-9E4F-9AABC7808D15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Roteamento Programático</a:t>
            </a:r>
          </a:p>
        </p:txBody>
      </p:sp>
      <p:sp>
        <p:nvSpPr>
          <p:cNvPr id="9" name="Rectangle: Diagonal Corners Rounded 16">
            <a:extLst>
              <a:ext uri="{FF2B5EF4-FFF2-40B4-BE49-F238E27FC236}">
                <a16:creationId xmlns:a16="http://schemas.microsoft.com/office/drawing/2014/main" id="{09F6FE2A-BD87-41E1-BC1C-31636B489EA8}"/>
              </a:ext>
            </a:extLst>
          </p:cNvPr>
          <p:cNvSpPr/>
          <p:nvPr/>
        </p:nvSpPr>
        <p:spPr>
          <a:xfrm>
            <a:off x="579845" y="789672"/>
            <a:ext cx="720000" cy="720000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sz="2400" b="1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  <a:endParaRPr lang="en-US" sz="24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Diagonal Corners Rounded 16">
            <a:extLst>
              <a:ext uri="{FF2B5EF4-FFF2-40B4-BE49-F238E27FC236}">
                <a16:creationId xmlns:a16="http://schemas.microsoft.com/office/drawing/2014/main" id="{11119966-BC34-455C-A142-7CE2A19E66FD}"/>
              </a:ext>
            </a:extLst>
          </p:cNvPr>
          <p:cNvSpPr/>
          <p:nvPr/>
        </p:nvSpPr>
        <p:spPr>
          <a:xfrm>
            <a:off x="1299844" y="789672"/>
            <a:ext cx="10799999" cy="720000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No navegador, acessar o formulário e realizar um cadastro:</a:t>
            </a:r>
            <a:endParaRPr kumimoji="0" lang="pt-BR" sz="2400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1" name="Rectangle: Diagonal Corners Rounded 12">
            <a:extLst>
              <a:ext uri="{FF2B5EF4-FFF2-40B4-BE49-F238E27FC236}">
                <a16:creationId xmlns:a16="http://schemas.microsoft.com/office/drawing/2014/main" id="{CD2F3B10-1708-40BB-9072-A3C918F1B0C0}"/>
              </a:ext>
            </a:extLst>
          </p:cNvPr>
          <p:cNvSpPr/>
          <p:nvPr/>
        </p:nvSpPr>
        <p:spPr>
          <a:xfrm>
            <a:off x="10991196" y="0"/>
            <a:ext cx="720000" cy="720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6600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2" name="Rolagem: Vertical 1">
            <a:extLst>
              <a:ext uri="{FF2B5EF4-FFF2-40B4-BE49-F238E27FC236}">
                <a16:creationId xmlns:a16="http://schemas.microsoft.com/office/drawing/2014/main" id="{8CDDCA1C-CF62-47CB-9762-C494B40373C6}"/>
              </a:ext>
            </a:extLst>
          </p:cNvPr>
          <p:cNvSpPr/>
          <p:nvPr/>
        </p:nvSpPr>
        <p:spPr>
          <a:xfrm>
            <a:off x="3048000" y="2995749"/>
            <a:ext cx="6096000" cy="1854925"/>
          </a:xfrm>
          <a:prstGeom prst="verticalScroll">
            <a:avLst/>
          </a:prstGeom>
          <a:solidFill>
            <a:schemeClr val="bg1"/>
          </a:solidFill>
          <a:ln w="38100">
            <a:solidFill>
              <a:srgbClr val="66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i="1">
                <a:solidFill>
                  <a:srgbClr val="6600CC"/>
                </a:solidFill>
                <a:latin typeface="Candara" panose="020E0502030303020204" pitchFamily="34" charset="0"/>
              </a:rPr>
              <a:t>Conferir o roteamento acontecendo...</a:t>
            </a:r>
            <a:endParaRPr lang="pt-BR" sz="2800" i="1" dirty="0" err="1">
              <a:solidFill>
                <a:srgbClr val="6600CC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580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12">
            <a:extLst>
              <a:ext uri="{FF2B5EF4-FFF2-40B4-BE49-F238E27FC236}">
                <a16:creationId xmlns:a16="http://schemas.microsoft.com/office/drawing/2014/main" id="{D73943D9-960B-4BFE-AC14-E530F4C86757}"/>
              </a:ext>
            </a:extLst>
          </p:cNvPr>
          <p:cNvSpPr/>
          <p:nvPr/>
        </p:nvSpPr>
        <p:spPr>
          <a:xfrm>
            <a:off x="1638327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b) Roteamento Declarativo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E2C2D4C-BA26-4F2F-93B6-06DF6F5F5B9F}"/>
              </a:ext>
            </a:extLst>
          </p:cNvPr>
          <p:cNvSpPr/>
          <p:nvPr/>
        </p:nvSpPr>
        <p:spPr>
          <a:xfrm>
            <a:off x="823906" y="1233186"/>
            <a:ext cx="7560000" cy="52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: Top Corners Rounded 26">
            <a:extLst>
              <a:ext uri="{FF2B5EF4-FFF2-40B4-BE49-F238E27FC236}">
                <a16:creationId xmlns:a16="http://schemas.microsoft.com/office/drawing/2014/main" id="{1F7555FD-EE52-4147-BA7C-85C3448653AF}"/>
              </a:ext>
            </a:extLst>
          </p:cNvPr>
          <p:cNvSpPr/>
          <p:nvPr/>
        </p:nvSpPr>
        <p:spPr>
          <a:xfrm>
            <a:off x="823907" y="873186"/>
            <a:ext cx="504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lab-spa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79B5252-5775-416C-B28F-B032AABA7645}"/>
              </a:ext>
            </a:extLst>
          </p:cNvPr>
          <p:cNvCxnSpPr>
            <a:cxnSpLocks/>
          </p:cNvCxnSpPr>
          <p:nvPr/>
        </p:nvCxnSpPr>
        <p:spPr>
          <a:xfrm flipV="1">
            <a:off x="2636781" y="4220850"/>
            <a:ext cx="3459220" cy="1106216"/>
          </a:xfrm>
          <a:prstGeom prst="bentConnector2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Retângulo: Cantos Arredondados 24">
            <a:extLst>
              <a:ext uri="{FF2B5EF4-FFF2-40B4-BE49-F238E27FC236}">
                <a16:creationId xmlns:a16="http://schemas.microsoft.com/office/drawing/2014/main" id="{26C80FDC-5696-40EF-81C0-62006A6B3F21}"/>
              </a:ext>
            </a:extLst>
          </p:cNvPr>
          <p:cNvSpPr/>
          <p:nvPr/>
        </p:nvSpPr>
        <p:spPr>
          <a:xfrm>
            <a:off x="4997528" y="3247738"/>
            <a:ext cx="2160000" cy="900000"/>
          </a:xfrm>
          <a:prstGeom prst="roundRect">
            <a:avLst>
              <a:gd name="adj" fmla="val 0"/>
            </a:avLst>
          </a:prstGeom>
          <a:solidFill>
            <a:srgbClr val="6600CC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[routerLink]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4" name="Retângulo: Cantos Arredondados 24">
            <a:extLst>
              <a:ext uri="{FF2B5EF4-FFF2-40B4-BE49-F238E27FC236}">
                <a16:creationId xmlns:a16="http://schemas.microsoft.com/office/drawing/2014/main" id="{F0A6F559-264B-47A6-B119-BE428F873BE2}"/>
              </a:ext>
            </a:extLst>
          </p:cNvPr>
          <p:cNvSpPr/>
          <p:nvPr/>
        </p:nvSpPr>
        <p:spPr>
          <a:xfrm>
            <a:off x="3164504" y="5075234"/>
            <a:ext cx="2520000" cy="46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schemeClr val="accent5"/>
                </a:solidFill>
                <a:latin typeface="Consolas" panose="020B0609020204030204" pitchFamily="49" charset="0"/>
              </a:rPr>
              <a:t>Botão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17" name="Conector de Seta Reta 10">
            <a:extLst>
              <a:ext uri="{FF2B5EF4-FFF2-40B4-BE49-F238E27FC236}">
                <a16:creationId xmlns:a16="http://schemas.microsoft.com/office/drawing/2014/main" id="{F4423566-0F84-4928-A5ED-6F15778325C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88850" y="1160850"/>
            <a:ext cx="648000" cy="3312000"/>
          </a:xfrm>
          <a:prstGeom prst="bentConnector2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Rolagem: Vertical 17">
            <a:extLst>
              <a:ext uri="{FF2B5EF4-FFF2-40B4-BE49-F238E27FC236}">
                <a16:creationId xmlns:a16="http://schemas.microsoft.com/office/drawing/2014/main" id="{5590FAED-0B11-4DA6-AE8A-4A998FF1DA06}"/>
              </a:ext>
            </a:extLst>
          </p:cNvPr>
          <p:cNvSpPr/>
          <p:nvPr/>
        </p:nvSpPr>
        <p:spPr>
          <a:xfrm>
            <a:off x="7462981" y="1351702"/>
            <a:ext cx="4809309" cy="1659354"/>
          </a:xfrm>
          <a:prstGeom prst="verticalScroll">
            <a:avLst/>
          </a:prstGeom>
          <a:solidFill>
            <a:srgbClr val="FFFF00"/>
          </a:solidFill>
          <a:ln>
            <a:solidFill>
              <a:srgbClr val="66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i="1">
                <a:solidFill>
                  <a:srgbClr val="6600CC"/>
                </a:solidFill>
                <a:latin typeface="Candara" panose="020E0502030303020204" pitchFamily="34" charset="0"/>
              </a:rPr>
              <a:t>Agora, vamos configurar a rota inversa, de maneira </a:t>
            </a:r>
            <a:r>
              <a:rPr lang="pt-BR" sz="2000" b="1" i="1">
                <a:solidFill>
                  <a:srgbClr val="6600CC"/>
                </a:solidFill>
                <a:latin typeface="Candara" panose="020E0502030303020204" pitchFamily="34" charset="0"/>
              </a:rPr>
              <a:t>declarativa</a:t>
            </a:r>
            <a:r>
              <a:rPr lang="pt-BR" sz="2000" i="1">
                <a:solidFill>
                  <a:srgbClr val="6600CC"/>
                </a:solidFill>
                <a:latin typeface="Candara" panose="020E0502030303020204" pitchFamily="34" charset="0"/>
              </a:rPr>
              <a:t> com </a:t>
            </a:r>
            <a:r>
              <a:rPr lang="pt-BR" sz="2000" i="1">
                <a:solidFill>
                  <a:srgbClr val="6600CC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[routerLink]</a:t>
            </a:r>
          </a:p>
        </p:txBody>
      </p:sp>
      <p:sp>
        <p:nvSpPr>
          <p:cNvPr id="12" name="Cubo 17">
            <a:extLst>
              <a:ext uri="{FF2B5EF4-FFF2-40B4-BE49-F238E27FC236}">
                <a16:creationId xmlns:a16="http://schemas.microsoft.com/office/drawing/2014/main" id="{64D9E5C8-FB97-4203-8920-27DCB32D42AA}"/>
              </a:ext>
            </a:extLst>
          </p:cNvPr>
          <p:cNvSpPr/>
          <p:nvPr/>
        </p:nvSpPr>
        <p:spPr>
          <a:xfrm>
            <a:off x="953007" y="1530000"/>
            <a:ext cx="1800000" cy="1800000"/>
          </a:xfrm>
          <a:prstGeom prst="cube">
            <a:avLst>
              <a:gd name="adj" fmla="val 6457"/>
            </a:avLst>
          </a:prstGeom>
          <a:solidFill>
            <a:srgbClr val="0070C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b="1">
                <a:latin typeface="Consolas" panose="020B0609020204030204" pitchFamily="49" charset="0"/>
              </a:rPr>
              <a:t>Book</a:t>
            </a:r>
          </a:p>
          <a:p>
            <a:pPr algn="ctr"/>
            <a:r>
              <a:rPr lang="pt-BR" sz="1600" b="1">
                <a:latin typeface="Consolas" panose="020B0609020204030204" pitchFamily="49" charset="0"/>
              </a:rPr>
              <a:t>Form</a:t>
            </a:r>
          </a:p>
          <a:p>
            <a:pPr algn="ctr"/>
            <a:r>
              <a:rPr lang="pt-BR" sz="1600" b="1">
                <a:latin typeface="Consolas" panose="020B0609020204030204" pitchFamily="49" charset="0"/>
              </a:rPr>
              <a:t>Component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sp>
        <p:nvSpPr>
          <p:cNvPr id="13" name="Cubo 17">
            <a:extLst>
              <a:ext uri="{FF2B5EF4-FFF2-40B4-BE49-F238E27FC236}">
                <a16:creationId xmlns:a16="http://schemas.microsoft.com/office/drawing/2014/main" id="{63AC1845-53AD-4CFB-8B57-2CF6888ABA6C}"/>
              </a:ext>
            </a:extLst>
          </p:cNvPr>
          <p:cNvSpPr/>
          <p:nvPr/>
        </p:nvSpPr>
        <p:spPr>
          <a:xfrm>
            <a:off x="953007" y="4368953"/>
            <a:ext cx="1800000" cy="1800000"/>
          </a:xfrm>
          <a:prstGeom prst="cube">
            <a:avLst>
              <a:gd name="adj" fmla="val 6457"/>
            </a:avLst>
          </a:prstGeom>
          <a:solidFill>
            <a:srgbClr val="0070C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b="1">
                <a:latin typeface="Consolas" panose="020B0609020204030204" pitchFamily="49" charset="0"/>
              </a:rPr>
              <a:t>Book </a:t>
            </a:r>
          </a:p>
          <a:p>
            <a:pPr algn="ctr"/>
            <a:r>
              <a:rPr lang="pt-BR" sz="1600" b="1">
                <a:latin typeface="Consolas" panose="020B0609020204030204" pitchFamily="49" charset="0"/>
              </a:rPr>
              <a:t>Table</a:t>
            </a:r>
          </a:p>
          <a:p>
            <a:pPr algn="ctr"/>
            <a:r>
              <a:rPr lang="pt-BR" sz="1600" b="1">
                <a:latin typeface="Consolas" panose="020B0609020204030204" pitchFamily="49" charset="0"/>
              </a:rPr>
              <a:t>Component</a:t>
            </a:r>
            <a:endParaRPr lang="pt-BR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455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C4DACBA9-5BC9-41ED-9E4F-9AABC7808D15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Roteamento Declarativo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83B5377-FC92-47F0-9935-15FB5CEAA3C6}"/>
              </a:ext>
            </a:extLst>
          </p:cNvPr>
          <p:cNvSpPr/>
          <p:nvPr/>
        </p:nvSpPr>
        <p:spPr>
          <a:xfrm>
            <a:off x="1271445" y="2198252"/>
            <a:ext cx="10620001" cy="395870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d-flex justify-content-end mt-5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button </a:t>
            </a:r>
          </a:p>
          <a:p>
            <a:r>
              <a:rPr lang="pt-BR">
                <a:solidFill>
                  <a:srgbClr val="6DBDFA"/>
                </a:solidFill>
                <a:latin typeface="Consolas" panose="020B0609020204030204" pitchFamily="49" charset="0"/>
              </a:rPr>
              <a:t>       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btn btn-outline-primary rounded-end-5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[routerLink]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>
                <a:solidFill>
                  <a:srgbClr val="D3EED6"/>
                </a:solidFill>
                <a:latin typeface="Consolas" panose="020B0609020204030204" pitchFamily="49" charset="0"/>
              </a:rPr>
              <a:t>book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Formulário de </a:t>
            </a:r>
            <a:r>
              <a:rPr lang="pt-BR">
                <a:solidFill>
                  <a:srgbClr val="A7DBF7"/>
                </a:solidFill>
                <a:latin typeface="Consolas" panose="020B0609020204030204" pitchFamily="49" charset="0"/>
              </a:rPr>
              <a:t>livro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endParaRPr lang="pt-BR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&lt;!-- fim do arquivo --&gt;</a:t>
            </a:r>
          </a:p>
        </p:txBody>
      </p:sp>
      <p:sp>
        <p:nvSpPr>
          <p:cNvPr id="9" name="Rectangle: Diagonal Corners Rounded 16">
            <a:extLst>
              <a:ext uri="{FF2B5EF4-FFF2-40B4-BE49-F238E27FC236}">
                <a16:creationId xmlns:a16="http://schemas.microsoft.com/office/drawing/2014/main" id="{09F6FE2A-BD87-41E1-BC1C-31636B489EA8}"/>
              </a:ext>
            </a:extLst>
          </p:cNvPr>
          <p:cNvSpPr/>
          <p:nvPr/>
        </p:nvSpPr>
        <p:spPr>
          <a:xfrm>
            <a:off x="579845" y="789672"/>
            <a:ext cx="720000" cy="720000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sz="2400" b="1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  <a:endParaRPr lang="en-US" sz="24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Diagonal Corners Rounded 16">
            <a:extLst>
              <a:ext uri="{FF2B5EF4-FFF2-40B4-BE49-F238E27FC236}">
                <a16:creationId xmlns:a16="http://schemas.microsoft.com/office/drawing/2014/main" id="{11119966-BC34-455C-A142-7CE2A19E66FD}"/>
              </a:ext>
            </a:extLst>
          </p:cNvPr>
          <p:cNvSpPr/>
          <p:nvPr/>
        </p:nvSpPr>
        <p:spPr>
          <a:xfrm>
            <a:off x="1299844" y="789672"/>
            <a:ext cx="10799999" cy="720000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Na página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book-table</a:t>
            </a: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,</a:t>
            </a: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vamos criar um </a:t>
            </a:r>
            <a:r>
              <a:rPr kumimoji="0" lang="pt-BR" sz="2400" b="1" i="1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botão de navegação</a:t>
            </a:r>
            <a:endParaRPr kumimoji="0" lang="pt-BR" sz="2400" b="1" i="1" u="sng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1" name="Rectangle: Diagonal Corners Rounded 12">
            <a:extLst>
              <a:ext uri="{FF2B5EF4-FFF2-40B4-BE49-F238E27FC236}">
                <a16:creationId xmlns:a16="http://schemas.microsoft.com/office/drawing/2014/main" id="{38177CE7-8CDF-4358-BAB3-B866FA6862C9}"/>
              </a:ext>
            </a:extLst>
          </p:cNvPr>
          <p:cNvSpPr/>
          <p:nvPr/>
        </p:nvSpPr>
        <p:spPr>
          <a:xfrm>
            <a:off x="10991196" y="0"/>
            <a:ext cx="720000" cy="720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6600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b)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3AC805D-5789-4EF3-A672-AFA658EFF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45" y="1694252"/>
            <a:ext cx="3191999" cy="504000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F3971CFE-BB88-4B6A-BA88-FBC0C85A8D34}"/>
              </a:ext>
            </a:extLst>
          </p:cNvPr>
          <p:cNvSpPr/>
          <p:nvPr/>
        </p:nvSpPr>
        <p:spPr>
          <a:xfrm>
            <a:off x="1346023" y="2817093"/>
            <a:ext cx="7973468" cy="2189018"/>
          </a:xfrm>
          <a:prstGeom prst="roundRect">
            <a:avLst>
              <a:gd name="adj" fmla="val 9916"/>
            </a:avLst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596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EA86721-2AA2-4791-BB48-AEFAA8974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44" y="1748328"/>
            <a:ext cx="6601689" cy="4320000"/>
          </a:xfrm>
          <a:prstGeom prst="rect">
            <a:avLst/>
          </a:prstGeom>
        </p:spPr>
      </p:pic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C4DACBA9-5BC9-41ED-9E4F-9AABC7808D15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Roteamento Declarativo</a:t>
            </a:r>
          </a:p>
        </p:txBody>
      </p:sp>
      <p:sp>
        <p:nvSpPr>
          <p:cNvPr id="9" name="Rectangle: Diagonal Corners Rounded 16">
            <a:extLst>
              <a:ext uri="{FF2B5EF4-FFF2-40B4-BE49-F238E27FC236}">
                <a16:creationId xmlns:a16="http://schemas.microsoft.com/office/drawing/2014/main" id="{09F6FE2A-BD87-41E1-BC1C-31636B489EA8}"/>
              </a:ext>
            </a:extLst>
          </p:cNvPr>
          <p:cNvSpPr/>
          <p:nvPr/>
        </p:nvSpPr>
        <p:spPr>
          <a:xfrm>
            <a:off x="579844" y="789672"/>
            <a:ext cx="720000" cy="720000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sz="2400" b="1">
                <a:latin typeface="Candara" panose="020E0502030303020204" pitchFamily="34" charset="0"/>
                <a:cs typeface="Calibri" panose="020F0502020204030204" pitchFamily="34" charset="0"/>
              </a:rPr>
              <a:t>5</a:t>
            </a:r>
            <a:endParaRPr lang="en-US" sz="24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Diagonal Corners Rounded 16">
            <a:extLst>
              <a:ext uri="{FF2B5EF4-FFF2-40B4-BE49-F238E27FC236}">
                <a16:creationId xmlns:a16="http://schemas.microsoft.com/office/drawing/2014/main" id="{11119966-BC34-455C-A142-7CE2A19E66FD}"/>
              </a:ext>
            </a:extLst>
          </p:cNvPr>
          <p:cNvSpPr/>
          <p:nvPr/>
        </p:nvSpPr>
        <p:spPr>
          <a:xfrm>
            <a:off x="1299844" y="789672"/>
            <a:ext cx="10799999" cy="720000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Ajustar o </a:t>
            </a:r>
            <a:r>
              <a:rPr lang="pt-BR" sz="2400" i="1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path</a:t>
            </a:r>
            <a:r>
              <a:rPr lang="pt-BR" sz="2400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 da rota</a:t>
            </a:r>
            <a:endParaRPr kumimoji="0" lang="pt-BR" sz="2400" b="1" i="1" u="sng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A3E573E8-7796-4299-8EFC-D7D27382532E}"/>
              </a:ext>
            </a:extLst>
          </p:cNvPr>
          <p:cNvSpPr/>
          <p:nvPr/>
        </p:nvSpPr>
        <p:spPr>
          <a:xfrm flipH="1">
            <a:off x="3003025" y="3355559"/>
            <a:ext cx="2836731" cy="360000"/>
          </a:xfrm>
          <a:prstGeom prst="homePlate">
            <a:avLst>
              <a:gd name="adj" fmla="val 0"/>
            </a:avLst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err="1">
              <a:solidFill>
                <a:schemeClr val="tx1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ectangle: Diagonal Corners Rounded 12">
            <a:extLst>
              <a:ext uri="{FF2B5EF4-FFF2-40B4-BE49-F238E27FC236}">
                <a16:creationId xmlns:a16="http://schemas.microsoft.com/office/drawing/2014/main" id="{964C8916-AA83-463B-887C-D188C54EA545}"/>
              </a:ext>
            </a:extLst>
          </p:cNvPr>
          <p:cNvSpPr/>
          <p:nvPr/>
        </p:nvSpPr>
        <p:spPr>
          <a:xfrm>
            <a:off x="10991196" y="0"/>
            <a:ext cx="720000" cy="720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6600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b)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2" name="Seta: Pentágono 11">
            <a:extLst>
              <a:ext uri="{FF2B5EF4-FFF2-40B4-BE49-F238E27FC236}">
                <a16:creationId xmlns:a16="http://schemas.microsoft.com/office/drawing/2014/main" id="{242E213F-57B1-435E-9DB0-A73F1DD09F60}"/>
              </a:ext>
            </a:extLst>
          </p:cNvPr>
          <p:cNvSpPr/>
          <p:nvPr/>
        </p:nvSpPr>
        <p:spPr>
          <a:xfrm flipH="1">
            <a:off x="3003025" y="4739651"/>
            <a:ext cx="2836731" cy="360000"/>
          </a:xfrm>
          <a:prstGeom prst="homePlate">
            <a:avLst>
              <a:gd name="adj" fmla="val 0"/>
            </a:avLst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err="1">
              <a:solidFill>
                <a:schemeClr val="tx1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23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10F43B7-1CA6-4E01-9101-DEB3F5821EB5}"/>
              </a:ext>
            </a:extLst>
          </p:cNvPr>
          <p:cNvSpPr/>
          <p:nvPr/>
        </p:nvSpPr>
        <p:spPr>
          <a:xfrm>
            <a:off x="1638327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Sobre formulários web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66ABAB30-065E-4550-B169-72ACF7DC30FE}"/>
              </a:ext>
            </a:extLst>
          </p:cNvPr>
          <p:cNvSpPr txBox="1">
            <a:spLocks/>
          </p:cNvSpPr>
          <p:nvPr/>
        </p:nvSpPr>
        <p:spPr>
          <a:xfrm>
            <a:off x="554241" y="719998"/>
            <a:ext cx="115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i="1">
                <a:latin typeface="Candara" panose="020E0502030303020204" pitchFamily="34" charset="0"/>
              </a:rPr>
              <a:t>Em qualquer framework web, o </a:t>
            </a:r>
            <a:r>
              <a:rPr lang="pt-BR" sz="2400" b="1" i="1">
                <a:latin typeface="Candara" panose="020E0502030303020204" pitchFamily="34" charset="0"/>
              </a:rPr>
              <a:t>processamento de formulários</a:t>
            </a:r>
            <a:r>
              <a:rPr lang="pt-BR" sz="2400" i="1">
                <a:latin typeface="Candara" panose="020E0502030303020204" pitchFamily="34" charset="0"/>
              </a:rPr>
              <a:t> significa:</a:t>
            </a:r>
            <a:endParaRPr lang="pt-BR" sz="2400" i="1" dirty="0"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10C23090-2205-4E7F-8196-34D7F3AC8700}"/>
              </a:ext>
            </a:extLst>
          </p:cNvPr>
          <p:cNvSpPr txBox="1">
            <a:spLocks/>
          </p:cNvSpPr>
          <p:nvPr/>
        </p:nvSpPr>
        <p:spPr>
          <a:xfrm>
            <a:off x="914241" y="1583598"/>
            <a:ext cx="1116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pt-BR" sz="2400">
                <a:latin typeface="Candara" panose="020E0502030303020204" pitchFamily="34" charset="0"/>
              </a:rPr>
              <a:t>Linkar os </a:t>
            </a:r>
            <a:r>
              <a:rPr lang="pt-BR" sz="2400" i="1">
                <a:latin typeface="Candara" panose="020E0502030303020204" pitchFamily="34" charset="0"/>
              </a:rPr>
              <a:t>inputs</a:t>
            </a:r>
            <a:r>
              <a:rPr lang="pt-BR" sz="2400">
                <a:latin typeface="Candara" panose="020E0502030303020204" pitchFamily="34" charset="0"/>
              </a:rPr>
              <a:t> do formulário a uma classe programável</a:t>
            </a:r>
            <a:endParaRPr lang="pt-BR" sz="2400" dirty="0">
              <a:latin typeface="Candara" panose="020E0502030303020204" pitchFamily="34" charset="0"/>
            </a:endParaRPr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CA0A01B7-44EC-4DAA-9844-AE35F7ADB270}"/>
              </a:ext>
            </a:extLst>
          </p:cNvPr>
          <p:cNvSpPr txBox="1">
            <a:spLocks/>
          </p:cNvSpPr>
          <p:nvPr/>
        </p:nvSpPr>
        <p:spPr>
          <a:xfrm>
            <a:off x="914241" y="2474469"/>
            <a:ext cx="1116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pt-BR" sz="2400">
                <a:latin typeface="Candara" panose="020E0502030303020204" pitchFamily="34" charset="0"/>
              </a:rPr>
              <a:t>Como é o mecanismo de validação</a:t>
            </a:r>
            <a:endParaRPr lang="pt-BR" sz="2400" dirty="0">
              <a:latin typeface="Candara" panose="020E0502030303020204" pitchFamily="34" charset="0"/>
            </a:endParaRPr>
          </a:p>
        </p:txBody>
      </p:sp>
      <p:sp>
        <p:nvSpPr>
          <p:cNvPr id="12" name="Subtítulo 1">
            <a:extLst>
              <a:ext uri="{FF2B5EF4-FFF2-40B4-BE49-F238E27FC236}">
                <a16:creationId xmlns:a16="http://schemas.microsoft.com/office/drawing/2014/main" id="{EBABF247-1248-4ED5-9F34-3F8FA6B825F6}"/>
              </a:ext>
            </a:extLst>
          </p:cNvPr>
          <p:cNvSpPr txBox="1">
            <a:spLocks/>
          </p:cNvSpPr>
          <p:nvPr/>
        </p:nvSpPr>
        <p:spPr>
          <a:xfrm>
            <a:off x="914241" y="3365340"/>
            <a:ext cx="1116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pt-BR" sz="2400">
                <a:latin typeface="Candara" panose="020E0502030303020204" pitchFamily="34" charset="0"/>
              </a:rPr>
              <a:t>Como exibir mensagens (</a:t>
            </a:r>
            <a:r>
              <a:rPr lang="pt-BR" sz="1800">
                <a:latin typeface="Candara" panose="020E0502030303020204" pitchFamily="34" charset="0"/>
              </a:rPr>
              <a:t>erros, info, aviso, etc</a:t>
            </a:r>
            <a:r>
              <a:rPr lang="pt-BR" sz="2400">
                <a:latin typeface="Candara" panose="020E0502030303020204" pitchFamily="34" charset="0"/>
              </a:rPr>
              <a:t>)</a:t>
            </a:r>
            <a:endParaRPr lang="pt-BR" sz="2400" dirty="0">
              <a:latin typeface="Candara" panose="020E0502030303020204" pitchFamily="34" charset="0"/>
            </a:endParaRPr>
          </a:p>
        </p:txBody>
      </p:sp>
      <p:sp>
        <p:nvSpPr>
          <p:cNvPr id="14" name="Subtítulo 1">
            <a:extLst>
              <a:ext uri="{FF2B5EF4-FFF2-40B4-BE49-F238E27FC236}">
                <a16:creationId xmlns:a16="http://schemas.microsoft.com/office/drawing/2014/main" id="{24D5DA8D-9B7D-4313-9786-B78A952BDBBF}"/>
              </a:ext>
            </a:extLst>
          </p:cNvPr>
          <p:cNvSpPr txBox="1">
            <a:spLocks/>
          </p:cNvSpPr>
          <p:nvPr/>
        </p:nvSpPr>
        <p:spPr>
          <a:xfrm>
            <a:off x="914241" y="4256211"/>
            <a:ext cx="1116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pt-BR" sz="2400">
                <a:latin typeface="Candara" panose="020E0502030303020204" pitchFamily="34" charset="0"/>
              </a:rPr>
              <a:t>Como realizar roteamentos entre componentes</a:t>
            </a:r>
            <a:endParaRPr lang="pt-BR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05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C4DACBA9-5BC9-41ED-9E4F-9AABC7808D15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Roteamento Declarativo</a:t>
            </a:r>
          </a:p>
        </p:txBody>
      </p:sp>
      <p:sp>
        <p:nvSpPr>
          <p:cNvPr id="9" name="Rectangle: Diagonal Corners Rounded 16">
            <a:extLst>
              <a:ext uri="{FF2B5EF4-FFF2-40B4-BE49-F238E27FC236}">
                <a16:creationId xmlns:a16="http://schemas.microsoft.com/office/drawing/2014/main" id="{09F6FE2A-BD87-41E1-BC1C-31636B489EA8}"/>
              </a:ext>
            </a:extLst>
          </p:cNvPr>
          <p:cNvSpPr/>
          <p:nvPr/>
        </p:nvSpPr>
        <p:spPr>
          <a:xfrm>
            <a:off x="579844" y="789672"/>
            <a:ext cx="720000" cy="720000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sz="2400" b="1">
                <a:latin typeface="Candara" panose="020E0502030303020204" pitchFamily="34" charset="0"/>
                <a:cs typeface="Calibri" panose="020F0502020204030204" pitchFamily="34" charset="0"/>
              </a:rPr>
              <a:t>6</a:t>
            </a:r>
            <a:endParaRPr lang="en-US" sz="24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Diagonal Corners Rounded 16">
            <a:extLst>
              <a:ext uri="{FF2B5EF4-FFF2-40B4-BE49-F238E27FC236}">
                <a16:creationId xmlns:a16="http://schemas.microsoft.com/office/drawing/2014/main" id="{11119966-BC34-455C-A142-7CE2A19E66FD}"/>
              </a:ext>
            </a:extLst>
          </p:cNvPr>
          <p:cNvSpPr/>
          <p:nvPr/>
        </p:nvSpPr>
        <p:spPr>
          <a:xfrm>
            <a:off x="1299844" y="789672"/>
            <a:ext cx="10799999" cy="720000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1" i="1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Testar a</a:t>
            </a:r>
            <a:r>
              <a:rPr lang="pt-BR" sz="2400" b="1" i="1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 navegação entre as rotas</a:t>
            </a:r>
            <a:endParaRPr kumimoji="0" lang="pt-BR" sz="2400" b="1" i="1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" name="Rectangle: Diagonal Corners Rounded 12">
            <a:extLst>
              <a:ext uri="{FF2B5EF4-FFF2-40B4-BE49-F238E27FC236}">
                <a16:creationId xmlns:a16="http://schemas.microsoft.com/office/drawing/2014/main" id="{8767875B-665F-4196-A92A-1AE6AAE6D6E5}"/>
              </a:ext>
            </a:extLst>
          </p:cNvPr>
          <p:cNvSpPr/>
          <p:nvPr/>
        </p:nvSpPr>
        <p:spPr>
          <a:xfrm>
            <a:off x="10991196" y="0"/>
            <a:ext cx="720000" cy="720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6600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b)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2665C8-FC69-4B6D-83C0-C70A273AB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44" y="1798191"/>
            <a:ext cx="9000000" cy="36571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Seta: Pentágono 1">
            <a:extLst>
              <a:ext uri="{FF2B5EF4-FFF2-40B4-BE49-F238E27FC236}">
                <a16:creationId xmlns:a16="http://schemas.microsoft.com/office/drawing/2014/main" id="{B3E7D4DF-85DA-42A7-AD45-A2B74F984712}"/>
              </a:ext>
            </a:extLst>
          </p:cNvPr>
          <p:cNvSpPr/>
          <p:nvPr/>
        </p:nvSpPr>
        <p:spPr>
          <a:xfrm rot="10800000">
            <a:off x="10126473" y="4967445"/>
            <a:ext cx="1224723" cy="383177"/>
          </a:xfrm>
          <a:prstGeom prst="homePlate">
            <a:avLst>
              <a:gd name="adj" fmla="val 140909"/>
            </a:avLst>
          </a:prstGeom>
          <a:solidFill>
            <a:srgbClr val="6600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152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C4DACBA9-5BC9-41ED-9E4F-9AABC7808D15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srgbClr val="FFFF00"/>
                </a:solidFill>
                <a:latin typeface="Candara" panose="020E0502030303020204" pitchFamily="34" charset="0"/>
              </a:rPr>
              <a:t>Roteamento Declarativo</a:t>
            </a:r>
          </a:p>
        </p:txBody>
      </p:sp>
      <p:sp>
        <p:nvSpPr>
          <p:cNvPr id="9" name="Rectangle: Diagonal Corners Rounded 16">
            <a:extLst>
              <a:ext uri="{FF2B5EF4-FFF2-40B4-BE49-F238E27FC236}">
                <a16:creationId xmlns:a16="http://schemas.microsoft.com/office/drawing/2014/main" id="{09F6FE2A-BD87-41E1-BC1C-31636B489EA8}"/>
              </a:ext>
            </a:extLst>
          </p:cNvPr>
          <p:cNvSpPr/>
          <p:nvPr/>
        </p:nvSpPr>
        <p:spPr>
          <a:xfrm>
            <a:off x="579845" y="789672"/>
            <a:ext cx="720000" cy="720000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sz="2400" b="1">
                <a:latin typeface="Candara" panose="020E0502030303020204" pitchFamily="34" charset="0"/>
                <a:cs typeface="Calibri" panose="020F0502020204030204" pitchFamily="34" charset="0"/>
              </a:rPr>
              <a:t>7</a:t>
            </a:r>
            <a:endParaRPr lang="en-US" sz="24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Diagonal Corners Rounded 16">
            <a:extLst>
              <a:ext uri="{FF2B5EF4-FFF2-40B4-BE49-F238E27FC236}">
                <a16:creationId xmlns:a16="http://schemas.microsoft.com/office/drawing/2014/main" id="{11119966-BC34-455C-A142-7CE2A19E66FD}"/>
              </a:ext>
            </a:extLst>
          </p:cNvPr>
          <p:cNvSpPr/>
          <p:nvPr/>
        </p:nvSpPr>
        <p:spPr>
          <a:xfrm>
            <a:off x="1299846" y="789672"/>
            <a:ext cx="10799999" cy="720000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i="1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Candara" panose="020E0502030303020204" pitchFamily="34" charset="0"/>
              </a:rPr>
              <a:t>Botão </a:t>
            </a:r>
            <a:r>
              <a:rPr kumimoji="0" lang="pt-BR" sz="2400" b="1" i="1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Candara" panose="020E0502030303020204" pitchFamily="34" charset="0"/>
              </a:rPr>
              <a:t>Cancelar e voltar</a:t>
            </a:r>
            <a:endParaRPr kumimoji="0" lang="pt-BR" sz="2400" b="1" i="1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highlight>
                <a:srgbClr val="FFFF00"/>
              </a:highlight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" name="Rectangle: Diagonal Corners Rounded 12">
            <a:extLst>
              <a:ext uri="{FF2B5EF4-FFF2-40B4-BE49-F238E27FC236}">
                <a16:creationId xmlns:a16="http://schemas.microsoft.com/office/drawing/2014/main" id="{8767875B-665F-4196-A92A-1AE6AAE6D6E5}"/>
              </a:ext>
            </a:extLst>
          </p:cNvPr>
          <p:cNvSpPr/>
          <p:nvPr/>
        </p:nvSpPr>
        <p:spPr>
          <a:xfrm>
            <a:off x="10991196" y="0"/>
            <a:ext cx="720000" cy="720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6600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b)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Rectangle: Diagonal Corners Rounded 16">
            <a:extLst>
              <a:ext uri="{FF2B5EF4-FFF2-40B4-BE49-F238E27FC236}">
                <a16:creationId xmlns:a16="http://schemas.microsoft.com/office/drawing/2014/main" id="{B419701E-844E-4094-A087-4F0BADB33E5E}"/>
              </a:ext>
            </a:extLst>
          </p:cNvPr>
          <p:cNvSpPr/>
          <p:nvPr/>
        </p:nvSpPr>
        <p:spPr>
          <a:xfrm>
            <a:off x="1299845" y="1655156"/>
            <a:ext cx="10800000" cy="1586805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00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Na página </a:t>
            </a:r>
            <a:r>
              <a:rPr lang="pt-BR" sz="2400" b="1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book-form</a:t>
            </a:r>
            <a:r>
              <a:rPr lang="pt-BR" sz="2400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, adicionar um botão (abaixo do botão Cadastrar) com rótulo “Cancelar e voltar” que, ao clicar, navegue para a pagína </a:t>
            </a:r>
            <a:r>
              <a:rPr lang="pt-BR" sz="2400" b="1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book-table</a:t>
            </a:r>
            <a:r>
              <a:rPr lang="pt-BR" sz="2400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.</a:t>
            </a:r>
            <a:endParaRPr kumimoji="0" lang="pt-BR" sz="2400" b="1" i="1" u="sng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9D1DC0-7912-4DAA-AF1D-6A742D7A2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41" y="3540180"/>
            <a:ext cx="4376746" cy="28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94F95E6E-0D2E-4D52-A44D-295855271753}"/>
              </a:ext>
            </a:extLst>
          </p:cNvPr>
          <p:cNvSpPr/>
          <p:nvPr/>
        </p:nvSpPr>
        <p:spPr>
          <a:xfrm rot="10800000">
            <a:off x="2589600" y="5944641"/>
            <a:ext cx="1224723" cy="383177"/>
          </a:xfrm>
          <a:prstGeom prst="homePlate">
            <a:avLst>
              <a:gd name="adj" fmla="val 140909"/>
            </a:avLst>
          </a:prstGeom>
          <a:solidFill>
            <a:srgbClr val="6600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227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1CF0F59-C008-4D37-9DBB-020A44EF3281}"/>
              </a:ext>
            </a:extLst>
          </p:cNvPr>
          <p:cNvSpPr/>
          <p:nvPr/>
        </p:nvSpPr>
        <p:spPr>
          <a:xfrm>
            <a:off x="1629091" y="3791892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66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Formulários avançados: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Data Driven (Reativos)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B0FA03FA-51DA-46DB-B30B-F5ED776937AB}"/>
              </a:ext>
            </a:extLst>
          </p:cNvPr>
          <p:cNvSpPr txBox="1">
            <a:spLocks/>
          </p:cNvSpPr>
          <p:nvPr/>
        </p:nvSpPr>
        <p:spPr>
          <a:xfrm>
            <a:off x="1785895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ndara" panose="020E0502030303020204" pitchFamily="34" charset="0"/>
                <a:ea typeface="+mj-ea"/>
                <a:cs typeface="+mj-cs"/>
              </a:rPr>
              <a:t>Agenda</a:t>
            </a:r>
          </a:p>
        </p:txBody>
      </p:sp>
      <p:sp>
        <p:nvSpPr>
          <p:cNvPr id="7" name="Rectangle: Diagonal Corners Rounded 16">
            <a:extLst>
              <a:ext uri="{FF2B5EF4-FFF2-40B4-BE49-F238E27FC236}">
                <a16:creationId xmlns:a16="http://schemas.microsoft.com/office/drawing/2014/main" id="{CAC5070B-9CA1-499D-B904-90F0196B112F}"/>
              </a:ext>
            </a:extLst>
          </p:cNvPr>
          <p:cNvSpPr/>
          <p:nvPr/>
        </p:nvSpPr>
        <p:spPr>
          <a:xfrm>
            <a:off x="1629091" y="5786352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2800" b="1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Tópicos avançados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Diagonal Corners Rounded 12">
            <a:extLst>
              <a:ext uri="{FF2B5EF4-FFF2-40B4-BE49-F238E27FC236}">
                <a16:creationId xmlns:a16="http://schemas.microsoft.com/office/drawing/2014/main" id="{FBFFB41D-FD71-4677-8963-FE9D4B5DD94B}"/>
              </a:ext>
            </a:extLst>
          </p:cNvPr>
          <p:cNvSpPr/>
          <p:nvPr/>
        </p:nvSpPr>
        <p:spPr>
          <a:xfrm>
            <a:off x="1629091" y="2794663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Roteamento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1" name="Rectangle: Diagonal Corners Rounded 4">
            <a:extLst>
              <a:ext uri="{FF2B5EF4-FFF2-40B4-BE49-F238E27FC236}">
                <a16:creationId xmlns:a16="http://schemas.microsoft.com/office/drawing/2014/main" id="{4A716725-C8FF-4AFD-A709-03EED9D4A775}"/>
              </a:ext>
            </a:extLst>
          </p:cNvPr>
          <p:cNvSpPr/>
          <p:nvPr/>
        </p:nvSpPr>
        <p:spPr>
          <a:xfrm>
            <a:off x="1629091" y="4789121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Validação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2" name="Rectangle: Diagonal Corners Rounded 12">
            <a:extLst>
              <a:ext uri="{FF2B5EF4-FFF2-40B4-BE49-F238E27FC236}">
                <a16:creationId xmlns:a16="http://schemas.microsoft.com/office/drawing/2014/main" id="{4962DC58-0FCF-42EE-8BDA-37E49377D0C6}"/>
              </a:ext>
            </a:extLst>
          </p:cNvPr>
          <p:cNvSpPr/>
          <p:nvPr/>
        </p:nvSpPr>
        <p:spPr>
          <a:xfrm>
            <a:off x="1629091" y="1797434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Integrando-se ao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Back-end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3" name="Rectangle: Diagonal Corners Rounded 8">
            <a:extLst>
              <a:ext uri="{FF2B5EF4-FFF2-40B4-BE49-F238E27FC236}">
                <a16:creationId xmlns:a16="http://schemas.microsoft.com/office/drawing/2014/main" id="{91FCC386-56F3-4B2F-BD1F-68B61A97B257}"/>
              </a:ext>
            </a:extLst>
          </p:cNvPr>
          <p:cNvSpPr/>
          <p:nvPr/>
        </p:nvSpPr>
        <p:spPr>
          <a:xfrm>
            <a:off x="1629091" y="781725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Formulários simples:</a:t>
            </a:r>
            <a:r>
              <a:rPr lang="en-US" sz="2800" b="1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800" b="1" i="1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Template Driven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7847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10F43B7-1CA6-4E01-9101-DEB3F5821EB5}"/>
              </a:ext>
            </a:extLst>
          </p:cNvPr>
          <p:cNvSpPr/>
          <p:nvPr/>
        </p:nvSpPr>
        <p:spPr>
          <a:xfrm>
            <a:off x="1638327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472C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Tipos de Formulários no Angular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0D17083-C832-428D-B24B-42A864B6C3B8}"/>
              </a:ext>
            </a:extLst>
          </p:cNvPr>
          <p:cNvSpPr/>
          <p:nvPr/>
        </p:nvSpPr>
        <p:spPr>
          <a:xfrm>
            <a:off x="1379014" y="2211075"/>
            <a:ext cx="4320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Formulário é criado e </a:t>
            </a:r>
          </a:p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configurado no HTML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940A128-AE02-4119-A006-20EC0DC997B1}"/>
              </a:ext>
            </a:extLst>
          </p:cNvPr>
          <p:cNvSpPr/>
          <p:nvPr/>
        </p:nvSpPr>
        <p:spPr>
          <a:xfrm>
            <a:off x="7013620" y="2211075"/>
            <a:ext cx="4320000" cy="1080000"/>
          </a:xfrm>
          <a:prstGeom prst="roundRect">
            <a:avLst/>
          </a:prstGeom>
          <a:solidFill>
            <a:srgbClr val="006666">
              <a:alpha val="14902"/>
            </a:srgbClr>
          </a:solidFill>
          <a:ln w="38100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6666"/>
                </a:solidFill>
                <a:latin typeface="Candara" panose="020E0502030303020204" pitchFamily="34" charset="0"/>
              </a:rPr>
              <a:t>Formulário é criado e configurado na CLASSE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4F1F8F8-195A-4D99-A9D4-078ACDBC342B}"/>
              </a:ext>
            </a:extLst>
          </p:cNvPr>
          <p:cNvSpPr/>
          <p:nvPr/>
        </p:nvSpPr>
        <p:spPr>
          <a:xfrm>
            <a:off x="1379014" y="883436"/>
            <a:ext cx="4320000" cy="108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Template Driven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EE22111-3080-4803-9E86-7EAA506C044A}"/>
              </a:ext>
            </a:extLst>
          </p:cNvPr>
          <p:cNvSpPr/>
          <p:nvPr/>
        </p:nvSpPr>
        <p:spPr>
          <a:xfrm>
            <a:off x="7013620" y="883436"/>
            <a:ext cx="4320000" cy="1080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 w="38100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>
                <a:solidFill>
                  <a:schemeClr val="bg1"/>
                </a:solidFill>
                <a:latin typeface="Candara" panose="020E0502030303020204" pitchFamily="34" charset="0"/>
              </a:rPr>
              <a:t>Data Driven (Reativo)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39ED196-3C76-4327-A507-47B16CC2D2DF}"/>
              </a:ext>
            </a:extLst>
          </p:cNvPr>
          <p:cNvSpPr/>
          <p:nvPr/>
        </p:nvSpPr>
        <p:spPr>
          <a:xfrm>
            <a:off x="1379014" y="3538714"/>
            <a:ext cx="4320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Validações simples são feitas no HTML (nativa no HTML 5)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845DE92-ABA3-4FEF-9963-9CC14D633007}"/>
              </a:ext>
            </a:extLst>
          </p:cNvPr>
          <p:cNvSpPr/>
          <p:nvPr/>
        </p:nvSpPr>
        <p:spPr>
          <a:xfrm>
            <a:off x="7013620" y="3538714"/>
            <a:ext cx="4320000" cy="1080000"/>
          </a:xfrm>
          <a:prstGeom prst="roundRect">
            <a:avLst/>
          </a:prstGeom>
          <a:solidFill>
            <a:srgbClr val="006666">
              <a:alpha val="14902"/>
            </a:srgbClr>
          </a:solidFill>
          <a:ln w="38100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6666"/>
                </a:solidFill>
                <a:latin typeface="Candara" panose="020E0502030303020204" pitchFamily="34" charset="0"/>
              </a:rPr>
              <a:t>Validações são configuradas na CLASSE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1FC895B-CC9F-4D89-B8E9-808479F597F3}"/>
              </a:ext>
            </a:extLst>
          </p:cNvPr>
          <p:cNvSpPr/>
          <p:nvPr/>
        </p:nvSpPr>
        <p:spPr>
          <a:xfrm>
            <a:off x="7013620" y="4866353"/>
            <a:ext cx="4320000" cy="1080000"/>
          </a:xfrm>
          <a:prstGeom prst="roundRect">
            <a:avLst/>
          </a:prstGeom>
          <a:solidFill>
            <a:srgbClr val="006666">
              <a:alpha val="14902"/>
            </a:srgbClr>
          </a:solidFill>
          <a:ln w="38100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6666"/>
                </a:solidFill>
                <a:latin typeface="Candara" panose="020E0502030303020204" pitchFamily="34" charset="0"/>
              </a:rPr>
              <a:t>Validações complexas são suportados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A931542-C2E3-4F71-AAB3-44E566B71F70}"/>
              </a:ext>
            </a:extLst>
          </p:cNvPr>
          <p:cNvSpPr/>
          <p:nvPr/>
        </p:nvSpPr>
        <p:spPr>
          <a:xfrm>
            <a:off x="1379014" y="4866353"/>
            <a:ext cx="4320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Sem suporte para validações mais complexas</a:t>
            </a:r>
          </a:p>
        </p:txBody>
      </p:sp>
    </p:spTree>
    <p:extLst>
      <p:ext uri="{BB962C8B-B14F-4D97-AF65-F5344CB8AC3E}">
        <p14:creationId xmlns:p14="http://schemas.microsoft.com/office/powerpoint/2010/main" val="38035962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10F43B7-1CA6-4E01-9101-DEB3F5821EB5}"/>
              </a:ext>
            </a:extLst>
          </p:cNvPr>
          <p:cNvSpPr/>
          <p:nvPr/>
        </p:nvSpPr>
        <p:spPr>
          <a:xfrm>
            <a:off x="1670973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66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Formulários </a:t>
            </a:r>
            <a:r>
              <a:rPr lang="pt-BR" sz="2800" b="1" i="1">
                <a:solidFill>
                  <a:srgbClr val="FFFF00"/>
                </a:solidFill>
                <a:latin typeface="Candara" panose="020E0502030303020204" pitchFamily="34" charset="0"/>
              </a:rPr>
              <a:t>Data Driven </a:t>
            </a:r>
            <a:r>
              <a:rPr lang="pt-BR" sz="2800" b="1">
                <a:solidFill>
                  <a:srgbClr val="FFFF00"/>
                </a:solidFill>
                <a:latin typeface="Candara" panose="020E0502030303020204" pitchFamily="34" charset="0"/>
              </a:rPr>
              <a:t>(Reativos)</a:t>
            </a:r>
            <a:endParaRPr kumimoji="0" lang="en-US" sz="28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CA0A01B7-44EC-4DAA-9844-AE35F7ADB270}"/>
              </a:ext>
            </a:extLst>
          </p:cNvPr>
          <p:cNvSpPr txBox="1">
            <a:spLocks/>
          </p:cNvSpPr>
          <p:nvPr/>
        </p:nvSpPr>
        <p:spPr>
          <a:xfrm>
            <a:off x="590973" y="2241593"/>
            <a:ext cx="5040000" cy="3225015"/>
          </a:xfrm>
          <a:prstGeom prst="rect">
            <a:avLst/>
          </a:prstGeom>
          <a:solidFill>
            <a:srgbClr val="006666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Precisamos do módulo:</a:t>
            </a:r>
          </a:p>
          <a:p>
            <a:pPr marL="0" indent="0">
              <a:buNone/>
            </a:pPr>
            <a:r>
              <a:rPr lang="pt-BR" sz="3200" b="1">
                <a:solidFill>
                  <a:srgbClr val="FFFF00"/>
                </a:solidFill>
                <a:latin typeface="Consolas" panose="020B0609020204030204" pitchFamily="49" charset="0"/>
              </a:rPr>
              <a:t>ReactiveFormsModule</a:t>
            </a:r>
            <a:endParaRPr lang="pt-BR" sz="32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A5293024-0B8E-4025-9FDB-8D017AAF84EE}"/>
              </a:ext>
            </a:extLst>
          </p:cNvPr>
          <p:cNvSpPr/>
          <p:nvPr/>
        </p:nvSpPr>
        <p:spPr>
          <a:xfrm>
            <a:off x="6108273" y="1401525"/>
            <a:ext cx="6002700" cy="5072982"/>
          </a:xfrm>
          <a:prstGeom prst="rect">
            <a:avLst/>
          </a:prstGeom>
          <a:solidFill>
            <a:srgbClr val="0B294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import { NgModule } from '@angular/core';</a:t>
            </a:r>
          </a:p>
          <a:p>
            <a:r>
              <a:rPr lang="pt-BR" sz="14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import { BrowserModule } from '@angular/platform-browser';</a:t>
            </a:r>
          </a:p>
          <a:p>
            <a:br>
              <a:rPr lang="pt-BR" sz="14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import { HttpClientModule } from '@angular/common/http';</a:t>
            </a:r>
          </a:p>
          <a:p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ReactiveFormsModule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@angular/forms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import { AppRoutingModule } from './app-routing.module';</a:t>
            </a:r>
          </a:p>
          <a:p>
            <a:r>
              <a:rPr lang="pt-BR" sz="14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import { AppComponent } from './app.component';</a:t>
            </a:r>
          </a:p>
          <a:p>
            <a:br>
              <a:rPr lang="pt-BR" sz="14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@NgModule({</a:t>
            </a:r>
          </a:p>
          <a:p>
            <a:r>
              <a:rPr lang="pt-BR" sz="14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declarations: [</a:t>
            </a:r>
          </a:p>
          <a:p>
            <a:r>
              <a:rPr lang="pt-BR" sz="14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AppComponent,</a:t>
            </a:r>
          </a:p>
          <a:p>
            <a:r>
              <a:rPr lang="pt-BR" sz="14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pt-BR" sz="14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imports: [</a:t>
            </a:r>
          </a:p>
          <a:p>
            <a:r>
              <a:rPr lang="pt-BR" sz="14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BrowserModule,</a:t>
            </a:r>
          </a:p>
          <a:p>
            <a:r>
              <a:rPr lang="pt-BR" sz="14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AppRoutingModule,</a:t>
            </a:r>
          </a:p>
          <a:p>
            <a:r>
              <a:rPr lang="pt-BR" sz="14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HttpClientModule,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ReactiveFormsModule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],</a:t>
            </a:r>
          </a:p>
          <a:p>
            <a:r>
              <a:rPr lang="pt-BR" sz="14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providers: [],</a:t>
            </a:r>
          </a:p>
          <a:p>
            <a:r>
              <a:rPr lang="pt-BR" sz="14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bootstrap: [AppComponent],</a:t>
            </a:r>
          </a:p>
          <a:p>
            <a:r>
              <a:rPr lang="pt-BR" sz="14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pt-BR" sz="14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export class AppModule {}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C9B2BC5-9028-4493-902F-531E10808B71}"/>
              </a:ext>
            </a:extLst>
          </p:cNvPr>
          <p:cNvSpPr/>
          <p:nvPr/>
        </p:nvSpPr>
        <p:spPr>
          <a:xfrm>
            <a:off x="6121807" y="2355265"/>
            <a:ext cx="5623855" cy="216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0C3B45F-596A-4336-AE8C-FBAF35D33CD6}"/>
              </a:ext>
            </a:extLst>
          </p:cNvPr>
          <p:cNvSpPr/>
          <p:nvPr/>
        </p:nvSpPr>
        <p:spPr>
          <a:xfrm>
            <a:off x="6121807" y="5130795"/>
            <a:ext cx="5623855" cy="216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9EF2DFBA-75DC-402B-B054-FB4F887A2FED}"/>
              </a:ext>
            </a:extLst>
          </p:cNvPr>
          <p:cNvSpPr/>
          <p:nvPr/>
        </p:nvSpPr>
        <p:spPr>
          <a:xfrm>
            <a:off x="5488144" y="4986318"/>
            <a:ext cx="620739" cy="480291"/>
          </a:xfrm>
          <a:prstGeom prst="rightArrow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88FCCADA-30D7-45FD-BEBC-BCC72FD45949}"/>
              </a:ext>
            </a:extLst>
          </p:cNvPr>
          <p:cNvSpPr/>
          <p:nvPr/>
        </p:nvSpPr>
        <p:spPr>
          <a:xfrm>
            <a:off x="5488144" y="2241594"/>
            <a:ext cx="620739" cy="480291"/>
          </a:xfrm>
          <a:prstGeom prst="rightArrow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BB61647-2F3B-4AB6-B0C3-BBB4EAD00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200" y="879997"/>
            <a:ext cx="2925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011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>
            <a:extLst>
              <a:ext uri="{FF2B5EF4-FFF2-40B4-BE49-F238E27FC236}">
                <a16:creationId xmlns:a16="http://schemas.microsoft.com/office/drawing/2014/main" id="{66ABAB30-065E-4550-B169-72ACF7DC30FE}"/>
              </a:ext>
            </a:extLst>
          </p:cNvPr>
          <p:cNvSpPr txBox="1">
            <a:spLocks/>
          </p:cNvSpPr>
          <p:nvPr/>
        </p:nvSpPr>
        <p:spPr>
          <a:xfrm>
            <a:off x="554241" y="719998"/>
            <a:ext cx="115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latin typeface="Candara" panose="020E0502030303020204" pitchFamily="34" charset="0"/>
              </a:rPr>
              <a:t>Os principais objetos para gerenciar formulários reativos são: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b="1">
                <a:solidFill>
                  <a:srgbClr val="006666"/>
                </a:solidFill>
                <a:latin typeface="Candara" panose="020E0502030303020204" pitchFamily="34" charset="0"/>
              </a:rPr>
              <a:t>FormGroup</a:t>
            </a:r>
            <a:r>
              <a:rPr lang="pt-BR" sz="2400">
                <a:solidFill>
                  <a:srgbClr val="006666"/>
                </a:solidFill>
                <a:latin typeface="Candara" panose="020E0502030303020204" pitchFamily="34" charset="0"/>
              </a:rPr>
              <a:t>: corresponde à tag </a:t>
            </a:r>
            <a:r>
              <a:rPr lang="pt-BR" sz="2400">
                <a:solidFill>
                  <a:srgbClr val="006666"/>
                </a:solidFill>
                <a:latin typeface="Consolas" panose="020B0609020204030204" pitchFamily="49" charset="0"/>
              </a:rPr>
              <a:t>&lt;form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b="1">
                <a:solidFill>
                  <a:srgbClr val="70AD47"/>
                </a:solidFill>
                <a:latin typeface="Candara" panose="020E0502030303020204" pitchFamily="34" charset="0"/>
              </a:rPr>
              <a:t>FormControl</a:t>
            </a:r>
            <a:r>
              <a:rPr lang="pt-BR" sz="2400">
                <a:solidFill>
                  <a:srgbClr val="70AD47"/>
                </a:solidFill>
                <a:latin typeface="Candara" panose="020E0502030303020204" pitchFamily="34" charset="0"/>
              </a:rPr>
              <a:t>: corresponde à cada tag </a:t>
            </a:r>
            <a:r>
              <a:rPr lang="pt-BR" sz="2400">
                <a:solidFill>
                  <a:srgbClr val="70AD47"/>
                </a:solidFill>
                <a:latin typeface="Consolas" panose="020B0609020204030204" pitchFamily="49" charset="0"/>
              </a:rPr>
              <a:t>&lt;input</a:t>
            </a:r>
            <a:endParaRPr lang="pt-BR" sz="2400" dirty="0">
              <a:solidFill>
                <a:srgbClr val="70AD47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3694E62-A111-476E-B230-8C2B777B66E0}"/>
              </a:ext>
            </a:extLst>
          </p:cNvPr>
          <p:cNvSpPr/>
          <p:nvPr/>
        </p:nvSpPr>
        <p:spPr>
          <a:xfrm>
            <a:off x="698290" y="3775231"/>
            <a:ext cx="2880000" cy="1080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FormGroup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1986460-62BB-40CA-8F9D-AE8D345F6DA0}"/>
              </a:ext>
            </a:extLst>
          </p:cNvPr>
          <p:cNvSpPr/>
          <p:nvPr/>
        </p:nvSpPr>
        <p:spPr>
          <a:xfrm>
            <a:off x="5575036" y="2531089"/>
            <a:ext cx="2880000" cy="900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FormControl #1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1CC3BFE-0C69-4054-882C-499AA90805E5}"/>
              </a:ext>
            </a:extLst>
          </p:cNvPr>
          <p:cNvSpPr/>
          <p:nvPr/>
        </p:nvSpPr>
        <p:spPr>
          <a:xfrm>
            <a:off x="5575036" y="3865231"/>
            <a:ext cx="2880000" cy="900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FormControl #2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0197986-F38B-4D64-B66E-A0415A81A08F}"/>
              </a:ext>
            </a:extLst>
          </p:cNvPr>
          <p:cNvSpPr/>
          <p:nvPr/>
        </p:nvSpPr>
        <p:spPr>
          <a:xfrm>
            <a:off x="5560294" y="5199373"/>
            <a:ext cx="2880000" cy="900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FormControl #N</a:t>
            </a:r>
          </a:p>
        </p:txBody>
      </p:sp>
      <p:cxnSp>
        <p:nvCxnSpPr>
          <p:cNvPr id="11" name="Conector: Angulado 5">
            <a:extLst>
              <a:ext uri="{FF2B5EF4-FFF2-40B4-BE49-F238E27FC236}">
                <a16:creationId xmlns:a16="http://schemas.microsoft.com/office/drawing/2014/main" id="{4094B968-F528-49EF-9858-9B7D023C033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578290" y="2981089"/>
            <a:ext cx="1967263" cy="133414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do 15">
            <a:extLst>
              <a:ext uri="{FF2B5EF4-FFF2-40B4-BE49-F238E27FC236}">
                <a16:creationId xmlns:a16="http://schemas.microsoft.com/office/drawing/2014/main" id="{A4DABDFB-41B5-4750-952E-40289531815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585660" y="4315231"/>
            <a:ext cx="1989376" cy="1709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6">
            <a:extLst>
              <a:ext uri="{FF2B5EF4-FFF2-40B4-BE49-F238E27FC236}">
                <a16:creationId xmlns:a16="http://schemas.microsoft.com/office/drawing/2014/main" id="{BD1B9571-98C4-4AF6-BAB2-EEC5EA6F15E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3578290" y="4315231"/>
            <a:ext cx="1982004" cy="133414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2D0623-4283-4E71-AED2-5ADBAFB48F3D}"/>
              </a:ext>
            </a:extLst>
          </p:cNvPr>
          <p:cNvSpPr/>
          <p:nvPr/>
        </p:nvSpPr>
        <p:spPr>
          <a:xfrm>
            <a:off x="1592924" y="3634165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&lt;form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FB1370-A8BC-4BAB-944D-B95335A06C88}"/>
              </a:ext>
            </a:extLst>
          </p:cNvPr>
          <p:cNvSpPr/>
          <p:nvPr/>
        </p:nvSpPr>
        <p:spPr>
          <a:xfrm>
            <a:off x="6475036" y="2344565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&lt;input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6E6389F-57F0-42A2-BC8E-D0F77F029D85}"/>
              </a:ext>
            </a:extLst>
          </p:cNvPr>
          <p:cNvSpPr/>
          <p:nvPr/>
        </p:nvSpPr>
        <p:spPr>
          <a:xfrm>
            <a:off x="6475036" y="3708100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&lt;input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80A3B9C-2C14-408A-89DB-F75365DD3D05}"/>
              </a:ext>
            </a:extLst>
          </p:cNvPr>
          <p:cNvSpPr/>
          <p:nvPr/>
        </p:nvSpPr>
        <p:spPr>
          <a:xfrm>
            <a:off x="6475036" y="5071635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&lt;input</a:t>
            </a:r>
          </a:p>
        </p:txBody>
      </p:sp>
      <p:sp>
        <p:nvSpPr>
          <p:cNvPr id="18" name="Rectangle: Diagonal Corners Rounded 8">
            <a:extLst>
              <a:ext uri="{FF2B5EF4-FFF2-40B4-BE49-F238E27FC236}">
                <a16:creationId xmlns:a16="http://schemas.microsoft.com/office/drawing/2014/main" id="{367940F7-5ED0-4F90-AAA4-C8763E52E849}"/>
              </a:ext>
            </a:extLst>
          </p:cNvPr>
          <p:cNvSpPr/>
          <p:nvPr/>
        </p:nvSpPr>
        <p:spPr>
          <a:xfrm>
            <a:off x="1670973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66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Formulários </a:t>
            </a:r>
            <a:r>
              <a:rPr lang="pt-BR" sz="2800" b="1" i="1">
                <a:solidFill>
                  <a:srgbClr val="FFFF00"/>
                </a:solidFill>
                <a:latin typeface="Candara" panose="020E0502030303020204" pitchFamily="34" charset="0"/>
              </a:rPr>
              <a:t>Data Driven </a:t>
            </a:r>
            <a:r>
              <a:rPr lang="pt-BR" sz="2800" b="1">
                <a:solidFill>
                  <a:srgbClr val="FFFF00"/>
                </a:solidFill>
                <a:latin typeface="Candara" panose="020E0502030303020204" pitchFamily="34" charset="0"/>
              </a:rPr>
              <a:t>(Reativos)</a:t>
            </a:r>
            <a:endParaRPr kumimoji="0" lang="en-US" sz="28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897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>
            <a:extLst>
              <a:ext uri="{FF2B5EF4-FFF2-40B4-BE49-F238E27FC236}">
                <a16:creationId xmlns:a16="http://schemas.microsoft.com/office/drawing/2014/main" id="{66ABAB30-065E-4550-B169-72ACF7DC30FE}"/>
              </a:ext>
            </a:extLst>
          </p:cNvPr>
          <p:cNvSpPr txBox="1">
            <a:spLocks/>
          </p:cNvSpPr>
          <p:nvPr/>
        </p:nvSpPr>
        <p:spPr>
          <a:xfrm>
            <a:off x="554241" y="719998"/>
            <a:ext cx="115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latin typeface="Candara" panose="020E0502030303020204" pitchFamily="34" charset="0"/>
              </a:rPr>
              <a:t>Para criar um </a:t>
            </a:r>
            <a:r>
              <a:rPr lang="pt-BR" sz="2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FormControl</a:t>
            </a:r>
            <a:r>
              <a:rPr lang="pt-BR" sz="2400">
                <a:latin typeface="Candara" panose="020E0502030303020204" pitchFamily="34" charset="0"/>
              </a:rPr>
              <a:t>, são precisos 2 parâmetros: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>
                <a:solidFill>
                  <a:srgbClr val="70AD47"/>
                </a:solidFill>
                <a:latin typeface="Consolas" panose="020B0609020204030204" pitchFamily="49" charset="0"/>
              </a:rPr>
              <a:t>Valor inicial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>
                <a:solidFill>
                  <a:srgbClr val="70AD47"/>
                </a:solidFill>
                <a:latin typeface="Consolas" panose="020B0609020204030204" pitchFamily="49" charset="0"/>
              </a:rPr>
              <a:t>Validador(es)</a:t>
            </a:r>
            <a:endParaRPr lang="pt-BR" dirty="0">
              <a:solidFill>
                <a:srgbClr val="70AD47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1986460-62BB-40CA-8F9D-AE8D345F6DA0}"/>
              </a:ext>
            </a:extLst>
          </p:cNvPr>
          <p:cNvSpPr/>
          <p:nvPr/>
        </p:nvSpPr>
        <p:spPr>
          <a:xfrm>
            <a:off x="3228994" y="3615524"/>
            <a:ext cx="2880000" cy="900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FormControl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FB1370-A8BC-4BAB-944D-B95335A06C88}"/>
              </a:ext>
            </a:extLst>
          </p:cNvPr>
          <p:cNvSpPr/>
          <p:nvPr/>
        </p:nvSpPr>
        <p:spPr>
          <a:xfrm>
            <a:off x="4128994" y="3429000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&lt;input</a:t>
            </a:r>
          </a:p>
        </p:txBody>
      </p:sp>
      <p:cxnSp>
        <p:nvCxnSpPr>
          <p:cNvPr id="18" name="Conector: Angulado 5">
            <a:extLst>
              <a:ext uri="{FF2B5EF4-FFF2-40B4-BE49-F238E27FC236}">
                <a16:creationId xmlns:a16="http://schemas.microsoft.com/office/drawing/2014/main" id="{6178DDFB-89D6-4F11-94FD-0739DDBC29B9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6108994" y="3236220"/>
            <a:ext cx="2083640" cy="829304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62D32CE7-AB2A-4765-9C8A-6988AB5A9315}"/>
              </a:ext>
            </a:extLst>
          </p:cNvPr>
          <p:cNvSpPr/>
          <p:nvPr/>
        </p:nvSpPr>
        <p:spPr>
          <a:xfrm>
            <a:off x="8192634" y="2842520"/>
            <a:ext cx="2650836" cy="787400"/>
          </a:xfrm>
          <a:prstGeom prst="rect">
            <a:avLst/>
          </a:prstGeom>
          <a:solidFill>
            <a:schemeClr val="bg1"/>
          </a:solidFill>
          <a:ln w="3810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tx1"/>
                </a:solidFill>
                <a:latin typeface="Consolas" panose="020B0609020204030204" pitchFamily="49" charset="0"/>
              </a:rPr>
              <a:t>Valor inicial</a:t>
            </a:r>
            <a:endParaRPr lang="pt-BR" sz="200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0D7BB5FE-51D3-4607-A0D0-CB7D3AAEC136}"/>
              </a:ext>
            </a:extLst>
          </p:cNvPr>
          <p:cNvSpPr/>
          <p:nvPr/>
        </p:nvSpPr>
        <p:spPr>
          <a:xfrm>
            <a:off x="8192634" y="4259920"/>
            <a:ext cx="2880000" cy="90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Validator #1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78CE516-6D71-45AD-AB60-EE2D5DB500C2}"/>
              </a:ext>
            </a:extLst>
          </p:cNvPr>
          <p:cNvSpPr/>
          <p:nvPr/>
        </p:nvSpPr>
        <p:spPr>
          <a:xfrm>
            <a:off x="8539585" y="4889920"/>
            <a:ext cx="2880000" cy="90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Validator #2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52A4D3B8-EC3A-4AA7-B75F-E858BCEE1771}"/>
              </a:ext>
            </a:extLst>
          </p:cNvPr>
          <p:cNvSpPr/>
          <p:nvPr/>
        </p:nvSpPr>
        <p:spPr>
          <a:xfrm>
            <a:off x="8886537" y="5519920"/>
            <a:ext cx="2880000" cy="90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Validator #n</a:t>
            </a:r>
          </a:p>
        </p:txBody>
      </p:sp>
      <p:cxnSp>
        <p:nvCxnSpPr>
          <p:cNvPr id="24" name="Conector: Angulado 5">
            <a:extLst>
              <a:ext uri="{FF2B5EF4-FFF2-40B4-BE49-F238E27FC236}">
                <a16:creationId xmlns:a16="http://schemas.microsoft.com/office/drawing/2014/main" id="{9124CF97-A1C7-4709-B38E-97EF72AF97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108994" y="4065524"/>
            <a:ext cx="1461200" cy="1274396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8132A89-6B22-447A-8D64-BAFA3F93FC70}"/>
              </a:ext>
            </a:extLst>
          </p:cNvPr>
          <p:cNvGrpSpPr/>
          <p:nvPr/>
        </p:nvGrpSpPr>
        <p:grpSpPr>
          <a:xfrm>
            <a:off x="7997798" y="4259920"/>
            <a:ext cx="252419" cy="2185047"/>
            <a:chOff x="6113583" y="4259920"/>
            <a:chExt cx="252419" cy="2185047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F274A5E2-F97E-4999-A026-1E6F8F9D24F9}"/>
                </a:ext>
              </a:extLst>
            </p:cNvPr>
            <p:cNvCxnSpPr>
              <a:cxnSpLocks/>
            </p:cNvCxnSpPr>
            <p:nvPr/>
          </p:nvCxnSpPr>
          <p:spPr>
            <a:xfrm>
              <a:off x="6113583" y="4259920"/>
              <a:ext cx="0" cy="216000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F0055379-9BE0-4368-ABC6-D6BA1183F66E}"/>
                </a:ext>
              </a:extLst>
            </p:cNvPr>
            <p:cNvCxnSpPr>
              <a:cxnSpLocks/>
            </p:cNvCxnSpPr>
            <p:nvPr/>
          </p:nvCxnSpPr>
          <p:spPr>
            <a:xfrm>
              <a:off x="6113583" y="4259920"/>
              <a:ext cx="25200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90850A1D-7723-4938-A502-DF872EC0A8F6}"/>
                </a:ext>
              </a:extLst>
            </p:cNvPr>
            <p:cNvCxnSpPr>
              <a:cxnSpLocks/>
            </p:cNvCxnSpPr>
            <p:nvPr/>
          </p:nvCxnSpPr>
          <p:spPr>
            <a:xfrm>
              <a:off x="6114002" y="6444967"/>
              <a:ext cx="25200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1BF1022-DF50-447C-A240-282B35513BED}"/>
              </a:ext>
            </a:extLst>
          </p:cNvPr>
          <p:cNvGrpSpPr/>
          <p:nvPr/>
        </p:nvGrpSpPr>
        <p:grpSpPr>
          <a:xfrm>
            <a:off x="11722057" y="4259920"/>
            <a:ext cx="252000" cy="2185047"/>
            <a:chOff x="10041037" y="4259920"/>
            <a:chExt cx="252000" cy="2185047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7F64B211-2B7F-4F86-BA2D-5ABE18F90E24}"/>
                </a:ext>
              </a:extLst>
            </p:cNvPr>
            <p:cNvCxnSpPr>
              <a:cxnSpLocks/>
            </p:cNvCxnSpPr>
            <p:nvPr/>
          </p:nvCxnSpPr>
          <p:spPr>
            <a:xfrm>
              <a:off x="10293037" y="4259920"/>
              <a:ext cx="0" cy="216000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D0700E84-85B3-4B52-A0BF-1D464168221E}"/>
                </a:ext>
              </a:extLst>
            </p:cNvPr>
            <p:cNvCxnSpPr>
              <a:cxnSpLocks/>
            </p:cNvCxnSpPr>
            <p:nvPr/>
          </p:nvCxnSpPr>
          <p:spPr>
            <a:xfrm>
              <a:off x="10041037" y="4259920"/>
              <a:ext cx="25200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84DFF7D-E7D5-4426-B3E5-6476768D9F2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1037" y="6444967"/>
              <a:ext cx="25200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: Diagonal Corners Rounded 8">
            <a:extLst>
              <a:ext uri="{FF2B5EF4-FFF2-40B4-BE49-F238E27FC236}">
                <a16:creationId xmlns:a16="http://schemas.microsoft.com/office/drawing/2014/main" id="{DCA45979-E9AA-43BE-8320-4312851A6831}"/>
              </a:ext>
            </a:extLst>
          </p:cNvPr>
          <p:cNvSpPr/>
          <p:nvPr/>
        </p:nvSpPr>
        <p:spPr>
          <a:xfrm>
            <a:off x="1670973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66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Formulários </a:t>
            </a:r>
            <a:r>
              <a:rPr lang="pt-BR" sz="2800" b="1" i="1">
                <a:solidFill>
                  <a:srgbClr val="FFFF00"/>
                </a:solidFill>
                <a:latin typeface="Candara" panose="020E0502030303020204" pitchFamily="34" charset="0"/>
              </a:rPr>
              <a:t>Data Driven </a:t>
            </a:r>
            <a:r>
              <a:rPr lang="pt-BR" sz="2800" b="1">
                <a:solidFill>
                  <a:srgbClr val="FFFF00"/>
                </a:solidFill>
                <a:latin typeface="Candara" panose="020E0502030303020204" pitchFamily="34" charset="0"/>
              </a:rPr>
              <a:t>(Reativos)</a:t>
            </a:r>
            <a:endParaRPr kumimoji="0" lang="en-US" sz="28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8159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>
            <a:extLst>
              <a:ext uri="{FF2B5EF4-FFF2-40B4-BE49-F238E27FC236}">
                <a16:creationId xmlns:a16="http://schemas.microsoft.com/office/drawing/2014/main" id="{66ABAB30-065E-4550-B169-72ACF7DC30FE}"/>
              </a:ext>
            </a:extLst>
          </p:cNvPr>
          <p:cNvSpPr txBox="1">
            <a:spLocks/>
          </p:cNvSpPr>
          <p:nvPr/>
        </p:nvSpPr>
        <p:spPr>
          <a:xfrm>
            <a:off x="554241" y="719998"/>
            <a:ext cx="115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>
                <a:solidFill>
                  <a:srgbClr val="336600"/>
                </a:solidFill>
                <a:latin typeface="Candara" panose="020E0502030303020204" pitchFamily="34" charset="0"/>
              </a:rPr>
              <a:t>Para criar todos, existe o </a:t>
            </a:r>
            <a:r>
              <a:rPr lang="pt-BR" sz="2400" b="1" u="sng">
                <a:solidFill>
                  <a:srgbClr val="336600"/>
                </a:solidFill>
                <a:latin typeface="Consolas" panose="020B0609020204030204" pitchFamily="49" charset="0"/>
              </a:rPr>
              <a:t>FormBuilder</a:t>
            </a:r>
            <a:r>
              <a:rPr lang="pt-BR" sz="2400">
                <a:solidFill>
                  <a:srgbClr val="336600"/>
                </a:solidFill>
                <a:latin typeface="Candara" panose="020E0502030303020204" pitchFamily="34" charset="0"/>
              </a:rPr>
              <a:t> que pode ser injetado</a:t>
            </a:r>
            <a:endParaRPr lang="pt-BR" sz="2400" dirty="0">
              <a:solidFill>
                <a:srgbClr val="33660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3694E62-A111-476E-B230-8C2B777B66E0}"/>
              </a:ext>
            </a:extLst>
          </p:cNvPr>
          <p:cNvSpPr/>
          <p:nvPr/>
        </p:nvSpPr>
        <p:spPr>
          <a:xfrm>
            <a:off x="1776000" y="2291523"/>
            <a:ext cx="2880000" cy="720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FormGroup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1986460-62BB-40CA-8F9D-AE8D345F6DA0}"/>
              </a:ext>
            </a:extLst>
          </p:cNvPr>
          <p:cNvSpPr/>
          <p:nvPr/>
        </p:nvSpPr>
        <p:spPr>
          <a:xfrm>
            <a:off x="7533677" y="2291523"/>
            <a:ext cx="2880000" cy="720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FormControl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1CC3BFE-0C69-4054-882C-499AA90805E5}"/>
              </a:ext>
            </a:extLst>
          </p:cNvPr>
          <p:cNvSpPr/>
          <p:nvPr/>
        </p:nvSpPr>
        <p:spPr>
          <a:xfrm>
            <a:off x="4656000" y="4267735"/>
            <a:ext cx="2880000" cy="900000"/>
          </a:xfrm>
          <a:prstGeom prst="roundRect">
            <a:avLst>
              <a:gd name="adj" fmla="val 0"/>
            </a:avLst>
          </a:prstGeom>
          <a:solidFill>
            <a:srgbClr val="33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  <a:latin typeface="Consolas" panose="020B0609020204030204" pitchFamily="49" charset="0"/>
              </a:rPr>
              <a:t>FormBuilder</a:t>
            </a:r>
          </a:p>
        </p:txBody>
      </p:sp>
      <p:cxnSp>
        <p:nvCxnSpPr>
          <p:cNvPr id="11" name="Conector: Angulado 5">
            <a:extLst>
              <a:ext uri="{FF2B5EF4-FFF2-40B4-BE49-F238E27FC236}">
                <a16:creationId xmlns:a16="http://schemas.microsoft.com/office/drawing/2014/main" id="{4094B968-F528-49EF-9858-9B7D023C033C}"/>
              </a:ext>
            </a:extLst>
          </p:cNvPr>
          <p:cNvCxnSpPr>
            <a:cxnSpLocks/>
            <a:stCxn id="8" idx="1"/>
            <a:endCxn id="5" idx="2"/>
          </p:cNvCxnSpPr>
          <p:nvPr/>
        </p:nvCxnSpPr>
        <p:spPr>
          <a:xfrm flipH="1" flipV="1">
            <a:off x="3216000" y="3011523"/>
            <a:ext cx="1440000" cy="1706212"/>
          </a:xfrm>
          <a:prstGeom prst="straightConnector1">
            <a:avLst/>
          </a:prstGeom>
          <a:ln w="38100" cap="rnd">
            <a:solidFill>
              <a:srgbClr val="3366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6">
            <a:extLst>
              <a:ext uri="{FF2B5EF4-FFF2-40B4-BE49-F238E27FC236}">
                <a16:creationId xmlns:a16="http://schemas.microsoft.com/office/drawing/2014/main" id="{BD1B9571-98C4-4AF6-BAB2-EEC5EA6F15E4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 flipV="1">
            <a:off x="7536000" y="3011523"/>
            <a:ext cx="1437677" cy="1706212"/>
          </a:xfrm>
          <a:prstGeom prst="straightConnector1">
            <a:avLst/>
          </a:prstGeom>
          <a:ln w="38100" cap="rnd">
            <a:solidFill>
              <a:srgbClr val="3366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Diagonal Corners Rounded 8">
            <a:extLst>
              <a:ext uri="{FF2B5EF4-FFF2-40B4-BE49-F238E27FC236}">
                <a16:creationId xmlns:a16="http://schemas.microsoft.com/office/drawing/2014/main" id="{367940F7-5ED0-4F90-AAA4-C8763E52E849}"/>
              </a:ext>
            </a:extLst>
          </p:cNvPr>
          <p:cNvSpPr/>
          <p:nvPr/>
        </p:nvSpPr>
        <p:spPr>
          <a:xfrm>
            <a:off x="1670973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66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Formulários </a:t>
            </a:r>
            <a:r>
              <a:rPr lang="pt-BR" sz="2800" b="1" i="1">
                <a:solidFill>
                  <a:srgbClr val="FFFF00"/>
                </a:solidFill>
                <a:latin typeface="Candara" panose="020E0502030303020204" pitchFamily="34" charset="0"/>
              </a:rPr>
              <a:t>Data Driven </a:t>
            </a:r>
            <a:r>
              <a:rPr lang="pt-BR" sz="2800" b="1">
                <a:solidFill>
                  <a:srgbClr val="FFFF00"/>
                </a:solidFill>
                <a:latin typeface="Candara" panose="020E0502030303020204" pitchFamily="34" charset="0"/>
              </a:rPr>
              <a:t>(Reativos)</a:t>
            </a:r>
            <a:endParaRPr kumimoji="0" lang="en-US" sz="28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0541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21">
            <a:extLst>
              <a:ext uri="{FF2B5EF4-FFF2-40B4-BE49-F238E27FC236}">
                <a16:creationId xmlns:a16="http://schemas.microsoft.com/office/drawing/2014/main" id="{67B27FB4-09A9-4C53-AD08-1B4F428E612B}"/>
              </a:ext>
            </a:extLst>
          </p:cNvPr>
          <p:cNvSpPr/>
          <p:nvPr/>
        </p:nvSpPr>
        <p:spPr>
          <a:xfrm>
            <a:off x="876000" y="3069000"/>
            <a:ext cx="10440000" cy="180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Desenvolvendo </a:t>
            </a:r>
            <a:r>
              <a:rPr kumimoji="0" lang="pt-BR" sz="360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Formulários Reativos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B0CDE47-7104-4C87-84D6-FD6DD2CFD095}"/>
              </a:ext>
            </a:extLst>
          </p:cNvPr>
          <p:cNvSpPr/>
          <p:nvPr/>
        </p:nvSpPr>
        <p:spPr>
          <a:xfrm>
            <a:off x="4476000" y="2799000"/>
            <a:ext cx="3240000" cy="54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</a:t>
            </a:r>
            <a:endParaRPr lang="pt-BR" sz="2400" b="1" dirty="0" err="1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438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C4DACBA9-5BC9-41ED-9E4F-9AABC7808D15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Formulário Reativo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9" name="Rectangle: Diagonal Corners Snipped 21">
            <a:extLst>
              <a:ext uri="{FF2B5EF4-FFF2-40B4-BE49-F238E27FC236}">
                <a16:creationId xmlns:a16="http://schemas.microsoft.com/office/drawing/2014/main" id="{D75CCCED-1099-48EA-8FEE-08651103EB26}"/>
              </a:ext>
            </a:extLst>
          </p:cNvPr>
          <p:cNvSpPr/>
          <p:nvPr/>
        </p:nvSpPr>
        <p:spPr>
          <a:xfrm>
            <a:off x="639095" y="703017"/>
            <a:ext cx="720000" cy="720000"/>
          </a:xfrm>
          <a:prstGeom prst="snip2DiagRect">
            <a:avLst>
              <a:gd name="adj1" fmla="val 0"/>
              <a:gd name="adj2" fmla="val 33323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0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5" name="Balão de Fala: Retângulo 14">
            <a:extLst>
              <a:ext uri="{FF2B5EF4-FFF2-40B4-BE49-F238E27FC236}">
                <a16:creationId xmlns:a16="http://schemas.microsoft.com/office/drawing/2014/main" id="{7C0BF511-3E0E-4FF7-AD7A-8C5ECFA5FFBD}"/>
              </a:ext>
            </a:extLst>
          </p:cNvPr>
          <p:cNvSpPr/>
          <p:nvPr/>
        </p:nvSpPr>
        <p:spPr>
          <a:xfrm>
            <a:off x="1359095" y="2709000"/>
            <a:ext cx="9920500" cy="1440000"/>
          </a:xfrm>
          <a:prstGeom prst="wedgeRectCallout">
            <a:avLst>
              <a:gd name="adj1" fmla="val -54554"/>
              <a:gd name="adj2" fmla="val -4939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Parar o servidor Angular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2B90CB5-3B2C-4C67-9F8B-52245BB75B9A}"/>
              </a:ext>
            </a:extLst>
          </p:cNvPr>
          <p:cNvSpPr/>
          <p:nvPr/>
        </p:nvSpPr>
        <p:spPr>
          <a:xfrm>
            <a:off x="5059345" y="2439000"/>
            <a:ext cx="2520000" cy="54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i="1">
                <a:solidFill>
                  <a:srgbClr val="FF0000"/>
                </a:solidFill>
                <a:latin typeface="Candara" panose="020E0502030303020204" pitchFamily="34" charset="0"/>
              </a:rPr>
              <a:t>Atenção</a:t>
            </a:r>
          </a:p>
        </p:txBody>
      </p:sp>
    </p:spTree>
    <p:extLst>
      <p:ext uri="{BB962C8B-B14F-4D97-AF65-F5344CB8AC3E}">
        <p14:creationId xmlns:p14="http://schemas.microsoft.com/office/powerpoint/2010/main" val="201216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1">
            <a:extLst>
              <a:ext uri="{FF2B5EF4-FFF2-40B4-BE49-F238E27FC236}">
                <a16:creationId xmlns:a16="http://schemas.microsoft.com/office/drawing/2014/main" id="{17981223-BB9A-4CBE-8967-49A2BB067A03}"/>
              </a:ext>
            </a:extLst>
          </p:cNvPr>
          <p:cNvSpPr txBox="1">
            <a:spLocks/>
          </p:cNvSpPr>
          <p:nvPr/>
        </p:nvSpPr>
        <p:spPr>
          <a:xfrm>
            <a:off x="564072" y="1179675"/>
            <a:ext cx="11520000" cy="521807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b="1">
              <a:solidFill>
                <a:schemeClr val="bg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A116040-4944-4B44-A417-7E6FB819E2FB}"/>
              </a:ext>
            </a:extLst>
          </p:cNvPr>
          <p:cNvSpPr/>
          <p:nvPr/>
        </p:nvSpPr>
        <p:spPr>
          <a:xfrm>
            <a:off x="1644072" y="0"/>
            <a:ext cx="10440000" cy="72000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ndara" panose="020E0502030303020204" pitchFamily="34" charset="0"/>
              </a:rPr>
              <a:t>Revisando a comunicação interna</a:t>
            </a:r>
            <a:endParaRPr lang="pt-BR" sz="2800" b="1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9" name="Gráfico 8" descr="Diamante com preenchimento sólido">
            <a:extLst>
              <a:ext uri="{FF2B5EF4-FFF2-40B4-BE49-F238E27FC236}">
                <a16:creationId xmlns:a16="http://schemas.microsoft.com/office/drawing/2014/main" id="{9E5012D2-F448-4B4B-81C5-87762C5A8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4590" y="0"/>
            <a:ext cx="720000" cy="720000"/>
          </a:xfrm>
          <a:prstGeom prst="rect">
            <a:avLst/>
          </a:prstGeom>
        </p:spPr>
      </p:pic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EE5D97F0-E0A2-4B07-934C-E3329CC5A5D8}"/>
              </a:ext>
            </a:extLst>
          </p:cNvPr>
          <p:cNvSpPr/>
          <p:nvPr/>
        </p:nvSpPr>
        <p:spPr>
          <a:xfrm>
            <a:off x="564072" y="819675"/>
            <a:ext cx="1152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Componente</a:t>
            </a:r>
            <a:endParaRPr lang="pt-BR" sz="2000" dirty="0" err="1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Arredondados 4">
            <a:extLst>
              <a:ext uri="{FF2B5EF4-FFF2-40B4-BE49-F238E27FC236}">
                <a16:creationId xmlns:a16="http://schemas.microsoft.com/office/drawing/2014/main" id="{9B1ADC20-1576-49A2-A5C2-B14B15B241FB}"/>
              </a:ext>
            </a:extLst>
          </p:cNvPr>
          <p:cNvSpPr/>
          <p:nvPr/>
        </p:nvSpPr>
        <p:spPr>
          <a:xfrm>
            <a:off x="8823505" y="1485602"/>
            <a:ext cx="2849732" cy="216000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Classe (.ts)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B5ACB7B-D1D9-420D-BFB1-FAE2557DF71C}"/>
              </a:ext>
            </a:extLst>
          </p:cNvPr>
          <p:cNvSpPr/>
          <p:nvPr/>
        </p:nvSpPr>
        <p:spPr>
          <a:xfrm>
            <a:off x="878194" y="1485602"/>
            <a:ext cx="2849732" cy="2160000"/>
          </a:xfrm>
          <a:prstGeom prst="roundRect">
            <a:avLst>
              <a:gd name="adj" fmla="val 0"/>
            </a:avLst>
          </a:prstGeom>
          <a:solidFill>
            <a:srgbClr val="660066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Página (.html)</a:t>
            </a:r>
          </a:p>
        </p:txBody>
      </p:sp>
      <p:sp>
        <p:nvSpPr>
          <p:cNvPr id="11" name="Retângulo: Cantos Arredondados 7">
            <a:extLst>
              <a:ext uri="{FF2B5EF4-FFF2-40B4-BE49-F238E27FC236}">
                <a16:creationId xmlns:a16="http://schemas.microsoft.com/office/drawing/2014/main" id="{E8A53D7A-AE37-42CF-8F70-9C4924B9FAA8}"/>
              </a:ext>
            </a:extLst>
          </p:cNvPr>
          <p:cNvSpPr/>
          <p:nvPr/>
        </p:nvSpPr>
        <p:spPr>
          <a:xfrm>
            <a:off x="878194" y="4116096"/>
            <a:ext cx="2849732" cy="216000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Estilização (.css)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9CFC112-9DD5-455E-B3B7-3BB241EDE92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303060" y="3645602"/>
            <a:ext cx="0" cy="470494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745D6C7-8AC1-40D9-98E8-408D48CA662C}"/>
              </a:ext>
            </a:extLst>
          </p:cNvPr>
          <p:cNvCxnSpPr>
            <a:cxnSpLocks/>
          </p:cNvCxnSpPr>
          <p:nvPr/>
        </p:nvCxnSpPr>
        <p:spPr>
          <a:xfrm flipH="1">
            <a:off x="3805279" y="1660662"/>
            <a:ext cx="4896000" cy="0"/>
          </a:xfrm>
          <a:prstGeom prst="straightConnector1">
            <a:avLst/>
          </a:prstGeom>
          <a:ln w="57150" cap="rnd">
            <a:solidFill>
              <a:schemeClr val="accent5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0F451EE-E0CC-4492-9824-9003E15EC04B}"/>
              </a:ext>
            </a:extLst>
          </p:cNvPr>
          <p:cNvCxnSpPr>
            <a:cxnSpLocks/>
          </p:cNvCxnSpPr>
          <p:nvPr/>
        </p:nvCxnSpPr>
        <p:spPr>
          <a:xfrm flipH="1">
            <a:off x="3805279" y="2270958"/>
            <a:ext cx="4896000" cy="0"/>
          </a:xfrm>
          <a:prstGeom prst="straightConnector1">
            <a:avLst/>
          </a:prstGeom>
          <a:ln w="57150" cap="rnd">
            <a:solidFill>
              <a:schemeClr val="accent5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C9877A17-249F-43F0-A45B-ABDD9FBA16E2}"/>
              </a:ext>
            </a:extLst>
          </p:cNvPr>
          <p:cNvSpPr/>
          <p:nvPr/>
        </p:nvSpPr>
        <p:spPr>
          <a:xfrm>
            <a:off x="4273808" y="1485602"/>
            <a:ext cx="3960000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{{</a:t>
            </a:r>
            <a:r>
              <a:rPr lang="pt-BR" sz="2000">
                <a:solidFill>
                  <a:srgbClr val="002060"/>
                </a:solidFill>
                <a:latin typeface="Consolas" panose="020B0609020204030204" pitchFamily="49" charset="0"/>
              </a:rPr>
              <a:t> angular expression </a:t>
            </a:r>
            <a:r>
              <a:rPr lang="pt-BR" sz="2000" b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}}</a:t>
            </a:r>
            <a:endParaRPr lang="pt-BR" sz="2000" b="1" dirty="0" err="1">
              <a:solidFill>
                <a:srgbClr val="00206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F83543B-EF7D-417E-A676-FC3E052EE029}"/>
              </a:ext>
            </a:extLst>
          </p:cNvPr>
          <p:cNvSpPr/>
          <p:nvPr/>
        </p:nvSpPr>
        <p:spPr>
          <a:xfrm>
            <a:off x="4273808" y="2085602"/>
            <a:ext cx="3960000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pt-BR" sz="2000">
                <a:solidFill>
                  <a:srgbClr val="002060"/>
                </a:solidFill>
                <a:latin typeface="Consolas" panose="020B0609020204030204" pitchFamily="49" charset="0"/>
              </a:rPr>
              <a:t> data binding </a:t>
            </a:r>
            <a:r>
              <a:rPr lang="pt-BR" sz="2000" b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endParaRPr lang="pt-BR" sz="2000" b="1" dirty="0" err="1">
              <a:solidFill>
                <a:srgbClr val="00206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B49F34F7-DA3E-48A5-B728-0D4E6920251C}"/>
              </a:ext>
            </a:extLst>
          </p:cNvPr>
          <p:cNvCxnSpPr>
            <a:cxnSpLocks/>
          </p:cNvCxnSpPr>
          <p:nvPr/>
        </p:nvCxnSpPr>
        <p:spPr>
          <a:xfrm flipH="1">
            <a:off x="3805279" y="3467061"/>
            <a:ext cx="4896000" cy="0"/>
          </a:xfrm>
          <a:prstGeom prst="straightConnector1">
            <a:avLst/>
          </a:prstGeom>
          <a:ln w="57150" cap="rnd">
            <a:solidFill>
              <a:schemeClr val="accent6">
                <a:lumMod val="7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65027D1-C764-42E7-ACD2-B1FDB29C979D}"/>
              </a:ext>
            </a:extLst>
          </p:cNvPr>
          <p:cNvSpPr/>
          <p:nvPr/>
        </p:nvSpPr>
        <p:spPr>
          <a:xfrm>
            <a:off x="4273808" y="3285602"/>
            <a:ext cx="3960000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[(</a:t>
            </a:r>
            <a:r>
              <a:rPr lang="pt-BR" sz="2000">
                <a:solidFill>
                  <a:srgbClr val="002060"/>
                </a:solidFill>
                <a:latin typeface="Consolas" panose="020B0609020204030204" pitchFamily="49" charset="0"/>
              </a:rPr>
              <a:t>two-way data binding</a:t>
            </a:r>
            <a:r>
              <a:rPr lang="pt-BR" sz="2000" b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)] =</a:t>
            </a:r>
            <a:endParaRPr lang="pt-BR" sz="2000" b="1" dirty="0" err="1">
              <a:solidFill>
                <a:srgbClr val="00206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02EB279-8B64-4C94-AE55-5A1ED438D45A}"/>
              </a:ext>
            </a:extLst>
          </p:cNvPr>
          <p:cNvCxnSpPr>
            <a:cxnSpLocks/>
          </p:cNvCxnSpPr>
          <p:nvPr/>
        </p:nvCxnSpPr>
        <p:spPr>
          <a:xfrm>
            <a:off x="3805279" y="2862075"/>
            <a:ext cx="4896000" cy="0"/>
          </a:xfrm>
          <a:prstGeom prst="straightConnector1">
            <a:avLst/>
          </a:prstGeom>
          <a:ln w="57150" cap="rnd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4589AA90-81FA-4936-B602-F942E5AC2057}"/>
              </a:ext>
            </a:extLst>
          </p:cNvPr>
          <p:cNvSpPr/>
          <p:nvPr/>
        </p:nvSpPr>
        <p:spPr>
          <a:xfrm>
            <a:off x="4273808" y="2685602"/>
            <a:ext cx="3960000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pt-BR" sz="2000">
                <a:solidFill>
                  <a:srgbClr val="002060"/>
                </a:solidFill>
                <a:latin typeface="Consolas" panose="020B0609020204030204" pitchFamily="49" charset="0"/>
              </a:rPr>
              <a:t> event binding </a:t>
            </a:r>
            <a:r>
              <a:rPr lang="pt-BR" sz="2000" b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 =</a:t>
            </a:r>
            <a:endParaRPr lang="pt-BR" sz="2000" b="1" dirty="0" err="1">
              <a:solidFill>
                <a:srgbClr val="00206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9733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099C89A-96CA-4F6C-9B15-93BA2378B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44" y="1562434"/>
            <a:ext cx="2925000" cy="540000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162C9D36-00E1-4EB7-860D-038B89E8ECFE}"/>
              </a:ext>
            </a:extLst>
          </p:cNvPr>
          <p:cNvSpPr/>
          <p:nvPr/>
        </p:nvSpPr>
        <p:spPr>
          <a:xfrm>
            <a:off x="579843" y="2074726"/>
            <a:ext cx="7889901" cy="4680000"/>
          </a:xfrm>
          <a:prstGeom prst="rect">
            <a:avLst/>
          </a:prstGeom>
          <a:solidFill>
            <a:srgbClr val="0B2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import { NgModule } from '@angular/core';</a:t>
            </a:r>
          </a:p>
          <a:p>
            <a:r>
              <a:rPr lang="pt-BR"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import { BrowserModule } from '@angular/platform-browser';</a:t>
            </a:r>
          </a:p>
          <a:p>
            <a:br>
              <a:rPr lang="pt-BR"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import { HttpClientModule } from '@angular/common/http';</a:t>
            </a:r>
          </a:p>
          <a:p>
            <a:r>
              <a:rPr lang="en-US" sz="12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FormsModule</a:t>
            </a:r>
            <a:r>
              <a:rPr lang="en-US" sz="12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ReactiveFormsModule</a:t>
            </a:r>
            <a:r>
              <a:rPr lang="en-US" sz="12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@angular/forms</a:t>
            </a:r>
            <a:r>
              <a:rPr lang="en-US" sz="12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2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import { AppRoutingModule } from './app-routing.module';</a:t>
            </a:r>
          </a:p>
          <a:p>
            <a:r>
              <a:rPr lang="pt-BR"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import { AppComponent } from './app.component';</a:t>
            </a:r>
          </a:p>
          <a:p>
            <a:br>
              <a:rPr lang="pt-BR"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@NgModule({</a:t>
            </a:r>
          </a:p>
          <a:p>
            <a:r>
              <a:rPr lang="pt-BR"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declarations: [</a:t>
            </a:r>
          </a:p>
          <a:p>
            <a:r>
              <a:rPr lang="pt-BR"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AppComponent,</a:t>
            </a:r>
          </a:p>
          <a:p>
            <a:r>
              <a:rPr lang="pt-BR"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pt-BR"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imports: [</a:t>
            </a:r>
          </a:p>
          <a:p>
            <a:r>
              <a:rPr lang="pt-BR"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BrowserModule,</a:t>
            </a:r>
          </a:p>
          <a:p>
            <a:r>
              <a:rPr lang="pt-BR"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AppRoutingModule,</a:t>
            </a:r>
          </a:p>
          <a:p>
            <a:r>
              <a:rPr lang="pt-BR"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HttpClientModule,</a:t>
            </a:r>
          </a:p>
          <a:p>
            <a:r>
              <a:rPr lang="en-US" sz="12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FormsModule,</a:t>
            </a:r>
            <a:endParaRPr lang="pt-BR" sz="1200" b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ReactiveFormsModule</a:t>
            </a:r>
            <a:r>
              <a:rPr lang="pt-BR" sz="12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pt-BR"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providers: [],</a:t>
            </a:r>
          </a:p>
          <a:p>
            <a:r>
              <a:rPr lang="pt-BR"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bootstrap: [AppComponent],</a:t>
            </a:r>
          </a:p>
          <a:p>
            <a:r>
              <a:rPr lang="pt-BR"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pt-BR"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export class AppModule {}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CD39692-CB70-436E-BC6C-ACC6B988298C}"/>
              </a:ext>
            </a:extLst>
          </p:cNvPr>
          <p:cNvSpPr/>
          <p:nvPr/>
        </p:nvSpPr>
        <p:spPr>
          <a:xfrm>
            <a:off x="621085" y="2936104"/>
            <a:ext cx="5796000" cy="216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AFC74C9-39AF-441E-BAEC-D5527BC2534C}"/>
              </a:ext>
            </a:extLst>
          </p:cNvPr>
          <p:cNvSpPr/>
          <p:nvPr/>
        </p:nvSpPr>
        <p:spPr>
          <a:xfrm>
            <a:off x="621086" y="5508434"/>
            <a:ext cx="5623855" cy="216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C026D84C-35FE-4E99-A8E4-7A3397C06852}"/>
              </a:ext>
            </a:extLst>
          </p:cNvPr>
          <p:cNvSpPr/>
          <p:nvPr/>
        </p:nvSpPr>
        <p:spPr>
          <a:xfrm flipH="1">
            <a:off x="6466772" y="2803958"/>
            <a:ext cx="620739" cy="480291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36BA26A2-CBB7-40D1-9CCE-2353E480E141}"/>
              </a:ext>
            </a:extLst>
          </p:cNvPr>
          <p:cNvSpPr/>
          <p:nvPr/>
        </p:nvSpPr>
        <p:spPr>
          <a:xfrm flipH="1">
            <a:off x="6254337" y="5367052"/>
            <a:ext cx="620739" cy="480291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Rolagem: Vertical 15">
            <a:extLst>
              <a:ext uri="{FF2B5EF4-FFF2-40B4-BE49-F238E27FC236}">
                <a16:creationId xmlns:a16="http://schemas.microsoft.com/office/drawing/2014/main" id="{82559127-5C28-4B4C-B86A-A7B3E389CE75}"/>
              </a:ext>
            </a:extLst>
          </p:cNvPr>
          <p:cNvSpPr/>
          <p:nvPr/>
        </p:nvSpPr>
        <p:spPr>
          <a:xfrm>
            <a:off x="7490692" y="3253702"/>
            <a:ext cx="4470400" cy="1802347"/>
          </a:xfrm>
          <a:prstGeom prst="verticalScroll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tx1"/>
                </a:solidFill>
                <a:latin typeface="Candara" panose="020E0502030303020204" pitchFamily="34" charset="0"/>
              </a:rPr>
              <a:t>Ambos</a:t>
            </a:r>
          </a:p>
          <a:p>
            <a:pPr algn="ctr"/>
            <a:r>
              <a:rPr lang="pt-BR" sz="2000" b="1">
                <a:solidFill>
                  <a:schemeClr val="tx1"/>
                </a:solidFill>
                <a:latin typeface="Candara" panose="020E0502030303020204" pitchFamily="34" charset="0"/>
              </a:rPr>
              <a:t>FormsModule</a:t>
            </a:r>
            <a:r>
              <a:rPr lang="pt-BR" sz="2000">
                <a:solidFill>
                  <a:schemeClr val="tx1"/>
                </a:solidFill>
                <a:latin typeface="Candara" panose="020E0502030303020204" pitchFamily="34" charset="0"/>
              </a:rPr>
              <a:t> e </a:t>
            </a:r>
            <a:r>
              <a:rPr lang="pt-BR" sz="2000" b="1">
                <a:solidFill>
                  <a:schemeClr val="tx1"/>
                </a:solidFill>
                <a:latin typeface="Candara" panose="020E0502030303020204" pitchFamily="34" charset="0"/>
              </a:rPr>
              <a:t>ReactiveFormsModule</a:t>
            </a:r>
            <a:r>
              <a:rPr lang="pt-BR" sz="200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</a:p>
          <a:p>
            <a:pPr algn="ctr"/>
            <a:r>
              <a:rPr lang="pt-BR" sz="2000">
                <a:solidFill>
                  <a:schemeClr val="tx1"/>
                </a:solidFill>
                <a:latin typeface="Candara" panose="020E0502030303020204" pitchFamily="34" charset="0"/>
              </a:rPr>
              <a:t>podem ser deixados juntos</a:t>
            </a:r>
            <a:endParaRPr lang="pt-BR" sz="2000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Subtítulo 1">
            <a:extLst>
              <a:ext uri="{FF2B5EF4-FFF2-40B4-BE49-F238E27FC236}">
                <a16:creationId xmlns:a16="http://schemas.microsoft.com/office/drawing/2014/main" id="{E02382E3-A0FB-4139-851F-A5E030BD1D40}"/>
              </a:ext>
            </a:extLst>
          </p:cNvPr>
          <p:cNvSpPr txBox="1">
            <a:spLocks/>
          </p:cNvSpPr>
          <p:nvPr/>
        </p:nvSpPr>
        <p:spPr>
          <a:xfrm>
            <a:off x="1459345" y="720001"/>
            <a:ext cx="106405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Importar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ReactiveFormsModule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9" name="Rectangle: Diagonal Corners Snipped 21">
            <a:extLst>
              <a:ext uri="{FF2B5EF4-FFF2-40B4-BE49-F238E27FC236}">
                <a16:creationId xmlns:a16="http://schemas.microsoft.com/office/drawing/2014/main" id="{D75CCCED-1099-48EA-8FEE-08651103EB26}"/>
              </a:ext>
            </a:extLst>
          </p:cNvPr>
          <p:cNvSpPr/>
          <p:nvPr/>
        </p:nvSpPr>
        <p:spPr>
          <a:xfrm>
            <a:off x="639095" y="703017"/>
            <a:ext cx="720000" cy="720000"/>
          </a:xfrm>
          <a:prstGeom prst="snip2DiagRect">
            <a:avLst>
              <a:gd name="adj1" fmla="val 0"/>
              <a:gd name="adj2" fmla="val 33323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1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5" name="Rectangle: Diagonal Corners Snipped 21">
            <a:extLst>
              <a:ext uri="{FF2B5EF4-FFF2-40B4-BE49-F238E27FC236}">
                <a16:creationId xmlns:a16="http://schemas.microsoft.com/office/drawing/2014/main" id="{D3F8DF2A-9696-4501-84C5-7A16151B7618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Formulário Reativo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7174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ítulo 1">
            <a:extLst>
              <a:ext uri="{FF2B5EF4-FFF2-40B4-BE49-F238E27FC236}">
                <a16:creationId xmlns:a16="http://schemas.microsoft.com/office/drawing/2014/main" id="{E02382E3-A0FB-4139-851F-A5E030BD1D40}"/>
              </a:ext>
            </a:extLst>
          </p:cNvPr>
          <p:cNvSpPr txBox="1">
            <a:spLocks/>
          </p:cNvSpPr>
          <p:nvPr/>
        </p:nvSpPr>
        <p:spPr>
          <a:xfrm>
            <a:off x="1459345" y="720001"/>
            <a:ext cx="106405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Codar a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CLASSE (1/2)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9" name="Rectangle: Diagonal Corners Snipped 21">
            <a:extLst>
              <a:ext uri="{FF2B5EF4-FFF2-40B4-BE49-F238E27FC236}">
                <a16:creationId xmlns:a16="http://schemas.microsoft.com/office/drawing/2014/main" id="{D75CCCED-1099-48EA-8FEE-08651103EB26}"/>
              </a:ext>
            </a:extLst>
          </p:cNvPr>
          <p:cNvSpPr/>
          <p:nvPr/>
        </p:nvSpPr>
        <p:spPr>
          <a:xfrm>
            <a:off x="639095" y="703017"/>
            <a:ext cx="720000" cy="720000"/>
          </a:xfrm>
          <a:prstGeom prst="snip2DiagRect">
            <a:avLst>
              <a:gd name="adj1" fmla="val 0"/>
              <a:gd name="adj2" fmla="val 33323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2</a:t>
            </a:r>
            <a:endParaRPr kumimoji="0" lang="pt-BR" sz="2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5" name="Rectangle: Diagonal Corners Snipped 21">
            <a:extLst>
              <a:ext uri="{FF2B5EF4-FFF2-40B4-BE49-F238E27FC236}">
                <a16:creationId xmlns:a16="http://schemas.microsoft.com/office/drawing/2014/main" id="{9976F955-4D03-4CFE-8D4F-1DD51A6CEE4C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Formulário Reativo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778DDF89-9791-4011-9918-12FB8904815A}"/>
              </a:ext>
            </a:extLst>
          </p:cNvPr>
          <p:cNvSpPr/>
          <p:nvPr/>
        </p:nvSpPr>
        <p:spPr>
          <a:xfrm>
            <a:off x="639095" y="1654629"/>
            <a:ext cx="11460748" cy="511562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BookFormComponent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FB4D8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formulario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!: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A1BDE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//...</a:t>
            </a: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formBuilder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FormBuilder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)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{}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formulario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formBuilder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title   : [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category: [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72EB4A1D-F533-4D35-BCE6-C1A82BE96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987" y="1114629"/>
            <a:ext cx="3072856" cy="540000"/>
          </a:xfrm>
          <a:prstGeom prst="rect">
            <a:avLst/>
          </a:prstGeom>
        </p:spPr>
      </p:pic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1BA6B5B4-D856-4062-8DD9-12BB174775B2}"/>
              </a:ext>
            </a:extLst>
          </p:cNvPr>
          <p:cNvSpPr/>
          <p:nvPr/>
        </p:nvSpPr>
        <p:spPr>
          <a:xfrm>
            <a:off x="2298035" y="2215344"/>
            <a:ext cx="360000" cy="360000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0" name="Seta: para a Esquerda 29">
            <a:extLst>
              <a:ext uri="{FF2B5EF4-FFF2-40B4-BE49-F238E27FC236}">
                <a16:creationId xmlns:a16="http://schemas.microsoft.com/office/drawing/2014/main" id="{CCDB65B4-FF4B-4D7A-91DE-277C221986F9}"/>
              </a:ext>
            </a:extLst>
          </p:cNvPr>
          <p:cNvSpPr/>
          <p:nvPr/>
        </p:nvSpPr>
        <p:spPr>
          <a:xfrm>
            <a:off x="5471320" y="3301367"/>
            <a:ext cx="3162541" cy="432000"/>
          </a:xfrm>
          <a:prstGeom prst="leftArrow">
            <a:avLst>
              <a:gd name="adj1" fmla="val 100000"/>
              <a:gd name="adj2" fmla="val 7015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>
                <a:solidFill>
                  <a:schemeClr val="tx1"/>
                </a:solidFill>
                <a:latin typeface="Candara" panose="020E0502030303020204" pitchFamily="34" charset="0"/>
              </a:rPr>
              <a:t>Injeção de dependência</a:t>
            </a:r>
            <a:endParaRPr lang="pt-BR" u="sng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3E09B92D-1B60-43C8-A9D4-09F2E91A1B2E}"/>
              </a:ext>
            </a:extLst>
          </p:cNvPr>
          <p:cNvSpPr/>
          <p:nvPr/>
        </p:nvSpPr>
        <p:spPr>
          <a:xfrm>
            <a:off x="4548742" y="1677011"/>
            <a:ext cx="2265943" cy="3250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10B44BED-9549-4121-934D-CA628BFBF53B}"/>
              </a:ext>
            </a:extLst>
          </p:cNvPr>
          <p:cNvSpPr/>
          <p:nvPr/>
        </p:nvSpPr>
        <p:spPr>
          <a:xfrm>
            <a:off x="928040" y="4162195"/>
            <a:ext cx="1459026" cy="3250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C549E8F2-D69C-4EFC-9D20-98617A398107}"/>
              </a:ext>
            </a:extLst>
          </p:cNvPr>
          <p:cNvSpPr/>
          <p:nvPr/>
        </p:nvSpPr>
        <p:spPr>
          <a:xfrm>
            <a:off x="839404" y="5850086"/>
            <a:ext cx="2196000" cy="504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latin typeface="Consolas" panose="020B0609020204030204" pitchFamily="49" charset="0"/>
              </a:rPr>
              <a:t>formControlName</a:t>
            </a:r>
            <a:endParaRPr lang="pt-BR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D6C4734-D07B-45EF-A7E1-785DFD646302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30512" y="5214208"/>
            <a:ext cx="1008000" cy="360000"/>
          </a:xfrm>
          <a:prstGeom prst="bentConnector3">
            <a:avLst>
              <a:gd name="adj1" fmla="val 100198"/>
            </a:avLst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3">
            <a:extLst>
              <a:ext uri="{FF2B5EF4-FFF2-40B4-BE49-F238E27FC236}">
                <a16:creationId xmlns:a16="http://schemas.microsoft.com/office/drawing/2014/main" id="{0F67C38C-9334-4621-9F18-C6DEA56CBAD1}"/>
              </a:ext>
            </a:extLst>
          </p:cNvPr>
          <p:cNvCxnSpPr>
            <a:cxnSpLocks/>
          </p:cNvCxnSpPr>
          <p:nvPr/>
        </p:nvCxnSpPr>
        <p:spPr>
          <a:xfrm flipH="1" flipV="1">
            <a:off x="1853130" y="5273867"/>
            <a:ext cx="0" cy="612000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2110BAE9-2533-48C6-A69B-8CA9BA23D4BD}"/>
              </a:ext>
            </a:extLst>
          </p:cNvPr>
          <p:cNvSpPr/>
          <p:nvPr/>
        </p:nvSpPr>
        <p:spPr>
          <a:xfrm>
            <a:off x="2853091" y="4712409"/>
            <a:ext cx="288000" cy="561458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945E1E02-6E2C-4C98-B482-586FC82AF39A}"/>
              </a:ext>
            </a:extLst>
          </p:cNvPr>
          <p:cNvSpPr/>
          <p:nvPr/>
        </p:nvSpPr>
        <p:spPr>
          <a:xfrm>
            <a:off x="3307270" y="4712409"/>
            <a:ext cx="2679643" cy="561458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8" name="Seta: para a Esquerda 37">
            <a:extLst>
              <a:ext uri="{FF2B5EF4-FFF2-40B4-BE49-F238E27FC236}">
                <a16:creationId xmlns:a16="http://schemas.microsoft.com/office/drawing/2014/main" id="{F043F2B8-D1DD-48B7-990B-519E83C7E9D7}"/>
              </a:ext>
            </a:extLst>
          </p:cNvPr>
          <p:cNvSpPr/>
          <p:nvPr/>
        </p:nvSpPr>
        <p:spPr>
          <a:xfrm>
            <a:off x="5986913" y="4777138"/>
            <a:ext cx="1799925" cy="432000"/>
          </a:xfrm>
          <a:prstGeom prst="leftArrow">
            <a:avLst>
              <a:gd name="adj1" fmla="val 100000"/>
              <a:gd name="adj2" fmla="val 7015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>
                <a:solidFill>
                  <a:schemeClr val="tx1"/>
                </a:solidFill>
                <a:latin typeface="Candara" panose="020E0502030303020204" pitchFamily="34" charset="0"/>
              </a:rPr>
              <a:t>Validadores</a:t>
            </a:r>
            <a:endParaRPr lang="pt-BR" u="sng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Seta: para a Esquerda 38">
            <a:extLst>
              <a:ext uri="{FF2B5EF4-FFF2-40B4-BE49-F238E27FC236}">
                <a16:creationId xmlns:a16="http://schemas.microsoft.com/office/drawing/2014/main" id="{5122AECE-B8C1-4248-A8C7-9B84D5C72F3D}"/>
              </a:ext>
            </a:extLst>
          </p:cNvPr>
          <p:cNvSpPr/>
          <p:nvPr/>
        </p:nvSpPr>
        <p:spPr>
          <a:xfrm>
            <a:off x="3343645" y="5634086"/>
            <a:ext cx="1913872" cy="432000"/>
          </a:xfrm>
          <a:prstGeom prst="leftArrow">
            <a:avLst>
              <a:gd name="adj1" fmla="val 100000"/>
              <a:gd name="adj2" fmla="val 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tx1"/>
                </a:solidFill>
                <a:latin typeface="Candara" panose="020E0502030303020204" pitchFamily="34" charset="0"/>
              </a:rPr>
              <a:t>Valores iniciais</a:t>
            </a:r>
            <a:endParaRPr lang="pt-BR" u="sng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Conector de Seta Reta 33">
            <a:extLst>
              <a:ext uri="{FF2B5EF4-FFF2-40B4-BE49-F238E27FC236}">
                <a16:creationId xmlns:a16="http://schemas.microsoft.com/office/drawing/2014/main" id="{E184E403-0464-49E9-80AF-E990C18B538A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2997091" y="5285699"/>
            <a:ext cx="346554" cy="564387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4347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ítulo 1">
            <a:extLst>
              <a:ext uri="{FF2B5EF4-FFF2-40B4-BE49-F238E27FC236}">
                <a16:creationId xmlns:a16="http://schemas.microsoft.com/office/drawing/2014/main" id="{E02382E3-A0FB-4139-851F-A5E030BD1D40}"/>
              </a:ext>
            </a:extLst>
          </p:cNvPr>
          <p:cNvSpPr txBox="1">
            <a:spLocks/>
          </p:cNvSpPr>
          <p:nvPr/>
        </p:nvSpPr>
        <p:spPr>
          <a:xfrm>
            <a:off x="1459345" y="720001"/>
            <a:ext cx="106405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Codar a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CLASSE (2/2)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9" name="Rectangle: Diagonal Corners Snipped 21">
            <a:extLst>
              <a:ext uri="{FF2B5EF4-FFF2-40B4-BE49-F238E27FC236}">
                <a16:creationId xmlns:a16="http://schemas.microsoft.com/office/drawing/2014/main" id="{D75CCCED-1099-48EA-8FEE-08651103EB26}"/>
              </a:ext>
            </a:extLst>
          </p:cNvPr>
          <p:cNvSpPr/>
          <p:nvPr/>
        </p:nvSpPr>
        <p:spPr>
          <a:xfrm>
            <a:off x="639095" y="703017"/>
            <a:ext cx="720000" cy="720000"/>
          </a:xfrm>
          <a:prstGeom prst="snip2DiagRect">
            <a:avLst>
              <a:gd name="adj1" fmla="val 0"/>
              <a:gd name="adj2" fmla="val 33323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2</a:t>
            </a:r>
            <a:endParaRPr kumimoji="0" lang="pt-BR" sz="2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5" name="Rectangle: Diagonal Corners Snipped 21">
            <a:extLst>
              <a:ext uri="{FF2B5EF4-FFF2-40B4-BE49-F238E27FC236}">
                <a16:creationId xmlns:a16="http://schemas.microsoft.com/office/drawing/2014/main" id="{9976F955-4D03-4CFE-8D4F-1DD51A6CEE4C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Formulário Reativo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778DDF89-9791-4011-9918-12FB8904815A}"/>
              </a:ext>
            </a:extLst>
          </p:cNvPr>
          <p:cNvSpPr/>
          <p:nvPr/>
        </p:nvSpPr>
        <p:spPr>
          <a:xfrm>
            <a:off x="639095" y="1654629"/>
            <a:ext cx="11460748" cy="511562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BookFormComponent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FB4D8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  </a:t>
            </a:r>
            <a:r>
              <a:rPr lang="pt-BR" b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//...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onCadastrar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>
                <a:solidFill>
                  <a:srgbClr val="A1BDE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pt-B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IBook</a:t>
            </a:r>
            <a:r>
              <a:rPr lang="pt-B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formulario</a:t>
            </a:r>
            <a:r>
              <a:rPr lang="pt-B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//...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72EB4A1D-F533-4D35-BCE6-C1A82BE96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987" y="1114629"/>
            <a:ext cx="3072856" cy="540000"/>
          </a:xfrm>
          <a:prstGeom prst="rect">
            <a:avLst/>
          </a:prstGeom>
        </p:spPr>
      </p:pic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10B44BED-9549-4121-934D-CA628BFBF53B}"/>
              </a:ext>
            </a:extLst>
          </p:cNvPr>
          <p:cNvSpPr/>
          <p:nvPr/>
        </p:nvSpPr>
        <p:spPr>
          <a:xfrm>
            <a:off x="3794360" y="3342565"/>
            <a:ext cx="2895198" cy="3250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8441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ítulo 1">
            <a:extLst>
              <a:ext uri="{FF2B5EF4-FFF2-40B4-BE49-F238E27FC236}">
                <a16:creationId xmlns:a16="http://schemas.microsoft.com/office/drawing/2014/main" id="{E02382E3-A0FB-4139-851F-A5E030BD1D40}"/>
              </a:ext>
            </a:extLst>
          </p:cNvPr>
          <p:cNvSpPr txBox="1">
            <a:spLocks/>
          </p:cNvSpPr>
          <p:nvPr/>
        </p:nvSpPr>
        <p:spPr>
          <a:xfrm>
            <a:off x="1459345" y="720001"/>
            <a:ext cx="106405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Codar a </a:t>
            </a:r>
            <a:r>
              <a:rPr lang="pt-BR" sz="2400" b="1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PÁGINA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9" name="Rectangle: Diagonal Corners Snipped 21">
            <a:extLst>
              <a:ext uri="{FF2B5EF4-FFF2-40B4-BE49-F238E27FC236}">
                <a16:creationId xmlns:a16="http://schemas.microsoft.com/office/drawing/2014/main" id="{D75CCCED-1099-48EA-8FEE-08651103EB26}"/>
              </a:ext>
            </a:extLst>
          </p:cNvPr>
          <p:cNvSpPr/>
          <p:nvPr/>
        </p:nvSpPr>
        <p:spPr>
          <a:xfrm>
            <a:off x="639095" y="703017"/>
            <a:ext cx="720000" cy="720000"/>
          </a:xfrm>
          <a:prstGeom prst="snip2DiagRect">
            <a:avLst>
              <a:gd name="adj1" fmla="val 0"/>
              <a:gd name="adj2" fmla="val 33323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4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5" name="Rectangle: Diagonal Corners Snipped 21">
            <a:extLst>
              <a:ext uri="{FF2B5EF4-FFF2-40B4-BE49-F238E27FC236}">
                <a16:creationId xmlns:a16="http://schemas.microsoft.com/office/drawing/2014/main" id="{9976F955-4D03-4CFE-8D4F-1DD51A6CEE4C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Formulário Reativo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46CE08B-2909-4664-8022-C9539BD1206E}"/>
              </a:ext>
            </a:extLst>
          </p:cNvPr>
          <p:cNvSpPr/>
          <p:nvPr/>
        </p:nvSpPr>
        <p:spPr>
          <a:xfrm>
            <a:off x="639095" y="1654629"/>
            <a:ext cx="11460748" cy="511562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>
                <a:solidFill>
                  <a:srgbClr val="A7DBF7"/>
                </a:solidFill>
                <a:latin typeface="Consolas" panose="020B0609020204030204" pitchFamily="49" charset="0"/>
              </a:rPr>
              <a:t>   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[formGroup]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formulario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mt-3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inTit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form-label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Título: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inTit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mt-3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inCat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form-label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Categoria: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inCat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mt-5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onCadastrar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btn btn-primary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Cadastrar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08048151-67F0-4852-BA30-BB7F727199DA}"/>
              </a:ext>
            </a:extLst>
          </p:cNvPr>
          <p:cNvSpPr/>
          <p:nvPr/>
        </p:nvSpPr>
        <p:spPr>
          <a:xfrm rot="16200000">
            <a:off x="2398496" y="1654629"/>
            <a:ext cx="360000" cy="360000"/>
          </a:xfrm>
          <a:prstGeom prst="leftArrow">
            <a:avLst/>
          </a:prstGeom>
          <a:solidFill>
            <a:srgbClr val="FFFF00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11FC623D-73E0-46C3-9EB1-C35386B177CF}"/>
              </a:ext>
            </a:extLst>
          </p:cNvPr>
          <p:cNvSpPr/>
          <p:nvPr/>
        </p:nvSpPr>
        <p:spPr>
          <a:xfrm rot="16200000">
            <a:off x="8905657" y="2709040"/>
            <a:ext cx="360000" cy="360000"/>
          </a:xfrm>
          <a:prstGeom prst="leftArrow">
            <a:avLst/>
          </a:prstGeom>
          <a:solidFill>
            <a:srgbClr val="FFFF00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B3949AD3-76EF-45DB-93DE-681706CE9E23}"/>
              </a:ext>
            </a:extLst>
          </p:cNvPr>
          <p:cNvSpPr/>
          <p:nvPr/>
        </p:nvSpPr>
        <p:spPr>
          <a:xfrm rot="16200000">
            <a:off x="8905657" y="4122112"/>
            <a:ext cx="360000" cy="360000"/>
          </a:xfrm>
          <a:prstGeom prst="leftArrow">
            <a:avLst/>
          </a:prstGeom>
          <a:solidFill>
            <a:srgbClr val="FFFF00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FB55658-8377-4428-91D0-5618B0A8E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505" y="1131613"/>
            <a:ext cx="3178639" cy="5400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7E4DD40-DC31-4266-9D17-E5D5EA13A854}"/>
              </a:ext>
            </a:extLst>
          </p:cNvPr>
          <p:cNvCxnSpPr/>
          <p:nvPr/>
        </p:nvCxnSpPr>
        <p:spPr>
          <a:xfrm>
            <a:off x="1996998" y="2316384"/>
            <a:ext cx="1332000" cy="0"/>
          </a:xfrm>
          <a:prstGeom prst="line">
            <a:avLst/>
          </a:prstGeom>
          <a:ln w="38100" cap="rnd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5CA72D8-56E5-40C8-9847-EEA050A8EFB3}"/>
              </a:ext>
            </a:extLst>
          </p:cNvPr>
          <p:cNvCxnSpPr/>
          <p:nvPr/>
        </p:nvCxnSpPr>
        <p:spPr>
          <a:xfrm>
            <a:off x="8143657" y="3390500"/>
            <a:ext cx="1872000" cy="0"/>
          </a:xfrm>
          <a:prstGeom prst="line">
            <a:avLst/>
          </a:prstGeom>
          <a:ln w="38100" cap="rnd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A637ECC-FBE2-454E-89A4-B917223837B2}"/>
              </a:ext>
            </a:extLst>
          </p:cNvPr>
          <p:cNvCxnSpPr/>
          <p:nvPr/>
        </p:nvCxnSpPr>
        <p:spPr>
          <a:xfrm>
            <a:off x="8143657" y="4746059"/>
            <a:ext cx="1872000" cy="0"/>
          </a:xfrm>
          <a:prstGeom prst="line">
            <a:avLst/>
          </a:prstGeom>
          <a:ln w="38100" cap="rnd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lagem: Vertical 12">
            <a:extLst>
              <a:ext uri="{FF2B5EF4-FFF2-40B4-BE49-F238E27FC236}">
                <a16:creationId xmlns:a16="http://schemas.microsoft.com/office/drawing/2014/main" id="{F0194F45-AA02-448C-9592-92788AAE37DB}"/>
              </a:ext>
            </a:extLst>
          </p:cNvPr>
          <p:cNvSpPr/>
          <p:nvPr/>
        </p:nvSpPr>
        <p:spPr>
          <a:xfrm>
            <a:off x="7629443" y="1001320"/>
            <a:ext cx="4470400" cy="1210478"/>
          </a:xfrm>
          <a:prstGeom prst="verticalScroll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Compreendendo o</a:t>
            </a:r>
          </a:p>
          <a:p>
            <a:pPr algn="ctr"/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pt-BR" sz="2400" b="1">
                <a:solidFill>
                  <a:srgbClr val="FFFF00"/>
                </a:solidFill>
                <a:latin typeface="Candara" panose="020E0502030303020204" pitchFamily="34" charset="0"/>
              </a:rPr>
              <a:t>[data binding]</a:t>
            </a:r>
            <a:endParaRPr lang="pt-BR" sz="2400" b="1" dirty="0" err="1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434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ítulo 1">
            <a:extLst>
              <a:ext uri="{FF2B5EF4-FFF2-40B4-BE49-F238E27FC236}">
                <a16:creationId xmlns:a16="http://schemas.microsoft.com/office/drawing/2014/main" id="{E02382E3-A0FB-4139-851F-A5E030BD1D40}"/>
              </a:ext>
            </a:extLst>
          </p:cNvPr>
          <p:cNvSpPr txBox="1">
            <a:spLocks/>
          </p:cNvSpPr>
          <p:nvPr/>
        </p:nvSpPr>
        <p:spPr>
          <a:xfrm>
            <a:off x="1459345" y="720001"/>
            <a:ext cx="106405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Subir o Angular e conferir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9" name="Rectangle: Diagonal Corners Snipped 21">
            <a:extLst>
              <a:ext uri="{FF2B5EF4-FFF2-40B4-BE49-F238E27FC236}">
                <a16:creationId xmlns:a16="http://schemas.microsoft.com/office/drawing/2014/main" id="{D75CCCED-1099-48EA-8FEE-08651103EB26}"/>
              </a:ext>
            </a:extLst>
          </p:cNvPr>
          <p:cNvSpPr/>
          <p:nvPr/>
        </p:nvSpPr>
        <p:spPr>
          <a:xfrm>
            <a:off x="639095" y="703017"/>
            <a:ext cx="720000" cy="720000"/>
          </a:xfrm>
          <a:prstGeom prst="snip2DiagRect">
            <a:avLst>
              <a:gd name="adj1" fmla="val 0"/>
              <a:gd name="adj2" fmla="val 33323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5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5" name="Rectangle: Diagonal Corners Snipped 21">
            <a:extLst>
              <a:ext uri="{FF2B5EF4-FFF2-40B4-BE49-F238E27FC236}">
                <a16:creationId xmlns:a16="http://schemas.microsoft.com/office/drawing/2014/main" id="{9976F955-4D03-4CFE-8D4F-1DD51A6CEE4C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Formulário Reativo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4" name="Rolagem: Vertical 13">
            <a:extLst>
              <a:ext uri="{FF2B5EF4-FFF2-40B4-BE49-F238E27FC236}">
                <a16:creationId xmlns:a16="http://schemas.microsoft.com/office/drawing/2014/main" id="{3B706389-63A3-415F-8311-BBE73A51DC98}"/>
              </a:ext>
            </a:extLst>
          </p:cNvPr>
          <p:cNvSpPr/>
          <p:nvPr/>
        </p:nvSpPr>
        <p:spPr>
          <a:xfrm>
            <a:off x="7758544" y="1608913"/>
            <a:ext cx="3125309" cy="1329612"/>
          </a:xfrm>
          <a:prstGeom prst="verticalScroll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i="1">
                <a:solidFill>
                  <a:schemeClr val="tx1"/>
                </a:solidFill>
                <a:latin typeface="Candara" panose="020E0502030303020204" pitchFamily="34" charset="0"/>
              </a:rPr>
              <a:t>Visualmente, </a:t>
            </a:r>
          </a:p>
          <a:p>
            <a:pPr algn="ctr"/>
            <a:r>
              <a:rPr lang="pt-BR" sz="2400" i="1">
                <a:solidFill>
                  <a:schemeClr val="tx1"/>
                </a:solidFill>
                <a:latin typeface="Candara" panose="020E0502030303020204" pitchFamily="34" charset="0"/>
              </a:rPr>
              <a:t>nada mudou!</a:t>
            </a:r>
            <a:endParaRPr lang="pt-BR" sz="2400" i="1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1708424-76E0-4F24-BFB2-5B9B1F47B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45" y="1608913"/>
            <a:ext cx="6120000" cy="45290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24649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1CF0F59-C008-4D37-9DBB-020A44EF3281}"/>
              </a:ext>
            </a:extLst>
          </p:cNvPr>
          <p:cNvSpPr/>
          <p:nvPr/>
        </p:nvSpPr>
        <p:spPr>
          <a:xfrm>
            <a:off x="1629091" y="3791892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Formulários avançados: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Data Driven (Reativos)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B0FA03FA-51DA-46DB-B30B-F5ED776937AB}"/>
              </a:ext>
            </a:extLst>
          </p:cNvPr>
          <p:cNvSpPr txBox="1">
            <a:spLocks/>
          </p:cNvSpPr>
          <p:nvPr/>
        </p:nvSpPr>
        <p:spPr>
          <a:xfrm>
            <a:off x="1785895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ndara" panose="020E0502030303020204" pitchFamily="34" charset="0"/>
                <a:ea typeface="+mj-ea"/>
                <a:cs typeface="+mj-cs"/>
              </a:rPr>
              <a:t>Agenda</a:t>
            </a:r>
          </a:p>
        </p:txBody>
      </p:sp>
      <p:sp>
        <p:nvSpPr>
          <p:cNvPr id="7" name="Rectangle: Diagonal Corners Rounded 16">
            <a:extLst>
              <a:ext uri="{FF2B5EF4-FFF2-40B4-BE49-F238E27FC236}">
                <a16:creationId xmlns:a16="http://schemas.microsoft.com/office/drawing/2014/main" id="{CAC5070B-9CA1-499D-B904-90F0196B112F}"/>
              </a:ext>
            </a:extLst>
          </p:cNvPr>
          <p:cNvSpPr/>
          <p:nvPr/>
        </p:nvSpPr>
        <p:spPr>
          <a:xfrm>
            <a:off x="1629091" y="5786352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2800" b="1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Tópicos avançados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Diagonal Corners Rounded 12">
            <a:extLst>
              <a:ext uri="{FF2B5EF4-FFF2-40B4-BE49-F238E27FC236}">
                <a16:creationId xmlns:a16="http://schemas.microsoft.com/office/drawing/2014/main" id="{FBFFB41D-FD71-4677-8963-FE9D4B5DD94B}"/>
              </a:ext>
            </a:extLst>
          </p:cNvPr>
          <p:cNvSpPr/>
          <p:nvPr/>
        </p:nvSpPr>
        <p:spPr>
          <a:xfrm>
            <a:off x="1629091" y="2794663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Roteamento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1" name="Rectangle: Diagonal Corners Rounded 4">
            <a:extLst>
              <a:ext uri="{FF2B5EF4-FFF2-40B4-BE49-F238E27FC236}">
                <a16:creationId xmlns:a16="http://schemas.microsoft.com/office/drawing/2014/main" id="{4A716725-C8FF-4AFD-A709-03EED9D4A775}"/>
              </a:ext>
            </a:extLst>
          </p:cNvPr>
          <p:cNvSpPr/>
          <p:nvPr/>
        </p:nvSpPr>
        <p:spPr>
          <a:xfrm>
            <a:off x="1629091" y="4789121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C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Validação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2" name="Rectangle: Diagonal Corners Rounded 12">
            <a:extLst>
              <a:ext uri="{FF2B5EF4-FFF2-40B4-BE49-F238E27FC236}">
                <a16:creationId xmlns:a16="http://schemas.microsoft.com/office/drawing/2014/main" id="{4962DC58-0FCF-42EE-8BDA-37E49377D0C6}"/>
              </a:ext>
            </a:extLst>
          </p:cNvPr>
          <p:cNvSpPr/>
          <p:nvPr/>
        </p:nvSpPr>
        <p:spPr>
          <a:xfrm>
            <a:off x="1629091" y="1797434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Integrando-se ao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Back-end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3" name="Rectangle: Diagonal Corners Rounded 8">
            <a:extLst>
              <a:ext uri="{FF2B5EF4-FFF2-40B4-BE49-F238E27FC236}">
                <a16:creationId xmlns:a16="http://schemas.microsoft.com/office/drawing/2014/main" id="{91FCC386-56F3-4B2F-BD1F-68B61A97B257}"/>
              </a:ext>
            </a:extLst>
          </p:cNvPr>
          <p:cNvSpPr/>
          <p:nvPr/>
        </p:nvSpPr>
        <p:spPr>
          <a:xfrm>
            <a:off x="1629091" y="781725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Formulários simples:</a:t>
            </a:r>
            <a:r>
              <a:rPr lang="en-US" sz="2800" b="1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800" b="1" i="1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Template Driven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3591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B0FA03FA-51DA-46DB-B30B-F5ED776937AB}"/>
              </a:ext>
            </a:extLst>
          </p:cNvPr>
          <p:cNvSpPr txBox="1">
            <a:spLocks/>
          </p:cNvSpPr>
          <p:nvPr/>
        </p:nvSpPr>
        <p:spPr>
          <a:xfrm>
            <a:off x="1785895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ndara" panose="020E0502030303020204" pitchFamily="34" charset="0"/>
                <a:ea typeface="+mj-ea"/>
                <a:cs typeface="+mj-cs"/>
              </a:rPr>
              <a:t>Agenda</a:t>
            </a:r>
          </a:p>
        </p:txBody>
      </p:sp>
      <p:sp>
        <p:nvSpPr>
          <p:cNvPr id="11" name="Rectangle: Diagonal Corners Rounded 4">
            <a:extLst>
              <a:ext uri="{FF2B5EF4-FFF2-40B4-BE49-F238E27FC236}">
                <a16:creationId xmlns:a16="http://schemas.microsoft.com/office/drawing/2014/main" id="{4A716725-C8FF-4AFD-A709-03EED9D4A775}"/>
              </a:ext>
            </a:extLst>
          </p:cNvPr>
          <p:cNvSpPr/>
          <p:nvPr/>
        </p:nvSpPr>
        <p:spPr>
          <a:xfrm>
            <a:off x="1629091" y="4789121"/>
            <a:ext cx="36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C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Validação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9" name="Rectangle: Diagonal Corners Rounded 4">
            <a:extLst>
              <a:ext uri="{FF2B5EF4-FFF2-40B4-BE49-F238E27FC236}">
                <a16:creationId xmlns:a16="http://schemas.microsoft.com/office/drawing/2014/main" id="{F66B5A7A-3BD5-431E-A701-8612C8DBFC2F}"/>
              </a:ext>
            </a:extLst>
          </p:cNvPr>
          <p:cNvSpPr/>
          <p:nvPr/>
        </p:nvSpPr>
        <p:spPr>
          <a:xfrm>
            <a:off x="6381198" y="4069121"/>
            <a:ext cx="36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Pré-submissão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EA44B144-AEDC-4224-ADFC-2E24922A35AF}"/>
              </a:ext>
            </a:extLst>
          </p:cNvPr>
          <p:cNvCxnSpPr>
            <a:endCxn id="9" idx="2"/>
          </p:cNvCxnSpPr>
          <p:nvPr/>
        </p:nvCxnSpPr>
        <p:spPr>
          <a:xfrm flipV="1">
            <a:off x="5229091" y="4429121"/>
            <a:ext cx="1152107" cy="72000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9038993-1D24-49CB-91AB-E9166BC4903C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5229091" y="5149121"/>
            <a:ext cx="1152107" cy="72000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Diagonal Corners Rounded 4">
            <a:extLst>
              <a:ext uri="{FF2B5EF4-FFF2-40B4-BE49-F238E27FC236}">
                <a16:creationId xmlns:a16="http://schemas.microsoft.com/office/drawing/2014/main" id="{897506C8-4E56-446D-A12E-AB49C2DF4ECC}"/>
              </a:ext>
            </a:extLst>
          </p:cNvPr>
          <p:cNvSpPr/>
          <p:nvPr/>
        </p:nvSpPr>
        <p:spPr>
          <a:xfrm>
            <a:off x="6381198" y="5509121"/>
            <a:ext cx="36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Pós-submissão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3456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3504926-1C63-424C-B3A8-2DE45FE2B8F6}"/>
              </a:ext>
            </a:extLst>
          </p:cNvPr>
          <p:cNvSpPr/>
          <p:nvPr/>
        </p:nvSpPr>
        <p:spPr>
          <a:xfrm>
            <a:off x="5989870" y="3689773"/>
            <a:ext cx="4320000" cy="1440000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B0FA03FA-51DA-46DB-B30B-F5ED776937AB}"/>
              </a:ext>
            </a:extLst>
          </p:cNvPr>
          <p:cNvSpPr txBox="1">
            <a:spLocks/>
          </p:cNvSpPr>
          <p:nvPr/>
        </p:nvSpPr>
        <p:spPr>
          <a:xfrm>
            <a:off x="1785895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ndara" panose="020E0502030303020204" pitchFamily="34" charset="0"/>
                <a:ea typeface="+mj-ea"/>
                <a:cs typeface="+mj-cs"/>
              </a:rPr>
              <a:t>Agenda</a:t>
            </a:r>
          </a:p>
        </p:txBody>
      </p:sp>
      <p:sp>
        <p:nvSpPr>
          <p:cNvPr id="11" name="Rectangle: Diagonal Corners Rounded 4">
            <a:extLst>
              <a:ext uri="{FF2B5EF4-FFF2-40B4-BE49-F238E27FC236}">
                <a16:creationId xmlns:a16="http://schemas.microsoft.com/office/drawing/2014/main" id="{4A716725-C8FF-4AFD-A709-03EED9D4A775}"/>
              </a:ext>
            </a:extLst>
          </p:cNvPr>
          <p:cNvSpPr/>
          <p:nvPr/>
        </p:nvSpPr>
        <p:spPr>
          <a:xfrm>
            <a:off x="1629091" y="4789121"/>
            <a:ext cx="36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C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Validação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9" name="Rectangle: Diagonal Corners Rounded 4">
            <a:extLst>
              <a:ext uri="{FF2B5EF4-FFF2-40B4-BE49-F238E27FC236}">
                <a16:creationId xmlns:a16="http://schemas.microsoft.com/office/drawing/2014/main" id="{F66B5A7A-3BD5-431E-A701-8612C8DBFC2F}"/>
              </a:ext>
            </a:extLst>
          </p:cNvPr>
          <p:cNvSpPr/>
          <p:nvPr/>
        </p:nvSpPr>
        <p:spPr>
          <a:xfrm>
            <a:off x="6381198" y="4069121"/>
            <a:ext cx="36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Pré-submissão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4" name="Rectangle: Diagonal Corners Rounded 4">
            <a:extLst>
              <a:ext uri="{FF2B5EF4-FFF2-40B4-BE49-F238E27FC236}">
                <a16:creationId xmlns:a16="http://schemas.microsoft.com/office/drawing/2014/main" id="{8D5A1773-CD77-4641-8772-4A1288C1FB07}"/>
              </a:ext>
            </a:extLst>
          </p:cNvPr>
          <p:cNvSpPr/>
          <p:nvPr/>
        </p:nvSpPr>
        <p:spPr>
          <a:xfrm>
            <a:off x="6381198" y="5509121"/>
            <a:ext cx="36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Pós-submissão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EA44B144-AEDC-4224-ADFC-2E24922A35AF}"/>
              </a:ext>
            </a:extLst>
          </p:cNvPr>
          <p:cNvCxnSpPr>
            <a:endCxn id="9" idx="2"/>
          </p:cNvCxnSpPr>
          <p:nvPr/>
        </p:nvCxnSpPr>
        <p:spPr>
          <a:xfrm flipV="1">
            <a:off x="5229091" y="4429121"/>
            <a:ext cx="1152107" cy="72000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9038993-1D24-49CB-91AB-E9166BC4903C}"/>
              </a:ext>
            </a:extLst>
          </p:cNvPr>
          <p:cNvCxnSpPr>
            <a:cxnSpLocks/>
            <a:stCxn id="11" idx="0"/>
            <a:endCxn id="14" idx="2"/>
          </p:cNvCxnSpPr>
          <p:nvPr/>
        </p:nvCxnSpPr>
        <p:spPr>
          <a:xfrm>
            <a:off x="5229091" y="5149121"/>
            <a:ext cx="1152107" cy="72000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5986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21">
            <a:extLst>
              <a:ext uri="{FF2B5EF4-FFF2-40B4-BE49-F238E27FC236}">
                <a16:creationId xmlns:a16="http://schemas.microsoft.com/office/drawing/2014/main" id="{67B27FB4-09A9-4C53-AD08-1B4F428E612B}"/>
              </a:ext>
            </a:extLst>
          </p:cNvPr>
          <p:cNvSpPr/>
          <p:nvPr/>
        </p:nvSpPr>
        <p:spPr>
          <a:xfrm>
            <a:off x="876000" y="3069000"/>
            <a:ext cx="10440000" cy="180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Validações em </a:t>
            </a: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Formulários Reativos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B0CDE47-7104-4C87-84D6-FD6DD2CFD095}"/>
              </a:ext>
            </a:extLst>
          </p:cNvPr>
          <p:cNvSpPr/>
          <p:nvPr/>
        </p:nvSpPr>
        <p:spPr>
          <a:xfrm>
            <a:off x="4476000" y="2799000"/>
            <a:ext cx="3240000" cy="54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</a:t>
            </a:r>
            <a:endParaRPr kumimoji="0" lang="pt-BR" sz="2400" b="1" i="0" u="none" strike="noStrike" kern="1200" cap="none" spc="0" normalizeH="0" baseline="0" noProof="0" dirty="0" err="1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8994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ítulo 1">
            <a:extLst>
              <a:ext uri="{FF2B5EF4-FFF2-40B4-BE49-F238E27FC236}">
                <a16:creationId xmlns:a16="http://schemas.microsoft.com/office/drawing/2014/main" id="{E02382E3-A0FB-4139-851F-A5E030BD1D40}"/>
              </a:ext>
            </a:extLst>
          </p:cNvPr>
          <p:cNvSpPr txBox="1">
            <a:spLocks/>
          </p:cNvSpPr>
          <p:nvPr/>
        </p:nvSpPr>
        <p:spPr>
          <a:xfrm>
            <a:off x="1459345" y="720001"/>
            <a:ext cx="106405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Mensagem de validação na </a:t>
            </a:r>
            <a:r>
              <a:rPr lang="pt-BR" sz="2400" b="1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PÁGINA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9" name="Rectangle: Diagonal Corners Snipped 21">
            <a:extLst>
              <a:ext uri="{FF2B5EF4-FFF2-40B4-BE49-F238E27FC236}">
                <a16:creationId xmlns:a16="http://schemas.microsoft.com/office/drawing/2014/main" id="{D75CCCED-1099-48EA-8FEE-08651103EB26}"/>
              </a:ext>
            </a:extLst>
          </p:cNvPr>
          <p:cNvSpPr/>
          <p:nvPr/>
        </p:nvSpPr>
        <p:spPr>
          <a:xfrm>
            <a:off x="639095" y="703017"/>
            <a:ext cx="720000" cy="720000"/>
          </a:xfrm>
          <a:prstGeom prst="snip2DiagRect">
            <a:avLst>
              <a:gd name="adj1" fmla="val 0"/>
              <a:gd name="adj2" fmla="val 33323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1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5" name="Rectangle: Diagonal Corners Snipped 21">
            <a:extLst>
              <a:ext uri="{FF2B5EF4-FFF2-40B4-BE49-F238E27FC236}">
                <a16:creationId xmlns:a16="http://schemas.microsoft.com/office/drawing/2014/main" id="{9976F955-4D03-4CFE-8D4F-1DD51A6CEE4C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Validações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46CE08B-2909-4664-8022-C9539BD1206E}"/>
              </a:ext>
            </a:extLst>
          </p:cNvPr>
          <p:cNvSpPr/>
          <p:nvPr/>
        </p:nvSpPr>
        <p:spPr>
          <a:xfrm>
            <a:off x="639095" y="1654629"/>
            <a:ext cx="11460748" cy="511562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b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mt-3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inTit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form-label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Título: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inTit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text-danger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Título deve ser informado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mt-3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inCat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form-label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Categoria: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inCat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text-danger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Categoria deve ser informado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FB55658-8377-4428-91D0-5618B0A8E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657" y="1131613"/>
            <a:ext cx="3178639" cy="540000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CC7A26C-2E6C-432D-AF4B-F5CA6E8ABD38}"/>
              </a:ext>
            </a:extLst>
          </p:cNvPr>
          <p:cNvSpPr/>
          <p:nvPr/>
        </p:nvSpPr>
        <p:spPr>
          <a:xfrm>
            <a:off x="1549667" y="3108961"/>
            <a:ext cx="8152598" cy="79889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5736A0AC-CDF4-4024-B4FD-7CD4D40A81BC}"/>
              </a:ext>
            </a:extLst>
          </p:cNvPr>
          <p:cNvSpPr/>
          <p:nvPr/>
        </p:nvSpPr>
        <p:spPr>
          <a:xfrm>
            <a:off x="1607418" y="5279748"/>
            <a:ext cx="8479858" cy="79889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06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4">
            <a:extLst>
              <a:ext uri="{FF2B5EF4-FFF2-40B4-BE49-F238E27FC236}">
                <a16:creationId xmlns:a16="http://schemas.microsoft.com/office/drawing/2014/main" id="{BE24085C-4A9D-4D36-A4D0-22CA32E973B8}"/>
              </a:ext>
            </a:extLst>
          </p:cNvPr>
          <p:cNvSpPr/>
          <p:nvPr/>
        </p:nvSpPr>
        <p:spPr>
          <a:xfrm>
            <a:off x="1638327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Artefatos de negócio da nossa aplicação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5627687-13B1-404A-B7E7-3F8C7D24D143}"/>
              </a:ext>
            </a:extLst>
          </p:cNvPr>
          <p:cNvSpPr/>
          <p:nvPr/>
        </p:nvSpPr>
        <p:spPr>
          <a:xfrm>
            <a:off x="823907" y="1233186"/>
            <a:ext cx="11254420" cy="52137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Cubo 22">
            <a:extLst>
              <a:ext uri="{FF2B5EF4-FFF2-40B4-BE49-F238E27FC236}">
                <a16:creationId xmlns:a16="http://schemas.microsoft.com/office/drawing/2014/main" id="{9B420EA0-1E8B-449C-B06F-A94AE6476429}"/>
              </a:ext>
            </a:extLst>
          </p:cNvPr>
          <p:cNvSpPr/>
          <p:nvPr/>
        </p:nvSpPr>
        <p:spPr>
          <a:xfrm>
            <a:off x="6862775" y="2683317"/>
            <a:ext cx="1800000" cy="1800000"/>
          </a:xfrm>
          <a:prstGeom prst="cube">
            <a:avLst>
              <a:gd name="adj" fmla="val 8024"/>
            </a:avLst>
          </a:prstGeom>
          <a:solidFill>
            <a:srgbClr val="FF990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b="1">
                <a:solidFill>
                  <a:schemeClr val="bg1"/>
                </a:solidFill>
                <a:latin typeface="Consolas" panose="020B0609020204030204" pitchFamily="49" charset="0"/>
              </a:rPr>
              <a:t>Book </a:t>
            </a:r>
          </a:p>
          <a:p>
            <a:pPr algn="ctr"/>
            <a:r>
              <a:rPr lang="pt-BR" sz="1600" b="1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  <a:endParaRPr lang="pt-BR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Cubo 17">
            <a:extLst>
              <a:ext uri="{FF2B5EF4-FFF2-40B4-BE49-F238E27FC236}">
                <a16:creationId xmlns:a16="http://schemas.microsoft.com/office/drawing/2014/main" id="{26A5D272-EE57-4B70-BA42-86D943BC1F3C}"/>
              </a:ext>
            </a:extLst>
          </p:cNvPr>
          <p:cNvSpPr/>
          <p:nvPr/>
        </p:nvSpPr>
        <p:spPr>
          <a:xfrm>
            <a:off x="1098324" y="1475882"/>
            <a:ext cx="1800000" cy="1800000"/>
          </a:xfrm>
          <a:prstGeom prst="cube">
            <a:avLst>
              <a:gd name="adj" fmla="val 6457"/>
            </a:avLst>
          </a:prstGeom>
          <a:solidFill>
            <a:srgbClr val="0070C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b="1">
                <a:latin typeface="Consolas" panose="020B0609020204030204" pitchFamily="49" charset="0"/>
              </a:rPr>
              <a:t>Book</a:t>
            </a:r>
          </a:p>
          <a:p>
            <a:pPr algn="ctr"/>
            <a:r>
              <a:rPr lang="pt-BR" sz="1600" b="1">
                <a:latin typeface="Consolas" panose="020B0609020204030204" pitchFamily="49" charset="0"/>
              </a:rPr>
              <a:t>Table</a:t>
            </a:r>
          </a:p>
          <a:p>
            <a:pPr algn="ctr"/>
            <a:r>
              <a:rPr lang="pt-BR" sz="1600" b="1">
                <a:latin typeface="Consolas" panose="020B0609020204030204" pitchFamily="49" charset="0"/>
              </a:rPr>
              <a:t>Component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sp>
        <p:nvSpPr>
          <p:cNvPr id="33" name="Rectangle: Top Corners Rounded 26">
            <a:extLst>
              <a:ext uri="{FF2B5EF4-FFF2-40B4-BE49-F238E27FC236}">
                <a16:creationId xmlns:a16="http://schemas.microsoft.com/office/drawing/2014/main" id="{81D96921-CE6A-431C-BC76-C847C4C68196}"/>
              </a:ext>
            </a:extLst>
          </p:cNvPr>
          <p:cNvSpPr/>
          <p:nvPr/>
        </p:nvSpPr>
        <p:spPr>
          <a:xfrm>
            <a:off x="823907" y="873186"/>
            <a:ext cx="1125442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lab-spa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1568AEB-DA63-4120-992A-0FF0B9A928FC}"/>
              </a:ext>
            </a:extLst>
          </p:cNvPr>
          <p:cNvSpPr/>
          <p:nvPr/>
        </p:nvSpPr>
        <p:spPr>
          <a:xfrm>
            <a:off x="942107" y="3897748"/>
            <a:ext cx="2160000" cy="2340000"/>
          </a:xfrm>
          <a:prstGeom prst="roundRect">
            <a:avLst>
              <a:gd name="adj" fmla="val 9786"/>
            </a:avLst>
          </a:prstGeom>
          <a:solidFill>
            <a:srgbClr val="FFFF00"/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44" name="Cubo 17">
            <a:extLst>
              <a:ext uri="{FF2B5EF4-FFF2-40B4-BE49-F238E27FC236}">
                <a16:creationId xmlns:a16="http://schemas.microsoft.com/office/drawing/2014/main" id="{97663F73-3157-4965-82AF-901DF85DC5A8}"/>
              </a:ext>
            </a:extLst>
          </p:cNvPr>
          <p:cNvSpPr/>
          <p:nvPr/>
        </p:nvSpPr>
        <p:spPr>
          <a:xfrm>
            <a:off x="1098324" y="4164631"/>
            <a:ext cx="1800000" cy="1800000"/>
          </a:xfrm>
          <a:prstGeom prst="cube">
            <a:avLst>
              <a:gd name="adj" fmla="val 6457"/>
            </a:avLst>
          </a:prstGeom>
          <a:solidFill>
            <a:srgbClr val="0070C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b="1">
                <a:latin typeface="Consolas" panose="020B0609020204030204" pitchFamily="49" charset="0"/>
              </a:rPr>
              <a:t>Book</a:t>
            </a:r>
          </a:p>
          <a:p>
            <a:pPr algn="ctr"/>
            <a:r>
              <a:rPr lang="pt-BR" sz="1600" b="1">
                <a:latin typeface="Consolas" panose="020B0609020204030204" pitchFamily="49" charset="0"/>
              </a:rPr>
              <a:t>Form</a:t>
            </a:r>
          </a:p>
          <a:p>
            <a:pPr algn="ctr"/>
            <a:r>
              <a:rPr lang="pt-BR" sz="1600" b="1">
                <a:latin typeface="Consolas" panose="020B0609020204030204" pitchFamily="49" charset="0"/>
              </a:rPr>
              <a:t>Component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C7D0F53E-5143-4916-AC82-5EFF107D6479}"/>
              </a:ext>
            </a:extLst>
          </p:cNvPr>
          <p:cNvCxnSpPr>
            <a:cxnSpLocks/>
            <a:stCxn id="31" idx="5"/>
          </p:cNvCxnSpPr>
          <p:nvPr/>
        </p:nvCxnSpPr>
        <p:spPr>
          <a:xfrm>
            <a:off x="2898324" y="2317769"/>
            <a:ext cx="3955210" cy="1088384"/>
          </a:xfrm>
          <a:prstGeom prst="straightConnector1">
            <a:avLst/>
          </a:prstGeom>
          <a:ln w="38100" cap="rnd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D24CC432-4296-4AC9-B916-CCECAEA97B63}"/>
              </a:ext>
            </a:extLst>
          </p:cNvPr>
          <p:cNvCxnSpPr>
            <a:cxnSpLocks/>
            <a:stCxn id="44" idx="5"/>
          </p:cNvCxnSpPr>
          <p:nvPr/>
        </p:nvCxnSpPr>
        <p:spPr>
          <a:xfrm flipV="1">
            <a:off x="2898324" y="3731493"/>
            <a:ext cx="3955210" cy="1275025"/>
          </a:xfrm>
          <a:prstGeom prst="straightConnector1">
            <a:avLst/>
          </a:prstGeom>
          <a:ln w="38100" cap="rnd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08801AE-7BA4-47FB-9101-06193C14CC21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>
            <a:off x="1940211" y="3275882"/>
            <a:ext cx="0" cy="1004975"/>
          </a:xfrm>
          <a:prstGeom prst="straightConnector1">
            <a:avLst/>
          </a:prstGeom>
          <a:ln w="38100" cap="rnd">
            <a:solidFill>
              <a:srgbClr val="00206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1727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ítulo 1">
            <a:extLst>
              <a:ext uri="{FF2B5EF4-FFF2-40B4-BE49-F238E27FC236}">
                <a16:creationId xmlns:a16="http://schemas.microsoft.com/office/drawing/2014/main" id="{E02382E3-A0FB-4139-851F-A5E030BD1D40}"/>
              </a:ext>
            </a:extLst>
          </p:cNvPr>
          <p:cNvSpPr txBox="1">
            <a:spLocks/>
          </p:cNvSpPr>
          <p:nvPr/>
        </p:nvSpPr>
        <p:spPr>
          <a:xfrm>
            <a:off x="1459345" y="720001"/>
            <a:ext cx="106405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Habilitando botão somente quando formulário válido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9" name="Rectangle: Diagonal Corners Snipped 21">
            <a:extLst>
              <a:ext uri="{FF2B5EF4-FFF2-40B4-BE49-F238E27FC236}">
                <a16:creationId xmlns:a16="http://schemas.microsoft.com/office/drawing/2014/main" id="{D75CCCED-1099-48EA-8FEE-08651103EB26}"/>
              </a:ext>
            </a:extLst>
          </p:cNvPr>
          <p:cNvSpPr/>
          <p:nvPr/>
        </p:nvSpPr>
        <p:spPr>
          <a:xfrm>
            <a:off x="639095" y="703017"/>
            <a:ext cx="720000" cy="720000"/>
          </a:xfrm>
          <a:prstGeom prst="snip2DiagRect">
            <a:avLst>
              <a:gd name="adj1" fmla="val 0"/>
              <a:gd name="adj2" fmla="val 33323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2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5" name="Rectangle: Diagonal Corners Snipped 21">
            <a:extLst>
              <a:ext uri="{FF2B5EF4-FFF2-40B4-BE49-F238E27FC236}">
                <a16:creationId xmlns:a16="http://schemas.microsoft.com/office/drawing/2014/main" id="{9976F955-4D03-4CFE-8D4F-1DD51A6CEE4C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Validações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46CE08B-2909-4664-8022-C9539BD1206E}"/>
              </a:ext>
            </a:extLst>
          </p:cNvPr>
          <p:cNvSpPr/>
          <p:nvPr/>
        </p:nvSpPr>
        <p:spPr>
          <a:xfrm>
            <a:off x="639095" y="1654629"/>
            <a:ext cx="11460748" cy="2253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onCadastrar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[disabled]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formulario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invalid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btn btn-primary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Cadastrar</a:t>
            </a: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FB55658-8377-4428-91D0-5618B0A8E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657" y="1131613"/>
            <a:ext cx="3178639" cy="540000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CC7A26C-2E6C-432D-AF4B-F5CA6E8ABD38}"/>
              </a:ext>
            </a:extLst>
          </p:cNvPr>
          <p:cNvSpPr/>
          <p:nvPr/>
        </p:nvSpPr>
        <p:spPr>
          <a:xfrm>
            <a:off x="1771048" y="2234983"/>
            <a:ext cx="4324952" cy="32533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561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ítulo 1">
            <a:extLst>
              <a:ext uri="{FF2B5EF4-FFF2-40B4-BE49-F238E27FC236}">
                <a16:creationId xmlns:a16="http://schemas.microsoft.com/office/drawing/2014/main" id="{E02382E3-A0FB-4139-851F-A5E030BD1D40}"/>
              </a:ext>
            </a:extLst>
          </p:cNvPr>
          <p:cNvSpPr txBox="1">
            <a:spLocks/>
          </p:cNvSpPr>
          <p:nvPr/>
        </p:nvSpPr>
        <p:spPr>
          <a:xfrm>
            <a:off x="1459345" y="720001"/>
            <a:ext cx="106405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Conferindo no navegador: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9" name="Rectangle: Diagonal Corners Snipped 21">
            <a:extLst>
              <a:ext uri="{FF2B5EF4-FFF2-40B4-BE49-F238E27FC236}">
                <a16:creationId xmlns:a16="http://schemas.microsoft.com/office/drawing/2014/main" id="{D75CCCED-1099-48EA-8FEE-08651103EB26}"/>
              </a:ext>
            </a:extLst>
          </p:cNvPr>
          <p:cNvSpPr/>
          <p:nvPr/>
        </p:nvSpPr>
        <p:spPr>
          <a:xfrm>
            <a:off x="639095" y="703017"/>
            <a:ext cx="720000" cy="720000"/>
          </a:xfrm>
          <a:prstGeom prst="snip2DiagRect">
            <a:avLst>
              <a:gd name="adj1" fmla="val 0"/>
              <a:gd name="adj2" fmla="val 33323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3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5" name="Rectangle: Diagonal Corners Snipped 21">
            <a:extLst>
              <a:ext uri="{FF2B5EF4-FFF2-40B4-BE49-F238E27FC236}">
                <a16:creationId xmlns:a16="http://schemas.microsoft.com/office/drawing/2014/main" id="{9976F955-4D03-4CFE-8D4F-1DD51A6CEE4C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Validações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7A9CF32-B9C1-497D-BF29-0FB197178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45" y="1690445"/>
            <a:ext cx="3962953" cy="34771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eta: Pentágono 11">
            <a:extLst>
              <a:ext uri="{FF2B5EF4-FFF2-40B4-BE49-F238E27FC236}">
                <a16:creationId xmlns:a16="http://schemas.microsoft.com/office/drawing/2014/main" id="{528C2958-E34A-4D35-B70B-792577C295C8}"/>
              </a:ext>
            </a:extLst>
          </p:cNvPr>
          <p:cNvSpPr/>
          <p:nvPr/>
        </p:nvSpPr>
        <p:spPr>
          <a:xfrm flipH="1">
            <a:off x="2791781" y="4361619"/>
            <a:ext cx="4985432" cy="970137"/>
          </a:xfrm>
          <a:prstGeom prst="homePlate">
            <a:avLst>
              <a:gd name="adj" fmla="val 8949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2000">
                <a:solidFill>
                  <a:schemeClr val="bg1"/>
                </a:solidFill>
                <a:latin typeface="Candara" panose="020E0502030303020204" pitchFamily="34" charset="0"/>
              </a:rPr>
              <a:t>Botão ficará disabilitado</a:t>
            </a:r>
          </a:p>
          <a:p>
            <a:pPr algn="r"/>
            <a:r>
              <a:rPr lang="pt-BR" sz="2000">
                <a:solidFill>
                  <a:schemeClr val="bg1"/>
                </a:solidFill>
                <a:latin typeface="Candara" panose="020E0502030303020204" pitchFamily="34" charset="0"/>
              </a:rPr>
              <a:t> enquanto formulário estiver </a:t>
            </a:r>
            <a:r>
              <a:rPr lang="pt-BR" sz="2000">
                <a:solidFill>
                  <a:schemeClr val="bg1"/>
                </a:solidFill>
                <a:highlight>
                  <a:srgbClr val="FF0000"/>
                </a:highlight>
                <a:latin typeface="Candara" panose="020E0502030303020204" pitchFamily="34" charset="0"/>
              </a:rPr>
              <a:t>inválido</a:t>
            </a:r>
            <a:r>
              <a:rPr lang="pt-BR" sz="200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endParaRPr lang="pt-BR" sz="2000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6678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ítulo 1">
            <a:extLst>
              <a:ext uri="{FF2B5EF4-FFF2-40B4-BE49-F238E27FC236}">
                <a16:creationId xmlns:a16="http://schemas.microsoft.com/office/drawing/2014/main" id="{E02382E3-A0FB-4139-851F-A5E030BD1D40}"/>
              </a:ext>
            </a:extLst>
          </p:cNvPr>
          <p:cNvSpPr txBox="1">
            <a:spLocks/>
          </p:cNvSpPr>
          <p:nvPr/>
        </p:nvSpPr>
        <p:spPr>
          <a:xfrm>
            <a:off x="1459345" y="720001"/>
            <a:ext cx="106405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Conferindo no navegador: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9" name="Rectangle: Diagonal Corners Snipped 21">
            <a:extLst>
              <a:ext uri="{FF2B5EF4-FFF2-40B4-BE49-F238E27FC236}">
                <a16:creationId xmlns:a16="http://schemas.microsoft.com/office/drawing/2014/main" id="{D75CCCED-1099-48EA-8FEE-08651103EB26}"/>
              </a:ext>
            </a:extLst>
          </p:cNvPr>
          <p:cNvSpPr/>
          <p:nvPr/>
        </p:nvSpPr>
        <p:spPr>
          <a:xfrm>
            <a:off x="639095" y="703017"/>
            <a:ext cx="720000" cy="720000"/>
          </a:xfrm>
          <a:prstGeom prst="snip2DiagRect">
            <a:avLst>
              <a:gd name="adj1" fmla="val 0"/>
              <a:gd name="adj2" fmla="val 33323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3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5" name="Rectangle: Diagonal Corners Snipped 21">
            <a:extLst>
              <a:ext uri="{FF2B5EF4-FFF2-40B4-BE49-F238E27FC236}">
                <a16:creationId xmlns:a16="http://schemas.microsoft.com/office/drawing/2014/main" id="{9976F955-4D03-4CFE-8D4F-1DD51A6CEE4C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Validações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9ABF37-A628-4346-AE1F-61DD225F6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45" y="1781736"/>
            <a:ext cx="3553321" cy="34485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eta: Pentágono 11">
            <a:extLst>
              <a:ext uri="{FF2B5EF4-FFF2-40B4-BE49-F238E27FC236}">
                <a16:creationId xmlns:a16="http://schemas.microsoft.com/office/drawing/2014/main" id="{528C2958-E34A-4D35-B70B-792577C295C8}"/>
              </a:ext>
            </a:extLst>
          </p:cNvPr>
          <p:cNvSpPr/>
          <p:nvPr/>
        </p:nvSpPr>
        <p:spPr>
          <a:xfrm flipH="1">
            <a:off x="2589651" y="4486747"/>
            <a:ext cx="5755452" cy="970137"/>
          </a:xfrm>
          <a:prstGeom prst="homePlate">
            <a:avLst>
              <a:gd name="adj" fmla="val 8949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Botão é habilitado</a:t>
            </a:r>
          </a:p>
          <a:p>
            <a:pPr algn="r"/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quando formulário torna-se </a:t>
            </a:r>
            <a:r>
              <a:rPr lang="pt-BR" sz="2400">
                <a:solidFill>
                  <a:schemeClr val="tx1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validado</a:t>
            </a:r>
            <a:r>
              <a:rPr lang="pt-BR" sz="240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endParaRPr lang="pt-BR" sz="2400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olagem: Vertical 4">
            <a:extLst>
              <a:ext uri="{FF2B5EF4-FFF2-40B4-BE49-F238E27FC236}">
                <a16:creationId xmlns:a16="http://schemas.microsoft.com/office/drawing/2014/main" id="{D0C58887-C1EA-4F55-B322-732B06361861}"/>
              </a:ext>
            </a:extLst>
          </p:cNvPr>
          <p:cNvSpPr/>
          <p:nvPr/>
        </p:nvSpPr>
        <p:spPr>
          <a:xfrm>
            <a:off x="5688531" y="2803356"/>
            <a:ext cx="4924052" cy="1595389"/>
          </a:xfrm>
          <a:prstGeom prst="verticalScroll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latin typeface="Candara" panose="020E0502030303020204" pitchFamily="34" charset="0"/>
              </a:rPr>
              <a:t>Mas as mensagens de validação continuam aparecendo...</a:t>
            </a:r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1808E047-4BFD-4137-B4AD-AC9E89B29A0C}"/>
              </a:ext>
            </a:extLst>
          </p:cNvPr>
          <p:cNvSpPr/>
          <p:nvPr/>
        </p:nvSpPr>
        <p:spPr>
          <a:xfrm>
            <a:off x="3151632" y="3070014"/>
            <a:ext cx="3162541" cy="180000"/>
          </a:xfrm>
          <a:prstGeom prst="leftArrow">
            <a:avLst>
              <a:gd name="adj1" fmla="val 100000"/>
              <a:gd name="adj2" fmla="val 7015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u="sng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8CC573FF-D19E-4468-81BB-F395BB63345A}"/>
              </a:ext>
            </a:extLst>
          </p:cNvPr>
          <p:cNvSpPr/>
          <p:nvPr/>
        </p:nvSpPr>
        <p:spPr>
          <a:xfrm>
            <a:off x="3335142" y="4135880"/>
            <a:ext cx="3162541" cy="180000"/>
          </a:xfrm>
          <a:prstGeom prst="leftArrow">
            <a:avLst>
              <a:gd name="adj1" fmla="val 100000"/>
              <a:gd name="adj2" fmla="val 7015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u="sng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788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ítulo 1">
            <a:extLst>
              <a:ext uri="{FF2B5EF4-FFF2-40B4-BE49-F238E27FC236}">
                <a16:creationId xmlns:a16="http://schemas.microsoft.com/office/drawing/2014/main" id="{E02382E3-A0FB-4139-851F-A5E030BD1D40}"/>
              </a:ext>
            </a:extLst>
          </p:cNvPr>
          <p:cNvSpPr txBox="1">
            <a:spLocks/>
          </p:cNvSpPr>
          <p:nvPr/>
        </p:nvSpPr>
        <p:spPr>
          <a:xfrm>
            <a:off x="1459345" y="720001"/>
            <a:ext cx="106405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Condicionando a exibição das mensagens de validação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9" name="Rectangle: Diagonal Corners Snipped 21">
            <a:extLst>
              <a:ext uri="{FF2B5EF4-FFF2-40B4-BE49-F238E27FC236}">
                <a16:creationId xmlns:a16="http://schemas.microsoft.com/office/drawing/2014/main" id="{D75CCCED-1099-48EA-8FEE-08651103EB26}"/>
              </a:ext>
            </a:extLst>
          </p:cNvPr>
          <p:cNvSpPr/>
          <p:nvPr/>
        </p:nvSpPr>
        <p:spPr>
          <a:xfrm>
            <a:off x="639095" y="703017"/>
            <a:ext cx="720000" cy="720000"/>
          </a:xfrm>
          <a:prstGeom prst="snip2DiagRect">
            <a:avLst>
              <a:gd name="adj1" fmla="val 0"/>
              <a:gd name="adj2" fmla="val 33323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4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5" name="Rectangle: Diagonal Corners Snipped 21">
            <a:extLst>
              <a:ext uri="{FF2B5EF4-FFF2-40B4-BE49-F238E27FC236}">
                <a16:creationId xmlns:a16="http://schemas.microsoft.com/office/drawing/2014/main" id="{9976F955-4D03-4CFE-8D4F-1DD51A6CEE4C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Validações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C7D227BC-D5DE-4AE1-809C-3054CCCD3CFC}"/>
              </a:ext>
            </a:extLst>
          </p:cNvPr>
          <p:cNvSpPr/>
          <p:nvPr/>
        </p:nvSpPr>
        <p:spPr>
          <a:xfrm>
            <a:off x="639097" y="2083225"/>
            <a:ext cx="11460748" cy="34678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*ngIf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formulario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)?.</a:t>
            </a:r>
            <a:r>
              <a:rPr lang="pt-BR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?.[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text-danger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Título deve ser informado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pt-BR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pt-BR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//...</a:t>
            </a:r>
          </a:p>
          <a:p>
            <a:endParaRPr lang="pt-BR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*ngIf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formulario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)?.</a:t>
            </a:r>
            <a:r>
              <a:rPr lang="pt-BR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?.[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text-danger</a:t>
            </a:r>
            <a:r>
              <a:rPr lang="pt-BR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Categoria deve ser informado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endParaRPr lang="pt-BR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0AC1ECC-C785-454D-B232-AA52D4C92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206" y="1543225"/>
            <a:ext cx="3178639" cy="540000"/>
          </a:xfrm>
          <a:prstGeom prst="rect">
            <a:avLst/>
          </a:prstGeom>
        </p:spPr>
      </p:pic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579308A8-768A-4517-8909-D4B0D0E6968E}"/>
              </a:ext>
            </a:extLst>
          </p:cNvPr>
          <p:cNvSpPr/>
          <p:nvPr/>
        </p:nvSpPr>
        <p:spPr>
          <a:xfrm>
            <a:off x="1263048" y="2382764"/>
            <a:ext cx="6837243" cy="325337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331088E8-ED55-4F1F-ADA3-4B6A3467A44F}"/>
              </a:ext>
            </a:extLst>
          </p:cNvPr>
          <p:cNvSpPr/>
          <p:nvPr/>
        </p:nvSpPr>
        <p:spPr>
          <a:xfrm>
            <a:off x="1285207" y="4024175"/>
            <a:ext cx="7166066" cy="325337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268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ítulo 1">
            <a:extLst>
              <a:ext uri="{FF2B5EF4-FFF2-40B4-BE49-F238E27FC236}">
                <a16:creationId xmlns:a16="http://schemas.microsoft.com/office/drawing/2014/main" id="{E02382E3-A0FB-4139-851F-A5E030BD1D40}"/>
              </a:ext>
            </a:extLst>
          </p:cNvPr>
          <p:cNvSpPr txBox="1">
            <a:spLocks/>
          </p:cNvSpPr>
          <p:nvPr/>
        </p:nvSpPr>
        <p:spPr>
          <a:xfrm>
            <a:off x="1459345" y="720001"/>
            <a:ext cx="106405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Conferindo no navegador: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9" name="Rectangle: Diagonal Corners Snipped 21">
            <a:extLst>
              <a:ext uri="{FF2B5EF4-FFF2-40B4-BE49-F238E27FC236}">
                <a16:creationId xmlns:a16="http://schemas.microsoft.com/office/drawing/2014/main" id="{D75CCCED-1099-48EA-8FEE-08651103EB26}"/>
              </a:ext>
            </a:extLst>
          </p:cNvPr>
          <p:cNvSpPr/>
          <p:nvPr/>
        </p:nvSpPr>
        <p:spPr>
          <a:xfrm>
            <a:off x="639095" y="703017"/>
            <a:ext cx="720000" cy="720000"/>
          </a:xfrm>
          <a:prstGeom prst="snip2DiagRect">
            <a:avLst>
              <a:gd name="adj1" fmla="val 0"/>
              <a:gd name="adj2" fmla="val 33323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3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5" name="Rectangle: Diagonal Corners Snipped 21">
            <a:extLst>
              <a:ext uri="{FF2B5EF4-FFF2-40B4-BE49-F238E27FC236}">
                <a16:creationId xmlns:a16="http://schemas.microsoft.com/office/drawing/2014/main" id="{9976F955-4D03-4CFE-8D4F-1DD51A6CEE4C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Validações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AF8A127-2EFA-4FA7-AB19-5B0B0F411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45" y="1763906"/>
            <a:ext cx="3905795" cy="29722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olagem: Vertical 5">
            <a:extLst>
              <a:ext uri="{FF2B5EF4-FFF2-40B4-BE49-F238E27FC236}">
                <a16:creationId xmlns:a16="http://schemas.microsoft.com/office/drawing/2014/main" id="{C271171F-D6F1-4643-A180-FC83103DCFE0}"/>
              </a:ext>
            </a:extLst>
          </p:cNvPr>
          <p:cNvSpPr/>
          <p:nvPr/>
        </p:nvSpPr>
        <p:spPr>
          <a:xfrm>
            <a:off x="6502400" y="2170013"/>
            <a:ext cx="3960000" cy="2160000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  <a:latin typeface="Candara" panose="020E0502030303020204" pitchFamily="34" charset="0"/>
              </a:rPr>
              <a:t>Agora sim!!</a:t>
            </a:r>
          </a:p>
        </p:txBody>
      </p:sp>
    </p:spTree>
    <p:extLst>
      <p:ext uri="{BB962C8B-B14F-4D97-AF65-F5344CB8AC3E}">
        <p14:creationId xmlns:p14="http://schemas.microsoft.com/office/powerpoint/2010/main" val="19666895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3261A314-03B9-457F-AA05-84FF16A806AF}"/>
              </a:ext>
            </a:extLst>
          </p:cNvPr>
          <p:cNvSpPr/>
          <p:nvPr/>
        </p:nvSpPr>
        <p:spPr>
          <a:xfrm>
            <a:off x="1629091" y="2529000"/>
            <a:ext cx="10440000" cy="180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C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Múltiplos validadores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E142F7C-C14A-41CE-8197-12369F853F57}"/>
              </a:ext>
            </a:extLst>
          </p:cNvPr>
          <p:cNvGrpSpPr/>
          <p:nvPr/>
        </p:nvGrpSpPr>
        <p:grpSpPr>
          <a:xfrm>
            <a:off x="5949091" y="1989000"/>
            <a:ext cx="1800000" cy="1080000"/>
            <a:chOff x="2983345" y="1888726"/>
            <a:chExt cx="1800000" cy="1080000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BCFBCD1C-ACC2-4827-829F-191C28BF9E35}"/>
                </a:ext>
              </a:extLst>
            </p:cNvPr>
            <p:cNvSpPr/>
            <p:nvPr/>
          </p:nvSpPr>
          <p:spPr>
            <a:xfrm>
              <a:off x="2983345" y="1888726"/>
              <a:ext cx="1800000" cy="108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" name="Gráfico 2" descr="Lista de Verificação com preenchimento sólido">
              <a:extLst>
                <a:ext uri="{FF2B5EF4-FFF2-40B4-BE49-F238E27FC236}">
                  <a16:creationId xmlns:a16="http://schemas.microsoft.com/office/drawing/2014/main" id="{83446EFE-DC4C-4545-A911-C4D1E64A2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43345" y="1888726"/>
              <a:ext cx="10800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06856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>
            <a:extLst>
              <a:ext uri="{FF2B5EF4-FFF2-40B4-BE49-F238E27FC236}">
                <a16:creationId xmlns:a16="http://schemas.microsoft.com/office/drawing/2014/main" id="{66ABAB30-065E-4550-B169-72ACF7DC30FE}"/>
              </a:ext>
            </a:extLst>
          </p:cNvPr>
          <p:cNvSpPr txBox="1">
            <a:spLocks/>
          </p:cNvSpPr>
          <p:nvPr/>
        </p:nvSpPr>
        <p:spPr>
          <a:xfrm>
            <a:off x="554241" y="719998"/>
            <a:ext cx="11520000" cy="57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>
                <a:latin typeface="Candara" panose="020E0502030303020204" pitchFamily="34" charset="0"/>
              </a:rPr>
              <a:t>Para um mesmo input, é possível aplicar </a:t>
            </a:r>
            <a:r>
              <a:rPr lang="pt-BR" sz="2400" b="1" i="1">
                <a:latin typeface="Candara" panose="020E0502030303020204" pitchFamily="34" charset="0"/>
              </a:rPr>
              <a:t>múltiplos validadores</a:t>
            </a:r>
          </a:p>
          <a:p>
            <a:endParaRPr lang="pt-BR" sz="2400">
              <a:latin typeface="Candara" panose="020E0502030303020204" pitchFamily="34" charset="0"/>
            </a:endParaRPr>
          </a:p>
          <a:p>
            <a:r>
              <a:rPr lang="pt-BR" sz="2400">
                <a:latin typeface="Candara" panose="020E0502030303020204" pitchFamily="34" charset="0"/>
              </a:rPr>
              <a:t>Por exemplo, para a descrição do produto, além da validação de </a:t>
            </a:r>
            <a:r>
              <a:rPr lang="pt-BR" sz="2400" b="1">
                <a:latin typeface="Candara" panose="020E0502030303020204" pitchFamily="34" charset="0"/>
              </a:rPr>
              <a:t>obrigatoriedade</a:t>
            </a:r>
            <a:r>
              <a:rPr lang="pt-BR" sz="2400">
                <a:latin typeface="Candara" panose="020E0502030303020204" pitchFamily="34" charset="0"/>
              </a:rPr>
              <a:t>, podemos aplicar um </a:t>
            </a:r>
            <a:r>
              <a:rPr lang="pt-BR" sz="2400" b="1">
                <a:latin typeface="Candara" panose="020E0502030303020204" pitchFamily="34" charset="0"/>
              </a:rPr>
              <a:t>tamanho mínimo aceitável</a:t>
            </a:r>
            <a:r>
              <a:rPr lang="pt-BR" sz="2400">
                <a:latin typeface="Candara" panose="020E0502030303020204" pitchFamily="34" charset="0"/>
              </a:rPr>
              <a:t>;</a:t>
            </a:r>
          </a:p>
          <a:p>
            <a:pPr lvl="1"/>
            <a:r>
              <a:rPr lang="pt-BR">
                <a:latin typeface="Candara" panose="020E0502030303020204" pitchFamily="34" charset="0"/>
              </a:rPr>
              <a:t>Neste caso, usamos </a:t>
            </a:r>
            <a:r>
              <a:rPr lang="pt-BR" b="1">
                <a:latin typeface="Consolas" panose="020B0609020204030204" pitchFamily="49" charset="0"/>
              </a:rPr>
              <a:t>Validators.minLength(x)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3261A314-03B9-457F-AA05-84FF16A806AF}"/>
              </a:ext>
            </a:extLst>
          </p:cNvPr>
          <p:cNvSpPr/>
          <p:nvPr/>
        </p:nvSpPr>
        <p:spPr>
          <a:xfrm>
            <a:off x="1629091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C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Múltiplos validadores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324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ítulo 1">
            <a:extLst>
              <a:ext uri="{FF2B5EF4-FFF2-40B4-BE49-F238E27FC236}">
                <a16:creationId xmlns:a16="http://schemas.microsoft.com/office/drawing/2014/main" id="{E02382E3-A0FB-4139-851F-A5E030BD1D40}"/>
              </a:ext>
            </a:extLst>
          </p:cNvPr>
          <p:cNvSpPr txBox="1">
            <a:spLocks/>
          </p:cNvSpPr>
          <p:nvPr/>
        </p:nvSpPr>
        <p:spPr>
          <a:xfrm>
            <a:off x="1459345" y="720001"/>
            <a:ext cx="106405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Codar a </a:t>
            </a:r>
            <a:r>
              <a:rPr lang="pt-BR" sz="2400" b="1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CLASSE</a:t>
            </a:r>
            <a:r>
              <a:rPr lang="pt-BR" sz="2400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: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9" name="Rectangle: Diagonal Corners Snipped 21">
            <a:extLst>
              <a:ext uri="{FF2B5EF4-FFF2-40B4-BE49-F238E27FC236}">
                <a16:creationId xmlns:a16="http://schemas.microsoft.com/office/drawing/2014/main" id="{D75CCCED-1099-48EA-8FEE-08651103EB26}"/>
              </a:ext>
            </a:extLst>
          </p:cNvPr>
          <p:cNvSpPr/>
          <p:nvPr/>
        </p:nvSpPr>
        <p:spPr>
          <a:xfrm>
            <a:off x="639095" y="703017"/>
            <a:ext cx="720000" cy="720000"/>
          </a:xfrm>
          <a:prstGeom prst="snip2DiagRect">
            <a:avLst>
              <a:gd name="adj1" fmla="val 0"/>
              <a:gd name="adj2" fmla="val 33323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1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5" name="Rectangle: Diagonal Corners Snipped 21">
            <a:extLst>
              <a:ext uri="{FF2B5EF4-FFF2-40B4-BE49-F238E27FC236}">
                <a16:creationId xmlns:a16="http://schemas.microsoft.com/office/drawing/2014/main" id="{9976F955-4D03-4CFE-8D4F-1DD51A6CEE4C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Múltiplos validadores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F9AD527-C165-4312-A084-F3CAFB6518D2}"/>
              </a:ext>
            </a:extLst>
          </p:cNvPr>
          <p:cNvSpPr/>
          <p:nvPr/>
        </p:nvSpPr>
        <p:spPr>
          <a:xfrm>
            <a:off x="639095" y="2083226"/>
            <a:ext cx="11460748" cy="4687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BookFormComponent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4FB4D8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  </a:t>
            </a:r>
            <a:r>
              <a:rPr lang="pt-BR" sz="1600" b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//...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formulario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formBuilder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title   : [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compose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 [</a:t>
            </a:r>
            <a:r>
              <a:rPr lang="pt-BR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>
                <a:solidFill>
                  <a:srgbClr val="8DEC9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)] ) ],</a:t>
            </a: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category: [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0C34369-3C69-4B95-8295-803E5279D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5" y="1543225"/>
            <a:ext cx="3072856" cy="540000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6DF7F1C-C8BE-4442-96B5-058B8C741697}"/>
              </a:ext>
            </a:extLst>
          </p:cNvPr>
          <p:cNvSpPr/>
          <p:nvPr/>
        </p:nvSpPr>
        <p:spPr>
          <a:xfrm>
            <a:off x="5385105" y="3844827"/>
            <a:ext cx="2160000" cy="0"/>
          </a:xfrm>
          <a:prstGeom prst="roundRect">
            <a:avLst/>
          </a:prstGeom>
          <a:noFill/>
          <a:ln w="28575" cap="rnd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B7DF4FD-8F37-4947-89FA-92277C1B0E98}"/>
              </a:ext>
            </a:extLst>
          </p:cNvPr>
          <p:cNvSpPr/>
          <p:nvPr/>
        </p:nvSpPr>
        <p:spPr>
          <a:xfrm>
            <a:off x="7739714" y="3844827"/>
            <a:ext cx="2520000" cy="0"/>
          </a:xfrm>
          <a:prstGeom prst="roundRect">
            <a:avLst/>
          </a:prstGeom>
          <a:noFill/>
          <a:ln w="28575" cap="rnd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B1E825C-F9B9-4142-9085-2584417C750E}"/>
              </a:ext>
            </a:extLst>
          </p:cNvPr>
          <p:cNvSpPr/>
          <p:nvPr/>
        </p:nvSpPr>
        <p:spPr>
          <a:xfrm>
            <a:off x="2988536" y="3596106"/>
            <a:ext cx="2232000" cy="25200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8658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ítulo 1">
            <a:extLst>
              <a:ext uri="{FF2B5EF4-FFF2-40B4-BE49-F238E27FC236}">
                <a16:creationId xmlns:a16="http://schemas.microsoft.com/office/drawing/2014/main" id="{E02382E3-A0FB-4139-851F-A5E030BD1D40}"/>
              </a:ext>
            </a:extLst>
          </p:cNvPr>
          <p:cNvSpPr txBox="1">
            <a:spLocks/>
          </p:cNvSpPr>
          <p:nvPr/>
        </p:nvSpPr>
        <p:spPr>
          <a:xfrm>
            <a:off x="1459345" y="720001"/>
            <a:ext cx="106405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Codar a </a:t>
            </a:r>
            <a:r>
              <a:rPr lang="pt-BR" sz="2400" b="1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PÁGINA</a:t>
            </a:r>
            <a:r>
              <a:rPr lang="pt-BR" sz="2400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: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9" name="Rectangle: Diagonal Corners Snipped 21">
            <a:extLst>
              <a:ext uri="{FF2B5EF4-FFF2-40B4-BE49-F238E27FC236}">
                <a16:creationId xmlns:a16="http://schemas.microsoft.com/office/drawing/2014/main" id="{D75CCCED-1099-48EA-8FEE-08651103EB26}"/>
              </a:ext>
            </a:extLst>
          </p:cNvPr>
          <p:cNvSpPr/>
          <p:nvPr/>
        </p:nvSpPr>
        <p:spPr>
          <a:xfrm>
            <a:off x="639095" y="703017"/>
            <a:ext cx="720000" cy="720000"/>
          </a:xfrm>
          <a:prstGeom prst="snip2DiagRect">
            <a:avLst>
              <a:gd name="adj1" fmla="val 0"/>
              <a:gd name="adj2" fmla="val 33323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2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5" name="Rectangle: Diagonal Corners Snipped 21">
            <a:extLst>
              <a:ext uri="{FF2B5EF4-FFF2-40B4-BE49-F238E27FC236}">
                <a16:creationId xmlns:a16="http://schemas.microsoft.com/office/drawing/2014/main" id="{9976F955-4D03-4CFE-8D4F-1DD51A6CEE4C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Múltiplos validadores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F9AD527-C165-4312-A084-F3CAFB6518D2}"/>
              </a:ext>
            </a:extLst>
          </p:cNvPr>
          <p:cNvSpPr/>
          <p:nvPr/>
        </p:nvSpPr>
        <p:spPr>
          <a:xfrm>
            <a:off x="639095" y="2083226"/>
            <a:ext cx="11460748" cy="33108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*ngIf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formulario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)?.</a:t>
            </a:r>
            <a:r>
              <a:rPr lang="pt-BR" sz="16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?.[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text-danger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Título deve ser informado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*ngIf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formulario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)?.</a:t>
            </a:r>
            <a:r>
              <a:rPr lang="pt-BR" sz="16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?.[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text-danger</a:t>
            </a:r>
            <a:r>
              <a:rPr lang="pt-BR" sz="16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Título deve ter tamanho mínimo de 5 caracteres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6DF7F1C-C8BE-4442-96B5-058B8C741697}"/>
              </a:ext>
            </a:extLst>
          </p:cNvPr>
          <p:cNvSpPr/>
          <p:nvPr/>
        </p:nvSpPr>
        <p:spPr>
          <a:xfrm>
            <a:off x="5745324" y="3124389"/>
            <a:ext cx="1440000" cy="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B1E825C-F9B9-4142-9085-2584417C750E}"/>
              </a:ext>
            </a:extLst>
          </p:cNvPr>
          <p:cNvSpPr/>
          <p:nvPr/>
        </p:nvSpPr>
        <p:spPr>
          <a:xfrm>
            <a:off x="639093" y="2884903"/>
            <a:ext cx="9779525" cy="76345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CCF925C-A323-4989-AF86-CDF11392D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206" y="1543225"/>
            <a:ext cx="3178639" cy="540000"/>
          </a:xfrm>
          <a:prstGeom prst="rect">
            <a:avLst/>
          </a:prstGeom>
        </p:spPr>
      </p:pic>
      <p:sp>
        <p:nvSpPr>
          <p:cNvPr id="14" name="Seta: Pentágono 13">
            <a:extLst>
              <a:ext uri="{FF2B5EF4-FFF2-40B4-BE49-F238E27FC236}">
                <a16:creationId xmlns:a16="http://schemas.microsoft.com/office/drawing/2014/main" id="{1CC0CDF4-B6C6-4CA5-97CD-A3431222B061}"/>
              </a:ext>
            </a:extLst>
          </p:cNvPr>
          <p:cNvSpPr/>
          <p:nvPr/>
        </p:nvSpPr>
        <p:spPr>
          <a:xfrm flipH="1">
            <a:off x="7833415" y="4103511"/>
            <a:ext cx="4080505" cy="970137"/>
          </a:xfrm>
          <a:prstGeom prst="homePlate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bg1"/>
                </a:solidFill>
                <a:latin typeface="Candara" panose="020E0502030303020204" pitchFamily="34" charset="0"/>
              </a:rPr>
              <a:t>Declaramos uma messagem específica para cada validador</a:t>
            </a:r>
            <a:endParaRPr lang="pt-BR" sz="2000" b="1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Seta: para a Esquerda 15">
            <a:extLst>
              <a:ext uri="{FF2B5EF4-FFF2-40B4-BE49-F238E27FC236}">
                <a16:creationId xmlns:a16="http://schemas.microsoft.com/office/drawing/2014/main" id="{667BB8F8-F1D8-47E0-A635-F68001EDE0CA}"/>
              </a:ext>
            </a:extLst>
          </p:cNvPr>
          <p:cNvSpPr/>
          <p:nvPr/>
        </p:nvSpPr>
        <p:spPr>
          <a:xfrm>
            <a:off x="10606297" y="3118758"/>
            <a:ext cx="720000" cy="252000"/>
          </a:xfrm>
          <a:prstGeom prst="leftArrow">
            <a:avLst>
              <a:gd name="adj1" fmla="val 100000"/>
              <a:gd name="adj2" fmla="val 7015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u="sng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eta: para a Esquerda 17">
            <a:extLst>
              <a:ext uri="{FF2B5EF4-FFF2-40B4-BE49-F238E27FC236}">
                <a16:creationId xmlns:a16="http://schemas.microsoft.com/office/drawing/2014/main" id="{074F82A4-18CB-47C2-9657-87E1C4E8FC21}"/>
              </a:ext>
            </a:extLst>
          </p:cNvPr>
          <p:cNvSpPr/>
          <p:nvPr/>
        </p:nvSpPr>
        <p:spPr>
          <a:xfrm>
            <a:off x="10606297" y="2339873"/>
            <a:ext cx="720000" cy="252000"/>
          </a:xfrm>
          <a:prstGeom prst="leftArrow">
            <a:avLst>
              <a:gd name="adj1" fmla="val 100000"/>
              <a:gd name="adj2" fmla="val 7015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u="sng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Seta: para a Esquerda 19">
            <a:extLst>
              <a:ext uri="{FF2B5EF4-FFF2-40B4-BE49-F238E27FC236}">
                <a16:creationId xmlns:a16="http://schemas.microsoft.com/office/drawing/2014/main" id="{1FF51317-E764-46C5-B645-40A5D7585B9E}"/>
              </a:ext>
            </a:extLst>
          </p:cNvPr>
          <p:cNvSpPr/>
          <p:nvPr/>
        </p:nvSpPr>
        <p:spPr>
          <a:xfrm>
            <a:off x="11326296" y="2339873"/>
            <a:ext cx="252000" cy="1763637"/>
          </a:xfrm>
          <a:prstGeom prst="leftArrow">
            <a:avLst>
              <a:gd name="adj1" fmla="val 10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u="sng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Seta: Pentágono 20">
            <a:extLst>
              <a:ext uri="{FF2B5EF4-FFF2-40B4-BE49-F238E27FC236}">
                <a16:creationId xmlns:a16="http://schemas.microsoft.com/office/drawing/2014/main" id="{5C342CD0-4737-474A-B178-3C142050BBFD}"/>
              </a:ext>
            </a:extLst>
          </p:cNvPr>
          <p:cNvSpPr/>
          <p:nvPr/>
        </p:nvSpPr>
        <p:spPr>
          <a:xfrm flipH="1">
            <a:off x="639092" y="5552192"/>
            <a:ext cx="11460748" cy="900000"/>
          </a:xfrm>
          <a:prstGeom prst="homePlate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2000" b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Importante: </a:t>
            </a:r>
            <a:r>
              <a:rPr lang="pt-BR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['minlength']</a:t>
            </a:r>
            <a:r>
              <a:rPr lang="pt-BR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ndara" panose="020E0502030303020204" pitchFamily="34" charset="0"/>
              </a:rPr>
              <a:t> é tudo minúsculo</a:t>
            </a:r>
            <a:endParaRPr lang="pt-BR" sz="2000" b="1" dirty="0" err="1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2300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ítulo 1">
            <a:extLst>
              <a:ext uri="{FF2B5EF4-FFF2-40B4-BE49-F238E27FC236}">
                <a16:creationId xmlns:a16="http://schemas.microsoft.com/office/drawing/2014/main" id="{E02382E3-A0FB-4139-851F-A5E030BD1D40}"/>
              </a:ext>
            </a:extLst>
          </p:cNvPr>
          <p:cNvSpPr txBox="1">
            <a:spLocks/>
          </p:cNvSpPr>
          <p:nvPr/>
        </p:nvSpPr>
        <p:spPr>
          <a:xfrm>
            <a:off x="1459345" y="720001"/>
            <a:ext cx="106405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Conferir no navegador: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9" name="Rectangle: Diagonal Corners Snipped 21">
            <a:extLst>
              <a:ext uri="{FF2B5EF4-FFF2-40B4-BE49-F238E27FC236}">
                <a16:creationId xmlns:a16="http://schemas.microsoft.com/office/drawing/2014/main" id="{D75CCCED-1099-48EA-8FEE-08651103EB26}"/>
              </a:ext>
            </a:extLst>
          </p:cNvPr>
          <p:cNvSpPr/>
          <p:nvPr/>
        </p:nvSpPr>
        <p:spPr>
          <a:xfrm>
            <a:off x="639095" y="703017"/>
            <a:ext cx="720000" cy="720000"/>
          </a:xfrm>
          <a:prstGeom prst="snip2DiagRect">
            <a:avLst>
              <a:gd name="adj1" fmla="val 0"/>
              <a:gd name="adj2" fmla="val 33323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3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5" name="Rectangle: Diagonal Corners Snipped 21">
            <a:extLst>
              <a:ext uri="{FF2B5EF4-FFF2-40B4-BE49-F238E27FC236}">
                <a16:creationId xmlns:a16="http://schemas.microsoft.com/office/drawing/2014/main" id="{9976F955-4D03-4CFE-8D4F-1DD51A6CEE4C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Múltiplos validadores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FA1CA60-A3CE-4413-A481-4C4619B6B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45" y="1642813"/>
            <a:ext cx="3801005" cy="35723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Rolagem: Vertical 20">
            <a:extLst>
              <a:ext uri="{FF2B5EF4-FFF2-40B4-BE49-F238E27FC236}">
                <a16:creationId xmlns:a16="http://schemas.microsoft.com/office/drawing/2014/main" id="{7D5D1D3C-3D11-4E53-B752-D8A7ABA8992E}"/>
              </a:ext>
            </a:extLst>
          </p:cNvPr>
          <p:cNvSpPr/>
          <p:nvPr/>
        </p:nvSpPr>
        <p:spPr>
          <a:xfrm>
            <a:off x="5698837" y="2170013"/>
            <a:ext cx="6401008" cy="2160000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  <a:latin typeface="Candara" panose="020E0502030303020204" pitchFamily="34" charset="0"/>
              </a:rPr>
              <a:t>A mensagem de validação altera-se conforme a validação corrente</a:t>
            </a:r>
          </a:p>
        </p:txBody>
      </p:sp>
    </p:spTree>
    <p:extLst>
      <p:ext uri="{BB962C8B-B14F-4D97-AF65-F5344CB8AC3E}">
        <p14:creationId xmlns:p14="http://schemas.microsoft.com/office/powerpoint/2010/main" val="343180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C4DACBA9-5BC9-41ED-9E4F-9AABC7808D15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Book Form Component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CCC7252E-E72D-4739-A055-B0E11B532440}"/>
              </a:ext>
            </a:extLst>
          </p:cNvPr>
          <p:cNvSpPr txBox="1">
            <a:spLocks/>
          </p:cNvSpPr>
          <p:nvPr/>
        </p:nvSpPr>
        <p:spPr>
          <a:xfrm>
            <a:off x="1299843" y="720001"/>
            <a:ext cx="1080000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Gerar o componente de formulário para produto: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B93A91A-380D-4B2E-AEB2-EF01A91EAA7C}"/>
              </a:ext>
            </a:extLst>
          </p:cNvPr>
          <p:cNvSpPr/>
          <p:nvPr/>
        </p:nvSpPr>
        <p:spPr>
          <a:xfrm>
            <a:off x="1299841" y="1682936"/>
            <a:ext cx="10634571" cy="720000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ng g c components/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book-form</a:t>
            </a:r>
            <a:endParaRPr lang="en-US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2C405D-74F2-43C7-A7A8-5897A88C7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44" y="2757560"/>
            <a:ext cx="5400000" cy="2097842"/>
          </a:xfrm>
          <a:prstGeom prst="rect">
            <a:avLst/>
          </a:prstGeom>
        </p:spPr>
      </p:pic>
      <p:sp>
        <p:nvSpPr>
          <p:cNvPr id="6" name="Subtítulo 1">
            <a:extLst>
              <a:ext uri="{FF2B5EF4-FFF2-40B4-BE49-F238E27FC236}">
                <a16:creationId xmlns:a16="http://schemas.microsoft.com/office/drawing/2014/main" id="{D7215BC7-310D-47F0-8E71-1185A30EC057}"/>
              </a:ext>
            </a:extLst>
          </p:cNvPr>
          <p:cNvSpPr txBox="1">
            <a:spLocks/>
          </p:cNvSpPr>
          <p:nvPr/>
        </p:nvSpPr>
        <p:spPr>
          <a:xfrm>
            <a:off x="579842" y="720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1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4825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A116040-4944-4B44-A417-7E6FB819E2FB}"/>
              </a:ext>
            </a:extLst>
          </p:cNvPr>
          <p:cNvSpPr/>
          <p:nvPr/>
        </p:nvSpPr>
        <p:spPr>
          <a:xfrm>
            <a:off x="1644072" y="3069000"/>
            <a:ext cx="10440000" cy="180000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Para entender melhor</a:t>
            </a:r>
            <a:endParaRPr lang="pt-BR" sz="3600" b="1" i="1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BB89161-9FE4-409D-9EAA-F587B4876695}"/>
              </a:ext>
            </a:extLst>
          </p:cNvPr>
          <p:cNvGrpSpPr/>
          <p:nvPr/>
        </p:nvGrpSpPr>
        <p:grpSpPr>
          <a:xfrm>
            <a:off x="6414072" y="2621360"/>
            <a:ext cx="900000" cy="900000"/>
            <a:chOff x="6340763" y="2529000"/>
            <a:chExt cx="900000" cy="900000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51BAF142-5BE1-438C-B87C-1027650B797E}"/>
                </a:ext>
              </a:extLst>
            </p:cNvPr>
            <p:cNvSpPr/>
            <p:nvPr/>
          </p:nvSpPr>
          <p:spPr>
            <a:xfrm>
              <a:off x="6340763" y="2529000"/>
              <a:ext cx="900000" cy="900000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 err="1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  <p:pic>
          <p:nvPicPr>
            <p:cNvPr id="9" name="Gráfico 8" descr="Diamante com preenchimento sólido">
              <a:extLst>
                <a:ext uri="{FF2B5EF4-FFF2-40B4-BE49-F238E27FC236}">
                  <a16:creationId xmlns:a16="http://schemas.microsoft.com/office/drawing/2014/main" id="{9E5012D2-F448-4B4B-81C5-87762C5A8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30763" y="2619000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47521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A116040-4944-4B44-A417-7E6FB819E2FB}"/>
              </a:ext>
            </a:extLst>
          </p:cNvPr>
          <p:cNvSpPr/>
          <p:nvPr/>
        </p:nvSpPr>
        <p:spPr>
          <a:xfrm>
            <a:off x="1644072" y="0"/>
            <a:ext cx="10440000" cy="72000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i="1">
                <a:solidFill>
                  <a:schemeClr val="bg1"/>
                </a:solidFill>
                <a:latin typeface="Candara" panose="020E0502030303020204" pitchFamily="34" charset="0"/>
              </a:rPr>
              <a:t>Para entender melhor</a:t>
            </a:r>
            <a:endParaRPr lang="pt-BR" sz="2800" b="1" i="1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A874D356-37A7-4E7E-9B3B-65F0DA9BF531}"/>
              </a:ext>
            </a:extLst>
          </p:cNvPr>
          <p:cNvGrpSpPr/>
          <p:nvPr/>
        </p:nvGrpSpPr>
        <p:grpSpPr>
          <a:xfrm>
            <a:off x="1708724" y="54000"/>
            <a:ext cx="612000" cy="612000"/>
            <a:chOff x="6340763" y="2529000"/>
            <a:chExt cx="900000" cy="90000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3F6F8C33-BCEE-4F0A-B0B6-2AA520292D02}"/>
                </a:ext>
              </a:extLst>
            </p:cNvPr>
            <p:cNvSpPr/>
            <p:nvPr/>
          </p:nvSpPr>
          <p:spPr>
            <a:xfrm>
              <a:off x="6340763" y="2529000"/>
              <a:ext cx="900000" cy="900000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 err="1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  <p:pic>
          <p:nvPicPr>
            <p:cNvPr id="14" name="Gráfico 13" descr="Diamante com preenchimento sólido">
              <a:extLst>
                <a:ext uri="{FF2B5EF4-FFF2-40B4-BE49-F238E27FC236}">
                  <a16:creationId xmlns:a16="http://schemas.microsoft.com/office/drawing/2014/main" id="{D077663B-2FA3-4F33-AA59-12A2E3C88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30763" y="2619000"/>
              <a:ext cx="720000" cy="720000"/>
            </a:xfrm>
            <a:prstGeom prst="rect">
              <a:avLst/>
            </a:prstGeom>
          </p:spPr>
        </p:pic>
      </p:grpSp>
      <p:sp>
        <p:nvSpPr>
          <p:cNvPr id="15" name="Subtítulo 1">
            <a:extLst>
              <a:ext uri="{FF2B5EF4-FFF2-40B4-BE49-F238E27FC236}">
                <a16:creationId xmlns:a16="http://schemas.microsoft.com/office/drawing/2014/main" id="{C3DAA352-64F2-4A39-9903-549C292DCD35}"/>
              </a:ext>
            </a:extLst>
          </p:cNvPr>
          <p:cNvSpPr txBox="1">
            <a:spLocks/>
          </p:cNvSpPr>
          <p:nvPr/>
        </p:nvSpPr>
        <p:spPr>
          <a:xfrm>
            <a:off x="554241" y="1583637"/>
            <a:ext cx="11520000" cy="263738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C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>
                <a:latin typeface="Candara" panose="020E0502030303020204" pitchFamily="34" charset="0"/>
              </a:rPr>
              <a:t>O que acabamos de ver foi a estratégica de </a:t>
            </a:r>
            <a:r>
              <a:rPr lang="pt-BR" sz="2400" b="1">
                <a:latin typeface="Candara" panose="020E0502030303020204" pitchFamily="34" charset="0"/>
              </a:rPr>
              <a:t>Validação Pré-submissão</a:t>
            </a:r>
          </a:p>
          <a:p>
            <a:endParaRPr lang="pt-BR" sz="2400">
              <a:latin typeface="Candara" panose="020E0502030303020204" pitchFamily="34" charset="0"/>
            </a:endParaRPr>
          </a:p>
          <a:p>
            <a:r>
              <a:rPr lang="pt-BR" sz="2400">
                <a:latin typeface="Candara" panose="020E0502030303020204" pitchFamily="34" charset="0"/>
              </a:rPr>
              <a:t>Nesta estratégia, a </a:t>
            </a:r>
            <a:r>
              <a:rPr lang="pt-BR" sz="2400">
                <a:highlight>
                  <a:srgbClr val="FFFF00"/>
                </a:highlight>
                <a:latin typeface="Candara" panose="020E0502030303020204" pitchFamily="34" charset="0"/>
              </a:rPr>
              <a:t>validação já acontece no carregamento </a:t>
            </a:r>
            <a:r>
              <a:rPr lang="pt-BR" sz="2400">
                <a:latin typeface="Candara" panose="020E0502030303020204" pitchFamily="34" charset="0"/>
              </a:rPr>
              <a:t>do formulário:</a:t>
            </a:r>
          </a:p>
          <a:p>
            <a:pPr lvl="1"/>
            <a:r>
              <a:rPr lang="pt-BR" b="1">
                <a:latin typeface="Candara" panose="020E0502030303020204" pitchFamily="34" charset="0"/>
              </a:rPr>
              <a:t>As mensagens de validação de cada input já aparecem para o usuário;</a:t>
            </a:r>
            <a:endParaRPr lang="pt-BR" sz="2800" b="1">
              <a:latin typeface="Candara" panose="020E0502030303020204" pitchFamily="34" charset="0"/>
            </a:endParaRPr>
          </a:p>
          <a:p>
            <a:pPr lvl="1"/>
            <a:r>
              <a:rPr lang="pt-BR" b="1">
                <a:latin typeface="Candara" panose="020E0502030303020204" pitchFamily="34" charset="0"/>
              </a:rPr>
              <a:t>O botão de submissão somente é habilitado quando o formulário estiver válido.</a:t>
            </a:r>
          </a:p>
          <a:p>
            <a:pPr marL="457200" lvl="1" indent="0">
              <a:buNone/>
            </a:pPr>
            <a:endParaRPr lang="pt-BR" b="1">
              <a:latin typeface="Candara" panose="020E0502030303020204" pitchFamily="34" charset="0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16BC2D71-5B3B-442C-B991-392E8A640810}"/>
              </a:ext>
            </a:extLst>
          </p:cNvPr>
          <p:cNvSpPr/>
          <p:nvPr/>
        </p:nvSpPr>
        <p:spPr>
          <a:xfrm>
            <a:off x="554241" y="863636"/>
            <a:ext cx="11520000" cy="7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C3300"/>
          </a:solidFill>
          <a:ln w="381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Validação pré-submissão</a:t>
            </a:r>
          </a:p>
        </p:txBody>
      </p:sp>
    </p:spTree>
    <p:extLst>
      <p:ext uri="{BB962C8B-B14F-4D97-AF65-F5344CB8AC3E}">
        <p14:creationId xmlns:p14="http://schemas.microsoft.com/office/powerpoint/2010/main" val="20920025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A116040-4944-4B44-A417-7E6FB819E2FB}"/>
              </a:ext>
            </a:extLst>
          </p:cNvPr>
          <p:cNvSpPr/>
          <p:nvPr/>
        </p:nvSpPr>
        <p:spPr>
          <a:xfrm>
            <a:off x="1644072" y="0"/>
            <a:ext cx="10440000" cy="72000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i="1">
                <a:solidFill>
                  <a:schemeClr val="bg1"/>
                </a:solidFill>
                <a:latin typeface="Candara" panose="020E0502030303020204" pitchFamily="34" charset="0"/>
              </a:rPr>
              <a:t>Para entender melhor</a:t>
            </a:r>
            <a:endParaRPr lang="pt-BR" sz="2800" b="1" i="1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A874D356-37A7-4E7E-9B3B-65F0DA9BF531}"/>
              </a:ext>
            </a:extLst>
          </p:cNvPr>
          <p:cNvGrpSpPr/>
          <p:nvPr/>
        </p:nvGrpSpPr>
        <p:grpSpPr>
          <a:xfrm>
            <a:off x="1708724" y="54000"/>
            <a:ext cx="612000" cy="612000"/>
            <a:chOff x="6340763" y="2529000"/>
            <a:chExt cx="900000" cy="90000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3F6F8C33-BCEE-4F0A-B0B6-2AA520292D02}"/>
                </a:ext>
              </a:extLst>
            </p:cNvPr>
            <p:cNvSpPr/>
            <p:nvPr/>
          </p:nvSpPr>
          <p:spPr>
            <a:xfrm>
              <a:off x="6340763" y="2529000"/>
              <a:ext cx="900000" cy="900000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 err="1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  <p:pic>
          <p:nvPicPr>
            <p:cNvPr id="14" name="Gráfico 13" descr="Diamante com preenchimento sólido">
              <a:extLst>
                <a:ext uri="{FF2B5EF4-FFF2-40B4-BE49-F238E27FC236}">
                  <a16:creationId xmlns:a16="http://schemas.microsoft.com/office/drawing/2014/main" id="{D077663B-2FA3-4F33-AA59-12A2E3C88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30763" y="2619000"/>
              <a:ext cx="720000" cy="720000"/>
            </a:xfrm>
            <a:prstGeom prst="rect">
              <a:avLst/>
            </a:prstGeom>
          </p:spPr>
        </p:pic>
      </p:grpSp>
      <p:sp>
        <p:nvSpPr>
          <p:cNvPr id="6" name="Subtítulo 1">
            <a:extLst>
              <a:ext uri="{FF2B5EF4-FFF2-40B4-BE49-F238E27FC236}">
                <a16:creationId xmlns:a16="http://schemas.microsoft.com/office/drawing/2014/main" id="{A2A50397-F51C-4D79-BECF-D6FEF18431CA}"/>
              </a:ext>
            </a:extLst>
          </p:cNvPr>
          <p:cNvSpPr txBox="1">
            <a:spLocks/>
          </p:cNvSpPr>
          <p:nvPr/>
        </p:nvSpPr>
        <p:spPr>
          <a:xfrm>
            <a:off x="2290618" y="2581218"/>
            <a:ext cx="7610765" cy="16955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kumimoji="0" lang="pt-BR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Formulários Reativos do Angular são poderosos e permitem ao desenvolver escolher que </a:t>
            </a:r>
            <a:r>
              <a:rPr kumimoji="0" lang="pt-BR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estratégica de validação</a:t>
            </a:r>
            <a:r>
              <a:rPr kumimoji="0" lang="pt-BR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usar:</a:t>
            </a:r>
          </a:p>
        </p:txBody>
      </p:sp>
    </p:spTree>
    <p:extLst>
      <p:ext uri="{BB962C8B-B14F-4D97-AF65-F5344CB8AC3E}">
        <p14:creationId xmlns:p14="http://schemas.microsoft.com/office/powerpoint/2010/main" val="31329926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A116040-4944-4B44-A417-7E6FB819E2FB}"/>
              </a:ext>
            </a:extLst>
          </p:cNvPr>
          <p:cNvSpPr/>
          <p:nvPr/>
        </p:nvSpPr>
        <p:spPr>
          <a:xfrm>
            <a:off x="1644072" y="0"/>
            <a:ext cx="10440000" cy="72000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i="1">
                <a:solidFill>
                  <a:schemeClr val="bg1"/>
                </a:solidFill>
                <a:latin typeface="Candara" panose="020E0502030303020204" pitchFamily="34" charset="0"/>
              </a:rPr>
              <a:t>Para entender melhor</a:t>
            </a:r>
            <a:endParaRPr lang="pt-BR" sz="2800" b="1" i="1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A874D356-37A7-4E7E-9B3B-65F0DA9BF531}"/>
              </a:ext>
            </a:extLst>
          </p:cNvPr>
          <p:cNvGrpSpPr/>
          <p:nvPr/>
        </p:nvGrpSpPr>
        <p:grpSpPr>
          <a:xfrm>
            <a:off x="1708724" y="54000"/>
            <a:ext cx="612000" cy="612000"/>
            <a:chOff x="6340763" y="2529000"/>
            <a:chExt cx="900000" cy="90000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3F6F8C33-BCEE-4F0A-B0B6-2AA520292D02}"/>
                </a:ext>
              </a:extLst>
            </p:cNvPr>
            <p:cNvSpPr/>
            <p:nvPr/>
          </p:nvSpPr>
          <p:spPr>
            <a:xfrm>
              <a:off x="6340763" y="2529000"/>
              <a:ext cx="900000" cy="900000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 err="1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  <p:pic>
          <p:nvPicPr>
            <p:cNvPr id="14" name="Gráfico 13" descr="Diamante com preenchimento sólido">
              <a:extLst>
                <a:ext uri="{FF2B5EF4-FFF2-40B4-BE49-F238E27FC236}">
                  <a16:creationId xmlns:a16="http://schemas.microsoft.com/office/drawing/2014/main" id="{D077663B-2FA3-4F33-AA59-12A2E3C88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30763" y="2619000"/>
              <a:ext cx="720000" cy="720000"/>
            </a:xfrm>
            <a:prstGeom prst="rect">
              <a:avLst/>
            </a:prstGeom>
          </p:spPr>
        </p:pic>
      </p:grpSp>
      <p:sp>
        <p:nvSpPr>
          <p:cNvPr id="6" name="Rectangle: Diagonal Corners Rounded 16">
            <a:extLst>
              <a:ext uri="{FF2B5EF4-FFF2-40B4-BE49-F238E27FC236}">
                <a16:creationId xmlns:a16="http://schemas.microsoft.com/office/drawing/2014/main" id="{7E309EEE-7AED-49E1-9E31-3875FE50BEF8}"/>
              </a:ext>
            </a:extLst>
          </p:cNvPr>
          <p:cNvSpPr/>
          <p:nvPr/>
        </p:nvSpPr>
        <p:spPr>
          <a:xfrm>
            <a:off x="835340" y="951345"/>
            <a:ext cx="11056905" cy="720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Estratégias de Validação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: Diagonal Corners Rounded 4">
            <a:extLst>
              <a:ext uri="{FF2B5EF4-FFF2-40B4-BE49-F238E27FC236}">
                <a16:creationId xmlns:a16="http://schemas.microsoft.com/office/drawing/2014/main" id="{DF8252F2-8F28-482B-9947-3A59902ECCC3}"/>
              </a:ext>
            </a:extLst>
          </p:cNvPr>
          <p:cNvSpPr/>
          <p:nvPr/>
        </p:nvSpPr>
        <p:spPr>
          <a:xfrm>
            <a:off x="835340" y="1969611"/>
            <a:ext cx="5400000" cy="900000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381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Validação pré-submissão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Rectangle: Diagonal Corners Rounded 4">
            <a:extLst>
              <a:ext uri="{FF2B5EF4-FFF2-40B4-BE49-F238E27FC236}">
                <a16:creationId xmlns:a16="http://schemas.microsoft.com/office/drawing/2014/main" id="{B44F81FB-0592-483E-BD0A-5B3DBB702761}"/>
              </a:ext>
            </a:extLst>
          </p:cNvPr>
          <p:cNvSpPr/>
          <p:nvPr/>
        </p:nvSpPr>
        <p:spPr>
          <a:xfrm>
            <a:off x="835340" y="3079508"/>
            <a:ext cx="5400000" cy="720000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bg1"/>
          </a:solidFill>
          <a:ln w="381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Validação já é feita no carregamento da página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9" name="Rectangle: Diagonal Corners Rounded 4">
            <a:extLst>
              <a:ext uri="{FF2B5EF4-FFF2-40B4-BE49-F238E27FC236}">
                <a16:creationId xmlns:a16="http://schemas.microsoft.com/office/drawing/2014/main" id="{C338541F-4995-4D84-ACF6-2673D86CB67F}"/>
              </a:ext>
            </a:extLst>
          </p:cNvPr>
          <p:cNvSpPr/>
          <p:nvPr/>
        </p:nvSpPr>
        <p:spPr>
          <a:xfrm>
            <a:off x="835340" y="4009405"/>
            <a:ext cx="5400000" cy="720000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bg1"/>
          </a:solidFill>
          <a:ln w="381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Messagens de feedback já são exibidas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0" name="Rectangle: Diagonal Corners Rounded 4">
            <a:extLst>
              <a:ext uri="{FF2B5EF4-FFF2-40B4-BE49-F238E27FC236}">
                <a16:creationId xmlns:a16="http://schemas.microsoft.com/office/drawing/2014/main" id="{0A887335-B2CC-4857-8725-F75CA053D8CB}"/>
              </a:ext>
            </a:extLst>
          </p:cNvPr>
          <p:cNvSpPr/>
          <p:nvPr/>
        </p:nvSpPr>
        <p:spPr>
          <a:xfrm>
            <a:off x="835340" y="4939303"/>
            <a:ext cx="5400000" cy="720000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bg1"/>
          </a:solidFill>
          <a:ln w="381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Botão de submissão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highlight>
                  <a:srgbClr val="FFFF00"/>
                </a:highlight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só é habilitado </a:t>
            </a: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quando formulário torna-se válido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1" name="Rectangle: Diagonal Corners Rounded 16">
            <a:extLst>
              <a:ext uri="{FF2B5EF4-FFF2-40B4-BE49-F238E27FC236}">
                <a16:creationId xmlns:a16="http://schemas.microsoft.com/office/drawing/2014/main" id="{CD677E90-4FB8-45DF-9F58-F2CAF6C3D028}"/>
              </a:ext>
            </a:extLst>
          </p:cNvPr>
          <p:cNvSpPr/>
          <p:nvPr/>
        </p:nvSpPr>
        <p:spPr>
          <a:xfrm>
            <a:off x="6492245" y="1929651"/>
            <a:ext cx="5400000" cy="900000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rgbClr val="660066"/>
          </a:solidFill>
          <a:ln w="381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2800" b="1">
                <a:latin typeface="Candara" panose="020E0502030303020204" pitchFamily="34" charset="0"/>
                <a:cs typeface="Calibri" panose="020F0502020204030204" pitchFamily="34" charset="0"/>
              </a:rPr>
              <a:t>Validação pós-submissão</a:t>
            </a:r>
            <a:endParaRPr lang="en-US" sz="28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: Diagonal Corners Rounded 16">
            <a:extLst>
              <a:ext uri="{FF2B5EF4-FFF2-40B4-BE49-F238E27FC236}">
                <a16:creationId xmlns:a16="http://schemas.microsoft.com/office/drawing/2014/main" id="{080A71A3-23C3-42A4-8AC2-690D075F92D3}"/>
              </a:ext>
            </a:extLst>
          </p:cNvPr>
          <p:cNvSpPr/>
          <p:nvPr/>
        </p:nvSpPr>
        <p:spPr>
          <a:xfrm>
            <a:off x="6492245" y="3052868"/>
            <a:ext cx="5400000" cy="720000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bg1"/>
          </a:solidFill>
          <a:ln w="381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20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Validação também acontece no carregamento da página</a:t>
            </a:r>
            <a:endParaRPr lang="en-US" sz="2000" dirty="0">
              <a:solidFill>
                <a:srgbClr val="660066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: Diagonal Corners Rounded 16">
            <a:extLst>
              <a:ext uri="{FF2B5EF4-FFF2-40B4-BE49-F238E27FC236}">
                <a16:creationId xmlns:a16="http://schemas.microsoft.com/office/drawing/2014/main" id="{81FF1126-2B71-4AB6-A886-F2D5D49232C0}"/>
              </a:ext>
            </a:extLst>
          </p:cNvPr>
          <p:cNvSpPr/>
          <p:nvPr/>
        </p:nvSpPr>
        <p:spPr>
          <a:xfrm>
            <a:off x="6492245" y="3996085"/>
            <a:ext cx="5400000" cy="720000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bg1"/>
          </a:solidFill>
          <a:ln w="381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20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As messagens de feedback também já são exibidas</a:t>
            </a:r>
            <a:endParaRPr lang="en-US" sz="2000" dirty="0">
              <a:solidFill>
                <a:srgbClr val="660066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BECCBEF1-11BC-49F8-9BAE-ADEECF6F535B}"/>
              </a:ext>
            </a:extLst>
          </p:cNvPr>
          <p:cNvSpPr/>
          <p:nvPr/>
        </p:nvSpPr>
        <p:spPr>
          <a:xfrm>
            <a:off x="6492245" y="4939303"/>
            <a:ext cx="5400000" cy="720000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bg1"/>
          </a:solidFill>
          <a:ln w="381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20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O botão de submissão </a:t>
            </a:r>
            <a:r>
              <a:rPr lang="en-US" sz="2000" b="1">
                <a:solidFill>
                  <a:srgbClr val="660066"/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fica habilitado o tempo todo</a:t>
            </a:r>
            <a:endParaRPr lang="en-US" sz="2000" b="1" dirty="0">
              <a:solidFill>
                <a:srgbClr val="660066"/>
              </a:solidFill>
              <a:highlight>
                <a:srgbClr val="FFFF00"/>
              </a:highlight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: Diagonal Corners Rounded 16">
            <a:extLst>
              <a:ext uri="{FF2B5EF4-FFF2-40B4-BE49-F238E27FC236}">
                <a16:creationId xmlns:a16="http://schemas.microsoft.com/office/drawing/2014/main" id="{BD976545-D800-4993-BD0C-DC44932D4F1E}"/>
              </a:ext>
            </a:extLst>
          </p:cNvPr>
          <p:cNvSpPr/>
          <p:nvPr/>
        </p:nvSpPr>
        <p:spPr>
          <a:xfrm>
            <a:off x="6492245" y="5778000"/>
            <a:ext cx="5400000" cy="720000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bg1"/>
          </a:solidFill>
          <a:ln w="381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20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O método de submissão valida o formulário</a:t>
            </a:r>
            <a:endParaRPr lang="en-US" sz="2000" dirty="0">
              <a:solidFill>
                <a:srgbClr val="660066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028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4922CDA-8932-4A38-B395-31D8B40C0CDF}"/>
              </a:ext>
            </a:extLst>
          </p:cNvPr>
          <p:cNvSpPr/>
          <p:nvPr/>
        </p:nvSpPr>
        <p:spPr>
          <a:xfrm>
            <a:off x="5989870" y="5149121"/>
            <a:ext cx="4320000" cy="1440000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: Diagonal Corners Rounded 4">
            <a:extLst>
              <a:ext uri="{FF2B5EF4-FFF2-40B4-BE49-F238E27FC236}">
                <a16:creationId xmlns:a16="http://schemas.microsoft.com/office/drawing/2014/main" id="{4A716725-C8FF-4AFD-A709-03EED9D4A775}"/>
              </a:ext>
            </a:extLst>
          </p:cNvPr>
          <p:cNvSpPr/>
          <p:nvPr/>
        </p:nvSpPr>
        <p:spPr>
          <a:xfrm>
            <a:off x="1629091" y="4789121"/>
            <a:ext cx="36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C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Validação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9" name="Rectangle: Diagonal Corners Rounded 4">
            <a:extLst>
              <a:ext uri="{FF2B5EF4-FFF2-40B4-BE49-F238E27FC236}">
                <a16:creationId xmlns:a16="http://schemas.microsoft.com/office/drawing/2014/main" id="{F66B5A7A-3BD5-431E-A701-8612C8DBFC2F}"/>
              </a:ext>
            </a:extLst>
          </p:cNvPr>
          <p:cNvSpPr/>
          <p:nvPr/>
        </p:nvSpPr>
        <p:spPr>
          <a:xfrm>
            <a:off x="6381198" y="4069121"/>
            <a:ext cx="36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Pré-submissão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4" name="Rectangle: Diagonal Corners Rounded 4">
            <a:extLst>
              <a:ext uri="{FF2B5EF4-FFF2-40B4-BE49-F238E27FC236}">
                <a16:creationId xmlns:a16="http://schemas.microsoft.com/office/drawing/2014/main" id="{8D5A1773-CD77-4641-8772-4A1288C1FB07}"/>
              </a:ext>
            </a:extLst>
          </p:cNvPr>
          <p:cNvSpPr/>
          <p:nvPr/>
        </p:nvSpPr>
        <p:spPr>
          <a:xfrm>
            <a:off x="6381198" y="5509121"/>
            <a:ext cx="36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Pós-submissão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EA44B144-AEDC-4224-ADFC-2E24922A35AF}"/>
              </a:ext>
            </a:extLst>
          </p:cNvPr>
          <p:cNvCxnSpPr>
            <a:endCxn id="9" idx="2"/>
          </p:cNvCxnSpPr>
          <p:nvPr/>
        </p:nvCxnSpPr>
        <p:spPr>
          <a:xfrm flipV="1">
            <a:off x="5229091" y="4429121"/>
            <a:ext cx="1152107" cy="72000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9038993-1D24-49CB-91AB-E9166BC4903C}"/>
              </a:ext>
            </a:extLst>
          </p:cNvPr>
          <p:cNvCxnSpPr>
            <a:cxnSpLocks/>
            <a:stCxn id="11" idx="0"/>
            <a:endCxn id="14" idx="2"/>
          </p:cNvCxnSpPr>
          <p:nvPr/>
        </p:nvCxnSpPr>
        <p:spPr>
          <a:xfrm>
            <a:off x="5229091" y="5149121"/>
            <a:ext cx="1152107" cy="72000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1769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16">
            <a:extLst>
              <a:ext uri="{FF2B5EF4-FFF2-40B4-BE49-F238E27FC236}">
                <a16:creationId xmlns:a16="http://schemas.microsoft.com/office/drawing/2014/main" id="{EFAC8932-BEBB-40B0-A1AE-DC7AC6CBE2D7}"/>
              </a:ext>
            </a:extLst>
          </p:cNvPr>
          <p:cNvSpPr/>
          <p:nvPr/>
        </p:nvSpPr>
        <p:spPr>
          <a:xfrm>
            <a:off x="1638327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2800" b="1">
                <a:latin typeface="Candara" panose="020E0502030303020204" pitchFamily="34" charset="0"/>
                <a:cs typeface="Calibri" panose="020F0502020204030204" pitchFamily="34" charset="0"/>
              </a:rPr>
              <a:t>Validação pós-submissão</a:t>
            </a:r>
            <a:endParaRPr lang="en-US" sz="28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A6608FD0-3568-4C20-87DC-0DEC56A1BDF3}"/>
              </a:ext>
            </a:extLst>
          </p:cNvPr>
          <p:cNvSpPr txBox="1">
            <a:spLocks/>
          </p:cNvSpPr>
          <p:nvPr/>
        </p:nvSpPr>
        <p:spPr>
          <a:xfrm>
            <a:off x="579845" y="720000"/>
            <a:ext cx="11520000" cy="5760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pt-BR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Com alguns ajustes, </a:t>
            </a:r>
            <a:r>
              <a:rPr lang="pt-BR">
                <a:latin typeface="Candara" panose="020E0502030303020204" pitchFamily="34" charset="0"/>
              </a:rPr>
              <a:t>é</a:t>
            </a:r>
            <a:r>
              <a:rPr kumimoji="0" lang="pt-BR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possível configurar a validação pós-submissão:</a:t>
            </a:r>
          </a:p>
        </p:txBody>
      </p:sp>
      <p:sp>
        <p:nvSpPr>
          <p:cNvPr id="5" name="Rectangle: Diagonal Corners Rounded 16">
            <a:extLst>
              <a:ext uri="{FF2B5EF4-FFF2-40B4-BE49-F238E27FC236}">
                <a16:creationId xmlns:a16="http://schemas.microsoft.com/office/drawing/2014/main" id="{7D33105B-60DE-4E9B-A69F-B62B46DFE77D}"/>
              </a:ext>
            </a:extLst>
          </p:cNvPr>
          <p:cNvSpPr/>
          <p:nvPr/>
        </p:nvSpPr>
        <p:spPr>
          <a:xfrm>
            <a:off x="1428193" y="1527295"/>
            <a:ext cx="10620000" cy="720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 w="381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pt-BR" sz="2400">
                <a:solidFill>
                  <a:schemeClr val="tx1"/>
                </a:solidFill>
                <a:latin typeface="Candara" panose="020E0502030303020204" pitchFamily="34" charset="0"/>
              </a:rPr>
              <a:t>Remover a regra de </a:t>
            </a:r>
            <a:r>
              <a:rPr lang="pt-BR" sz="2400">
                <a:solidFill>
                  <a:srgbClr val="FF0000"/>
                </a:solidFill>
                <a:latin typeface="Consolas" panose="020B0609020204030204" pitchFamily="49" charset="0"/>
              </a:rPr>
              <a:t>[disabled]</a:t>
            </a:r>
            <a:r>
              <a:rPr lang="pt-BR" sz="2400">
                <a:solidFill>
                  <a:schemeClr val="tx1"/>
                </a:solidFill>
                <a:latin typeface="Candara" panose="020E0502030303020204" pitchFamily="34" charset="0"/>
              </a:rPr>
              <a:t> do botão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: Diagonal Corners Rounded 16">
            <a:extLst>
              <a:ext uri="{FF2B5EF4-FFF2-40B4-BE49-F238E27FC236}">
                <a16:creationId xmlns:a16="http://schemas.microsoft.com/office/drawing/2014/main" id="{C72CAEA8-AA09-42B5-9C4C-41A640074903}"/>
              </a:ext>
            </a:extLst>
          </p:cNvPr>
          <p:cNvSpPr/>
          <p:nvPr/>
        </p:nvSpPr>
        <p:spPr>
          <a:xfrm>
            <a:off x="708193" y="1527295"/>
            <a:ext cx="720000" cy="720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660066"/>
          </a:solidFill>
          <a:ln w="381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sz="2400" b="1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endParaRPr lang="en-US" sz="24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: Diagonal Corners Rounded 16">
            <a:extLst>
              <a:ext uri="{FF2B5EF4-FFF2-40B4-BE49-F238E27FC236}">
                <a16:creationId xmlns:a16="http://schemas.microsoft.com/office/drawing/2014/main" id="{A687B23F-2C05-4F05-892A-3FB4E59B7D3C}"/>
              </a:ext>
            </a:extLst>
          </p:cNvPr>
          <p:cNvSpPr/>
          <p:nvPr/>
        </p:nvSpPr>
        <p:spPr>
          <a:xfrm>
            <a:off x="1420251" y="2677291"/>
            <a:ext cx="10627942" cy="720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 w="381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pt-BR" sz="2400">
                <a:solidFill>
                  <a:schemeClr val="tx1"/>
                </a:solidFill>
                <a:latin typeface="Candara" panose="020E0502030303020204" pitchFamily="34" charset="0"/>
              </a:rPr>
              <a:t>Modificar o método de submissão 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: Diagonal Corners Rounded 16">
            <a:extLst>
              <a:ext uri="{FF2B5EF4-FFF2-40B4-BE49-F238E27FC236}">
                <a16:creationId xmlns:a16="http://schemas.microsoft.com/office/drawing/2014/main" id="{00AF9FF6-BC17-4AFC-8DEE-44BD7A8BF8F0}"/>
              </a:ext>
            </a:extLst>
          </p:cNvPr>
          <p:cNvSpPr/>
          <p:nvPr/>
        </p:nvSpPr>
        <p:spPr>
          <a:xfrm>
            <a:off x="704222" y="2677291"/>
            <a:ext cx="720000" cy="720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660066"/>
          </a:solidFill>
          <a:ln w="381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sz="2400" b="1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  <a:endParaRPr lang="en-US" sz="24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9528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C4DACBA9-5BC9-41ED-9E4F-9AABC7808D15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kumimoji="0" lang="pt-BR" sz="28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Validação pós-submissão</a:t>
            </a:r>
            <a:endParaRPr kumimoji="0" lang="pt-B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439752E-C6B5-493D-93BF-C347F9BB84B3}"/>
              </a:ext>
            </a:extLst>
          </p:cNvPr>
          <p:cNvSpPr/>
          <p:nvPr/>
        </p:nvSpPr>
        <p:spPr>
          <a:xfrm>
            <a:off x="708193" y="2201208"/>
            <a:ext cx="11340000" cy="257458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onCadastrar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4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[disabled]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formulario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invalid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4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btn btn-primary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Cadastrar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: Diagonal Corners Rounded 16">
            <a:extLst>
              <a:ext uri="{FF2B5EF4-FFF2-40B4-BE49-F238E27FC236}">
                <a16:creationId xmlns:a16="http://schemas.microsoft.com/office/drawing/2014/main" id="{2596FE50-ACAD-4727-BE39-E0AE3872ABD8}"/>
              </a:ext>
            </a:extLst>
          </p:cNvPr>
          <p:cNvSpPr/>
          <p:nvPr/>
        </p:nvSpPr>
        <p:spPr>
          <a:xfrm>
            <a:off x="1428193" y="830604"/>
            <a:ext cx="10620000" cy="720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 w="381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pt-BR" sz="2400">
                <a:solidFill>
                  <a:schemeClr val="tx1"/>
                </a:solidFill>
                <a:latin typeface="Candara" panose="020E0502030303020204" pitchFamily="34" charset="0"/>
              </a:rPr>
              <a:t>Remover a regra de </a:t>
            </a:r>
            <a:r>
              <a:rPr lang="pt-BR" sz="2400">
                <a:solidFill>
                  <a:srgbClr val="FF0000"/>
                </a:solidFill>
                <a:latin typeface="Consolas" panose="020B0609020204030204" pitchFamily="49" charset="0"/>
              </a:rPr>
              <a:t>[disabled]</a:t>
            </a:r>
            <a:r>
              <a:rPr lang="pt-BR" sz="2400">
                <a:solidFill>
                  <a:schemeClr val="tx1"/>
                </a:solidFill>
                <a:latin typeface="Candara" panose="020E0502030303020204" pitchFamily="34" charset="0"/>
              </a:rPr>
              <a:t> do botão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: Diagonal Corners Rounded 16">
            <a:extLst>
              <a:ext uri="{FF2B5EF4-FFF2-40B4-BE49-F238E27FC236}">
                <a16:creationId xmlns:a16="http://schemas.microsoft.com/office/drawing/2014/main" id="{AB542579-FE56-446E-8615-089291CB3F21}"/>
              </a:ext>
            </a:extLst>
          </p:cNvPr>
          <p:cNvSpPr/>
          <p:nvPr/>
        </p:nvSpPr>
        <p:spPr>
          <a:xfrm>
            <a:off x="708193" y="830604"/>
            <a:ext cx="720000" cy="720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660066"/>
          </a:solidFill>
          <a:ln w="381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sz="2400" b="1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endParaRPr lang="en-US" sz="24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Seta: Pentágono 17">
            <a:extLst>
              <a:ext uri="{FF2B5EF4-FFF2-40B4-BE49-F238E27FC236}">
                <a16:creationId xmlns:a16="http://schemas.microsoft.com/office/drawing/2014/main" id="{3F3711D9-88D7-4591-81BB-F49DC78A01EA}"/>
              </a:ext>
            </a:extLst>
          </p:cNvPr>
          <p:cNvSpPr/>
          <p:nvPr/>
        </p:nvSpPr>
        <p:spPr>
          <a:xfrm flipH="1">
            <a:off x="5553427" y="3010137"/>
            <a:ext cx="2499360" cy="540000"/>
          </a:xfrm>
          <a:prstGeom prst="homePlate">
            <a:avLst>
              <a:gd name="adj" fmla="val 0"/>
            </a:avLst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bg1"/>
                </a:solidFill>
                <a:latin typeface="Candara" panose="020E0502030303020204" pitchFamily="34" charset="0"/>
              </a:rPr>
              <a:t>Remover</a:t>
            </a:r>
            <a:endParaRPr lang="pt-BR" b="1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Seta: Pentágono 20">
            <a:extLst>
              <a:ext uri="{FF2B5EF4-FFF2-40B4-BE49-F238E27FC236}">
                <a16:creationId xmlns:a16="http://schemas.microsoft.com/office/drawing/2014/main" id="{2B987DBB-F806-431F-8F7B-DD7672468E78}"/>
              </a:ext>
            </a:extLst>
          </p:cNvPr>
          <p:cNvSpPr/>
          <p:nvPr/>
        </p:nvSpPr>
        <p:spPr>
          <a:xfrm flipH="1">
            <a:off x="5003518" y="3154137"/>
            <a:ext cx="767624" cy="235130"/>
          </a:xfrm>
          <a:prstGeom prst="homePlate">
            <a:avLst>
              <a:gd name="adj" fmla="val 1018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D25EEA0-01DD-426E-BB88-1E71D5770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554" y="1661208"/>
            <a:ext cx="3178639" cy="540000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7C7BB11-71B2-4197-BB22-8127270ED5ED}"/>
              </a:ext>
            </a:extLst>
          </p:cNvPr>
          <p:cNvSpPr/>
          <p:nvPr/>
        </p:nvSpPr>
        <p:spPr>
          <a:xfrm>
            <a:off x="1659846" y="3154136"/>
            <a:ext cx="3235428" cy="235131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7098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C4DACBA9-5BC9-41ED-9E4F-9AABC7808D15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kumimoji="0" lang="pt-BR" sz="28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Validação pós-submissão</a:t>
            </a:r>
            <a:endParaRPr kumimoji="0" lang="pt-B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439752E-C6B5-493D-93BF-C347F9BB84B3}"/>
              </a:ext>
            </a:extLst>
          </p:cNvPr>
          <p:cNvSpPr/>
          <p:nvPr/>
        </p:nvSpPr>
        <p:spPr>
          <a:xfrm>
            <a:off x="708193" y="2201208"/>
            <a:ext cx="11340000" cy="257458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onCadastrar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formulario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invalid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alertService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Formulário inválido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Existem campos pendentes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//ok...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: Diagonal Corners Rounded 16">
            <a:extLst>
              <a:ext uri="{FF2B5EF4-FFF2-40B4-BE49-F238E27FC236}">
                <a16:creationId xmlns:a16="http://schemas.microsoft.com/office/drawing/2014/main" id="{2596FE50-ACAD-4727-BE39-E0AE3872ABD8}"/>
              </a:ext>
            </a:extLst>
          </p:cNvPr>
          <p:cNvSpPr/>
          <p:nvPr/>
        </p:nvSpPr>
        <p:spPr>
          <a:xfrm>
            <a:off x="1428193" y="830604"/>
            <a:ext cx="10620000" cy="720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 w="381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pt-BR" sz="2400">
                <a:solidFill>
                  <a:schemeClr val="tx1"/>
                </a:solidFill>
                <a:latin typeface="Candara" panose="020E0502030303020204" pitchFamily="34" charset="0"/>
              </a:rPr>
              <a:t>Modificar o método de submissão 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: Diagonal Corners Rounded 16">
            <a:extLst>
              <a:ext uri="{FF2B5EF4-FFF2-40B4-BE49-F238E27FC236}">
                <a16:creationId xmlns:a16="http://schemas.microsoft.com/office/drawing/2014/main" id="{AB542579-FE56-446E-8615-089291CB3F21}"/>
              </a:ext>
            </a:extLst>
          </p:cNvPr>
          <p:cNvSpPr/>
          <p:nvPr/>
        </p:nvSpPr>
        <p:spPr>
          <a:xfrm>
            <a:off x="708193" y="830604"/>
            <a:ext cx="720000" cy="720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660066"/>
          </a:solidFill>
          <a:ln w="381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sz="2400" b="1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  <a:endParaRPr lang="en-US" sz="24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FF1E276-3FB1-48E3-997C-9509E969E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93" y="1661208"/>
            <a:ext cx="3072856" cy="540000"/>
          </a:xfrm>
          <a:prstGeom prst="rect">
            <a:avLst/>
          </a:prstGeom>
        </p:spPr>
      </p:pic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56A15647-5CDD-424C-B330-413C5E6A448C}"/>
              </a:ext>
            </a:extLst>
          </p:cNvPr>
          <p:cNvSpPr/>
          <p:nvPr/>
        </p:nvSpPr>
        <p:spPr>
          <a:xfrm flipH="1">
            <a:off x="9097818" y="3253671"/>
            <a:ext cx="2520000" cy="540000"/>
          </a:xfrm>
          <a:prstGeom prst="homePlate">
            <a:avLst>
              <a:gd name="adj" fmla="val 10185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  <a:latin typeface="Candara" panose="020E0502030303020204" pitchFamily="34" charset="0"/>
              </a:rPr>
              <a:t>Adicionar este </a:t>
            </a:r>
            <a:r>
              <a:rPr lang="pt-BR" sz="1600" b="1">
                <a:solidFill>
                  <a:schemeClr val="tx1"/>
                </a:solidFill>
                <a:latin typeface="Candara" panose="020E0502030303020204" pitchFamily="34" charset="0"/>
              </a:rPr>
              <a:t>if</a:t>
            </a:r>
            <a:endParaRPr lang="pt-BR" sz="1600" b="1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391E392-11B1-474A-8193-D68D6ADEFCB3}"/>
              </a:ext>
            </a:extLst>
          </p:cNvPr>
          <p:cNvSpPr/>
          <p:nvPr/>
        </p:nvSpPr>
        <p:spPr>
          <a:xfrm>
            <a:off x="1237673" y="3047999"/>
            <a:ext cx="7860145" cy="951345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6952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C4DACBA9-5BC9-41ED-9E4F-9AABC7808D15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kumimoji="0" lang="pt-BR" sz="28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Validação pós-submissão</a:t>
            </a:r>
            <a:endParaRPr kumimoji="0" lang="pt-B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1" name="Rolagem: Vertical 10">
            <a:extLst>
              <a:ext uri="{FF2B5EF4-FFF2-40B4-BE49-F238E27FC236}">
                <a16:creationId xmlns:a16="http://schemas.microsoft.com/office/drawing/2014/main" id="{A730DDBD-2DF9-4FF9-983B-46A478C21EC1}"/>
              </a:ext>
            </a:extLst>
          </p:cNvPr>
          <p:cNvSpPr/>
          <p:nvPr/>
        </p:nvSpPr>
        <p:spPr>
          <a:xfrm>
            <a:off x="708193" y="784699"/>
            <a:ext cx="3960000" cy="720000"/>
          </a:xfrm>
          <a:prstGeom prst="verticalScroll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>
                <a:solidFill>
                  <a:schemeClr val="bg1"/>
                </a:solidFill>
                <a:latin typeface="Candara" panose="020E0502030303020204" pitchFamily="34" charset="0"/>
              </a:rPr>
              <a:t>Testando cenário negativo...</a:t>
            </a:r>
            <a:endParaRPr lang="pt-BR" sz="2000" b="1" i="1" dirty="0" err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468850-9485-444D-9CFB-3A2E1FBA2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073" y="1561839"/>
            <a:ext cx="7725853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640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1CF0F59-C008-4D37-9DBB-020A44EF3281}"/>
              </a:ext>
            </a:extLst>
          </p:cNvPr>
          <p:cNvSpPr/>
          <p:nvPr/>
        </p:nvSpPr>
        <p:spPr>
          <a:xfrm>
            <a:off x="1629091" y="3791892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Formulários avançados: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Data Driven (Reativos)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B0FA03FA-51DA-46DB-B30B-F5ED776937AB}"/>
              </a:ext>
            </a:extLst>
          </p:cNvPr>
          <p:cNvSpPr txBox="1">
            <a:spLocks/>
          </p:cNvSpPr>
          <p:nvPr/>
        </p:nvSpPr>
        <p:spPr>
          <a:xfrm>
            <a:off x="1785895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ndara" panose="020E0502030303020204" pitchFamily="34" charset="0"/>
                <a:ea typeface="+mj-ea"/>
                <a:cs typeface="+mj-cs"/>
              </a:rPr>
              <a:t>Agenda</a:t>
            </a:r>
          </a:p>
        </p:txBody>
      </p:sp>
      <p:sp>
        <p:nvSpPr>
          <p:cNvPr id="7" name="Rectangle: Diagonal Corners Rounded 16">
            <a:extLst>
              <a:ext uri="{FF2B5EF4-FFF2-40B4-BE49-F238E27FC236}">
                <a16:creationId xmlns:a16="http://schemas.microsoft.com/office/drawing/2014/main" id="{CAC5070B-9CA1-499D-B904-90F0196B112F}"/>
              </a:ext>
            </a:extLst>
          </p:cNvPr>
          <p:cNvSpPr/>
          <p:nvPr/>
        </p:nvSpPr>
        <p:spPr>
          <a:xfrm>
            <a:off x="1629091" y="5786352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2800" b="1">
                <a:latin typeface="Candara" panose="020E0502030303020204" pitchFamily="34" charset="0"/>
                <a:cs typeface="Calibri" panose="020F0502020204030204" pitchFamily="34" charset="0"/>
              </a:rPr>
              <a:t>Tópicos avançados</a:t>
            </a:r>
            <a:endParaRPr lang="en-US" sz="28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Diagonal Corners Rounded 12">
            <a:extLst>
              <a:ext uri="{FF2B5EF4-FFF2-40B4-BE49-F238E27FC236}">
                <a16:creationId xmlns:a16="http://schemas.microsoft.com/office/drawing/2014/main" id="{FBFFB41D-FD71-4677-8963-FE9D4B5DD94B}"/>
              </a:ext>
            </a:extLst>
          </p:cNvPr>
          <p:cNvSpPr/>
          <p:nvPr/>
        </p:nvSpPr>
        <p:spPr>
          <a:xfrm>
            <a:off x="1629091" y="2794663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Roteamento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1" name="Rectangle: Diagonal Corners Rounded 4">
            <a:extLst>
              <a:ext uri="{FF2B5EF4-FFF2-40B4-BE49-F238E27FC236}">
                <a16:creationId xmlns:a16="http://schemas.microsoft.com/office/drawing/2014/main" id="{4A716725-C8FF-4AFD-A709-03EED9D4A775}"/>
              </a:ext>
            </a:extLst>
          </p:cNvPr>
          <p:cNvSpPr/>
          <p:nvPr/>
        </p:nvSpPr>
        <p:spPr>
          <a:xfrm>
            <a:off x="1629091" y="4789121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Validação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2" name="Rectangle: Diagonal Corners Rounded 12">
            <a:extLst>
              <a:ext uri="{FF2B5EF4-FFF2-40B4-BE49-F238E27FC236}">
                <a16:creationId xmlns:a16="http://schemas.microsoft.com/office/drawing/2014/main" id="{4962DC58-0FCF-42EE-8BDA-37E49377D0C6}"/>
              </a:ext>
            </a:extLst>
          </p:cNvPr>
          <p:cNvSpPr/>
          <p:nvPr/>
        </p:nvSpPr>
        <p:spPr>
          <a:xfrm>
            <a:off x="1629091" y="1797434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Integrando-se ao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Back-end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3" name="Rectangle: Diagonal Corners Rounded 8">
            <a:extLst>
              <a:ext uri="{FF2B5EF4-FFF2-40B4-BE49-F238E27FC236}">
                <a16:creationId xmlns:a16="http://schemas.microsoft.com/office/drawing/2014/main" id="{91FCC386-56F3-4B2F-BD1F-68B61A97B257}"/>
              </a:ext>
            </a:extLst>
          </p:cNvPr>
          <p:cNvSpPr/>
          <p:nvPr/>
        </p:nvSpPr>
        <p:spPr>
          <a:xfrm>
            <a:off x="1629091" y="781725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Formulários simples:</a:t>
            </a:r>
            <a:r>
              <a:rPr lang="en-US" sz="2800" b="1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800" b="1" i="1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Template Driven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00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1">
            <a:extLst>
              <a:ext uri="{FF2B5EF4-FFF2-40B4-BE49-F238E27FC236}">
                <a16:creationId xmlns:a16="http://schemas.microsoft.com/office/drawing/2014/main" id="{CCC7252E-E72D-4739-A055-B0E11B532440}"/>
              </a:ext>
            </a:extLst>
          </p:cNvPr>
          <p:cNvSpPr txBox="1">
            <a:spLocks/>
          </p:cNvSpPr>
          <p:nvPr/>
        </p:nvSpPr>
        <p:spPr>
          <a:xfrm>
            <a:off x="1299841" y="720001"/>
            <a:ext cx="10800003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Definir a rota inicial para o novo componentes (</a:t>
            </a:r>
            <a:r>
              <a:rPr lang="pt-BR" sz="2400" i="1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como</a:t>
            </a:r>
            <a:r>
              <a:rPr kumimoji="0" lang="pt-BR" sz="2400" b="0" i="1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otimização provisória</a:t>
            </a: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)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B93A91A-380D-4B2E-AEB2-EF01A91EAA7C}"/>
              </a:ext>
            </a:extLst>
          </p:cNvPr>
          <p:cNvSpPr/>
          <p:nvPr/>
        </p:nvSpPr>
        <p:spPr>
          <a:xfrm>
            <a:off x="1299840" y="2054107"/>
            <a:ext cx="10476947" cy="4320000"/>
          </a:xfrm>
          <a:prstGeom prst="rect">
            <a:avLst/>
          </a:prstGeom>
          <a:solidFill>
            <a:srgbClr val="20386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92B6F4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[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  path: 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  component: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BookFormComponent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  path: 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booktable</a:t>
            </a:r>
            <a:r>
              <a:rPr lang="pt-BR" sz="14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  component: 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BookTableComponent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endParaRPr lang="pt-BR" sz="1400" b="0">
              <a:solidFill>
                <a:srgbClr val="C792EA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rgbClr val="C792EA"/>
                </a:solidFill>
                <a:latin typeface="Consolas" panose="020B0609020204030204" pitchFamily="49" charset="0"/>
              </a:rPr>
              <a:t>  </a:t>
            </a:r>
            <a:r>
              <a:rPr lang="pt-BR" sz="1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/*restante do código omitido */</a:t>
            </a:r>
          </a:p>
          <a:p>
            <a:b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sz="14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imports: [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RouterModule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forRoot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)],</a:t>
            </a:r>
          </a:p>
          <a:p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exports: [</a:t>
            </a:r>
            <a:r>
              <a:rPr lang="pt-BR" sz="14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RouterModule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AppRoutingModule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D76325E-63C1-4382-A990-CA13331E97F6}"/>
              </a:ext>
            </a:extLst>
          </p:cNvPr>
          <p:cNvSpPr/>
          <p:nvPr/>
        </p:nvSpPr>
        <p:spPr>
          <a:xfrm>
            <a:off x="1523996" y="2299855"/>
            <a:ext cx="3583710" cy="90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6C17B2C5-E8E1-4316-B42D-0ECD60CD6C86}"/>
              </a:ext>
            </a:extLst>
          </p:cNvPr>
          <p:cNvSpPr/>
          <p:nvPr/>
        </p:nvSpPr>
        <p:spPr>
          <a:xfrm>
            <a:off x="5107703" y="2391820"/>
            <a:ext cx="2789649" cy="540727"/>
          </a:xfrm>
          <a:prstGeom prst="leftArrow">
            <a:avLst>
              <a:gd name="adj1" fmla="val 100000"/>
              <a:gd name="adj2" fmla="val 5966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latin typeface="Candara" panose="020E0502030303020204" pitchFamily="34" charset="0"/>
              </a:rPr>
              <a:t>Otimização provisória</a:t>
            </a:r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B24192A-09E4-4F61-8461-362255F0D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41" y="1511019"/>
            <a:ext cx="3432858" cy="540000"/>
          </a:xfrm>
          <a:prstGeom prst="rect">
            <a:avLst/>
          </a:prstGeom>
        </p:spPr>
      </p:pic>
      <p:sp>
        <p:nvSpPr>
          <p:cNvPr id="9" name="Rectangle: Diagonal Corners Snipped 21">
            <a:extLst>
              <a:ext uri="{FF2B5EF4-FFF2-40B4-BE49-F238E27FC236}">
                <a16:creationId xmlns:a16="http://schemas.microsoft.com/office/drawing/2014/main" id="{A3C30186-600F-4B50-B037-B5F70A753054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Book Form Component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6207C556-A592-424B-9C9C-80D9030BDC24}"/>
              </a:ext>
            </a:extLst>
          </p:cNvPr>
          <p:cNvSpPr txBox="1">
            <a:spLocks/>
          </p:cNvSpPr>
          <p:nvPr/>
        </p:nvSpPr>
        <p:spPr>
          <a:xfrm>
            <a:off x="579842" y="720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2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0580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16">
            <a:extLst>
              <a:ext uri="{FF2B5EF4-FFF2-40B4-BE49-F238E27FC236}">
                <a16:creationId xmlns:a16="http://schemas.microsoft.com/office/drawing/2014/main" id="{018BCB69-8B3F-41B2-B626-58313C7F95AE}"/>
              </a:ext>
            </a:extLst>
          </p:cNvPr>
          <p:cNvSpPr/>
          <p:nvPr/>
        </p:nvSpPr>
        <p:spPr>
          <a:xfrm>
            <a:off x="1629091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2800" b="1">
                <a:latin typeface="Candara" panose="020E0502030303020204" pitchFamily="34" charset="0"/>
                <a:cs typeface="Calibri" panose="020F0502020204030204" pitchFamily="34" charset="0"/>
              </a:rPr>
              <a:t>Tópicos avançados</a:t>
            </a:r>
            <a:endParaRPr lang="en-US" sz="28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F27E6E4E-6DAD-4F5A-AE48-69D6E8C1A100}"/>
              </a:ext>
            </a:extLst>
          </p:cNvPr>
          <p:cNvSpPr/>
          <p:nvPr/>
        </p:nvSpPr>
        <p:spPr>
          <a:xfrm flipH="1">
            <a:off x="4922982" y="3038765"/>
            <a:ext cx="6151738" cy="720000"/>
          </a:xfrm>
          <a:prstGeom prst="homePlate">
            <a:avLst>
              <a:gd name="adj" fmla="val 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bg1"/>
                </a:solidFill>
                <a:latin typeface="Candara" panose="020E0502030303020204" pitchFamily="34" charset="0"/>
              </a:rPr>
              <a:t>É fácil perceber que existe </a:t>
            </a:r>
            <a:r>
              <a:rPr lang="pt-BR" sz="2000">
                <a:solidFill>
                  <a:schemeClr val="bg1"/>
                </a:solidFill>
                <a:highlight>
                  <a:srgbClr val="0000FF"/>
                </a:highlight>
                <a:latin typeface="Candara" panose="020E0502030303020204" pitchFamily="34" charset="0"/>
              </a:rPr>
              <a:t>repetição de código</a:t>
            </a:r>
            <a:r>
              <a:rPr lang="pt-BR" sz="2000">
                <a:solidFill>
                  <a:schemeClr val="bg1"/>
                </a:solidFill>
                <a:latin typeface="Candara" panose="020E0502030303020204" pitchFamily="34" charset="0"/>
              </a:rPr>
              <a:t> aqui.</a:t>
            </a:r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560C329F-F64C-47C4-A9C1-619505E5F665}"/>
              </a:ext>
            </a:extLst>
          </p:cNvPr>
          <p:cNvSpPr/>
          <p:nvPr/>
        </p:nvSpPr>
        <p:spPr>
          <a:xfrm>
            <a:off x="10822720" y="1083929"/>
            <a:ext cx="252000" cy="2034884"/>
          </a:xfrm>
          <a:prstGeom prst="leftArrow">
            <a:avLst>
              <a:gd name="adj1" fmla="val 10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u="sng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FECFD2C-D972-4D81-9E72-67E2A13C5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65" y="837986"/>
            <a:ext cx="9720000" cy="2142315"/>
          </a:xfrm>
          <a:prstGeom prst="rect">
            <a:avLst/>
          </a:prstGeom>
        </p:spPr>
      </p:pic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14D334FF-EBA3-4D03-85A2-595380A0DDDC}"/>
              </a:ext>
            </a:extLst>
          </p:cNvPr>
          <p:cNvSpPr/>
          <p:nvPr/>
        </p:nvSpPr>
        <p:spPr>
          <a:xfrm flipH="1">
            <a:off x="7544800" y="1083928"/>
            <a:ext cx="3277920" cy="235130"/>
          </a:xfrm>
          <a:prstGeom prst="homePlate">
            <a:avLst>
              <a:gd name="adj" fmla="val 1018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15FEEA3D-C0F6-412D-A8AD-1FBEE16684C9}"/>
              </a:ext>
            </a:extLst>
          </p:cNvPr>
          <p:cNvSpPr/>
          <p:nvPr/>
        </p:nvSpPr>
        <p:spPr>
          <a:xfrm flipH="1">
            <a:off x="7637164" y="1929927"/>
            <a:ext cx="3277920" cy="235130"/>
          </a:xfrm>
          <a:prstGeom prst="homePlate">
            <a:avLst>
              <a:gd name="adj" fmla="val 1018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olagem: Vertical 1">
            <a:extLst>
              <a:ext uri="{FF2B5EF4-FFF2-40B4-BE49-F238E27FC236}">
                <a16:creationId xmlns:a16="http://schemas.microsoft.com/office/drawing/2014/main" id="{B61FC3E4-B5C1-4C4C-B239-9F0EF006B560}"/>
              </a:ext>
            </a:extLst>
          </p:cNvPr>
          <p:cNvSpPr/>
          <p:nvPr/>
        </p:nvSpPr>
        <p:spPr>
          <a:xfrm>
            <a:off x="1596000" y="3912473"/>
            <a:ext cx="9000000" cy="1440000"/>
          </a:xfrm>
          <a:prstGeom prst="verticalScroll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Vamos então criar um componente para </a:t>
            </a:r>
          </a:p>
          <a:p>
            <a:pPr algn="ctr"/>
            <a:r>
              <a:rPr lang="pt-BR" sz="2400" b="1">
                <a:solidFill>
                  <a:srgbClr val="FFFF00"/>
                </a:solidFill>
                <a:latin typeface="Candara" panose="020E0502030303020204" pitchFamily="34" charset="0"/>
              </a:rPr>
              <a:t>otimizar a exibição de mensagens de validação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23F8495-C8FC-4335-9A74-F133D108A6C0}"/>
              </a:ext>
            </a:extLst>
          </p:cNvPr>
          <p:cNvCxnSpPr/>
          <p:nvPr/>
        </p:nvCxnSpPr>
        <p:spPr>
          <a:xfrm>
            <a:off x="2157079" y="1346766"/>
            <a:ext cx="3634510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99A263E-F23D-49B3-9F9F-C46AA458DEA1}"/>
              </a:ext>
            </a:extLst>
          </p:cNvPr>
          <p:cNvCxnSpPr/>
          <p:nvPr/>
        </p:nvCxnSpPr>
        <p:spPr>
          <a:xfrm>
            <a:off x="2128204" y="2172307"/>
            <a:ext cx="3634510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1304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16">
            <a:extLst>
              <a:ext uri="{FF2B5EF4-FFF2-40B4-BE49-F238E27FC236}">
                <a16:creationId xmlns:a16="http://schemas.microsoft.com/office/drawing/2014/main" id="{018BCB69-8B3F-41B2-B626-58313C7F95AE}"/>
              </a:ext>
            </a:extLst>
          </p:cNvPr>
          <p:cNvSpPr/>
          <p:nvPr/>
        </p:nvSpPr>
        <p:spPr>
          <a:xfrm>
            <a:off x="1629091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2800" b="1">
                <a:latin typeface="Candara" panose="020E0502030303020204" pitchFamily="34" charset="0"/>
                <a:cs typeface="Calibri" panose="020F0502020204030204" pitchFamily="34" charset="0"/>
              </a:rPr>
              <a:t>Tópicos avançados</a:t>
            </a:r>
            <a:endParaRPr lang="en-US" sz="28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olagem: Vertical 10">
            <a:extLst>
              <a:ext uri="{FF2B5EF4-FFF2-40B4-BE49-F238E27FC236}">
                <a16:creationId xmlns:a16="http://schemas.microsoft.com/office/drawing/2014/main" id="{8511FD29-A96F-4C9F-B63D-8A84991BD5C8}"/>
              </a:ext>
            </a:extLst>
          </p:cNvPr>
          <p:cNvSpPr/>
          <p:nvPr/>
        </p:nvSpPr>
        <p:spPr>
          <a:xfrm>
            <a:off x="1596000" y="2979000"/>
            <a:ext cx="9000000" cy="1800000"/>
          </a:xfrm>
          <a:prstGeom prst="verticalScroll">
            <a:avLst>
              <a:gd name="adj" fmla="val 17847"/>
            </a:avLst>
          </a:prstGeom>
          <a:gradFill>
            <a:gsLst>
              <a:gs pos="0">
                <a:srgbClr val="9933FF"/>
              </a:gs>
              <a:gs pos="100000">
                <a:srgbClr val="660066"/>
              </a:gs>
            </a:gsLst>
            <a:lin ang="5400000" scaled="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bg1"/>
                </a:solidFill>
                <a:latin typeface="Candara" panose="020E0502030303020204" pitchFamily="34" charset="0"/>
              </a:rPr>
              <a:t>Será um </a:t>
            </a:r>
            <a:r>
              <a:rPr lang="pt-BR" sz="2800" b="1">
                <a:solidFill>
                  <a:srgbClr val="FFFF00"/>
                </a:solidFill>
                <a:latin typeface="Candara" panose="020E0502030303020204" pitchFamily="34" charset="0"/>
              </a:rPr>
              <a:t>componente diferente</a:t>
            </a:r>
            <a:r>
              <a:rPr lang="pt-BR" sz="2800" b="1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pt-BR" sz="2800">
                <a:solidFill>
                  <a:schemeClr val="bg1"/>
                </a:solidFill>
                <a:latin typeface="Candara" panose="020E0502030303020204" pitchFamily="34" charset="0"/>
              </a:rPr>
              <a:t>de tudo que vimos...</a:t>
            </a:r>
            <a:endParaRPr lang="pt-BR" sz="2800" b="1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7033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21">
            <a:extLst>
              <a:ext uri="{FF2B5EF4-FFF2-40B4-BE49-F238E27FC236}">
                <a16:creationId xmlns:a16="http://schemas.microsoft.com/office/drawing/2014/main" id="{67B27FB4-09A9-4C53-AD08-1B4F428E612B}"/>
              </a:ext>
            </a:extLst>
          </p:cNvPr>
          <p:cNvSpPr/>
          <p:nvPr/>
        </p:nvSpPr>
        <p:spPr>
          <a:xfrm>
            <a:off x="876000" y="3069000"/>
            <a:ext cx="10440000" cy="180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Criando </a:t>
            </a:r>
            <a:r>
              <a:rPr kumimoji="0" lang="pt-BR" sz="320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Componente de Mensagens de Validação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B0CDE47-7104-4C87-84D6-FD6DD2CFD095}"/>
              </a:ext>
            </a:extLst>
          </p:cNvPr>
          <p:cNvSpPr/>
          <p:nvPr/>
        </p:nvSpPr>
        <p:spPr>
          <a:xfrm>
            <a:off x="4476000" y="2799000"/>
            <a:ext cx="3240000" cy="54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</a:t>
            </a:r>
            <a:endParaRPr lang="pt-BR" sz="2400" b="1" dirty="0" err="1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7863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Diagonal Corners Snipped 21">
            <a:extLst>
              <a:ext uri="{FF2B5EF4-FFF2-40B4-BE49-F238E27FC236}">
                <a16:creationId xmlns:a16="http://schemas.microsoft.com/office/drawing/2014/main" id="{9976F955-4D03-4CFE-8D4F-1DD51A6CEE4C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Componente de mensagens de validação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7" name="Rectangle: Diagonal Corners Snipped 21">
            <a:extLst>
              <a:ext uri="{FF2B5EF4-FFF2-40B4-BE49-F238E27FC236}">
                <a16:creationId xmlns:a16="http://schemas.microsoft.com/office/drawing/2014/main" id="{6C354DC9-D284-42D4-9E1D-FF2C61A27F73}"/>
              </a:ext>
            </a:extLst>
          </p:cNvPr>
          <p:cNvSpPr/>
          <p:nvPr/>
        </p:nvSpPr>
        <p:spPr>
          <a:xfrm>
            <a:off x="639095" y="703017"/>
            <a:ext cx="720000" cy="720000"/>
          </a:xfrm>
          <a:prstGeom prst="snip2DiagRect">
            <a:avLst>
              <a:gd name="adj1" fmla="val 0"/>
              <a:gd name="adj2" fmla="val 33323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0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Balão de Fala: Retângulo 7">
            <a:extLst>
              <a:ext uri="{FF2B5EF4-FFF2-40B4-BE49-F238E27FC236}">
                <a16:creationId xmlns:a16="http://schemas.microsoft.com/office/drawing/2014/main" id="{9E1C6444-077A-4950-97C0-0A5B3BC79146}"/>
              </a:ext>
            </a:extLst>
          </p:cNvPr>
          <p:cNvSpPr/>
          <p:nvPr/>
        </p:nvSpPr>
        <p:spPr>
          <a:xfrm>
            <a:off x="1359095" y="2709000"/>
            <a:ext cx="9920500" cy="1440000"/>
          </a:xfrm>
          <a:prstGeom prst="wedgeRectCallout">
            <a:avLst>
              <a:gd name="adj1" fmla="val -54554"/>
              <a:gd name="adj2" fmla="val -4939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Parar o servidor Angular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A142240-7F70-48E2-B26E-6FC4C5E2A64B}"/>
              </a:ext>
            </a:extLst>
          </p:cNvPr>
          <p:cNvSpPr/>
          <p:nvPr/>
        </p:nvSpPr>
        <p:spPr>
          <a:xfrm>
            <a:off x="5059345" y="2439000"/>
            <a:ext cx="2520000" cy="54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i="1">
                <a:latin typeface="Candara" panose="020E0502030303020204" pitchFamily="34" charset="0"/>
              </a:rPr>
              <a:t>Atenção</a:t>
            </a:r>
          </a:p>
        </p:txBody>
      </p:sp>
    </p:spTree>
    <p:extLst>
      <p:ext uri="{BB962C8B-B14F-4D97-AF65-F5344CB8AC3E}">
        <p14:creationId xmlns:p14="http://schemas.microsoft.com/office/powerpoint/2010/main" val="40798398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ítulo 1">
            <a:extLst>
              <a:ext uri="{FF2B5EF4-FFF2-40B4-BE49-F238E27FC236}">
                <a16:creationId xmlns:a16="http://schemas.microsoft.com/office/drawing/2014/main" id="{E02382E3-A0FB-4139-851F-A5E030BD1D40}"/>
              </a:ext>
            </a:extLst>
          </p:cNvPr>
          <p:cNvSpPr txBox="1">
            <a:spLocks/>
          </p:cNvSpPr>
          <p:nvPr/>
        </p:nvSpPr>
        <p:spPr>
          <a:xfrm>
            <a:off x="1459345" y="720001"/>
            <a:ext cx="106405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Criar o componente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val-msg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9" name="Rectangle: Diagonal Corners Snipped 21">
            <a:extLst>
              <a:ext uri="{FF2B5EF4-FFF2-40B4-BE49-F238E27FC236}">
                <a16:creationId xmlns:a16="http://schemas.microsoft.com/office/drawing/2014/main" id="{D75CCCED-1099-48EA-8FEE-08651103EB26}"/>
              </a:ext>
            </a:extLst>
          </p:cNvPr>
          <p:cNvSpPr/>
          <p:nvPr/>
        </p:nvSpPr>
        <p:spPr>
          <a:xfrm>
            <a:off x="639095" y="703017"/>
            <a:ext cx="720000" cy="720000"/>
          </a:xfrm>
          <a:prstGeom prst="snip2DiagRect">
            <a:avLst>
              <a:gd name="adj1" fmla="val 0"/>
              <a:gd name="adj2" fmla="val 33323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1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5" name="Rectangle: Diagonal Corners Snipped 21">
            <a:extLst>
              <a:ext uri="{FF2B5EF4-FFF2-40B4-BE49-F238E27FC236}">
                <a16:creationId xmlns:a16="http://schemas.microsoft.com/office/drawing/2014/main" id="{9976F955-4D03-4CFE-8D4F-1DD51A6CEE4C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Componente de mensagens de validação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BD983C-E873-4A55-A8B4-0EA4850D10C8}"/>
              </a:ext>
            </a:extLst>
          </p:cNvPr>
          <p:cNvSpPr/>
          <p:nvPr/>
        </p:nvSpPr>
        <p:spPr>
          <a:xfrm>
            <a:off x="1299841" y="1682936"/>
            <a:ext cx="10634571" cy="720000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ng g c components/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val-msg</a:t>
            </a:r>
            <a:endParaRPr lang="en-US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45ECA3-A8D0-4BB0-AFB3-B958EE8FE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41" y="2743560"/>
            <a:ext cx="4335023" cy="192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87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ítulo 1">
            <a:extLst>
              <a:ext uri="{FF2B5EF4-FFF2-40B4-BE49-F238E27FC236}">
                <a16:creationId xmlns:a16="http://schemas.microsoft.com/office/drawing/2014/main" id="{E02382E3-A0FB-4139-851F-A5E030BD1D40}"/>
              </a:ext>
            </a:extLst>
          </p:cNvPr>
          <p:cNvSpPr txBox="1">
            <a:spLocks/>
          </p:cNvSpPr>
          <p:nvPr/>
        </p:nvSpPr>
        <p:spPr>
          <a:xfrm>
            <a:off x="1459345" y="720001"/>
            <a:ext cx="106405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Codar a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CLASSE (1/3):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9" name="Rectangle: Diagonal Corners Snipped 21">
            <a:extLst>
              <a:ext uri="{FF2B5EF4-FFF2-40B4-BE49-F238E27FC236}">
                <a16:creationId xmlns:a16="http://schemas.microsoft.com/office/drawing/2014/main" id="{D75CCCED-1099-48EA-8FEE-08651103EB26}"/>
              </a:ext>
            </a:extLst>
          </p:cNvPr>
          <p:cNvSpPr/>
          <p:nvPr/>
        </p:nvSpPr>
        <p:spPr>
          <a:xfrm>
            <a:off x="639095" y="703017"/>
            <a:ext cx="720000" cy="720000"/>
          </a:xfrm>
          <a:prstGeom prst="snip2DiagRect">
            <a:avLst>
              <a:gd name="adj1" fmla="val 0"/>
              <a:gd name="adj2" fmla="val 33323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2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5" name="Rectangle: Diagonal Corners Snipped 21">
            <a:extLst>
              <a:ext uri="{FF2B5EF4-FFF2-40B4-BE49-F238E27FC236}">
                <a16:creationId xmlns:a16="http://schemas.microsoft.com/office/drawing/2014/main" id="{9976F955-4D03-4CFE-8D4F-1DD51A6CEE4C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Componente de mensagens de validação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848D8EC-CA7E-428B-874E-F2801CB66E3D}"/>
              </a:ext>
            </a:extLst>
          </p:cNvPr>
          <p:cNvSpPr/>
          <p:nvPr/>
        </p:nvSpPr>
        <p:spPr>
          <a:xfrm>
            <a:off x="639095" y="2262910"/>
            <a:ext cx="11409098" cy="421178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sz="20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selector: 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val-msg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templateUrl: 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./val-msg.component.html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styleUrls: [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./val-msg.component.scss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2000" b="0">
              <a:solidFill>
                <a:srgbClr val="00BFF9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ValMsgComponent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//1.atributos...</a:t>
            </a:r>
          </a:p>
          <a:p>
            <a:endParaRPr lang="pt-BR" sz="20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//2.métodos...</a:t>
            </a:r>
          </a:p>
          <a:p>
            <a:b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A012D8B-0C97-4CDC-AA69-FE80CFCFE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5" y="1542910"/>
            <a:ext cx="3828285" cy="720000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4A59715-39BC-4129-9EAB-D0041385B090}"/>
              </a:ext>
            </a:extLst>
          </p:cNvPr>
          <p:cNvSpPr/>
          <p:nvPr/>
        </p:nvSpPr>
        <p:spPr>
          <a:xfrm>
            <a:off x="2341993" y="2616764"/>
            <a:ext cx="1332000" cy="32400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AD362E87-5466-43AF-8637-A1F608501562}"/>
              </a:ext>
            </a:extLst>
          </p:cNvPr>
          <p:cNvSpPr/>
          <p:nvPr/>
        </p:nvSpPr>
        <p:spPr>
          <a:xfrm>
            <a:off x="3717305" y="2562764"/>
            <a:ext cx="2794332" cy="432000"/>
          </a:xfrm>
          <a:prstGeom prst="leftArrow">
            <a:avLst>
              <a:gd name="adj1" fmla="val 100000"/>
              <a:gd name="adj2" fmla="val 7015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>
                <a:solidFill>
                  <a:schemeClr val="tx1"/>
                </a:solidFill>
                <a:latin typeface="Candara" panose="020E0502030303020204" pitchFamily="34" charset="0"/>
              </a:rPr>
              <a:t>Alterar para este nome</a:t>
            </a:r>
            <a:endParaRPr lang="pt-BR" u="sng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7966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ítulo 1">
            <a:extLst>
              <a:ext uri="{FF2B5EF4-FFF2-40B4-BE49-F238E27FC236}">
                <a16:creationId xmlns:a16="http://schemas.microsoft.com/office/drawing/2014/main" id="{E02382E3-A0FB-4139-851F-A5E030BD1D40}"/>
              </a:ext>
            </a:extLst>
          </p:cNvPr>
          <p:cNvSpPr txBox="1">
            <a:spLocks/>
          </p:cNvSpPr>
          <p:nvPr/>
        </p:nvSpPr>
        <p:spPr>
          <a:xfrm>
            <a:off x="1459345" y="720001"/>
            <a:ext cx="106405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Codar a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CLASSE (2/3):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9" name="Rectangle: Diagonal Corners Snipped 21">
            <a:extLst>
              <a:ext uri="{FF2B5EF4-FFF2-40B4-BE49-F238E27FC236}">
                <a16:creationId xmlns:a16="http://schemas.microsoft.com/office/drawing/2014/main" id="{D75CCCED-1099-48EA-8FEE-08651103EB26}"/>
              </a:ext>
            </a:extLst>
          </p:cNvPr>
          <p:cNvSpPr/>
          <p:nvPr/>
        </p:nvSpPr>
        <p:spPr>
          <a:xfrm>
            <a:off x="639095" y="703017"/>
            <a:ext cx="720000" cy="720000"/>
          </a:xfrm>
          <a:prstGeom prst="snip2DiagRect">
            <a:avLst>
              <a:gd name="adj1" fmla="val 0"/>
              <a:gd name="adj2" fmla="val 33323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3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5" name="Rectangle: Diagonal Corners Snipped 21">
            <a:extLst>
              <a:ext uri="{FF2B5EF4-FFF2-40B4-BE49-F238E27FC236}">
                <a16:creationId xmlns:a16="http://schemas.microsoft.com/office/drawing/2014/main" id="{9976F955-4D03-4CFE-8D4F-1DD51A6CEE4C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Componente de mensagens de validação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848D8EC-CA7E-428B-874E-F2801CB66E3D}"/>
              </a:ext>
            </a:extLst>
          </p:cNvPr>
          <p:cNvSpPr/>
          <p:nvPr/>
        </p:nvSpPr>
        <p:spPr>
          <a:xfrm>
            <a:off x="639095" y="2262910"/>
            <a:ext cx="11409098" cy="421178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//1.atributos...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sz="20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D29FFC"/>
                </a:solidFill>
                <a:effectLst/>
                <a:latin typeface="Consolas" panose="020B0609020204030204" pitchFamily="49" charset="0"/>
              </a:rPr>
              <a:t>ValidationErrors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sz="20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requiredText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sz="20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minlengthText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A012D8B-0C97-4CDC-AA69-FE80CFCFE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5" y="1542910"/>
            <a:ext cx="382828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976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ítulo 1">
            <a:extLst>
              <a:ext uri="{FF2B5EF4-FFF2-40B4-BE49-F238E27FC236}">
                <a16:creationId xmlns:a16="http://schemas.microsoft.com/office/drawing/2014/main" id="{E02382E3-A0FB-4139-851F-A5E030BD1D40}"/>
              </a:ext>
            </a:extLst>
          </p:cNvPr>
          <p:cNvSpPr txBox="1">
            <a:spLocks/>
          </p:cNvSpPr>
          <p:nvPr/>
        </p:nvSpPr>
        <p:spPr>
          <a:xfrm>
            <a:off x="1459345" y="720001"/>
            <a:ext cx="106405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Codar a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CLASSE (3/3):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9" name="Rectangle: Diagonal Corners Snipped 21">
            <a:extLst>
              <a:ext uri="{FF2B5EF4-FFF2-40B4-BE49-F238E27FC236}">
                <a16:creationId xmlns:a16="http://schemas.microsoft.com/office/drawing/2014/main" id="{D75CCCED-1099-48EA-8FEE-08651103EB26}"/>
              </a:ext>
            </a:extLst>
          </p:cNvPr>
          <p:cNvSpPr/>
          <p:nvPr/>
        </p:nvSpPr>
        <p:spPr>
          <a:xfrm>
            <a:off x="639095" y="703017"/>
            <a:ext cx="720000" cy="720000"/>
          </a:xfrm>
          <a:prstGeom prst="snip2DiagRect">
            <a:avLst>
              <a:gd name="adj1" fmla="val 0"/>
              <a:gd name="adj2" fmla="val 33323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4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5" name="Rectangle: Diagonal Corners Snipped 21">
            <a:extLst>
              <a:ext uri="{FF2B5EF4-FFF2-40B4-BE49-F238E27FC236}">
                <a16:creationId xmlns:a16="http://schemas.microsoft.com/office/drawing/2014/main" id="{9976F955-4D03-4CFE-8D4F-1DD51A6CEE4C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Componente de mensagens de validação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848D8EC-CA7E-428B-874E-F2801CB66E3D}"/>
              </a:ext>
            </a:extLst>
          </p:cNvPr>
          <p:cNvSpPr/>
          <p:nvPr/>
        </p:nvSpPr>
        <p:spPr>
          <a:xfrm>
            <a:off x="639095" y="2262910"/>
            <a:ext cx="11409098" cy="421178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//2.métodos...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hasRequiredError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?.[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hasMinlengthError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?.[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A012D8B-0C97-4CDC-AA69-FE80CFCFE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5" y="1542910"/>
            <a:ext cx="382828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846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ítulo 1">
            <a:extLst>
              <a:ext uri="{FF2B5EF4-FFF2-40B4-BE49-F238E27FC236}">
                <a16:creationId xmlns:a16="http://schemas.microsoft.com/office/drawing/2014/main" id="{E02382E3-A0FB-4139-851F-A5E030BD1D40}"/>
              </a:ext>
            </a:extLst>
          </p:cNvPr>
          <p:cNvSpPr txBox="1">
            <a:spLocks/>
          </p:cNvSpPr>
          <p:nvPr/>
        </p:nvSpPr>
        <p:spPr>
          <a:xfrm>
            <a:off x="1459345" y="720001"/>
            <a:ext cx="106405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Codar a </a:t>
            </a:r>
            <a:r>
              <a:rPr lang="pt-BR" sz="2400" b="1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PÁGINA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: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9" name="Rectangle: Diagonal Corners Snipped 21">
            <a:extLst>
              <a:ext uri="{FF2B5EF4-FFF2-40B4-BE49-F238E27FC236}">
                <a16:creationId xmlns:a16="http://schemas.microsoft.com/office/drawing/2014/main" id="{D75CCCED-1099-48EA-8FEE-08651103EB26}"/>
              </a:ext>
            </a:extLst>
          </p:cNvPr>
          <p:cNvSpPr/>
          <p:nvPr/>
        </p:nvSpPr>
        <p:spPr>
          <a:xfrm>
            <a:off x="639095" y="703017"/>
            <a:ext cx="720000" cy="720000"/>
          </a:xfrm>
          <a:prstGeom prst="snip2DiagRect">
            <a:avLst>
              <a:gd name="adj1" fmla="val 0"/>
              <a:gd name="adj2" fmla="val 33323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3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5" name="Rectangle: Diagonal Corners Snipped 21">
            <a:extLst>
              <a:ext uri="{FF2B5EF4-FFF2-40B4-BE49-F238E27FC236}">
                <a16:creationId xmlns:a16="http://schemas.microsoft.com/office/drawing/2014/main" id="{9976F955-4D03-4CFE-8D4F-1DD51A6CEE4C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Componente de mensagens de validação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848D8EC-CA7E-428B-874E-F2801CB66E3D}"/>
              </a:ext>
            </a:extLst>
          </p:cNvPr>
          <p:cNvSpPr/>
          <p:nvPr/>
        </p:nvSpPr>
        <p:spPr>
          <a:xfrm>
            <a:off x="579845" y="2262910"/>
            <a:ext cx="11520000" cy="41748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*ngIf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hasRequiredError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text-danger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2000" b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pt-BR" sz="20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requiredText</a:t>
            </a:r>
            <a:r>
              <a:rPr lang="pt-BR" sz="2000" b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}}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*ngIf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hasMinlengthError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text-danger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2000" b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pt-BR" sz="20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minlengthText</a:t>
            </a:r>
            <a:r>
              <a:rPr lang="pt-BR" sz="2000" b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>
                <a:solidFill>
                  <a:srgbClr val="6DBDF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0732F7E-027A-4C45-B247-E6ADCD24D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281" y="1542910"/>
            <a:ext cx="3709564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422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ítulo 1">
            <a:extLst>
              <a:ext uri="{FF2B5EF4-FFF2-40B4-BE49-F238E27FC236}">
                <a16:creationId xmlns:a16="http://schemas.microsoft.com/office/drawing/2014/main" id="{E02382E3-A0FB-4139-851F-A5E030BD1D40}"/>
              </a:ext>
            </a:extLst>
          </p:cNvPr>
          <p:cNvSpPr txBox="1">
            <a:spLocks/>
          </p:cNvSpPr>
          <p:nvPr/>
        </p:nvSpPr>
        <p:spPr>
          <a:xfrm>
            <a:off x="1459345" y="720001"/>
            <a:ext cx="106405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Usando o componente em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book-form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9" name="Rectangle: Diagonal Corners Snipped 21">
            <a:extLst>
              <a:ext uri="{FF2B5EF4-FFF2-40B4-BE49-F238E27FC236}">
                <a16:creationId xmlns:a16="http://schemas.microsoft.com/office/drawing/2014/main" id="{D75CCCED-1099-48EA-8FEE-08651103EB26}"/>
              </a:ext>
            </a:extLst>
          </p:cNvPr>
          <p:cNvSpPr/>
          <p:nvPr/>
        </p:nvSpPr>
        <p:spPr>
          <a:xfrm>
            <a:off x="639095" y="703017"/>
            <a:ext cx="720000" cy="720000"/>
          </a:xfrm>
          <a:prstGeom prst="snip2DiagRect">
            <a:avLst>
              <a:gd name="adj1" fmla="val 0"/>
              <a:gd name="adj2" fmla="val 33323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4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5" name="Rectangle: Diagonal Corners Snipped 21">
            <a:extLst>
              <a:ext uri="{FF2B5EF4-FFF2-40B4-BE49-F238E27FC236}">
                <a16:creationId xmlns:a16="http://schemas.microsoft.com/office/drawing/2014/main" id="{9976F955-4D03-4CFE-8D4F-1DD51A6CEE4C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Componente de mensagens de validação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1863AE3-7E88-44A5-8E0C-B490CCF40AC3}"/>
              </a:ext>
            </a:extLst>
          </p:cNvPr>
          <p:cNvSpPr/>
          <p:nvPr/>
        </p:nvSpPr>
        <p:spPr>
          <a:xfrm>
            <a:off x="639095" y="2201209"/>
            <a:ext cx="11409098" cy="18627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>
                <a:solidFill>
                  <a:srgbClr val="6DBDFA"/>
                </a:solidFill>
                <a:effectLst/>
                <a:highlight>
                  <a:srgbClr val="0000FF"/>
                </a:highlight>
                <a:latin typeface="Consolas" panose="020B0609020204030204" pitchFamily="49" charset="0"/>
              </a:rPr>
              <a:t>val-msg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[errors]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formulario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)?.</a:t>
            </a:r>
            <a:r>
              <a:rPr lang="pt-BR" sz="20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20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requiredText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Título deve ser informado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20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minlengthText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O tamanho mínimo dever ser 5 caracteres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>
                <a:solidFill>
                  <a:srgbClr val="6DBDFA"/>
                </a:solidFill>
                <a:effectLst/>
                <a:highlight>
                  <a:srgbClr val="0000FF"/>
                </a:highlight>
                <a:latin typeface="Consolas" panose="020B0609020204030204" pitchFamily="49" charset="0"/>
              </a:rPr>
              <a:t>val-msg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26F9B0E-7711-4CF9-AFDC-C4141AD7D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680" y="1661208"/>
            <a:ext cx="3178639" cy="5400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64FCB12-3E5D-44D8-AC7E-ACAE8D8F4C7E}"/>
              </a:ext>
            </a:extLst>
          </p:cNvPr>
          <p:cNvSpPr/>
          <p:nvPr/>
        </p:nvSpPr>
        <p:spPr>
          <a:xfrm>
            <a:off x="639095" y="4163937"/>
            <a:ext cx="11409098" cy="18627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>
                <a:solidFill>
                  <a:srgbClr val="6DBDFA"/>
                </a:solidFill>
                <a:effectLst/>
                <a:highlight>
                  <a:srgbClr val="0000FF"/>
                </a:highlight>
                <a:latin typeface="Consolas" panose="020B0609020204030204" pitchFamily="49" charset="0"/>
              </a:rPr>
              <a:t>val-msg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[errors]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formulario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)?.</a:t>
            </a:r>
            <a:r>
              <a:rPr lang="pt-BR" sz="2000" b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2000" b="0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requiredText</a:t>
            </a:r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>
                <a:solidFill>
                  <a:srgbClr val="D3EED6"/>
                </a:solidFill>
                <a:effectLst/>
                <a:latin typeface="Consolas" panose="020B0609020204030204" pitchFamily="49" charset="0"/>
              </a:rPr>
              <a:t>Categoria deve ser informado</a:t>
            </a:r>
            <a:r>
              <a:rPr lang="pt-BR" sz="2000" b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>
                <a:solidFill>
                  <a:srgbClr val="6DBDFA"/>
                </a:solidFill>
                <a:effectLst/>
                <a:highlight>
                  <a:srgbClr val="0000FF"/>
                </a:highlight>
                <a:latin typeface="Consolas" panose="020B0609020204030204" pitchFamily="49" charset="0"/>
              </a:rPr>
              <a:t>val-msg</a:t>
            </a:r>
            <a:r>
              <a:rPr lang="pt-BR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59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1">
            <a:extLst>
              <a:ext uri="{FF2B5EF4-FFF2-40B4-BE49-F238E27FC236}">
                <a16:creationId xmlns:a16="http://schemas.microsoft.com/office/drawing/2014/main" id="{CCC7252E-E72D-4739-A055-B0E11B532440}"/>
              </a:ext>
            </a:extLst>
          </p:cNvPr>
          <p:cNvSpPr txBox="1">
            <a:spLocks/>
          </p:cNvSpPr>
          <p:nvPr/>
        </p:nvSpPr>
        <p:spPr>
          <a:xfrm>
            <a:off x="1299843" y="720001"/>
            <a:ext cx="1080000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Subir o servidor Angular para ver o resultado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5" name="Rectangle: Diagonal Corners Snipped 21">
            <a:extLst>
              <a:ext uri="{FF2B5EF4-FFF2-40B4-BE49-F238E27FC236}">
                <a16:creationId xmlns:a16="http://schemas.microsoft.com/office/drawing/2014/main" id="{986AC57E-44E5-4319-85DA-815FCA028726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Book Form Component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52A494-FDCF-4D73-A8B6-B6D35ACE5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44" y="1730295"/>
            <a:ext cx="5400000" cy="22954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ubtítulo 1">
            <a:extLst>
              <a:ext uri="{FF2B5EF4-FFF2-40B4-BE49-F238E27FC236}">
                <a16:creationId xmlns:a16="http://schemas.microsoft.com/office/drawing/2014/main" id="{0ECD631A-A7D4-4BBC-9174-7DA7AE01040B}"/>
              </a:ext>
            </a:extLst>
          </p:cNvPr>
          <p:cNvSpPr txBox="1">
            <a:spLocks/>
          </p:cNvSpPr>
          <p:nvPr/>
        </p:nvSpPr>
        <p:spPr>
          <a:xfrm>
            <a:off x="579842" y="720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3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1655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BEDD6E12-20E9-4001-8C5B-9035AC2B5F3B}"/>
              </a:ext>
            </a:extLst>
          </p:cNvPr>
          <p:cNvSpPr txBox="1">
            <a:spLocks/>
          </p:cNvSpPr>
          <p:nvPr/>
        </p:nvSpPr>
        <p:spPr>
          <a:xfrm>
            <a:off x="1459345" y="720001"/>
            <a:ext cx="106405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Abrir o navegador e conferir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Rectangle: Diagonal Corners Snipped 21">
            <a:extLst>
              <a:ext uri="{FF2B5EF4-FFF2-40B4-BE49-F238E27FC236}">
                <a16:creationId xmlns:a16="http://schemas.microsoft.com/office/drawing/2014/main" id="{78E49055-C130-4897-AA2C-EBDA25449A08}"/>
              </a:ext>
            </a:extLst>
          </p:cNvPr>
          <p:cNvSpPr/>
          <p:nvPr/>
        </p:nvSpPr>
        <p:spPr>
          <a:xfrm>
            <a:off x="639095" y="703017"/>
            <a:ext cx="720000" cy="720000"/>
          </a:xfrm>
          <a:prstGeom prst="snip2DiagRect">
            <a:avLst>
              <a:gd name="adj1" fmla="val 0"/>
              <a:gd name="adj2" fmla="val 33323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5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5" name="Rectangle: Diagonal Corners Snipped 21">
            <a:extLst>
              <a:ext uri="{FF2B5EF4-FFF2-40B4-BE49-F238E27FC236}">
                <a16:creationId xmlns:a16="http://schemas.microsoft.com/office/drawing/2014/main" id="{3912B3F0-CD77-4D17-B3EB-484399F35A0A}"/>
              </a:ext>
            </a:extLst>
          </p:cNvPr>
          <p:cNvSpPr/>
          <p:nvPr/>
        </p:nvSpPr>
        <p:spPr>
          <a:xfrm>
            <a:off x="165984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2700" cap="flat" cmpd="sng" algn="ctr">
            <a:solidFill>
              <a:srgbClr val="0033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Exercícios: </a:t>
            </a:r>
            <a:r>
              <a:rPr lang="pt-BR" sz="2800" b="1">
                <a:solidFill>
                  <a:prstClr val="white"/>
                </a:solidFill>
                <a:latin typeface="Candara" panose="020E0502030303020204" pitchFamily="34" charset="0"/>
              </a:rPr>
              <a:t>Componente para mensagens de validação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6" name="Rolagem: Vertical 5">
            <a:extLst>
              <a:ext uri="{FF2B5EF4-FFF2-40B4-BE49-F238E27FC236}">
                <a16:creationId xmlns:a16="http://schemas.microsoft.com/office/drawing/2014/main" id="{F952CEEA-6BBF-4028-A475-D7D4C1984C6B}"/>
              </a:ext>
            </a:extLst>
          </p:cNvPr>
          <p:cNvSpPr/>
          <p:nvPr/>
        </p:nvSpPr>
        <p:spPr>
          <a:xfrm>
            <a:off x="3396000" y="1838037"/>
            <a:ext cx="5400000" cy="1080000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  <a:latin typeface="Candara" panose="020E0502030303020204" pitchFamily="34" charset="0"/>
              </a:rPr>
              <a:t>Visualmente, nada muda</a:t>
            </a:r>
          </a:p>
        </p:txBody>
      </p:sp>
      <p:sp>
        <p:nvSpPr>
          <p:cNvPr id="7" name="Rolagem: Vertical 6">
            <a:extLst>
              <a:ext uri="{FF2B5EF4-FFF2-40B4-BE49-F238E27FC236}">
                <a16:creationId xmlns:a16="http://schemas.microsoft.com/office/drawing/2014/main" id="{D32B0A1B-62FE-42FF-8DBB-9C9D318C93B8}"/>
              </a:ext>
            </a:extLst>
          </p:cNvPr>
          <p:cNvSpPr/>
          <p:nvPr/>
        </p:nvSpPr>
        <p:spPr>
          <a:xfrm>
            <a:off x="876000" y="3579963"/>
            <a:ext cx="10440000" cy="1988629"/>
          </a:xfrm>
          <a:prstGeom prst="verticalScroll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rgbClr val="FFFF00"/>
                </a:solidFill>
                <a:latin typeface="Candara" panose="020E0502030303020204" pitchFamily="34" charset="0"/>
              </a:rPr>
              <a:t>Mas, à medida que novos validadores forem usados (</a:t>
            </a:r>
            <a:r>
              <a:rPr lang="pt-BR" sz="2800" i="1">
                <a:solidFill>
                  <a:srgbClr val="FFFF00"/>
                </a:solidFill>
                <a:latin typeface="Candara" panose="020E0502030303020204" pitchFamily="34" charset="0"/>
              </a:rPr>
              <a:t>maxlength</a:t>
            </a:r>
            <a:r>
              <a:rPr lang="pt-BR" sz="2800">
                <a:solidFill>
                  <a:srgbClr val="FFFF00"/>
                </a:solidFill>
                <a:latin typeface="Candara" panose="020E0502030303020204" pitchFamily="34" charset="0"/>
              </a:rPr>
              <a:t>, </a:t>
            </a:r>
            <a:r>
              <a:rPr lang="pt-BR" sz="2800" i="1">
                <a:solidFill>
                  <a:srgbClr val="FFFF00"/>
                </a:solidFill>
                <a:latin typeface="Candara" panose="020E0502030303020204" pitchFamily="34" charset="0"/>
              </a:rPr>
              <a:t>email</a:t>
            </a:r>
            <a:r>
              <a:rPr lang="pt-BR" sz="2800">
                <a:solidFill>
                  <a:srgbClr val="FFFF00"/>
                </a:solidFill>
                <a:latin typeface="Candara" panose="020E0502030303020204" pitchFamily="34" charset="0"/>
              </a:rPr>
              <a:t>, </a:t>
            </a:r>
            <a:r>
              <a:rPr lang="pt-BR" sz="2800" i="1">
                <a:solidFill>
                  <a:srgbClr val="FFFF00"/>
                </a:solidFill>
                <a:latin typeface="Candara" panose="020E0502030303020204" pitchFamily="34" charset="0"/>
              </a:rPr>
              <a:t>pattern</a:t>
            </a:r>
            <a:r>
              <a:rPr lang="pt-BR" sz="2800">
                <a:solidFill>
                  <a:srgbClr val="FFFF00"/>
                </a:solidFill>
                <a:latin typeface="Candara" panose="020E0502030303020204" pitchFamily="34" charset="0"/>
              </a:rPr>
              <a:t>, ...), basta refactorar o componente de messagem</a:t>
            </a:r>
          </a:p>
        </p:txBody>
      </p:sp>
    </p:spTree>
    <p:extLst>
      <p:ext uri="{BB962C8B-B14F-4D97-AF65-F5344CB8AC3E}">
        <p14:creationId xmlns:p14="http://schemas.microsoft.com/office/powerpoint/2010/main" val="330838292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3B25954-8056-4F96-BB37-AF49F25E24C3}"/>
              </a:ext>
            </a:extLst>
          </p:cNvPr>
          <p:cNvSpPr/>
          <p:nvPr/>
        </p:nvSpPr>
        <p:spPr>
          <a:xfrm>
            <a:off x="2856000" y="2169000"/>
            <a:ext cx="6480000" cy="252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6000" b="1" i="1">
                <a:solidFill>
                  <a:srgbClr val="000099"/>
                </a:solidFill>
                <a:latin typeface="Candara" panose="020E0502030303020204" pitchFamily="34" charset="0"/>
              </a:rPr>
              <a:t>Concluído</a:t>
            </a:r>
            <a:endParaRPr lang="pt-BR" sz="6000" b="1" i="1" dirty="0" err="1">
              <a:solidFill>
                <a:srgbClr val="000099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449B89C-C890-412F-868F-8894FCB8FAE7}"/>
              </a:ext>
            </a:extLst>
          </p:cNvPr>
          <p:cNvSpPr/>
          <p:nvPr/>
        </p:nvSpPr>
        <p:spPr>
          <a:xfrm>
            <a:off x="6816000" y="2169000"/>
            <a:ext cx="2520000" cy="2520000"/>
          </a:xfrm>
          <a:prstGeom prst="roundRect">
            <a:avLst>
              <a:gd name="adj" fmla="val 50000"/>
            </a:avLst>
          </a:prstGeom>
          <a:solidFill>
            <a:srgbClr val="000099"/>
          </a:solidFill>
          <a:ln w="762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Gráfico 7" descr="Na mosca com preenchimento sólido">
            <a:extLst>
              <a:ext uri="{FF2B5EF4-FFF2-40B4-BE49-F238E27FC236}">
                <a16:creationId xmlns:a16="http://schemas.microsoft.com/office/drawing/2014/main" id="{36DE503E-D5A0-43A4-B643-8208E09DE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6000" y="270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8943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uvida - Dicas de Pedal">
            <a:extLst>
              <a:ext uri="{FF2B5EF4-FFF2-40B4-BE49-F238E27FC236}">
                <a16:creationId xmlns:a16="http://schemas.microsoft.com/office/drawing/2014/main" id="{814B93E2-092E-4554-BAED-5124E76C5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000" y="571500"/>
            <a:ext cx="7680000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37952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Nenhuma descrição de foto disponível.">
            <a:extLst>
              <a:ext uri="{FF2B5EF4-FFF2-40B4-BE49-F238E27FC236}">
                <a16:creationId xmlns:a16="http://schemas.microsoft.com/office/drawing/2014/main" id="{06E64515-8A99-430D-8E67-FCC09B4B8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00" y="570978"/>
            <a:ext cx="9605000" cy="61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8E05A3-E8D1-4CDE-A76F-BCDF314C100D}"/>
              </a:ext>
            </a:extLst>
          </p:cNvPr>
          <p:cNvSpPr txBox="1"/>
          <p:nvPr/>
        </p:nvSpPr>
        <p:spPr>
          <a:xfrm>
            <a:off x="1542473" y="6025412"/>
            <a:ext cx="9208653" cy="5232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PadraoArquitetural( spa =&gt; spa.</a:t>
            </a:r>
            <a:r>
              <a:rPr lang="en-US" sz="2800">
                <a:solidFill>
                  <a:srgbClr val="FFFF00"/>
                </a:solidFill>
                <a:latin typeface="Consolas" panose="020B0609020204030204" pitchFamily="49" charset="0"/>
              </a:rPr>
              <a:t>avançado() </a:t>
            </a:r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28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  <a:latin typeface="Candara" panose="020E05020303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F2F2F2"/>
        </a:solidFill>
        <a:ln>
          <a:solidFill>
            <a:schemeClr val="bg1">
              <a:lumMod val="85000"/>
            </a:schemeClr>
          </a:solidFill>
        </a:ln>
      </a:spPr>
      <a:bodyPr vert="horz" lIns="91440" tIns="45720" rIns="91440" bIns="45720" rtlCol="0" anchor="ctr">
        <a:noAutofit/>
      </a:bodyPr>
      <a:lstStyle>
        <a:defPPr marL="0" indent="0" algn="l">
          <a:buNone/>
          <a:defRPr sz="2400">
            <a:latin typeface="Candara" panose="020E0502030303020204" pitchFamily="34" charset="0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11640</TotalTime>
  <Words>4511</Words>
  <Application>Microsoft Office PowerPoint</Application>
  <PresentationFormat>Widescreen</PresentationFormat>
  <Paragraphs>820</Paragraphs>
  <Slides>93</Slides>
  <Notes>80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93</vt:i4>
      </vt:variant>
    </vt:vector>
  </HeadingPairs>
  <TitlesOfParts>
    <vt:vector size="109" baseType="lpstr">
      <vt:lpstr>Arial</vt:lpstr>
      <vt:lpstr>Calibri</vt:lpstr>
      <vt:lpstr>Calibri Light</vt:lpstr>
      <vt:lpstr>Candara</vt:lpstr>
      <vt:lpstr>Consolas</vt:lpstr>
      <vt:lpstr>Fira Sans Extra Condensed</vt:lpstr>
      <vt:lpstr>Inter</vt:lpstr>
      <vt:lpstr>Montserrat</vt:lpstr>
      <vt:lpstr>Quicksand</vt:lpstr>
      <vt:lpstr>Swis721 BT</vt:lpstr>
      <vt:lpstr>Swis721 Md BT</vt:lpstr>
      <vt:lpstr>Times New Roman</vt:lpstr>
      <vt:lpstr>Wingdings</vt:lpstr>
      <vt:lpstr>Tema do Office</vt:lpstr>
      <vt:lpstr>Management Consulting Toolkit by Slidesgo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694</cp:revision>
  <dcterms:created xsi:type="dcterms:W3CDTF">2017-03-24T14:48:15Z</dcterms:created>
  <dcterms:modified xsi:type="dcterms:W3CDTF">2023-12-13T21:07:02Z</dcterms:modified>
</cp:coreProperties>
</file>