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6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56"/>
  </p:notesMasterIdLst>
  <p:sldIdLst>
    <p:sldId id="571" r:id="rId4"/>
    <p:sldId id="687" r:id="rId5"/>
    <p:sldId id="1322" r:id="rId6"/>
    <p:sldId id="1482" r:id="rId7"/>
    <p:sldId id="867" r:id="rId8"/>
    <p:sldId id="1203" r:id="rId9"/>
    <p:sldId id="1211" r:id="rId10"/>
    <p:sldId id="1212" r:id="rId11"/>
    <p:sldId id="1278" r:id="rId12"/>
    <p:sldId id="1206" r:id="rId13"/>
    <p:sldId id="1210" r:id="rId14"/>
    <p:sldId id="1217" r:id="rId15"/>
    <p:sldId id="1218" r:id="rId16"/>
    <p:sldId id="1219" r:id="rId17"/>
    <p:sldId id="1279" r:id="rId18"/>
    <p:sldId id="1207" r:id="rId19"/>
    <p:sldId id="1220" r:id="rId20"/>
    <p:sldId id="1221" r:id="rId21"/>
    <p:sldId id="1222" r:id="rId22"/>
    <p:sldId id="1199" r:id="rId23"/>
    <p:sldId id="1302" r:id="rId24"/>
    <p:sldId id="1273" r:id="rId25"/>
    <p:sldId id="1311" r:id="rId26"/>
    <p:sldId id="1312" r:id="rId27"/>
    <p:sldId id="1313" r:id="rId28"/>
    <p:sldId id="1230" r:id="rId29"/>
    <p:sldId id="1335" r:id="rId30"/>
    <p:sldId id="1314" r:id="rId31"/>
    <p:sldId id="1315" r:id="rId32"/>
    <p:sldId id="1316" r:id="rId33"/>
    <p:sldId id="1486" r:id="rId34"/>
    <p:sldId id="1223" r:id="rId35"/>
    <p:sldId id="1224" r:id="rId36"/>
    <p:sldId id="699" r:id="rId37"/>
    <p:sldId id="703" r:id="rId38"/>
    <p:sldId id="1099" r:id="rId39"/>
    <p:sldId id="1231" r:id="rId40"/>
    <p:sldId id="1225" r:id="rId41"/>
    <p:sldId id="1235" r:id="rId42"/>
    <p:sldId id="1236" r:id="rId43"/>
    <p:sldId id="1237" r:id="rId44"/>
    <p:sldId id="1238" r:id="rId45"/>
    <p:sldId id="1239" r:id="rId46"/>
    <p:sldId id="1270" r:id="rId47"/>
    <p:sldId id="1232" r:id="rId48"/>
    <p:sldId id="1233" r:id="rId49"/>
    <p:sldId id="1271" r:id="rId50"/>
    <p:sldId id="1272" r:id="rId51"/>
    <p:sldId id="1226" r:id="rId52"/>
    <p:sldId id="1229" r:id="rId53"/>
    <p:sldId id="1227" r:id="rId54"/>
    <p:sldId id="1244" r:id="rId55"/>
    <p:sldId id="1301" r:id="rId56"/>
    <p:sldId id="1303" r:id="rId57"/>
    <p:sldId id="1338" r:id="rId58"/>
    <p:sldId id="1318" r:id="rId59"/>
    <p:sldId id="1317" r:id="rId60"/>
    <p:sldId id="1319" r:id="rId61"/>
    <p:sldId id="1326" r:id="rId62"/>
    <p:sldId id="1329" r:id="rId63"/>
    <p:sldId id="1328" r:id="rId64"/>
    <p:sldId id="1234" r:id="rId65"/>
    <p:sldId id="1487" r:id="rId66"/>
    <p:sldId id="1330" r:id="rId67"/>
    <p:sldId id="1240" r:id="rId68"/>
    <p:sldId id="1275" r:id="rId69"/>
    <p:sldId id="1245" r:id="rId70"/>
    <p:sldId id="1246" r:id="rId71"/>
    <p:sldId id="1249" r:id="rId72"/>
    <p:sldId id="1250" r:id="rId73"/>
    <p:sldId id="1241" r:id="rId74"/>
    <p:sldId id="1242" r:id="rId75"/>
    <p:sldId id="1243" r:id="rId76"/>
    <p:sldId id="1280" r:id="rId77"/>
    <p:sldId id="1333" r:id="rId78"/>
    <p:sldId id="1281" r:id="rId79"/>
    <p:sldId id="1251" r:id="rId80"/>
    <p:sldId id="1284" r:id="rId81"/>
    <p:sldId id="1283" r:id="rId82"/>
    <p:sldId id="1331" r:id="rId83"/>
    <p:sldId id="1320" r:id="rId84"/>
    <p:sldId id="1285" r:id="rId85"/>
    <p:sldId id="1334" r:id="rId86"/>
    <p:sldId id="1321" r:id="rId87"/>
    <p:sldId id="1324" r:id="rId88"/>
    <p:sldId id="1483" r:id="rId89"/>
    <p:sldId id="1332" r:id="rId90"/>
    <p:sldId id="1325" r:id="rId91"/>
    <p:sldId id="1485" r:id="rId92"/>
    <p:sldId id="1323" r:id="rId93"/>
    <p:sldId id="1488" r:id="rId94"/>
    <p:sldId id="1286" r:id="rId95"/>
    <p:sldId id="1490" r:id="rId96"/>
    <p:sldId id="1489" r:id="rId97"/>
    <p:sldId id="1254" r:id="rId98"/>
    <p:sldId id="1253" r:id="rId99"/>
    <p:sldId id="1287" r:id="rId100"/>
    <p:sldId id="1256" r:id="rId101"/>
    <p:sldId id="1255" r:id="rId102"/>
    <p:sldId id="1345" r:id="rId103"/>
    <p:sldId id="1346" r:id="rId104"/>
    <p:sldId id="1348" r:id="rId105"/>
    <p:sldId id="1349" r:id="rId106"/>
    <p:sldId id="1351" r:id="rId107"/>
    <p:sldId id="1352" r:id="rId108"/>
    <p:sldId id="1353" r:id="rId109"/>
    <p:sldId id="1491" r:id="rId110"/>
    <p:sldId id="1258" r:id="rId111"/>
    <p:sldId id="1291" r:id="rId112"/>
    <p:sldId id="1252" r:id="rId113"/>
    <p:sldId id="1293" r:id="rId114"/>
    <p:sldId id="1336" r:id="rId115"/>
    <p:sldId id="1288" r:id="rId116"/>
    <p:sldId id="1295" r:id="rId117"/>
    <p:sldId id="1296" r:id="rId118"/>
    <p:sldId id="1297" r:id="rId119"/>
    <p:sldId id="1260" r:id="rId120"/>
    <p:sldId id="1493" r:id="rId121"/>
    <p:sldId id="1494" r:id="rId122"/>
    <p:sldId id="1502" r:id="rId123"/>
    <p:sldId id="1504" r:id="rId124"/>
    <p:sldId id="1503" r:id="rId125"/>
    <p:sldId id="1492" r:id="rId126"/>
    <p:sldId id="1500" r:id="rId127"/>
    <p:sldId id="1498" r:id="rId128"/>
    <p:sldId id="1499" r:id="rId129"/>
    <p:sldId id="1497" r:id="rId130"/>
    <p:sldId id="1299" r:id="rId131"/>
    <p:sldId id="1339" r:id="rId132"/>
    <p:sldId id="1340" r:id="rId133"/>
    <p:sldId id="1261" r:id="rId134"/>
    <p:sldId id="1264" r:id="rId135"/>
    <p:sldId id="1263" r:id="rId136"/>
    <p:sldId id="1265" r:id="rId137"/>
    <p:sldId id="1266" r:id="rId138"/>
    <p:sldId id="1343" r:id="rId139"/>
    <p:sldId id="1484" r:id="rId140"/>
    <p:sldId id="1341" r:id="rId141"/>
    <p:sldId id="1248" r:id="rId142"/>
    <p:sldId id="1342" r:id="rId143"/>
    <p:sldId id="1304" r:id="rId144"/>
    <p:sldId id="1305" r:id="rId145"/>
    <p:sldId id="1300" r:id="rId146"/>
    <p:sldId id="1306" r:id="rId147"/>
    <p:sldId id="1307" r:id="rId148"/>
    <p:sldId id="1505" r:id="rId149"/>
    <p:sldId id="1308" r:id="rId150"/>
    <p:sldId id="1309" r:id="rId151"/>
    <p:sldId id="1310" r:id="rId152"/>
    <p:sldId id="1501" r:id="rId153"/>
    <p:sldId id="1344" r:id="rId154"/>
    <p:sldId id="262" r:id="rId1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8B65AF8-5237-4428-90C1-1668BEB5D5BD}">
          <p14:sldIdLst>
            <p14:sldId id="571"/>
            <p14:sldId id="687"/>
            <p14:sldId id="1322"/>
            <p14:sldId id="1482"/>
            <p14:sldId id="867"/>
            <p14:sldId id="1203"/>
            <p14:sldId id="1211"/>
            <p14:sldId id="1212"/>
            <p14:sldId id="1278"/>
            <p14:sldId id="1206"/>
            <p14:sldId id="1210"/>
            <p14:sldId id="1217"/>
            <p14:sldId id="1218"/>
            <p14:sldId id="1219"/>
            <p14:sldId id="1279"/>
            <p14:sldId id="1207"/>
            <p14:sldId id="1220"/>
            <p14:sldId id="1221"/>
            <p14:sldId id="1222"/>
            <p14:sldId id="1199"/>
            <p14:sldId id="1302"/>
            <p14:sldId id="1273"/>
            <p14:sldId id="1311"/>
            <p14:sldId id="1312"/>
            <p14:sldId id="1313"/>
            <p14:sldId id="1230"/>
            <p14:sldId id="1335"/>
            <p14:sldId id="1314"/>
            <p14:sldId id="1315"/>
            <p14:sldId id="1316"/>
            <p14:sldId id="1486"/>
            <p14:sldId id="1223"/>
            <p14:sldId id="1224"/>
            <p14:sldId id="699"/>
            <p14:sldId id="703"/>
            <p14:sldId id="1099"/>
            <p14:sldId id="1231"/>
            <p14:sldId id="1225"/>
            <p14:sldId id="1235"/>
            <p14:sldId id="1236"/>
            <p14:sldId id="1237"/>
            <p14:sldId id="1238"/>
            <p14:sldId id="1239"/>
            <p14:sldId id="1270"/>
            <p14:sldId id="1232"/>
            <p14:sldId id="1233"/>
            <p14:sldId id="1271"/>
            <p14:sldId id="1272"/>
            <p14:sldId id="1226"/>
            <p14:sldId id="1229"/>
            <p14:sldId id="1227"/>
            <p14:sldId id="1244"/>
            <p14:sldId id="1301"/>
            <p14:sldId id="1303"/>
            <p14:sldId id="1338"/>
            <p14:sldId id="1318"/>
            <p14:sldId id="1317"/>
            <p14:sldId id="1319"/>
            <p14:sldId id="1326"/>
            <p14:sldId id="1329"/>
            <p14:sldId id="1328"/>
            <p14:sldId id="1234"/>
            <p14:sldId id="1487"/>
            <p14:sldId id="1330"/>
            <p14:sldId id="1240"/>
            <p14:sldId id="1275"/>
            <p14:sldId id="1245"/>
            <p14:sldId id="1246"/>
            <p14:sldId id="1249"/>
            <p14:sldId id="1250"/>
            <p14:sldId id="1241"/>
            <p14:sldId id="1242"/>
            <p14:sldId id="1243"/>
            <p14:sldId id="1280"/>
            <p14:sldId id="1333"/>
            <p14:sldId id="1281"/>
            <p14:sldId id="1251"/>
            <p14:sldId id="1284"/>
            <p14:sldId id="1283"/>
            <p14:sldId id="1331"/>
            <p14:sldId id="1320"/>
            <p14:sldId id="1285"/>
            <p14:sldId id="1334"/>
            <p14:sldId id="1321"/>
            <p14:sldId id="1324"/>
            <p14:sldId id="1483"/>
            <p14:sldId id="1332"/>
            <p14:sldId id="1325"/>
            <p14:sldId id="1485"/>
            <p14:sldId id="1323"/>
            <p14:sldId id="1488"/>
            <p14:sldId id="1286"/>
            <p14:sldId id="1490"/>
            <p14:sldId id="1489"/>
            <p14:sldId id="1254"/>
            <p14:sldId id="1253"/>
            <p14:sldId id="1287"/>
            <p14:sldId id="1256"/>
            <p14:sldId id="1255"/>
            <p14:sldId id="1345"/>
            <p14:sldId id="1346"/>
            <p14:sldId id="1348"/>
            <p14:sldId id="1349"/>
            <p14:sldId id="1351"/>
            <p14:sldId id="1352"/>
            <p14:sldId id="1353"/>
            <p14:sldId id="1491"/>
            <p14:sldId id="1258"/>
            <p14:sldId id="1291"/>
            <p14:sldId id="1252"/>
            <p14:sldId id="1293"/>
            <p14:sldId id="1336"/>
            <p14:sldId id="1288"/>
            <p14:sldId id="1295"/>
            <p14:sldId id="1296"/>
            <p14:sldId id="1297"/>
            <p14:sldId id="1260"/>
            <p14:sldId id="1493"/>
            <p14:sldId id="1494"/>
            <p14:sldId id="1502"/>
            <p14:sldId id="1504"/>
            <p14:sldId id="1503"/>
            <p14:sldId id="1492"/>
            <p14:sldId id="1500"/>
            <p14:sldId id="1498"/>
            <p14:sldId id="1499"/>
            <p14:sldId id="1497"/>
            <p14:sldId id="1299"/>
            <p14:sldId id="1339"/>
            <p14:sldId id="1340"/>
            <p14:sldId id="1261"/>
            <p14:sldId id="1264"/>
            <p14:sldId id="1263"/>
            <p14:sldId id="1265"/>
            <p14:sldId id="1266"/>
            <p14:sldId id="1343"/>
            <p14:sldId id="1484"/>
            <p14:sldId id="1341"/>
            <p14:sldId id="1248"/>
            <p14:sldId id="1342"/>
            <p14:sldId id="1304"/>
            <p14:sldId id="1305"/>
            <p14:sldId id="1300"/>
            <p14:sldId id="1306"/>
            <p14:sldId id="1307"/>
            <p14:sldId id="1505"/>
            <p14:sldId id="1308"/>
            <p14:sldId id="1309"/>
            <p14:sldId id="1310"/>
            <p14:sldId id="1501"/>
            <p14:sldId id="134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FFFFE5"/>
    <a:srgbClr val="F2F2F2"/>
    <a:srgbClr val="FFFFFF"/>
    <a:srgbClr val="0070C0"/>
    <a:srgbClr val="203864"/>
    <a:srgbClr val="002060"/>
    <a:srgbClr val="FF99FF"/>
    <a:srgbClr val="66FF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theme" Target="theme/theme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tableStyles" Target="tableStyles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24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45342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548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26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6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2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504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45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46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477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709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145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178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080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713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1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527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712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245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351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93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8036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183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3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68413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2926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21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388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13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087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7812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94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4941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516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591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870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397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14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95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256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65616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161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973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114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975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2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9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9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30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260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91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195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285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78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223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533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927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05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46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7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7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7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6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0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50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4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5986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4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24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7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7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76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1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5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86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71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3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5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7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33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94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27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7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82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227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2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76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63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64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0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66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0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02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40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49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6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60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6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4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59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23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60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76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874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22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99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3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56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0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55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93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811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6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D6942-E692-42F6-BC58-7F386E4C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174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7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14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12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6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713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650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224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53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96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53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21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36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3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51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35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5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06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9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3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sv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7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05B1329-8DC3-4AB3-BF6B-EF9F878E6828}"/>
              </a:ext>
            </a:extLst>
          </p:cNvPr>
          <p:cNvGrpSpPr/>
          <p:nvPr/>
        </p:nvGrpSpPr>
        <p:grpSpPr>
          <a:xfrm>
            <a:off x="1596000" y="2259000"/>
            <a:ext cx="9000000" cy="2070000"/>
            <a:chOff x="1596000" y="2259000"/>
            <a:chExt cx="9000000" cy="2070000"/>
          </a:xfrm>
        </p:grpSpPr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A38F4FF5-0D89-46FF-BA6E-F3625A8578F5}"/>
                </a:ext>
              </a:extLst>
            </p:cNvPr>
            <p:cNvSpPr/>
            <p:nvPr/>
          </p:nvSpPr>
          <p:spPr>
            <a:xfrm>
              <a:off x="1596000" y="2529000"/>
              <a:ext cx="9000000" cy="1800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Calibri" panose="020F0502020204030204" pitchFamily="34" charset="0"/>
                </a:rPr>
                <a:t>Single Page Application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8FBFD5-F01E-4A72-9B77-E95F65BE0F38}"/>
                </a:ext>
              </a:extLst>
            </p:cNvPr>
            <p:cNvSpPr/>
            <p:nvPr/>
          </p:nvSpPr>
          <p:spPr>
            <a:xfrm>
              <a:off x="4836000" y="2259000"/>
              <a:ext cx="2520000" cy="5400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Calibri" panose="020F0502020204030204" pitchFamily="34" charset="0"/>
                </a:rPr>
                <a:t>Modelo</a:t>
              </a:r>
              <a:endPara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51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3069000"/>
            <a:ext cx="10440000" cy="180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36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BB89161-9FE4-409D-9EAA-F587B4876695}"/>
              </a:ext>
            </a:extLst>
          </p:cNvPr>
          <p:cNvGrpSpPr/>
          <p:nvPr/>
        </p:nvGrpSpPr>
        <p:grpSpPr>
          <a:xfrm>
            <a:off x="6414072" y="2621360"/>
            <a:ext cx="900000" cy="900000"/>
            <a:chOff x="6340763" y="2529000"/>
            <a:chExt cx="900000" cy="90000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1BAF142-5BE1-438C-B87C-1027650B797E}"/>
                </a:ext>
              </a:extLst>
            </p:cNvPr>
            <p:cNvSpPr/>
            <p:nvPr/>
          </p:nvSpPr>
          <p:spPr>
            <a:xfrm>
              <a:off x="6340763" y="2529000"/>
              <a:ext cx="900000" cy="9000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 err="1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9" name="Gráfico 8" descr="Diamante com preenchimento sólido">
              <a:extLst>
                <a:ext uri="{FF2B5EF4-FFF2-40B4-BE49-F238E27FC236}">
                  <a16:creationId xmlns:a16="http://schemas.microsoft.com/office/drawing/2014/main" id="{9E5012D2-F448-4B4B-81C5-87762C5A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763" y="2619000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521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 é um trio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6940442" y="2440177"/>
            <a:ext cx="2849732" cy="108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3029112" y="2399999"/>
            <a:ext cx="2849732" cy="108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4899206" y="4291588"/>
            <a:ext cx="2849732" cy="108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</p:spTree>
    <p:extLst>
      <p:ext uri="{BB962C8B-B14F-4D97-AF65-F5344CB8AC3E}">
        <p14:creationId xmlns:p14="http://schemas.microsoft.com/office/powerpoint/2010/main" val="20920025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2520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13480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13480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729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745D6C7-8AC1-40D9-98E8-408D48CA662C}"/>
              </a:ext>
            </a:extLst>
          </p:cNvPr>
          <p:cNvCxnSpPr>
            <a:cxnSpLocks/>
          </p:cNvCxnSpPr>
          <p:nvPr/>
        </p:nvCxnSpPr>
        <p:spPr>
          <a:xfrm flipH="1">
            <a:off x="4237079" y="1660662"/>
            <a:ext cx="3960000" cy="0"/>
          </a:xfrm>
          <a:prstGeom prst="straightConnector1">
            <a:avLst/>
          </a:prstGeom>
          <a:ln w="57150" cap="rnd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9877A17-249F-43F0-A45B-ABDD9FBA16E2}"/>
              </a:ext>
            </a:extLst>
          </p:cNvPr>
          <p:cNvSpPr/>
          <p:nvPr/>
        </p:nvSpPr>
        <p:spPr>
          <a:xfrm>
            <a:off x="4781808" y="14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angular expression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76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2520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13480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13480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729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97CE995-47CB-477E-8B47-7729BDD0BE65}"/>
              </a:ext>
            </a:extLst>
          </p:cNvPr>
          <p:cNvCxnSpPr>
            <a:cxnSpLocks/>
          </p:cNvCxnSpPr>
          <p:nvPr/>
        </p:nvCxnSpPr>
        <p:spPr>
          <a:xfrm flipH="1">
            <a:off x="4237079" y="2270958"/>
            <a:ext cx="3960000" cy="0"/>
          </a:xfrm>
          <a:prstGeom prst="straightConnector1">
            <a:avLst/>
          </a:prstGeom>
          <a:ln w="57150" cap="rnd">
            <a:solidFill>
              <a:schemeClr val="accent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12FB878-EAC6-4B97-9698-ECC8D932B326}"/>
              </a:ext>
            </a:extLst>
          </p:cNvPr>
          <p:cNvSpPr/>
          <p:nvPr/>
        </p:nvSpPr>
        <p:spPr>
          <a:xfrm>
            <a:off x="4781808" y="20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data binding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35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2520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13480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13480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729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CD2B01-1E15-4EED-B805-74250C103A0C}"/>
              </a:ext>
            </a:extLst>
          </p:cNvPr>
          <p:cNvCxnSpPr>
            <a:cxnSpLocks/>
          </p:cNvCxnSpPr>
          <p:nvPr/>
        </p:nvCxnSpPr>
        <p:spPr>
          <a:xfrm>
            <a:off x="4237079" y="2862075"/>
            <a:ext cx="3960000" cy="0"/>
          </a:xfrm>
          <a:prstGeom prst="straightConnector1">
            <a:avLst/>
          </a:prstGeom>
          <a:ln w="57150" cap="rnd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FA9EAC-FD93-47A3-829C-538A0D4544E0}"/>
              </a:ext>
            </a:extLst>
          </p:cNvPr>
          <p:cNvSpPr/>
          <p:nvPr/>
        </p:nvSpPr>
        <p:spPr>
          <a:xfrm>
            <a:off x="4781808" y="26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event binding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=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1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2520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13480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13480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729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9FE1B7C-ABB5-4F75-B1A7-1F249832F810}"/>
              </a:ext>
            </a:extLst>
          </p:cNvPr>
          <p:cNvCxnSpPr>
            <a:cxnSpLocks/>
          </p:cNvCxnSpPr>
          <p:nvPr/>
        </p:nvCxnSpPr>
        <p:spPr>
          <a:xfrm flipH="1">
            <a:off x="4237079" y="3467061"/>
            <a:ext cx="3960000" cy="0"/>
          </a:xfrm>
          <a:prstGeom prst="straightConnector1">
            <a:avLst/>
          </a:prstGeom>
          <a:ln w="57150" cap="rnd">
            <a:solidFill>
              <a:schemeClr val="accent6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F9062E3-9074-4981-B0A5-F82774241151}"/>
              </a:ext>
            </a:extLst>
          </p:cNvPr>
          <p:cNvSpPr/>
          <p:nvPr/>
        </p:nvSpPr>
        <p:spPr>
          <a:xfrm>
            <a:off x="4781808" y="32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[(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two-way data binding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 =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474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357751"/>
            <a:ext cx="11520000" cy="50400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2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2520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13480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13480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729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745D6C7-8AC1-40D9-98E8-408D48CA662C}"/>
              </a:ext>
            </a:extLst>
          </p:cNvPr>
          <p:cNvCxnSpPr>
            <a:cxnSpLocks/>
          </p:cNvCxnSpPr>
          <p:nvPr/>
        </p:nvCxnSpPr>
        <p:spPr>
          <a:xfrm flipH="1">
            <a:off x="4237079" y="1660662"/>
            <a:ext cx="3960000" cy="0"/>
          </a:xfrm>
          <a:prstGeom prst="straightConnector1">
            <a:avLst/>
          </a:prstGeom>
          <a:ln w="57150" cap="rnd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0F451EE-E0CC-4492-9824-9003E15EC04B}"/>
              </a:ext>
            </a:extLst>
          </p:cNvPr>
          <p:cNvCxnSpPr>
            <a:cxnSpLocks/>
          </p:cNvCxnSpPr>
          <p:nvPr/>
        </p:nvCxnSpPr>
        <p:spPr>
          <a:xfrm flipH="1">
            <a:off x="4237079" y="2270958"/>
            <a:ext cx="3960000" cy="0"/>
          </a:xfrm>
          <a:prstGeom prst="straightConnector1">
            <a:avLst/>
          </a:prstGeom>
          <a:ln w="57150" cap="rnd">
            <a:solidFill>
              <a:schemeClr val="accent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9877A17-249F-43F0-A45B-ABDD9FBA16E2}"/>
              </a:ext>
            </a:extLst>
          </p:cNvPr>
          <p:cNvSpPr/>
          <p:nvPr/>
        </p:nvSpPr>
        <p:spPr>
          <a:xfrm>
            <a:off x="4781808" y="14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angular expression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F83543B-EF7D-417E-A676-FC3E052EE029}"/>
              </a:ext>
            </a:extLst>
          </p:cNvPr>
          <p:cNvSpPr/>
          <p:nvPr/>
        </p:nvSpPr>
        <p:spPr>
          <a:xfrm>
            <a:off x="4781808" y="20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data binding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49F34F7-DA3E-48A5-B728-0D4E6920251C}"/>
              </a:ext>
            </a:extLst>
          </p:cNvPr>
          <p:cNvCxnSpPr>
            <a:cxnSpLocks/>
          </p:cNvCxnSpPr>
          <p:nvPr/>
        </p:nvCxnSpPr>
        <p:spPr>
          <a:xfrm flipH="1">
            <a:off x="4237079" y="3467061"/>
            <a:ext cx="3960000" cy="0"/>
          </a:xfrm>
          <a:prstGeom prst="straightConnector1">
            <a:avLst/>
          </a:prstGeom>
          <a:ln w="57150" cap="rnd">
            <a:solidFill>
              <a:schemeClr val="accent6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65027D1-C764-42E7-ACD2-B1FDB29C979D}"/>
              </a:ext>
            </a:extLst>
          </p:cNvPr>
          <p:cNvSpPr/>
          <p:nvPr/>
        </p:nvSpPr>
        <p:spPr>
          <a:xfrm>
            <a:off x="4781808" y="32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[(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two-way data binding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 =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02EB279-8B64-4C94-AE55-5A1ED438D45A}"/>
              </a:ext>
            </a:extLst>
          </p:cNvPr>
          <p:cNvCxnSpPr>
            <a:cxnSpLocks/>
          </p:cNvCxnSpPr>
          <p:nvPr/>
        </p:nvCxnSpPr>
        <p:spPr>
          <a:xfrm>
            <a:off x="4237079" y="2862075"/>
            <a:ext cx="3960000" cy="0"/>
          </a:xfrm>
          <a:prstGeom prst="straightConnector1">
            <a:avLst/>
          </a:prstGeom>
          <a:ln w="57150" cap="rnd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589AA90-81FA-4936-B602-F942E5AC2057}"/>
              </a:ext>
            </a:extLst>
          </p:cNvPr>
          <p:cNvSpPr/>
          <p:nvPr/>
        </p:nvSpPr>
        <p:spPr>
          <a:xfrm>
            <a:off x="4781808" y="2685602"/>
            <a:ext cx="288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rgbClr val="002060"/>
                </a:solidFill>
                <a:latin typeface="Consolas" panose="020B0609020204030204" pitchFamily="49" charset="0"/>
              </a:rPr>
              <a:t> event binding </a:t>
            </a:r>
            <a:r>
              <a:rPr lang="pt-BR" sz="14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=</a:t>
            </a:r>
            <a:endParaRPr lang="pt-BR" sz="14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olagem: Vertical 3">
            <a:extLst>
              <a:ext uri="{FF2B5EF4-FFF2-40B4-BE49-F238E27FC236}">
                <a16:creationId xmlns:a16="http://schemas.microsoft.com/office/drawing/2014/main" id="{92D48024-A712-4BEB-804D-DE6CCBFD211A}"/>
              </a:ext>
            </a:extLst>
          </p:cNvPr>
          <p:cNvSpPr/>
          <p:nvPr/>
        </p:nvSpPr>
        <p:spPr>
          <a:xfrm>
            <a:off x="4455833" y="4116096"/>
            <a:ext cx="4327949" cy="1800000"/>
          </a:xfrm>
          <a:prstGeom prst="verticalScroll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Vamos </a:t>
            </a:r>
            <a:r>
              <a:rPr lang="pt-BR" sz="2400" b="1">
                <a:solidFill>
                  <a:schemeClr val="tx1"/>
                </a:solidFill>
                <a:latin typeface="Candara" panose="020E0502030303020204" pitchFamily="34" charset="0"/>
              </a:rPr>
              <a:t>aprender todos 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ao longo do laboratório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403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A16129-A8FD-4B30-A558-A5B99085BEBC}"/>
              </a:ext>
            </a:extLst>
          </p:cNvPr>
          <p:cNvSpPr/>
          <p:nvPr/>
        </p:nvSpPr>
        <p:spPr>
          <a:xfrm>
            <a:off x="954041" y="1560621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53DB08-F649-42CE-B17F-7B9A3864A294}"/>
              </a:ext>
            </a:extLst>
          </p:cNvPr>
          <p:cNvSpPr/>
          <p:nvPr/>
        </p:nvSpPr>
        <p:spPr>
          <a:xfrm>
            <a:off x="1854041" y="1560621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uma tabela estática com dados na própria página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7D6D40-16C0-452F-8ADD-902C2AB0A0E1}"/>
              </a:ext>
            </a:extLst>
          </p:cNvPr>
          <p:cNvSpPr/>
          <p:nvPr/>
        </p:nvSpPr>
        <p:spPr>
          <a:xfrm>
            <a:off x="954041" y="2626913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4723EB-498D-450D-AA94-E29DC4D41C93}"/>
              </a:ext>
            </a:extLst>
          </p:cNvPr>
          <p:cNvSpPr/>
          <p:nvPr/>
        </p:nvSpPr>
        <p:spPr>
          <a:xfrm>
            <a:off x="1876121" y="2626913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da classe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F17D49-0404-415A-87AD-0732C5F209AF}"/>
              </a:ext>
            </a:extLst>
          </p:cNvPr>
          <p:cNvSpPr/>
          <p:nvPr/>
        </p:nvSpPr>
        <p:spPr>
          <a:xfrm>
            <a:off x="1854041" y="3687649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dados estáticos vindos de um JSON local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2CA198-0F8C-4729-9008-016E5429B4C5}"/>
              </a:ext>
            </a:extLst>
          </p:cNvPr>
          <p:cNvSpPr/>
          <p:nvPr/>
        </p:nvSpPr>
        <p:spPr>
          <a:xfrm>
            <a:off x="1876121" y="4748384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Finalmente, usando 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dados dinâmicos vindos do Back-end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2D3E3D-56DD-42EA-99F6-0B3757DBCB1A}"/>
              </a:ext>
            </a:extLst>
          </p:cNvPr>
          <p:cNvSpPr/>
          <p:nvPr/>
        </p:nvSpPr>
        <p:spPr>
          <a:xfrm>
            <a:off x="954041" y="3687649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332CCA-9F00-43D7-AF7D-3572985CABAB}"/>
              </a:ext>
            </a:extLst>
          </p:cNvPr>
          <p:cNvSpPr/>
          <p:nvPr/>
        </p:nvSpPr>
        <p:spPr>
          <a:xfrm>
            <a:off x="954041" y="4748384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216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53333" y="719999"/>
            <a:ext cx="11378720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latin typeface="Candara" panose="020E0502030303020204" pitchFamily="34" charset="0"/>
              </a:rPr>
              <a:t>A pasta </a:t>
            </a:r>
            <a:r>
              <a:rPr lang="pt-BR" sz="2000" b="1" u="sng">
                <a:latin typeface="Candara" panose="020E0502030303020204" pitchFamily="34" charset="0"/>
              </a:rPr>
              <a:t>assets</a:t>
            </a:r>
            <a:r>
              <a:rPr lang="pt-BR" sz="2000">
                <a:latin typeface="Candara" panose="020E0502030303020204" pitchFamily="34" charset="0"/>
              </a:rPr>
              <a:t>, de um modo geral, é usada para guardar arquivos com conteúdos </a:t>
            </a:r>
            <a:r>
              <a:rPr lang="pt-BR" sz="2000" u="sng">
                <a:latin typeface="Candara" panose="020E0502030303020204" pitchFamily="34" charset="0"/>
              </a:rPr>
              <a:t>estáticos</a:t>
            </a:r>
          </a:p>
          <a:p>
            <a:r>
              <a:rPr lang="pt-BR" sz="2000">
                <a:latin typeface="Candara" panose="020E0502030303020204" pitchFamily="34" charset="0"/>
              </a:rPr>
              <a:t>Vamos criar um arquivo JSON nesta pasta e usá-lo para renderizar a tabela</a:t>
            </a:r>
            <a:endParaRPr lang="pt-BR" sz="2000" u="sng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34BD2A7-B0B0-495F-B284-73216AB0BC9D}"/>
              </a:ext>
            </a:extLst>
          </p:cNvPr>
          <p:cNvSpPr txBox="1">
            <a:spLocks/>
          </p:cNvSpPr>
          <p:nvPr/>
        </p:nvSpPr>
        <p:spPr>
          <a:xfrm>
            <a:off x="653333" y="1908435"/>
            <a:ext cx="11378720" cy="72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3.a) Clique da direita em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asserts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&gt; </a:t>
            </a:r>
            <a:r>
              <a:rPr lang="pt-BR" sz="2400" u="sng">
                <a:solidFill>
                  <a:srgbClr val="003300"/>
                </a:solidFill>
                <a:latin typeface="Candara" panose="020E0502030303020204" pitchFamily="34" charset="0"/>
              </a:rPr>
              <a:t>New File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 </a:t>
            </a:r>
            <a:r>
              <a:rPr lang="pt-BR" sz="2400" b="1">
                <a:solidFill>
                  <a:srgbClr val="003300"/>
                </a:solidFill>
                <a:latin typeface="Consolas" panose="020B0609020204030204" pitchFamily="49" charset="0"/>
              </a:rPr>
              <a:t>exemplo-de-livros.json</a:t>
            </a:r>
            <a:endParaRPr lang="pt-BR" sz="2400" b="1" dirty="0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C5C3654B-95A8-48BC-95BA-B8B99C62DAB1}"/>
              </a:ext>
            </a:extLst>
          </p:cNvPr>
          <p:cNvSpPr/>
          <p:nvPr/>
        </p:nvSpPr>
        <p:spPr>
          <a:xfrm>
            <a:off x="3214255" y="3348434"/>
            <a:ext cx="8801774" cy="27255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:6,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Lobo Blanco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Ficção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>
                <a:solidFill>
                  <a:srgbClr val="8DEC95"/>
                </a:solidFill>
                <a:latin typeface="Consolas" panose="020B0609020204030204" pitchFamily="49" charset="0"/>
              </a:rPr>
              <a:t>7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Liderança Consciente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Executivo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A Pluma e a Espada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Poesia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>
                <a:solidFill>
                  <a:srgbClr val="8DEC95"/>
                </a:solidFill>
                <a:latin typeface="Consolas" panose="020B0609020204030204" pitchFamily="49" charset="0"/>
              </a:rPr>
              <a:t>9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A Montanha Branca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Relatos</a:t>
            </a:r>
            <a:r>
              <a:rPr lang="pt-BR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o Explicativo: Seta para Cima 10">
            <a:extLst>
              <a:ext uri="{FF2B5EF4-FFF2-40B4-BE49-F238E27FC236}">
                <a16:creationId xmlns:a16="http://schemas.microsoft.com/office/drawing/2014/main" id="{77C4D5F6-A253-4331-9473-0FAE8EE5C35A}"/>
              </a:ext>
            </a:extLst>
          </p:cNvPr>
          <p:cNvSpPr/>
          <p:nvPr/>
        </p:nvSpPr>
        <p:spPr>
          <a:xfrm>
            <a:off x="3397045" y="5853480"/>
            <a:ext cx="2438400" cy="849745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Copiar este conteúdo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: Diagonal Corners Snipped 21">
            <a:extLst>
              <a:ext uri="{FF2B5EF4-FFF2-40B4-BE49-F238E27FC236}">
                <a16:creationId xmlns:a16="http://schemas.microsoft.com/office/drawing/2014/main" id="{69E5294E-D41A-44D9-B878-A53002FBDFD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JSON local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1029D3-DA97-419E-A577-440F8F279D10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o Explicativo: Seta para Cima 14">
            <a:extLst>
              <a:ext uri="{FF2B5EF4-FFF2-40B4-BE49-F238E27FC236}">
                <a16:creationId xmlns:a16="http://schemas.microsoft.com/office/drawing/2014/main" id="{D32CB838-E64A-43B0-80FD-D8CF7D815FFB}"/>
              </a:ext>
            </a:extLst>
          </p:cNvPr>
          <p:cNvSpPr/>
          <p:nvPr/>
        </p:nvSpPr>
        <p:spPr>
          <a:xfrm>
            <a:off x="6310669" y="5853479"/>
            <a:ext cx="2438400" cy="849745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Formatar pelo VSCode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7D95ED-A5A7-4079-909B-5812DFBC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55" y="2808435"/>
            <a:ext cx="3029265" cy="54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F0B04-4D0B-46BB-98D0-5695A4C8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25" y="2808435"/>
            <a:ext cx="2374250" cy="22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94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334BD2A7-B0B0-495F-B284-73216AB0BC9D}"/>
              </a:ext>
            </a:extLst>
          </p:cNvPr>
          <p:cNvSpPr txBox="1">
            <a:spLocks/>
          </p:cNvSpPr>
          <p:nvPr/>
        </p:nvSpPr>
        <p:spPr>
          <a:xfrm>
            <a:off x="653333" y="720000"/>
            <a:ext cx="11378720" cy="72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3.b) Codar a </a:t>
            </a:r>
            <a:r>
              <a:rPr lang="pt-BR" sz="2400" b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BookService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para buscar os dados do arquivo JSON:</a:t>
            </a:r>
            <a:endParaRPr lang="pt-BR" sz="2400" b="1" dirty="0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79CDA7A0-E8C5-4F62-BC51-26DFB38ECBEC}"/>
              </a:ext>
            </a:extLst>
          </p:cNvPr>
          <p:cNvSpPr/>
          <p:nvPr/>
        </p:nvSpPr>
        <p:spPr>
          <a:xfrm>
            <a:off x="637309" y="2187707"/>
            <a:ext cx="10369123" cy="41761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@angular/common/http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@angular/core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Observable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../models/i-book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providedIn: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assets/exemplo-de-livros.json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http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http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u="sng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[]&gt;(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A45974A-63AB-4117-A303-0B168848DAF4}"/>
              </a:ext>
            </a:extLst>
          </p:cNvPr>
          <p:cNvSpPr/>
          <p:nvPr/>
        </p:nvSpPr>
        <p:spPr>
          <a:xfrm>
            <a:off x="831273" y="4359566"/>
            <a:ext cx="6736101" cy="288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27">
            <a:extLst>
              <a:ext uri="{FF2B5EF4-FFF2-40B4-BE49-F238E27FC236}">
                <a16:creationId xmlns:a16="http://schemas.microsoft.com/office/drawing/2014/main" id="{9683EF79-5AE3-417B-BF90-3BC0286F5CAC}"/>
              </a:ext>
            </a:extLst>
          </p:cNvPr>
          <p:cNvCxnSpPr/>
          <p:nvPr/>
        </p:nvCxnSpPr>
        <p:spPr>
          <a:xfrm>
            <a:off x="3199822" y="5886798"/>
            <a:ext cx="684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Diagonal Corners Snipped 21">
            <a:extLst>
              <a:ext uri="{FF2B5EF4-FFF2-40B4-BE49-F238E27FC236}">
                <a16:creationId xmlns:a16="http://schemas.microsoft.com/office/drawing/2014/main" id="{D7DD98D0-78CE-4D16-8273-33E3444F4D06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JSON local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19" name="Straight Connector 27">
            <a:extLst>
              <a:ext uri="{FF2B5EF4-FFF2-40B4-BE49-F238E27FC236}">
                <a16:creationId xmlns:a16="http://schemas.microsoft.com/office/drawing/2014/main" id="{0EADD147-2569-4F10-9C48-CF886F44DB20}"/>
              </a:ext>
            </a:extLst>
          </p:cNvPr>
          <p:cNvCxnSpPr/>
          <p:nvPr/>
        </p:nvCxnSpPr>
        <p:spPr>
          <a:xfrm>
            <a:off x="2700031" y="5669744"/>
            <a:ext cx="1872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446144F-C164-43CE-B117-C7B928068540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17147B-8A2C-4249-987B-1E45727AB430}"/>
              </a:ext>
            </a:extLst>
          </p:cNvPr>
          <p:cNvSpPr/>
          <p:nvPr/>
        </p:nvSpPr>
        <p:spPr>
          <a:xfrm>
            <a:off x="700449" y="2652769"/>
            <a:ext cx="3566751" cy="252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3AB7FEC-1809-446D-B34A-80B643BF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1645892"/>
            <a:ext cx="2211426" cy="540000"/>
          </a:xfrm>
          <a:prstGeom prst="rect">
            <a:avLst/>
          </a:prstGeom>
        </p:spPr>
      </p:pic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65BFD2F4-AE8E-4436-A85D-2115CAF7AA19}"/>
              </a:ext>
            </a:extLst>
          </p:cNvPr>
          <p:cNvSpPr/>
          <p:nvPr/>
        </p:nvSpPr>
        <p:spPr>
          <a:xfrm>
            <a:off x="8691418" y="5129744"/>
            <a:ext cx="2160000" cy="1080000"/>
          </a:xfrm>
          <a:prstGeom prst="verticalScroll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Mas o que é o </a:t>
            </a:r>
            <a:r>
              <a:rPr lang="pt-BR" sz="2000" b="1">
                <a:solidFill>
                  <a:schemeClr val="bg1"/>
                </a:solidFill>
                <a:latin typeface="Candara" panose="020E0502030303020204" pitchFamily="34" charset="0"/>
              </a:rPr>
              <a:t>Observable?</a:t>
            </a:r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C63A6-8562-41CD-8E74-7399BF653E4F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4FC8-B548-4100-B770-50FD8CE6DBD9}"/>
              </a:ext>
            </a:extLst>
          </p:cNvPr>
          <p:cNvSpPr/>
          <p:nvPr/>
        </p:nvSpPr>
        <p:spPr>
          <a:xfrm>
            <a:off x="8968199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8A269-5358-4160-ADAA-AA747716AD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27406-9E69-4454-8497-146B7342D4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08434" y="18874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01E92-D46D-4BED-8E8A-613EA2EDBFE4}"/>
              </a:ext>
            </a:extLst>
          </p:cNvPr>
          <p:cNvSpPr/>
          <p:nvPr/>
        </p:nvSpPr>
        <p:spPr>
          <a:xfrm>
            <a:off x="2042202" y="22944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F5F0FE-E333-446E-B264-A5C8D979CCCC}"/>
              </a:ext>
            </a:extLst>
          </p:cNvPr>
          <p:cNvSpPr/>
          <p:nvPr/>
        </p:nvSpPr>
        <p:spPr>
          <a:xfrm>
            <a:off x="9918434" y="23028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396E-07FA-4C63-B629-BD235EBBEE01}"/>
              </a:ext>
            </a:extLst>
          </p:cNvPr>
          <p:cNvCxnSpPr/>
          <p:nvPr/>
        </p:nvCxnSpPr>
        <p:spPr>
          <a:xfrm>
            <a:off x="2291593" y="25023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47B00118-CD47-47A6-9344-2917EEE6BF5D}"/>
              </a:ext>
            </a:extLst>
          </p:cNvPr>
          <p:cNvSpPr/>
          <p:nvPr/>
        </p:nvSpPr>
        <p:spPr>
          <a:xfrm>
            <a:off x="2918489" y="2358368"/>
            <a:ext cx="23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inicial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0EFB9-7EB9-44C8-8D7D-097AF21B8B54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379853E8-29B1-4402-9953-8EDA034C837E}"/>
              </a:ext>
            </a:extLst>
          </p:cNvPr>
          <p:cNvSpPr/>
          <p:nvPr/>
        </p:nvSpPr>
        <p:spPr>
          <a:xfrm>
            <a:off x="5989541" y="2688642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javascript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Rectangle: Diagonal Corners Rounded 8">
            <a:extLst>
              <a:ext uri="{FF2B5EF4-FFF2-40B4-BE49-F238E27FC236}">
                <a16:creationId xmlns:a16="http://schemas.microsoft.com/office/drawing/2014/main" id="{46318DAC-A6BA-4290-B705-CBCC4ECC32F0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2264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7">
            <a:extLst>
              <a:ext uri="{FF2B5EF4-FFF2-40B4-BE49-F238E27FC236}">
                <a16:creationId xmlns:a16="http://schemas.microsoft.com/office/drawing/2014/main" id="{80CC5D83-C90C-4A7D-8602-453EFD9FE5A4}"/>
              </a:ext>
            </a:extLst>
          </p:cNvPr>
          <p:cNvSpPr/>
          <p:nvPr/>
        </p:nvSpPr>
        <p:spPr>
          <a:xfrm>
            <a:off x="722410" y="2133596"/>
            <a:ext cx="11309643" cy="34266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79C6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BE9FD"/>
                </a:solidFill>
                <a:latin typeface="Consolas" panose="020B0609020204030204" pitchFamily="49" charset="0"/>
              </a:rPr>
              <a:t>BookTableComponent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>
                <a:solidFill>
                  <a:srgbClr val="8BE9FD"/>
                </a:solidFill>
                <a:latin typeface="Consolas" panose="020B0609020204030204" pitchFamily="49" charset="0"/>
              </a:rPr>
              <a:t>IBook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79C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FF7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service </a:t>
            </a:r>
            <a:r>
              <a:rPr lang="en-US" sz="160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BE9FD"/>
                </a:solidFill>
                <a:latin typeface="Consolas" panose="020B0609020204030204" pitchFamily="49" charset="0"/>
              </a:rPr>
              <a:t>BookService</a:t>
            </a:r>
            <a:r>
              <a:rPr lang="en-US" sz="1600">
                <a:solidFill>
                  <a:srgbClr val="F8F8F2"/>
                </a:solidFill>
                <a:latin typeface="Consolas" panose="020B0609020204030204" pitchFamily="49" charset="0"/>
              </a:rPr>
              <a:t> ) { }</a:t>
            </a:r>
          </a:p>
          <a:p>
            <a:endParaRPr lang="en-US" sz="160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i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.books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3CF06CED-3393-4D65-B265-6F7DFEED450A}"/>
              </a:ext>
            </a:extLst>
          </p:cNvPr>
          <p:cNvSpPr txBox="1">
            <a:spLocks/>
          </p:cNvSpPr>
          <p:nvPr/>
        </p:nvSpPr>
        <p:spPr>
          <a:xfrm>
            <a:off x="692053" y="720000"/>
            <a:ext cx="11340000" cy="72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3.c) Realizar os seguintes ajustes em </a:t>
            </a:r>
            <a:r>
              <a:rPr lang="pt-BR" sz="2400" b="1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BookTableComponent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b="1" dirty="0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A3CE51D1-CB9A-4604-9E99-0CA94E63EFFC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JSON local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EA3D6ED8-1D59-4EF3-B9D9-467D84197BF6}"/>
              </a:ext>
            </a:extLst>
          </p:cNvPr>
          <p:cNvSpPr/>
          <p:nvPr/>
        </p:nvSpPr>
        <p:spPr>
          <a:xfrm>
            <a:off x="960583" y="3629886"/>
            <a:ext cx="5786582" cy="1800000"/>
          </a:xfrm>
          <a:prstGeom prst="round1Rect">
            <a:avLst>
              <a:gd name="adj" fmla="val 0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211E1D-0952-4054-A0F8-21F5921B72BB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Arrow: Pentagon 27">
            <a:extLst>
              <a:ext uri="{FF2B5EF4-FFF2-40B4-BE49-F238E27FC236}">
                <a16:creationId xmlns:a16="http://schemas.microsoft.com/office/drawing/2014/main" id="{A3297879-BCBB-4FCF-8CB3-1D90A1F74A12}"/>
              </a:ext>
            </a:extLst>
          </p:cNvPr>
          <p:cNvSpPr/>
          <p:nvPr/>
        </p:nvSpPr>
        <p:spPr>
          <a:xfrm flipH="1">
            <a:off x="6751785" y="2739234"/>
            <a:ext cx="4320000" cy="1080000"/>
          </a:xfrm>
          <a:prstGeom prst="homePlate">
            <a:avLst>
              <a:gd name="adj" fmla="val 77673"/>
            </a:avLst>
          </a:prstGeom>
          <a:solidFill>
            <a:srgbClr val="FFFF00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en-US" sz="2000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constructor</a:t>
            </a:r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injetamos </a:t>
            </a:r>
            <a:r>
              <a:rPr lang="en-US" sz="20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BookService</a:t>
            </a:r>
            <a:endParaRPr lang="en-US" sz="2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: Único Canto Arredondado 13">
            <a:extLst>
              <a:ext uri="{FF2B5EF4-FFF2-40B4-BE49-F238E27FC236}">
                <a16:creationId xmlns:a16="http://schemas.microsoft.com/office/drawing/2014/main" id="{5AF7CA6E-151C-4D32-94A4-4B6707225088}"/>
              </a:ext>
            </a:extLst>
          </p:cNvPr>
          <p:cNvSpPr/>
          <p:nvPr/>
        </p:nvSpPr>
        <p:spPr>
          <a:xfrm>
            <a:off x="965203" y="3089564"/>
            <a:ext cx="5786582" cy="409920"/>
          </a:xfrm>
          <a:prstGeom prst="round1Rect">
            <a:avLst>
              <a:gd name="adj" fmla="val 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Arrow: Pentagon 27">
            <a:extLst>
              <a:ext uri="{FF2B5EF4-FFF2-40B4-BE49-F238E27FC236}">
                <a16:creationId xmlns:a16="http://schemas.microsoft.com/office/drawing/2014/main" id="{1EA2D1C3-A2D6-4571-96D4-A9706830A3A9}"/>
              </a:ext>
            </a:extLst>
          </p:cNvPr>
          <p:cNvSpPr/>
          <p:nvPr/>
        </p:nvSpPr>
        <p:spPr>
          <a:xfrm flipH="1">
            <a:off x="6751785" y="3973161"/>
            <a:ext cx="4320000" cy="1080000"/>
          </a:xfrm>
          <a:prstGeom prst="homePlate">
            <a:avLst>
              <a:gd name="adj" fmla="val 7767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</a:t>
            </a:r>
            <a:r>
              <a:rPr lang="en-US" sz="2000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ngOnInit()</a:t>
            </a:r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Inicializamos o array </a:t>
            </a:r>
            <a:r>
              <a:rPr lang="en-US" sz="20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books</a:t>
            </a:r>
            <a:endParaRPr lang="en-US" sz="2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400459-8B80-4435-8856-F2A72515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10" y="1604282"/>
            <a:ext cx="322682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3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3CF06CED-3393-4D65-B265-6F7DFEED450A}"/>
              </a:ext>
            </a:extLst>
          </p:cNvPr>
          <p:cNvSpPr txBox="1">
            <a:spLocks/>
          </p:cNvSpPr>
          <p:nvPr/>
        </p:nvSpPr>
        <p:spPr>
          <a:xfrm>
            <a:off x="692053" y="720000"/>
            <a:ext cx="11340000" cy="72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3d) Conferir o resultado</a:t>
            </a:r>
            <a:endParaRPr lang="pt-BR" sz="2400" b="1" dirty="0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E1DAC5DF-9C41-4E44-81E0-878ACCA2E562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JSON estático com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368EB66-C57A-4DB2-9DD0-D8661276C0F9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CD6E66-1DAD-43CD-82F2-9FDFACDA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3" y="1819011"/>
            <a:ext cx="5400000" cy="3805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00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FCCA4D5-1604-41DF-8F52-C1EEEB28BBBA}"/>
              </a:ext>
            </a:extLst>
          </p:cNvPr>
          <p:cNvSpPr/>
          <p:nvPr/>
        </p:nvSpPr>
        <p:spPr>
          <a:xfrm>
            <a:off x="954041" y="1560621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AE5277-DC4A-4777-8C3E-1FBDC41C61E1}"/>
              </a:ext>
            </a:extLst>
          </p:cNvPr>
          <p:cNvSpPr/>
          <p:nvPr/>
        </p:nvSpPr>
        <p:spPr>
          <a:xfrm>
            <a:off x="1854041" y="1560621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uma tabela estática com dados na própria página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AEFA02-DABC-4150-BAEE-344186FD8C90}"/>
              </a:ext>
            </a:extLst>
          </p:cNvPr>
          <p:cNvSpPr/>
          <p:nvPr/>
        </p:nvSpPr>
        <p:spPr>
          <a:xfrm>
            <a:off x="954041" y="2626913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35543F-54A8-413E-89F4-5B0775EDED90}"/>
              </a:ext>
            </a:extLst>
          </p:cNvPr>
          <p:cNvSpPr/>
          <p:nvPr/>
        </p:nvSpPr>
        <p:spPr>
          <a:xfrm>
            <a:off x="1854041" y="2626913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da classe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329CC7-71B8-438A-8A45-85EFC264372B}"/>
              </a:ext>
            </a:extLst>
          </p:cNvPr>
          <p:cNvSpPr/>
          <p:nvPr/>
        </p:nvSpPr>
        <p:spPr>
          <a:xfrm>
            <a:off x="1854041" y="3687649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de um JSON local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77A750-7974-4127-B106-F60DA0F1B584}"/>
              </a:ext>
            </a:extLst>
          </p:cNvPr>
          <p:cNvSpPr/>
          <p:nvPr/>
        </p:nvSpPr>
        <p:spPr>
          <a:xfrm>
            <a:off x="1854041" y="4748384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Finalmente, usando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dados dinâmicos vindos do Back-end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A860B9A-5F5C-4710-A46D-3B2234568DE7}"/>
              </a:ext>
            </a:extLst>
          </p:cNvPr>
          <p:cNvSpPr/>
          <p:nvPr/>
        </p:nvSpPr>
        <p:spPr>
          <a:xfrm>
            <a:off x="954041" y="3687649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DE6644-C4C6-4857-9532-8ACF2562E3CD}"/>
              </a:ext>
            </a:extLst>
          </p:cNvPr>
          <p:cNvSpPr/>
          <p:nvPr/>
        </p:nvSpPr>
        <p:spPr>
          <a:xfrm>
            <a:off x="954041" y="4748384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443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D0A55EDB-E16D-4D40-A2B6-C36D2B066EB7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1247346"/>
          </a:xfrm>
          <a:prstGeom prst="rect">
            <a:avLst/>
          </a:prstGeom>
          <a:solidFill>
            <a:schemeClr val="accent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Finalmente, vamos usar os </a:t>
            </a: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dados dinâmicos vindos do Back-end</a:t>
            </a:r>
          </a:p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Para isso, vamos usar o nosso projeto SOA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015D67D3-09F0-411C-9F26-1A325F526D38}"/>
              </a:ext>
            </a:extLst>
          </p:cNvPr>
          <p:cNvSpPr txBox="1">
            <a:spLocks/>
          </p:cNvSpPr>
          <p:nvPr/>
        </p:nvSpPr>
        <p:spPr>
          <a:xfrm>
            <a:off x="512053" y="2157772"/>
            <a:ext cx="11520000" cy="428921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4.a) Abrir outro </a:t>
            </a:r>
            <a:r>
              <a:rPr lang="pt-BR" sz="2400" i="1">
                <a:solidFill>
                  <a:srgbClr val="003300"/>
                </a:solidFill>
                <a:latin typeface="Candara" panose="020E0502030303020204" pitchFamily="34" charset="0"/>
              </a:rPr>
              <a:t>prompt de comando 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 ir para pasta do projeto SOA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D6A017B-018D-4FCA-B40A-2A83CA85FE6E}"/>
              </a:ext>
            </a:extLst>
          </p:cNvPr>
          <p:cNvSpPr txBox="1">
            <a:spLocks/>
          </p:cNvSpPr>
          <p:nvPr/>
        </p:nvSpPr>
        <p:spPr>
          <a:xfrm>
            <a:off x="1248598" y="2764204"/>
            <a:ext cx="10440000" cy="720000"/>
          </a:xfrm>
          <a:prstGeom prst="rect">
            <a:avLst/>
          </a:prstGeom>
          <a:solidFill>
            <a:srgbClr val="002060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Consolas" panose="020B0609020204030204" pitchFamily="49" charset="0"/>
              </a:rPr>
              <a:t>..\Padrao_SOA&gt;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3032A281-802E-48C2-BF33-D76493FD5FC7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7A2989-AAE5-49F7-B10A-7041439B282C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649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">
            <a:extLst>
              <a:ext uri="{FF2B5EF4-FFF2-40B4-BE49-F238E27FC236}">
                <a16:creationId xmlns:a16="http://schemas.microsoft.com/office/drawing/2014/main" id="{95EF71D1-3E00-489B-84E0-917F5CEA3E81}"/>
              </a:ext>
            </a:extLst>
          </p:cNvPr>
          <p:cNvSpPr txBox="1">
            <a:spLocks/>
          </p:cNvSpPr>
          <p:nvPr/>
        </p:nvSpPr>
        <p:spPr>
          <a:xfrm>
            <a:off x="512053" y="720000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4.b) Vamos subir o projeto usando Maven Wrapper e seu plugin do Spring Boot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95507027-E399-447F-BA49-A3DC9AEEE62B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0A851A-CF98-49C9-B31D-7425A2E022D7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F1415BD8-466C-4BC8-9CD3-887266A60324}"/>
              </a:ext>
            </a:extLst>
          </p:cNvPr>
          <p:cNvSpPr txBox="1">
            <a:spLocks/>
          </p:cNvSpPr>
          <p:nvPr/>
        </p:nvSpPr>
        <p:spPr>
          <a:xfrm>
            <a:off x="1248598" y="1314100"/>
            <a:ext cx="10440000" cy="720000"/>
          </a:xfrm>
          <a:prstGeom prst="rect">
            <a:avLst/>
          </a:prstGeom>
          <a:solidFill>
            <a:srgbClr val="002060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..\Padrao_SOA&gt;</a:t>
            </a:r>
            <a:r>
              <a:rPr lang="pt-BR" sz="2400">
                <a:solidFill>
                  <a:srgbClr val="FFFF00"/>
                </a:solidFill>
                <a:latin typeface="Consolas" panose="020B0609020204030204" pitchFamily="49" charset="0"/>
              </a:rPr>
              <a:t>mvnw spring-boot:run</a:t>
            </a:r>
            <a:endParaRPr lang="pt-BR" sz="1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C459D59-1F28-4808-832B-37EA8824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67" y="2428962"/>
            <a:ext cx="7179331" cy="3709037"/>
          </a:xfrm>
          <a:prstGeom prst="rect">
            <a:avLst/>
          </a:prstGeom>
        </p:spPr>
      </p:pic>
      <p:sp>
        <p:nvSpPr>
          <p:cNvPr id="13" name="Arrow: Pentagon 27">
            <a:extLst>
              <a:ext uri="{FF2B5EF4-FFF2-40B4-BE49-F238E27FC236}">
                <a16:creationId xmlns:a16="http://schemas.microsoft.com/office/drawing/2014/main" id="{2668E9F9-FC18-45C9-8C84-27F7EAF9922C}"/>
              </a:ext>
            </a:extLst>
          </p:cNvPr>
          <p:cNvSpPr/>
          <p:nvPr/>
        </p:nvSpPr>
        <p:spPr>
          <a:xfrm>
            <a:off x="609042" y="2930694"/>
            <a:ext cx="3971635" cy="1080000"/>
          </a:xfrm>
          <a:prstGeom prst="homePlate">
            <a:avLst>
              <a:gd name="adj" fmla="val 7168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Janela ficará bloqueada rodando o back-end</a:t>
            </a:r>
            <a:endParaRPr lang="en-US" sz="2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003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">
            <a:extLst>
              <a:ext uri="{FF2B5EF4-FFF2-40B4-BE49-F238E27FC236}">
                <a16:creationId xmlns:a16="http://schemas.microsoft.com/office/drawing/2014/main" id="{95EF71D1-3E00-489B-84E0-917F5CEA3E81}"/>
              </a:ext>
            </a:extLst>
          </p:cNvPr>
          <p:cNvSpPr txBox="1">
            <a:spLocks/>
          </p:cNvSpPr>
          <p:nvPr/>
        </p:nvSpPr>
        <p:spPr>
          <a:xfrm>
            <a:off x="512053" y="720000"/>
            <a:ext cx="11520000" cy="108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4.c) Vamos testar o endpoint:</a:t>
            </a:r>
          </a:p>
          <a:p>
            <a:pPr marL="0" indent="0">
              <a:buNone/>
            </a:pPr>
            <a:r>
              <a:rPr lang="pt-BR" sz="2400" u="sng">
                <a:solidFill>
                  <a:srgbClr val="0033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http://localhost:8080/book</a:t>
            </a: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9688626B-B7E9-4972-96F7-88ACAF2DC40E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ABA69FA-7E75-4FFA-93C8-6F07E27EAA94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D69A35-132E-4393-8841-87D22061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27" y="2793468"/>
            <a:ext cx="865714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3907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">
            <a:extLst>
              <a:ext uri="{FF2B5EF4-FFF2-40B4-BE49-F238E27FC236}">
                <a16:creationId xmlns:a16="http://schemas.microsoft.com/office/drawing/2014/main" id="{95EF71D1-3E00-489B-84E0-917F5CEA3E81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72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4.d) Uma vez o back-end no ar, vamos reapontar para o seu endpoint:</a:t>
            </a:r>
            <a:endParaRPr lang="pt-BR" sz="2400" u="sng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341B8AA5-28D9-4B6B-A472-D3F6FF7ED22A}"/>
              </a:ext>
            </a:extLst>
          </p:cNvPr>
          <p:cNvSpPr/>
          <p:nvPr/>
        </p:nvSpPr>
        <p:spPr>
          <a:xfrm>
            <a:off x="637309" y="2185892"/>
            <a:ext cx="11394744" cy="41502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providedIn: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//private readonly URI_BOOKS = 'assets/exemplo-de-livros.json';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http://localhost:8080/book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A3C87F-FA66-45B7-BC28-BF9E73ADA0A9}"/>
              </a:ext>
            </a:extLst>
          </p:cNvPr>
          <p:cNvSpPr/>
          <p:nvPr/>
        </p:nvSpPr>
        <p:spPr>
          <a:xfrm>
            <a:off x="831271" y="3810112"/>
            <a:ext cx="763200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5120535E-49CF-45A2-99F1-CC935EC0781E}"/>
              </a:ext>
            </a:extLst>
          </p:cNvPr>
          <p:cNvSpPr/>
          <p:nvPr/>
        </p:nvSpPr>
        <p:spPr>
          <a:xfrm>
            <a:off x="8497456" y="3722258"/>
            <a:ext cx="2558476" cy="53570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Candara" panose="020E0502030303020204" pitchFamily="34" charset="0"/>
              </a:rPr>
              <a:t>Trocar aqui</a:t>
            </a:r>
            <a:endParaRPr lang="pt-BR" b="1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2A64D0A6-67E5-452D-B720-C2FA99D577E6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E23621-1C93-42C8-9C6C-0CA86D3C0BD2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1D6B01-AAF7-4CA3-AEC0-E6CB59A1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1645892"/>
            <a:ext cx="22114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59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82A86BA0-905E-473C-BEF1-031DF43F21DD}"/>
              </a:ext>
            </a:extLst>
          </p:cNvPr>
          <p:cNvSpPr/>
          <p:nvPr/>
        </p:nvSpPr>
        <p:spPr>
          <a:xfrm>
            <a:off x="8684671" y="1683089"/>
            <a:ext cx="1260000" cy="1260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12053" y="720000"/>
            <a:ext cx="1152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FF0000"/>
                </a:solidFill>
                <a:latin typeface="Candara" panose="020E0502030303020204" pitchFamily="34" charset="0"/>
              </a:rPr>
              <a:t>Mas quando conferimos no navegador, nada é renderizado</a:t>
            </a:r>
            <a:endParaRPr lang="pt-BR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E53771-C104-492E-B7F6-AD1DCB46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3" y="1792215"/>
            <a:ext cx="5400000" cy="2065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1206FE1-643C-41A3-AD24-773728BE4FA6}"/>
              </a:ext>
            </a:extLst>
          </p:cNvPr>
          <p:cNvSpPr/>
          <p:nvPr/>
        </p:nvSpPr>
        <p:spPr>
          <a:xfrm>
            <a:off x="7102417" y="2313089"/>
            <a:ext cx="4479636" cy="15443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O que aconteceu?</a:t>
            </a:r>
            <a:endParaRPr lang="pt-BR" sz="3200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Ajuda com preenchimento sólido">
            <a:extLst>
              <a:ext uri="{FF2B5EF4-FFF2-40B4-BE49-F238E27FC236}">
                <a16:creationId xmlns:a16="http://schemas.microsoft.com/office/drawing/2014/main" id="{3C23647F-3347-4FF6-9A71-9A119EE60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671" y="177308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755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12053" y="720000"/>
            <a:ext cx="11520000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Ao inspencionar a página, encontramos o erro na política de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</a:rPr>
              <a:t>CORS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sz="1800">
                <a:solidFill>
                  <a:srgbClr val="C00000"/>
                </a:solidFill>
                <a:latin typeface="Candara" panose="020E0502030303020204" pitchFamily="34" charset="0"/>
              </a:rPr>
              <a:t>(*)</a:t>
            </a:r>
            <a:endParaRPr lang="pt-BR" sz="240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1800">
                <a:solidFill>
                  <a:srgbClr val="C00000"/>
                </a:solidFill>
                <a:latin typeface="Candara" panose="020E0502030303020204" pitchFamily="34" charset="0"/>
              </a:rPr>
              <a:t>(*)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sz="2400" b="1" u="sng">
                <a:solidFill>
                  <a:srgbClr val="C00000"/>
                </a:solidFill>
                <a:latin typeface="Candara" panose="020E0502030303020204" pitchFamily="34" charset="0"/>
              </a:rPr>
              <a:t>C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ross </a:t>
            </a:r>
            <a:r>
              <a:rPr lang="pt-BR" sz="2400" b="1" u="sng">
                <a:solidFill>
                  <a:srgbClr val="C00000"/>
                </a:solidFill>
                <a:latin typeface="Candara" panose="020E0502030303020204" pitchFamily="34" charset="0"/>
              </a:rPr>
              <a:t>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ite </a:t>
            </a:r>
            <a:r>
              <a:rPr lang="pt-BR" sz="2400" b="1" u="sng">
                <a:solidFill>
                  <a:srgbClr val="C00000"/>
                </a:solidFill>
                <a:latin typeface="Candara" panose="020E0502030303020204" pitchFamily="34" charset="0"/>
              </a:rPr>
              <a:t>R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esource </a:t>
            </a:r>
            <a:r>
              <a:rPr lang="pt-BR" sz="2400" b="1" u="sng">
                <a:solidFill>
                  <a:srgbClr val="C00000"/>
                </a:solidFill>
                <a:latin typeface="Candara" panose="020E0502030303020204" pitchFamily="34" charset="0"/>
              </a:rPr>
              <a:t>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</a:rPr>
              <a:t>haring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9A34E75-29E4-4628-9AFE-07100069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3" y="2308416"/>
            <a:ext cx="7421011" cy="3829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croll: Vertical 3">
            <a:extLst>
              <a:ext uri="{FF2B5EF4-FFF2-40B4-BE49-F238E27FC236}">
                <a16:creationId xmlns:a16="http://schemas.microsoft.com/office/drawing/2014/main" id="{0636791D-C5E3-4CFC-8D7B-162E694C9918}"/>
              </a:ext>
            </a:extLst>
          </p:cNvPr>
          <p:cNvSpPr/>
          <p:nvPr/>
        </p:nvSpPr>
        <p:spPr>
          <a:xfrm>
            <a:off x="7979094" y="3820674"/>
            <a:ext cx="3700853" cy="1644242"/>
          </a:xfrm>
          <a:prstGeom prst="verticalScroll">
            <a:avLst>
              <a:gd name="adj" fmla="val 19907"/>
            </a:avLst>
          </a:prstGeom>
          <a:solidFill>
            <a:srgbClr val="C0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que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acontece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77A74FF7-E3FF-4B45-8F25-671FF3E6102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85731" y="3694971"/>
            <a:ext cx="3320682" cy="94782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3FC9BEA0-E0A1-43CB-88A9-9443054F5450}"/>
              </a:ext>
            </a:extLst>
          </p:cNvPr>
          <p:cNvSpPr/>
          <p:nvPr/>
        </p:nvSpPr>
        <p:spPr>
          <a:xfrm>
            <a:off x="15920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Sobre o Erro CORS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967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3FC9BEA0-E0A1-43CB-88A9-9443054F5450}"/>
              </a:ext>
            </a:extLst>
          </p:cNvPr>
          <p:cNvSpPr/>
          <p:nvPr/>
        </p:nvSpPr>
        <p:spPr>
          <a:xfrm>
            <a:off x="15920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Entendendo o erro de CORS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4A09C8B5-659B-4B09-B2A6-1BA7A0350B34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1C58DC3A-39A1-4250-8A38-22A70E7AA72B}"/>
              </a:ext>
            </a:extLst>
          </p:cNvPr>
          <p:cNvSpPr/>
          <p:nvPr/>
        </p:nvSpPr>
        <p:spPr>
          <a:xfrm>
            <a:off x="8959810" y="1167468"/>
            <a:ext cx="252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BA08A316-B18B-47EC-AC75-9D548720D3A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919C2672-6124-4EC7-9D82-EE9286B38CD6}"/>
              </a:ext>
            </a:extLst>
          </p:cNvPr>
          <p:cNvCxnSpPr>
            <a:cxnSpLocks/>
          </p:cNvCxnSpPr>
          <p:nvPr/>
        </p:nvCxnSpPr>
        <p:spPr>
          <a:xfrm>
            <a:off x="9559097" y="1887468"/>
            <a:ext cx="0" cy="4880532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113F7850-F96E-41D3-933B-773A8BDE7BB6}"/>
              </a:ext>
            </a:extLst>
          </p:cNvPr>
          <p:cNvSpPr/>
          <p:nvPr/>
        </p:nvSpPr>
        <p:spPr>
          <a:xfrm>
            <a:off x="2042202" y="2294444"/>
            <a:ext cx="180000" cy="1836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4B0F3E20-BAA2-4240-9193-B1E4914EF6CE}"/>
              </a:ext>
            </a:extLst>
          </p:cNvPr>
          <p:cNvSpPr/>
          <p:nvPr/>
        </p:nvSpPr>
        <p:spPr>
          <a:xfrm>
            <a:off x="9017079" y="2345774"/>
            <a:ext cx="10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:4200</a:t>
            </a:r>
          </a:p>
        </p:txBody>
      </p: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15FF8071-7B4F-4DFC-83C7-161547112DBE}"/>
              </a:ext>
            </a:extLst>
          </p:cNvPr>
          <p:cNvCxnSpPr/>
          <p:nvPr/>
        </p:nvCxnSpPr>
        <p:spPr>
          <a:xfrm>
            <a:off x="2291593" y="2502368"/>
            <a:ext cx="66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Rounded 19">
            <a:extLst>
              <a:ext uri="{FF2B5EF4-FFF2-40B4-BE49-F238E27FC236}">
                <a16:creationId xmlns:a16="http://schemas.microsoft.com/office/drawing/2014/main" id="{DE6B9227-FCC9-4064-8126-0EE6A62B1B1F}"/>
              </a:ext>
            </a:extLst>
          </p:cNvPr>
          <p:cNvSpPr/>
          <p:nvPr/>
        </p:nvSpPr>
        <p:spPr>
          <a:xfrm>
            <a:off x="2918489" y="23583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 #1</a:t>
            </a:r>
          </a:p>
        </p:txBody>
      </p: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D1C74D76-074C-4104-9752-AD5B975DC429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66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7CD433-7E52-49AF-A5C7-BCC19CA28904}"/>
              </a:ext>
            </a:extLst>
          </p:cNvPr>
          <p:cNvCxnSpPr>
            <a:cxnSpLocks/>
          </p:cNvCxnSpPr>
          <p:nvPr/>
        </p:nvCxnSpPr>
        <p:spPr>
          <a:xfrm>
            <a:off x="10941828" y="1887468"/>
            <a:ext cx="0" cy="4880532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7C3B23DD-475A-4D84-88B3-DDA7A9F31E06}"/>
              </a:ext>
            </a:extLst>
          </p:cNvPr>
          <p:cNvSpPr/>
          <p:nvPr/>
        </p:nvSpPr>
        <p:spPr>
          <a:xfrm>
            <a:off x="10399810" y="3444733"/>
            <a:ext cx="10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:8080</a:t>
            </a:r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39F72C43-0DD3-4919-A756-B6FF16323594}"/>
              </a:ext>
            </a:extLst>
          </p:cNvPr>
          <p:cNvCxnSpPr/>
          <p:nvPr/>
        </p:nvCxnSpPr>
        <p:spPr>
          <a:xfrm>
            <a:off x="2301380" y="3585947"/>
            <a:ext cx="8028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Top Corners Rounded 28">
            <a:extLst>
              <a:ext uri="{FF2B5EF4-FFF2-40B4-BE49-F238E27FC236}">
                <a16:creationId xmlns:a16="http://schemas.microsoft.com/office/drawing/2014/main" id="{A1B31F68-F623-4959-9136-4DFFC34F5F0D}"/>
              </a:ext>
            </a:extLst>
          </p:cNvPr>
          <p:cNvSpPr/>
          <p:nvPr/>
        </p:nvSpPr>
        <p:spPr>
          <a:xfrm>
            <a:off x="2928276" y="3441947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 #2</a:t>
            </a:r>
          </a:p>
        </p:txBody>
      </p:sp>
      <p:cxnSp>
        <p:nvCxnSpPr>
          <p:cNvPr id="25" name="Straight Arrow Connector 29">
            <a:extLst>
              <a:ext uri="{FF2B5EF4-FFF2-40B4-BE49-F238E27FC236}">
                <a16:creationId xmlns:a16="http://schemas.microsoft.com/office/drawing/2014/main" id="{F7FD7CCE-4E56-4073-8561-BB720ED06094}"/>
              </a:ext>
            </a:extLst>
          </p:cNvPr>
          <p:cNvCxnSpPr>
            <a:cxnSpLocks/>
          </p:cNvCxnSpPr>
          <p:nvPr/>
        </p:nvCxnSpPr>
        <p:spPr>
          <a:xfrm flipH="1">
            <a:off x="2301380" y="3916221"/>
            <a:ext cx="8028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: 8 Points 3">
            <a:extLst>
              <a:ext uri="{FF2B5EF4-FFF2-40B4-BE49-F238E27FC236}">
                <a16:creationId xmlns:a16="http://schemas.microsoft.com/office/drawing/2014/main" id="{18752714-6BF2-41C5-AA6F-7B5ADE0CEBD7}"/>
              </a:ext>
            </a:extLst>
          </p:cNvPr>
          <p:cNvSpPr/>
          <p:nvPr/>
        </p:nvSpPr>
        <p:spPr>
          <a:xfrm>
            <a:off x="950295" y="3493975"/>
            <a:ext cx="1440000" cy="10800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6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C63A6-8562-41CD-8E74-7399BF653E4F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4FC8-B548-4100-B770-50FD8CE6DBD9}"/>
              </a:ext>
            </a:extLst>
          </p:cNvPr>
          <p:cNvSpPr/>
          <p:nvPr/>
        </p:nvSpPr>
        <p:spPr>
          <a:xfrm>
            <a:off x="8968199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8A269-5358-4160-ADAA-AA747716AD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27406-9E69-4454-8497-146B7342D4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08434" y="18874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01E92-D46D-4BED-8E8A-613EA2EDBFE4}"/>
              </a:ext>
            </a:extLst>
          </p:cNvPr>
          <p:cNvSpPr/>
          <p:nvPr/>
        </p:nvSpPr>
        <p:spPr>
          <a:xfrm>
            <a:off x="2042202" y="22944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F5F0FE-E333-446E-B264-A5C8D979CCCC}"/>
              </a:ext>
            </a:extLst>
          </p:cNvPr>
          <p:cNvSpPr/>
          <p:nvPr/>
        </p:nvSpPr>
        <p:spPr>
          <a:xfrm>
            <a:off x="9918434" y="23028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396E-07FA-4C63-B629-BD235EBBEE01}"/>
              </a:ext>
            </a:extLst>
          </p:cNvPr>
          <p:cNvCxnSpPr/>
          <p:nvPr/>
        </p:nvCxnSpPr>
        <p:spPr>
          <a:xfrm>
            <a:off x="2291593" y="25023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47B00118-CD47-47A6-9344-2917EEE6BF5D}"/>
              </a:ext>
            </a:extLst>
          </p:cNvPr>
          <p:cNvSpPr/>
          <p:nvPr/>
        </p:nvSpPr>
        <p:spPr>
          <a:xfrm>
            <a:off x="2918489" y="2358368"/>
            <a:ext cx="23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inicial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0EFB9-7EB9-44C8-8D7D-097AF21B8B54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60E240-1B75-4F8D-AB97-5EBEAB03E6F1}"/>
              </a:ext>
            </a:extLst>
          </p:cNvPr>
          <p:cNvSpPr/>
          <p:nvPr/>
        </p:nvSpPr>
        <p:spPr>
          <a:xfrm>
            <a:off x="2042202" y="351770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CF869-98E9-4CD1-B326-E9FD1290553F}"/>
              </a:ext>
            </a:extLst>
          </p:cNvPr>
          <p:cNvSpPr/>
          <p:nvPr/>
        </p:nvSpPr>
        <p:spPr>
          <a:xfrm>
            <a:off x="9918434" y="352609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0391E4-B369-4964-B970-C7207573B406}"/>
              </a:ext>
            </a:extLst>
          </p:cNvPr>
          <p:cNvCxnSpPr/>
          <p:nvPr/>
        </p:nvCxnSpPr>
        <p:spPr>
          <a:xfrm>
            <a:off x="2291593" y="372562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69C84132-0791-4371-B34F-C0ECFC479ECE}"/>
              </a:ext>
            </a:extLst>
          </p:cNvPr>
          <p:cNvSpPr/>
          <p:nvPr/>
        </p:nvSpPr>
        <p:spPr>
          <a:xfrm>
            <a:off x="2918489" y="3581628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2AC2EF-91AC-4008-B7A8-84A139216B2B}"/>
              </a:ext>
            </a:extLst>
          </p:cNvPr>
          <p:cNvCxnSpPr>
            <a:cxnSpLocks/>
          </p:cNvCxnSpPr>
          <p:nvPr/>
        </p:nvCxnSpPr>
        <p:spPr>
          <a:xfrm flipH="1">
            <a:off x="2291593" y="405590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09D661CB-2991-41EA-867D-9348338CF0CA}"/>
              </a:ext>
            </a:extLst>
          </p:cNvPr>
          <p:cNvSpPr/>
          <p:nvPr/>
        </p:nvSpPr>
        <p:spPr>
          <a:xfrm>
            <a:off x="8329541" y="3911902"/>
            <a:ext cx="126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#1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D4EC299A-162D-47CC-8C66-E23D732B8BA9}"/>
              </a:ext>
            </a:extLst>
          </p:cNvPr>
          <p:cNvSpPr/>
          <p:nvPr/>
        </p:nvSpPr>
        <p:spPr>
          <a:xfrm>
            <a:off x="5989541" y="2688642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javascript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Rectangle: Diagonal Corners Rounded 8">
            <a:extLst>
              <a:ext uri="{FF2B5EF4-FFF2-40B4-BE49-F238E27FC236}">
                <a16:creationId xmlns:a16="http://schemas.microsoft.com/office/drawing/2014/main" id="{E0D3BE66-19C6-42CE-8EA3-CDD0C31E3026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764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3FC9BEA0-E0A1-43CB-88A9-9443054F5450}"/>
              </a:ext>
            </a:extLst>
          </p:cNvPr>
          <p:cNvSpPr/>
          <p:nvPr/>
        </p:nvSpPr>
        <p:spPr>
          <a:xfrm>
            <a:off x="15920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Entendendo o erro de CORS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4A09C8B5-659B-4B09-B2A6-1BA7A0350B34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1C58DC3A-39A1-4250-8A38-22A70E7AA72B}"/>
              </a:ext>
            </a:extLst>
          </p:cNvPr>
          <p:cNvSpPr/>
          <p:nvPr/>
        </p:nvSpPr>
        <p:spPr>
          <a:xfrm>
            <a:off x="8959810" y="1167468"/>
            <a:ext cx="252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BA08A316-B18B-47EC-AC75-9D548720D3A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919C2672-6124-4EC7-9D82-EE9286B38CD6}"/>
              </a:ext>
            </a:extLst>
          </p:cNvPr>
          <p:cNvCxnSpPr>
            <a:cxnSpLocks/>
          </p:cNvCxnSpPr>
          <p:nvPr/>
        </p:nvCxnSpPr>
        <p:spPr>
          <a:xfrm>
            <a:off x="9559097" y="1887468"/>
            <a:ext cx="0" cy="48805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113F7850-F96E-41D3-933B-773A8BDE7BB6}"/>
              </a:ext>
            </a:extLst>
          </p:cNvPr>
          <p:cNvSpPr/>
          <p:nvPr/>
        </p:nvSpPr>
        <p:spPr>
          <a:xfrm>
            <a:off x="2042202" y="2294444"/>
            <a:ext cx="180000" cy="1836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4B0F3E20-BAA2-4240-9193-B1E4914EF6CE}"/>
              </a:ext>
            </a:extLst>
          </p:cNvPr>
          <p:cNvSpPr/>
          <p:nvPr/>
        </p:nvSpPr>
        <p:spPr>
          <a:xfrm>
            <a:off x="9017079" y="2345774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:4200</a:t>
            </a:r>
          </a:p>
        </p:txBody>
      </p: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15FF8071-7B4F-4DFC-83C7-161547112DBE}"/>
              </a:ext>
            </a:extLst>
          </p:cNvPr>
          <p:cNvCxnSpPr/>
          <p:nvPr/>
        </p:nvCxnSpPr>
        <p:spPr>
          <a:xfrm>
            <a:off x="2291593" y="2502368"/>
            <a:ext cx="666000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Rounded 19">
            <a:extLst>
              <a:ext uri="{FF2B5EF4-FFF2-40B4-BE49-F238E27FC236}">
                <a16:creationId xmlns:a16="http://schemas.microsoft.com/office/drawing/2014/main" id="{DE6B9227-FCC9-4064-8126-0EE6A62B1B1F}"/>
              </a:ext>
            </a:extLst>
          </p:cNvPr>
          <p:cNvSpPr/>
          <p:nvPr/>
        </p:nvSpPr>
        <p:spPr>
          <a:xfrm>
            <a:off x="2918489" y="23583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 #1</a:t>
            </a:r>
          </a:p>
        </p:txBody>
      </p: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D1C74D76-074C-4104-9752-AD5B975DC429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666000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7CD433-7E52-49AF-A5C7-BCC19CA28904}"/>
              </a:ext>
            </a:extLst>
          </p:cNvPr>
          <p:cNvCxnSpPr>
            <a:cxnSpLocks/>
          </p:cNvCxnSpPr>
          <p:nvPr/>
        </p:nvCxnSpPr>
        <p:spPr>
          <a:xfrm>
            <a:off x="10941828" y="1887468"/>
            <a:ext cx="0" cy="48805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7C3B23DD-475A-4D84-88B3-DDA7A9F31E06}"/>
              </a:ext>
            </a:extLst>
          </p:cNvPr>
          <p:cNvSpPr/>
          <p:nvPr/>
        </p:nvSpPr>
        <p:spPr>
          <a:xfrm>
            <a:off x="10399810" y="3444733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:8080</a:t>
            </a:r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39F72C43-0DD3-4919-A756-B6FF16323594}"/>
              </a:ext>
            </a:extLst>
          </p:cNvPr>
          <p:cNvCxnSpPr/>
          <p:nvPr/>
        </p:nvCxnSpPr>
        <p:spPr>
          <a:xfrm>
            <a:off x="2301380" y="3585947"/>
            <a:ext cx="802800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Top Corners Rounded 28">
            <a:extLst>
              <a:ext uri="{FF2B5EF4-FFF2-40B4-BE49-F238E27FC236}">
                <a16:creationId xmlns:a16="http://schemas.microsoft.com/office/drawing/2014/main" id="{A1B31F68-F623-4959-9136-4DFFC34F5F0D}"/>
              </a:ext>
            </a:extLst>
          </p:cNvPr>
          <p:cNvSpPr/>
          <p:nvPr/>
        </p:nvSpPr>
        <p:spPr>
          <a:xfrm>
            <a:off x="2928276" y="3441947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 #2</a:t>
            </a:r>
          </a:p>
        </p:txBody>
      </p:sp>
      <p:cxnSp>
        <p:nvCxnSpPr>
          <p:cNvPr id="25" name="Straight Arrow Connector 29">
            <a:extLst>
              <a:ext uri="{FF2B5EF4-FFF2-40B4-BE49-F238E27FC236}">
                <a16:creationId xmlns:a16="http://schemas.microsoft.com/office/drawing/2014/main" id="{F7FD7CCE-4E56-4073-8561-BB720ED06094}"/>
              </a:ext>
            </a:extLst>
          </p:cNvPr>
          <p:cNvCxnSpPr>
            <a:cxnSpLocks/>
          </p:cNvCxnSpPr>
          <p:nvPr/>
        </p:nvCxnSpPr>
        <p:spPr>
          <a:xfrm flipH="1">
            <a:off x="2301380" y="3916221"/>
            <a:ext cx="802800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: 8 Points 3">
            <a:extLst>
              <a:ext uri="{FF2B5EF4-FFF2-40B4-BE49-F238E27FC236}">
                <a16:creationId xmlns:a16="http://schemas.microsoft.com/office/drawing/2014/main" id="{18752714-6BF2-41C5-AA6F-7B5ADE0CEBD7}"/>
              </a:ext>
            </a:extLst>
          </p:cNvPr>
          <p:cNvSpPr/>
          <p:nvPr/>
        </p:nvSpPr>
        <p:spPr>
          <a:xfrm>
            <a:off x="950295" y="3493975"/>
            <a:ext cx="1440000" cy="1080000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8000B455-BDE9-465D-934F-368570E0CE5B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verticalScroll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Existem 2 soluções possíveis</a:t>
            </a:r>
            <a:endParaRPr lang="pt-BR" sz="3200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230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4">
            <a:extLst>
              <a:ext uri="{FF2B5EF4-FFF2-40B4-BE49-F238E27FC236}">
                <a16:creationId xmlns:a16="http://schemas.microsoft.com/office/drawing/2014/main" id="{8B9917B1-5F97-429D-854B-99443EE12A54}"/>
              </a:ext>
            </a:extLst>
          </p:cNvPr>
          <p:cNvSpPr/>
          <p:nvPr/>
        </p:nvSpPr>
        <p:spPr>
          <a:xfrm rot="19950535">
            <a:off x="9166582" y="4169120"/>
            <a:ext cx="1304138" cy="443550"/>
          </a:xfrm>
          <a:prstGeom prst="rightArrow">
            <a:avLst>
              <a:gd name="adj1" fmla="val 50000"/>
              <a:gd name="adj2" fmla="val 86714"/>
            </a:avLst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3FC9BEA0-E0A1-43CB-88A9-9443054F5450}"/>
              </a:ext>
            </a:extLst>
          </p:cNvPr>
          <p:cNvSpPr/>
          <p:nvPr/>
        </p:nvSpPr>
        <p:spPr>
          <a:xfrm>
            <a:off x="15920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Solucionando o erro de CORS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1C58DC3A-39A1-4250-8A38-22A70E7AA72B}"/>
              </a:ext>
            </a:extLst>
          </p:cNvPr>
          <p:cNvSpPr/>
          <p:nvPr/>
        </p:nvSpPr>
        <p:spPr>
          <a:xfrm>
            <a:off x="8959810" y="1167468"/>
            <a:ext cx="252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7CD433-7E52-49AF-A5C7-BCC19CA28904}"/>
              </a:ext>
            </a:extLst>
          </p:cNvPr>
          <p:cNvCxnSpPr>
            <a:cxnSpLocks/>
          </p:cNvCxnSpPr>
          <p:nvPr/>
        </p:nvCxnSpPr>
        <p:spPr>
          <a:xfrm>
            <a:off x="10941828" y="1887468"/>
            <a:ext cx="0" cy="4880532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7C3B23DD-475A-4D84-88B3-DDA7A9F31E06}"/>
              </a:ext>
            </a:extLst>
          </p:cNvPr>
          <p:cNvSpPr/>
          <p:nvPr/>
        </p:nvSpPr>
        <p:spPr>
          <a:xfrm>
            <a:off x="10399810" y="3444733"/>
            <a:ext cx="10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:8080</a:t>
            </a: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D5888542-DB40-43C5-9DC3-CAC5B37BB82A}"/>
              </a:ext>
            </a:extLst>
          </p:cNvPr>
          <p:cNvSpPr/>
          <p:nvPr/>
        </p:nvSpPr>
        <p:spPr>
          <a:xfrm>
            <a:off x="5108120" y="4848142"/>
            <a:ext cx="4269158" cy="793510"/>
          </a:xfrm>
          <a:prstGeom prst="foldedCorner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FFFF00"/>
                </a:solidFill>
                <a:latin typeface="Consolas" panose="020B0609020204030204" pitchFamily="49" charset="0"/>
              </a:rPr>
              <a:t>@CrossOrigin</a:t>
            </a:r>
            <a:r>
              <a:rPr lang="pt-BR" sz="200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pt-BR" sz="2000">
                <a:solidFill>
                  <a:srgbClr val="FFFF00"/>
                </a:solidFill>
                <a:latin typeface="Candara" panose="020E0502030303020204" pitchFamily="34" charset="0"/>
              </a:rPr>
              <a:t>nos RestControllers</a:t>
            </a:r>
            <a:endParaRPr lang="pt-BR" sz="2000" dirty="0" err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ctangle: Top Corners Rounded 23">
            <a:extLst>
              <a:ext uri="{FF2B5EF4-FFF2-40B4-BE49-F238E27FC236}">
                <a16:creationId xmlns:a16="http://schemas.microsoft.com/office/drawing/2014/main" id="{091E3E9B-3141-4463-A4A1-117BDB767C28}"/>
              </a:ext>
            </a:extLst>
          </p:cNvPr>
          <p:cNvSpPr/>
          <p:nvPr/>
        </p:nvSpPr>
        <p:spPr>
          <a:xfrm>
            <a:off x="5108113" y="4488142"/>
            <a:ext cx="4269157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Solução 1</a:t>
            </a:r>
            <a:endParaRPr lang="en-US" sz="18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992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4">
            <a:extLst>
              <a:ext uri="{FF2B5EF4-FFF2-40B4-BE49-F238E27FC236}">
                <a16:creationId xmlns:a16="http://schemas.microsoft.com/office/drawing/2014/main" id="{8B9917B1-5F97-429D-854B-99443EE12A54}"/>
              </a:ext>
            </a:extLst>
          </p:cNvPr>
          <p:cNvSpPr/>
          <p:nvPr/>
        </p:nvSpPr>
        <p:spPr>
          <a:xfrm rot="2307782">
            <a:off x="8001153" y="1831725"/>
            <a:ext cx="1112404" cy="443550"/>
          </a:xfrm>
          <a:prstGeom prst="rightArrow">
            <a:avLst>
              <a:gd name="adj1" fmla="val 50000"/>
              <a:gd name="adj2" fmla="val 86714"/>
            </a:avLst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3FC9BEA0-E0A1-43CB-88A9-9443054F5450}"/>
              </a:ext>
            </a:extLst>
          </p:cNvPr>
          <p:cNvSpPr/>
          <p:nvPr/>
        </p:nvSpPr>
        <p:spPr>
          <a:xfrm>
            <a:off x="15920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Solucionando o erro de CORS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1C58DC3A-39A1-4250-8A38-22A70E7AA72B}"/>
              </a:ext>
            </a:extLst>
          </p:cNvPr>
          <p:cNvSpPr/>
          <p:nvPr/>
        </p:nvSpPr>
        <p:spPr>
          <a:xfrm>
            <a:off x="8959810" y="1167468"/>
            <a:ext cx="252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919C2672-6124-4EC7-9D82-EE9286B38CD6}"/>
              </a:ext>
            </a:extLst>
          </p:cNvPr>
          <p:cNvCxnSpPr>
            <a:cxnSpLocks/>
          </p:cNvCxnSpPr>
          <p:nvPr/>
        </p:nvCxnSpPr>
        <p:spPr>
          <a:xfrm>
            <a:off x="9559097" y="1887468"/>
            <a:ext cx="0" cy="4880532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4B0F3E20-BAA2-4240-9193-B1E4914EF6CE}"/>
              </a:ext>
            </a:extLst>
          </p:cNvPr>
          <p:cNvSpPr/>
          <p:nvPr/>
        </p:nvSpPr>
        <p:spPr>
          <a:xfrm>
            <a:off x="9017079" y="2345774"/>
            <a:ext cx="10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:4200</a:t>
            </a: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D5888542-DB40-43C5-9DC3-CAC5B37BB82A}"/>
              </a:ext>
            </a:extLst>
          </p:cNvPr>
          <p:cNvSpPr/>
          <p:nvPr/>
        </p:nvSpPr>
        <p:spPr>
          <a:xfrm>
            <a:off x="4262368" y="1232072"/>
            <a:ext cx="4269158" cy="793510"/>
          </a:xfrm>
          <a:prstGeom prst="foldedCorner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FFFF00"/>
                </a:solidFill>
                <a:latin typeface="Consolas" panose="020B0609020204030204" pitchFamily="49" charset="0"/>
              </a:rPr>
              <a:t>Proxy</a:t>
            </a:r>
            <a:r>
              <a:rPr lang="pt-BR" sz="200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pt-BR" sz="2000">
                <a:solidFill>
                  <a:srgbClr val="FFFF00"/>
                </a:solidFill>
                <a:latin typeface="Consolas" panose="020B0609020204030204" pitchFamily="49" charset="0"/>
              </a:rPr>
              <a:t>na aplicação Angular</a:t>
            </a:r>
            <a:endParaRPr lang="pt-BR" sz="2000" dirty="0" err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Top Corners Rounded 23">
            <a:extLst>
              <a:ext uri="{FF2B5EF4-FFF2-40B4-BE49-F238E27FC236}">
                <a16:creationId xmlns:a16="http://schemas.microsoft.com/office/drawing/2014/main" id="{091E3E9B-3141-4463-A4A1-117BDB767C28}"/>
              </a:ext>
            </a:extLst>
          </p:cNvPr>
          <p:cNvSpPr/>
          <p:nvPr/>
        </p:nvSpPr>
        <p:spPr>
          <a:xfrm>
            <a:off x="4262361" y="872072"/>
            <a:ext cx="4269157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Solução 2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3986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proxy no Angular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3D769472-1BF5-47BF-82EA-50EA4FFE9605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6000" b="1">
                <a:solidFill>
                  <a:srgbClr val="FF0000"/>
                </a:solidFill>
                <a:latin typeface="Candara" panose="020E0502030303020204" pitchFamily="34" charset="0"/>
              </a:rPr>
              <a:t>Parar o Angular: Ctrl + C</a:t>
            </a:r>
            <a:endParaRPr lang="pt-BR" sz="6000" b="1" u="sng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457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proxy no Angular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3D769472-1BF5-47BF-82EA-50EA4FFE9605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Na mesma pasta de angular.json, criar e editar o arquivo </a:t>
            </a:r>
            <a:r>
              <a:rPr lang="pt-BR" sz="2400" b="1" u="sng">
                <a:solidFill>
                  <a:srgbClr val="003300"/>
                </a:solidFill>
                <a:latin typeface="Candara" panose="020E0502030303020204" pitchFamily="34" charset="0"/>
              </a:rPr>
              <a:t>proxy.config.js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E6A43-5698-4DA4-9339-A851AA0F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6" y="1240016"/>
            <a:ext cx="3170977" cy="49848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60B33AC-17FA-45D8-BED4-CF32F7890BC7}"/>
              </a:ext>
            </a:extLst>
          </p:cNvPr>
          <p:cNvSpPr/>
          <p:nvPr/>
        </p:nvSpPr>
        <p:spPr>
          <a:xfrm>
            <a:off x="1163778" y="4392001"/>
            <a:ext cx="273600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7">
            <a:extLst>
              <a:ext uri="{FF2B5EF4-FFF2-40B4-BE49-F238E27FC236}">
                <a16:creationId xmlns:a16="http://schemas.microsoft.com/office/drawing/2014/main" id="{4D864F6D-642E-4349-9370-1712C5B03729}"/>
              </a:ext>
            </a:extLst>
          </p:cNvPr>
          <p:cNvSpPr/>
          <p:nvPr/>
        </p:nvSpPr>
        <p:spPr>
          <a:xfrm>
            <a:off x="4572001" y="1780016"/>
            <a:ext cx="7380000" cy="39280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PROXY_CONFIG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context: [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/api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target: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http://localhost:8080/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secure: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logLevel: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pathRewrite: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^/api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2000" b="0">
              <a:solidFill>
                <a:srgbClr val="7FDBC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PROXY_CONFIG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D97FDE9-B99C-43C9-9C40-83C7B3B7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240016"/>
            <a:ext cx="219856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23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proxy no Angular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3D769472-1BF5-47BF-82EA-50EA4FFE9605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Abrir </a:t>
            </a:r>
            <a:r>
              <a:rPr lang="pt-BR" sz="2400" b="1" u="sng">
                <a:solidFill>
                  <a:srgbClr val="003300"/>
                </a:solidFill>
                <a:latin typeface="Candara" panose="020E0502030303020204" pitchFamily="34" charset="0"/>
              </a:rPr>
              <a:t>angular.json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para adicionar o trecho:</a:t>
            </a:r>
            <a:endParaRPr lang="pt-BR" sz="2400" b="1" u="sng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E6A43-5698-4DA4-9339-A851AA0F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6" y="1240016"/>
            <a:ext cx="3170977" cy="49848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60B33AC-17FA-45D8-BED4-CF32F7890BC7}"/>
              </a:ext>
            </a:extLst>
          </p:cNvPr>
          <p:cNvSpPr/>
          <p:nvPr/>
        </p:nvSpPr>
        <p:spPr>
          <a:xfrm>
            <a:off x="1163778" y="3366766"/>
            <a:ext cx="273600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7">
            <a:extLst>
              <a:ext uri="{FF2B5EF4-FFF2-40B4-BE49-F238E27FC236}">
                <a16:creationId xmlns:a16="http://schemas.microsoft.com/office/drawing/2014/main" id="{4D864F6D-642E-4349-9370-1712C5B03729}"/>
              </a:ext>
            </a:extLst>
          </p:cNvPr>
          <p:cNvSpPr/>
          <p:nvPr/>
        </p:nvSpPr>
        <p:spPr>
          <a:xfrm>
            <a:off x="4572001" y="1780017"/>
            <a:ext cx="7380000" cy="22378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"serve"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"builder"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@angular-devkit/build-angular:dev-server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"browserTarget"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move-safe:build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>
                <a:solidFill>
                  <a:srgbClr val="91DACD"/>
                </a:solidFill>
                <a:effectLst/>
                <a:latin typeface="Consolas" panose="020B0609020204030204" pitchFamily="49" charset="0"/>
              </a:rPr>
              <a:t>"proxyConfig"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E0AFF5"/>
                </a:solidFill>
                <a:effectLst/>
                <a:latin typeface="Consolas" panose="020B0609020204030204" pitchFamily="49" charset="0"/>
              </a:rPr>
              <a:t>proxy.config.js</a:t>
            </a:r>
            <a:r>
              <a:rPr lang="pt-BR" sz="1600" b="0">
                <a:solidFill>
                  <a:srgbClr val="ECE7CD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66F581-02A9-4DA0-8E78-DD17C2D9F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40016"/>
            <a:ext cx="2067805" cy="54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E04B4C3-DE3C-4EF3-8F74-BD3FEF7BA01C}"/>
              </a:ext>
            </a:extLst>
          </p:cNvPr>
          <p:cNvSpPr/>
          <p:nvPr/>
        </p:nvSpPr>
        <p:spPr>
          <a:xfrm>
            <a:off x="5526001" y="2659268"/>
            <a:ext cx="4597054" cy="7882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01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proxy no Angular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3D769472-1BF5-47BF-82EA-50EA4FFE9605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Ajustar as URIs para o Back-end:</a:t>
            </a:r>
            <a:endParaRPr lang="pt-BR" sz="2400" b="1" u="sng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7B531B00-1481-45FF-A2DD-BBC9232157EF}"/>
              </a:ext>
            </a:extLst>
          </p:cNvPr>
          <p:cNvSpPr/>
          <p:nvPr/>
        </p:nvSpPr>
        <p:spPr>
          <a:xfrm>
            <a:off x="637309" y="2185892"/>
            <a:ext cx="11305309" cy="41502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providedIn: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>
                <a:solidFill>
                  <a:srgbClr val="D3EED6"/>
                </a:solidFill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//proxy vai trocar 'api' por 'localhost:8080'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[]&gt;(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F1BE61D-D4A6-4169-94CA-19C74A50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1645892"/>
            <a:ext cx="2211426" cy="54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D0EA645-38F5-464D-ACF1-19222560AD91}"/>
              </a:ext>
            </a:extLst>
          </p:cNvPr>
          <p:cNvSpPr/>
          <p:nvPr/>
        </p:nvSpPr>
        <p:spPr>
          <a:xfrm>
            <a:off x="877454" y="3581527"/>
            <a:ext cx="11065163" cy="54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579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3B8EE04B-7484-4E8C-A2E6-DE6F9109784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pt-BR" sz="24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D11B35-5DA9-4CDC-BBAB-31E58BC239E3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17E5EF1-0A36-434C-AEAA-DBA22D76E6A1}"/>
              </a:ext>
            </a:extLst>
          </p:cNvPr>
          <p:cNvSpPr txBox="1">
            <a:spLocks/>
          </p:cNvSpPr>
          <p:nvPr/>
        </p:nvSpPr>
        <p:spPr>
          <a:xfrm>
            <a:off x="512053" y="719999"/>
            <a:ext cx="1152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>
                <a:solidFill>
                  <a:srgbClr val="003300"/>
                </a:solidFill>
                <a:latin typeface="Candara" panose="020E0502030303020204" pitchFamily="34" charset="0"/>
              </a:rPr>
              <a:t>Pronto!!!</a:t>
            </a: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Subir o Angular e conferir o resultado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9B1887-37D3-4F79-8554-ED2336AA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26" y="2178001"/>
            <a:ext cx="7256049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áfico 6" descr="Sinal de polegar para cima com preenchimento sólido">
            <a:extLst>
              <a:ext uri="{FF2B5EF4-FFF2-40B4-BE49-F238E27FC236}">
                <a16:creationId xmlns:a16="http://schemas.microsoft.com/office/drawing/2014/main" id="{E7F1E481-5F12-4130-9E3C-317B72FB9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2087" y="2898001"/>
            <a:ext cx="2520000" cy="252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2862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425895" y="18967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425895" y="100196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Contextualização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D45E83C-3E90-4C6F-BC6C-7E39996EF7D5}"/>
              </a:ext>
            </a:extLst>
          </p:cNvPr>
          <p:cNvSpPr/>
          <p:nvPr/>
        </p:nvSpPr>
        <p:spPr>
          <a:xfrm>
            <a:off x="1425895" y="27915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6E4BBD37-4994-402B-B26B-78AAC5861A51}"/>
              </a:ext>
            </a:extLst>
          </p:cNvPr>
          <p:cNvSpPr/>
          <p:nvPr/>
        </p:nvSpPr>
        <p:spPr>
          <a:xfrm>
            <a:off x="1425895" y="36863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162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425895" y="18967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425895" y="100196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Contextualização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D45E83C-3E90-4C6F-BC6C-7E39996EF7D5}"/>
              </a:ext>
            </a:extLst>
          </p:cNvPr>
          <p:cNvSpPr/>
          <p:nvPr/>
        </p:nvSpPr>
        <p:spPr>
          <a:xfrm>
            <a:off x="1425895" y="27915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: Diagonal Corners Rounded 16">
            <a:extLst>
              <a:ext uri="{FF2B5EF4-FFF2-40B4-BE49-F238E27FC236}">
                <a16:creationId xmlns:a16="http://schemas.microsoft.com/office/drawing/2014/main" id="{41B889C4-91FE-4AC1-9614-34FD67DEDBFB}"/>
              </a:ext>
            </a:extLst>
          </p:cNvPr>
          <p:cNvSpPr/>
          <p:nvPr/>
        </p:nvSpPr>
        <p:spPr>
          <a:xfrm>
            <a:off x="1425895" y="36863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5400" b="1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229AA77E-683A-4F93-A9F4-9DB49323E767}"/>
              </a:ext>
            </a:extLst>
          </p:cNvPr>
          <p:cNvSpPr/>
          <p:nvPr/>
        </p:nvSpPr>
        <p:spPr>
          <a:xfrm>
            <a:off x="2865895" y="454073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Bootstrap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3C2F23E6-EDDC-46CA-ABB0-C6A84484022C}"/>
              </a:ext>
            </a:extLst>
          </p:cNvPr>
          <p:cNvSpPr/>
          <p:nvPr/>
        </p:nvSpPr>
        <p:spPr>
          <a:xfrm>
            <a:off x="2865895" y="5395095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EE97299-4F92-438F-9DF1-E793E6F2C376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0800000" flipH="1" flipV="1">
            <a:off x="1425895" y="4046366"/>
            <a:ext cx="1440000" cy="854366"/>
          </a:xfrm>
          <a:prstGeom prst="bentConnector3">
            <a:avLst>
              <a:gd name="adj1" fmla="val -15875"/>
            </a:avLst>
          </a:prstGeom>
          <a:ln w="38100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">
            <a:extLst>
              <a:ext uri="{FF2B5EF4-FFF2-40B4-BE49-F238E27FC236}">
                <a16:creationId xmlns:a16="http://schemas.microsoft.com/office/drawing/2014/main" id="{FA246549-B747-4007-B3AA-7FF825166835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0800000" flipH="1" flipV="1">
            <a:off x="1425895" y="4046365"/>
            <a:ext cx="1440000" cy="1708729"/>
          </a:xfrm>
          <a:prstGeom prst="bentConnector3">
            <a:avLst>
              <a:gd name="adj1" fmla="val -15875"/>
            </a:avLst>
          </a:prstGeom>
          <a:ln w="38100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C63A6-8562-41CD-8E74-7399BF653E4F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4FC8-B548-4100-B770-50FD8CE6DBD9}"/>
              </a:ext>
            </a:extLst>
          </p:cNvPr>
          <p:cNvSpPr/>
          <p:nvPr/>
        </p:nvSpPr>
        <p:spPr>
          <a:xfrm>
            <a:off x="8968199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8A269-5358-4160-ADAA-AA747716AD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27406-9E69-4454-8497-146B7342D4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08434" y="18874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01E92-D46D-4BED-8E8A-613EA2EDBFE4}"/>
              </a:ext>
            </a:extLst>
          </p:cNvPr>
          <p:cNvSpPr/>
          <p:nvPr/>
        </p:nvSpPr>
        <p:spPr>
          <a:xfrm>
            <a:off x="2042202" y="22944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F5F0FE-E333-446E-B264-A5C8D979CCCC}"/>
              </a:ext>
            </a:extLst>
          </p:cNvPr>
          <p:cNvSpPr/>
          <p:nvPr/>
        </p:nvSpPr>
        <p:spPr>
          <a:xfrm>
            <a:off x="9918434" y="23028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396E-07FA-4C63-B629-BD235EBBEE01}"/>
              </a:ext>
            </a:extLst>
          </p:cNvPr>
          <p:cNvCxnSpPr/>
          <p:nvPr/>
        </p:nvCxnSpPr>
        <p:spPr>
          <a:xfrm>
            <a:off x="2291593" y="25023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47B00118-CD47-47A6-9344-2917EEE6BF5D}"/>
              </a:ext>
            </a:extLst>
          </p:cNvPr>
          <p:cNvSpPr/>
          <p:nvPr/>
        </p:nvSpPr>
        <p:spPr>
          <a:xfrm>
            <a:off x="2918489" y="2358368"/>
            <a:ext cx="23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inicial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0EFB9-7EB9-44C8-8D7D-097AF21B8B54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60E240-1B75-4F8D-AB97-5EBEAB03E6F1}"/>
              </a:ext>
            </a:extLst>
          </p:cNvPr>
          <p:cNvSpPr/>
          <p:nvPr/>
        </p:nvSpPr>
        <p:spPr>
          <a:xfrm>
            <a:off x="2042202" y="351770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CF869-98E9-4CD1-B326-E9FD1290553F}"/>
              </a:ext>
            </a:extLst>
          </p:cNvPr>
          <p:cNvSpPr/>
          <p:nvPr/>
        </p:nvSpPr>
        <p:spPr>
          <a:xfrm>
            <a:off x="9918434" y="352609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0391E4-B369-4964-B970-C7207573B406}"/>
              </a:ext>
            </a:extLst>
          </p:cNvPr>
          <p:cNvCxnSpPr/>
          <p:nvPr/>
        </p:nvCxnSpPr>
        <p:spPr>
          <a:xfrm>
            <a:off x="2291593" y="372562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69C84132-0791-4371-B34F-C0ECFC479ECE}"/>
              </a:ext>
            </a:extLst>
          </p:cNvPr>
          <p:cNvSpPr/>
          <p:nvPr/>
        </p:nvSpPr>
        <p:spPr>
          <a:xfrm>
            <a:off x="2918489" y="3581628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2AC2EF-91AC-4008-B7A8-84A139216B2B}"/>
              </a:ext>
            </a:extLst>
          </p:cNvPr>
          <p:cNvCxnSpPr>
            <a:cxnSpLocks/>
          </p:cNvCxnSpPr>
          <p:nvPr/>
        </p:nvCxnSpPr>
        <p:spPr>
          <a:xfrm flipH="1">
            <a:off x="2291593" y="405590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EFFB8-260D-47F8-8AA1-73C6A01A0367}"/>
              </a:ext>
            </a:extLst>
          </p:cNvPr>
          <p:cNvSpPr/>
          <p:nvPr/>
        </p:nvSpPr>
        <p:spPr>
          <a:xfrm>
            <a:off x="2051989" y="4584505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1B90D2-AB0C-4F60-AB09-0391FFB906F8}"/>
              </a:ext>
            </a:extLst>
          </p:cNvPr>
          <p:cNvSpPr/>
          <p:nvPr/>
        </p:nvSpPr>
        <p:spPr>
          <a:xfrm>
            <a:off x="9928221" y="4592894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81183B-5D69-4E79-95DF-F63C23B5DB30}"/>
              </a:ext>
            </a:extLst>
          </p:cNvPr>
          <p:cNvCxnSpPr/>
          <p:nvPr/>
        </p:nvCxnSpPr>
        <p:spPr>
          <a:xfrm>
            <a:off x="2301380" y="4792429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217FC6F7-385C-4DB5-963F-946B0A4A7CEC}"/>
              </a:ext>
            </a:extLst>
          </p:cNvPr>
          <p:cNvSpPr/>
          <p:nvPr/>
        </p:nvSpPr>
        <p:spPr>
          <a:xfrm>
            <a:off x="2918489" y="4648429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98DE59-7DFE-4D20-9CD6-6DC6AF89EFBD}"/>
              </a:ext>
            </a:extLst>
          </p:cNvPr>
          <p:cNvCxnSpPr>
            <a:cxnSpLocks/>
          </p:cNvCxnSpPr>
          <p:nvPr/>
        </p:nvCxnSpPr>
        <p:spPr>
          <a:xfrm flipH="1">
            <a:off x="2301380" y="5122703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3C58E59C-F2B7-42C0-B536-4D20CEC2CB46}"/>
              </a:ext>
            </a:extLst>
          </p:cNvPr>
          <p:cNvSpPr/>
          <p:nvPr/>
        </p:nvSpPr>
        <p:spPr>
          <a:xfrm>
            <a:off x="8329541" y="3911902"/>
            <a:ext cx="126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#1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90004B8-1EA2-4F22-9049-BA14CE653621}"/>
              </a:ext>
            </a:extLst>
          </p:cNvPr>
          <p:cNvSpPr/>
          <p:nvPr/>
        </p:nvSpPr>
        <p:spPr>
          <a:xfrm>
            <a:off x="7789541" y="4978703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#2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1DB9E01B-B53A-4CB7-A171-6E0E4090E6AD}"/>
              </a:ext>
            </a:extLst>
          </p:cNvPr>
          <p:cNvSpPr/>
          <p:nvPr/>
        </p:nvSpPr>
        <p:spPr>
          <a:xfrm>
            <a:off x="5989541" y="2688642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javascript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Rectangle: Diagonal Corners Rounded 8">
            <a:extLst>
              <a:ext uri="{FF2B5EF4-FFF2-40B4-BE49-F238E27FC236}">
                <a16:creationId xmlns:a16="http://schemas.microsoft.com/office/drawing/2014/main" id="{20FABF2D-B704-411B-8067-F9F733D1F1B5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944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425895" y="18967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425895" y="100196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Contextualização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D45E83C-3E90-4C6F-BC6C-7E39996EF7D5}"/>
              </a:ext>
            </a:extLst>
          </p:cNvPr>
          <p:cNvSpPr/>
          <p:nvPr/>
        </p:nvSpPr>
        <p:spPr>
          <a:xfrm>
            <a:off x="1425895" y="27915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: Diagonal Corners Rounded 16">
            <a:extLst>
              <a:ext uri="{FF2B5EF4-FFF2-40B4-BE49-F238E27FC236}">
                <a16:creationId xmlns:a16="http://schemas.microsoft.com/office/drawing/2014/main" id="{41B889C4-91FE-4AC1-9614-34FD67DEDBFB}"/>
              </a:ext>
            </a:extLst>
          </p:cNvPr>
          <p:cNvSpPr/>
          <p:nvPr/>
        </p:nvSpPr>
        <p:spPr>
          <a:xfrm>
            <a:off x="1425895" y="36863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5400" b="1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229AA77E-683A-4F93-A9F4-9DB49323E767}"/>
              </a:ext>
            </a:extLst>
          </p:cNvPr>
          <p:cNvSpPr/>
          <p:nvPr/>
        </p:nvSpPr>
        <p:spPr>
          <a:xfrm>
            <a:off x="2865895" y="454073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Bootstrap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3C2F23E6-EDDC-46CA-ABB0-C6A84484022C}"/>
              </a:ext>
            </a:extLst>
          </p:cNvPr>
          <p:cNvSpPr/>
          <p:nvPr/>
        </p:nvSpPr>
        <p:spPr>
          <a:xfrm>
            <a:off x="2865895" y="5395095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Conector de Seta Reta 2">
            <a:extLst>
              <a:ext uri="{FF2B5EF4-FFF2-40B4-BE49-F238E27FC236}">
                <a16:creationId xmlns:a16="http://schemas.microsoft.com/office/drawing/2014/main" id="{FA246549-B747-4007-B3AA-7FF825166835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0800000" flipH="1" flipV="1">
            <a:off x="1425895" y="4046365"/>
            <a:ext cx="1440000" cy="1708729"/>
          </a:xfrm>
          <a:prstGeom prst="bentConnector3">
            <a:avLst>
              <a:gd name="adj1" fmla="val -15875"/>
            </a:avLst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EE97299-4F92-438F-9DF1-E793E6F2C376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0800000" flipH="1" flipV="1">
            <a:off x="1425895" y="4046366"/>
            <a:ext cx="1440000" cy="854366"/>
          </a:xfrm>
          <a:prstGeom prst="bentConnector3">
            <a:avLst>
              <a:gd name="adj1" fmla="val -15875"/>
            </a:avLst>
          </a:prstGeom>
          <a:ln w="38100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0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4F85BE2A-9825-486A-8D66-0FA17B4A3EDB}"/>
              </a:ext>
            </a:extLst>
          </p:cNvPr>
          <p:cNvSpPr/>
          <p:nvPr/>
        </p:nvSpPr>
        <p:spPr>
          <a:xfrm>
            <a:off x="163418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Bootstrap</a:t>
            </a:r>
            <a:endParaRPr lang="en-US" sz="60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D8496D2F-E03C-45F6-A4B8-C69E140901F6}"/>
              </a:ext>
            </a:extLst>
          </p:cNvPr>
          <p:cNvSpPr txBox="1"/>
          <p:nvPr/>
        </p:nvSpPr>
        <p:spPr>
          <a:xfrm>
            <a:off x="554184" y="719999"/>
            <a:ext cx="1152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660066"/>
                </a:solidFill>
                <a:latin typeface="Candara" panose="020E0502030303020204" pitchFamily="34" charset="0"/>
              </a:rPr>
              <a:t>Bootstrap </a:t>
            </a:r>
            <a:r>
              <a:rPr lang="pt-BR" sz="2800" dirty="0">
                <a:solidFill>
                  <a:srgbClr val="660066"/>
                </a:solidFill>
                <a:latin typeface="Candara" panose="020E0502030303020204" pitchFamily="34" charset="0"/>
              </a:rPr>
              <a:t>é o framework de </a:t>
            </a:r>
            <a:r>
              <a:rPr lang="pt-BR" sz="2800" b="1" dirty="0">
                <a:solidFill>
                  <a:srgbClr val="660066"/>
                </a:solidFill>
                <a:latin typeface="Candara" panose="020E0502030303020204" pitchFamily="34" charset="0"/>
              </a:rPr>
              <a:t>componentes visuais </a:t>
            </a:r>
            <a:r>
              <a:rPr lang="pt-BR" sz="2800" dirty="0">
                <a:solidFill>
                  <a:srgbClr val="660066"/>
                </a:solidFill>
                <a:latin typeface="Candara" panose="020E0502030303020204" pitchFamily="34" charset="0"/>
              </a:rPr>
              <a:t>mais popular do mundo</a:t>
            </a:r>
          </a:p>
          <a:p>
            <a:endParaRPr lang="pt-BR" sz="2800" dirty="0">
              <a:solidFill>
                <a:srgbClr val="660066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660066"/>
                </a:solidFill>
                <a:latin typeface="Candara" panose="020E0502030303020204" pitchFamily="34" charset="0"/>
              </a:rPr>
              <a:t>Vamos </a:t>
            </a:r>
            <a:r>
              <a:rPr lang="pt-BR" sz="2800" dirty="0">
                <a:solidFill>
                  <a:srgbClr val="660066"/>
                </a:solidFill>
                <a:latin typeface="Candara" panose="020E0502030303020204" pitchFamily="34" charset="0"/>
              </a:rPr>
              <a:t>adicionar seu módulo ao nosso projeto e melhorar o visual </a:t>
            </a:r>
            <a:r>
              <a:rPr lang="pt-BR" sz="2800">
                <a:solidFill>
                  <a:srgbClr val="660066"/>
                </a:solidFill>
                <a:latin typeface="Candara" panose="020E0502030303020204" pitchFamily="34" charset="0"/>
              </a:rPr>
              <a:t>da aplicação</a:t>
            </a:r>
          </a:p>
          <a:p>
            <a:endParaRPr lang="pt-BR" sz="2800">
              <a:solidFill>
                <a:srgbClr val="660066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660066"/>
                </a:solidFill>
                <a:latin typeface="Candara" panose="020E0502030303020204" pitchFamily="34" charset="0"/>
              </a:rPr>
              <a:t>Usaremos a versão </a:t>
            </a:r>
            <a:r>
              <a:rPr lang="pt-BR" sz="2800" b="1">
                <a:solidFill>
                  <a:srgbClr val="660066"/>
                </a:solidFill>
                <a:latin typeface="Candara" panose="020E0502030303020204" pitchFamily="34" charset="0"/>
              </a:rPr>
              <a:t>5.3.2</a:t>
            </a:r>
            <a:endParaRPr lang="pt-BR" sz="2800" b="1" dirty="0">
              <a:solidFill>
                <a:srgbClr val="660066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660066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660066"/>
                </a:solidFill>
                <a:latin typeface="Candara" panose="020E0502030303020204" pitchFamily="34" charset="0"/>
              </a:rPr>
              <a:t>Em projetos Angular, usamos </a:t>
            </a:r>
            <a:r>
              <a:rPr lang="pt-BR" sz="2800" dirty="0">
                <a:solidFill>
                  <a:srgbClr val="660066"/>
                </a:solidFill>
                <a:latin typeface="Candara" panose="020E0502030303020204" pitchFamily="34" charset="0"/>
              </a:rPr>
              <a:t>o comando </a:t>
            </a:r>
            <a:r>
              <a:rPr lang="pt-BR" sz="2800" u="sng">
                <a:solidFill>
                  <a:srgbClr val="660066"/>
                </a:solidFill>
                <a:latin typeface="Consolas" panose="020B0609020204030204" pitchFamily="49" charset="0"/>
              </a:rPr>
              <a:t>ng add</a:t>
            </a:r>
            <a:endParaRPr lang="pt-BR" sz="2800" dirty="0">
              <a:solidFill>
                <a:srgbClr val="6600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930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54184" y="1435822"/>
            <a:ext cx="11520000" cy="5044178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2">
            <a:extLst>
              <a:ext uri="{FF2B5EF4-FFF2-40B4-BE49-F238E27FC236}">
                <a16:creationId xmlns:a16="http://schemas.microsoft.com/office/drawing/2014/main" id="{0A5EFDF3-9D2C-4A92-A2AD-667D9EAFFFC1}"/>
              </a:ext>
            </a:extLst>
          </p:cNvPr>
          <p:cNvSpPr/>
          <p:nvPr/>
        </p:nvSpPr>
        <p:spPr>
          <a:xfrm>
            <a:off x="993939" y="2784414"/>
            <a:ext cx="10800000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ng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add bootstrap@5.3.2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068BA246-4E7B-4D7B-945D-B4EAB3298880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04F1AE46-1F9E-46B6-952B-F98533C9E014}"/>
              </a:ext>
            </a:extLst>
          </p:cNvPr>
          <p:cNvSpPr/>
          <p:nvPr/>
        </p:nvSpPr>
        <p:spPr>
          <a:xfrm>
            <a:off x="6687127" y="1557611"/>
            <a:ext cx="5106812" cy="1080000"/>
          </a:xfrm>
          <a:prstGeom prst="wedgeRectCallout">
            <a:avLst>
              <a:gd name="adj1" fmla="val -61529"/>
              <a:gd name="adj2" fmla="val 487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2400" i="1">
                <a:solidFill>
                  <a:schemeClr val="bg1"/>
                </a:solidFill>
                <a:latin typeface="Candara" panose="020E0502030303020204" pitchFamily="34" charset="0"/>
              </a:rPr>
              <a:t>Atenção: </a:t>
            </a:r>
          </a:p>
          <a:p>
            <a:pPr marL="0" indent="0" algn="ctr">
              <a:buNone/>
            </a:pPr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Parar o servidor Angular antes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7C3075E0-00AB-4AD4-9ECD-991CC44F5BCB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a)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2EA15C43-1480-4992-BA2A-8A6E2817DF72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Usando o prompt de comando, executar o comando: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056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54184" y="1435822"/>
            <a:ext cx="11520000" cy="5044178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Editar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</a:rPr>
              <a:t>style.scss </a:t>
            </a:r>
            <a:r>
              <a:rPr lang="pt-BR" sz="2400">
                <a:solidFill>
                  <a:srgbClr val="385723"/>
                </a:solidFill>
                <a:latin typeface="Candara" panose="020E0502030303020204" pitchFamily="34" charset="0"/>
              </a:rPr>
              <a:t>para adicionar na primeira linha do arquivo o seguinte trecho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2">
            <a:extLst>
              <a:ext uri="{FF2B5EF4-FFF2-40B4-BE49-F238E27FC236}">
                <a16:creationId xmlns:a16="http://schemas.microsoft.com/office/drawing/2014/main" id="{F77C9BA2-286C-46C4-A25B-3E2573C0F6C5}"/>
              </a:ext>
            </a:extLst>
          </p:cNvPr>
          <p:cNvSpPr/>
          <p:nvPr/>
        </p:nvSpPr>
        <p:spPr>
          <a:xfrm>
            <a:off x="905163" y="2531398"/>
            <a:ext cx="10800000" cy="89760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0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@import "bootstrap/dist/css/bootstrap.css";</a:t>
            </a:r>
            <a:endParaRPr lang="nl-NL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Diagonal Corners Snipped 21">
            <a:extLst>
              <a:ext uri="{FF2B5EF4-FFF2-40B4-BE49-F238E27FC236}">
                <a16:creationId xmlns:a16="http://schemas.microsoft.com/office/drawing/2014/main" id="{D1E39A4A-433C-4C91-B540-14EA05530532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F701184-11D0-46F8-AA0D-84C918272C92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b)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4041DE2-02DA-4D6A-B9B5-555D588934DB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Importar o CSS do Bootstrap: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44D97A-4A79-465E-9A3E-2280C78B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4" y="2000634"/>
            <a:ext cx="173045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54184" y="1435822"/>
            <a:ext cx="11520000" cy="5044178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0993-4EBF-4883-B0A3-907304C2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80" y="2198252"/>
            <a:ext cx="5390804" cy="1945136"/>
          </a:xfrm>
          <a:prstGeom prst="rect">
            <a:avLst/>
          </a:prstGeom>
        </p:spPr>
      </p:pic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F0F92015-0EF8-4438-970F-1E80CE850BA0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F720C7A-84A2-42DF-9D76-6F3300F49C9F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F6A3CC98-9912-4D01-B6FB-BD6829C9F112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No HTML do componente, estilizar a tag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&lt;table&gt;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7E5FA-5EDC-4660-9AB5-661599365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45" y="1694252"/>
            <a:ext cx="319199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78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69273" y="1435821"/>
            <a:ext cx="11520000" cy="5044178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7B42A28A-762F-40BA-9028-54C651665140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5E40B3D-573E-415D-AC20-5207ABEF3FE8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d)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1664E32D-AB17-4000-B1B6-3FB1129000FF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Subir o Angular e conferir o resultado no navegador: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E551D3-A03E-48E2-BA30-9B1289EE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3" y="1845853"/>
            <a:ext cx="11160000" cy="1461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Arrow: Pentagon 27">
            <a:extLst>
              <a:ext uri="{FF2B5EF4-FFF2-40B4-BE49-F238E27FC236}">
                <a16:creationId xmlns:a16="http://schemas.microsoft.com/office/drawing/2014/main" id="{2AE29A0D-D10E-4629-A3AA-7C22CBE340C1}"/>
              </a:ext>
            </a:extLst>
          </p:cNvPr>
          <p:cNvSpPr/>
          <p:nvPr/>
        </p:nvSpPr>
        <p:spPr>
          <a:xfrm rot="1316594" flipH="1">
            <a:off x="637070" y="3621742"/>
            <a:ext cx="3971635" cy="1080000"/>
          </a:xfrm>
          <a:prstGeom prst="homePlate">
            <a:avLst>
              <a:gd name="adj" fmla="val 140728"/>
            </a:avLst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margem está pequena.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melhorar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81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54184" y="1435822"/>
            <a:ext cx="11520000" cy="486337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7B42A28A-762F-40BA-9028-54C651665140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CDB9D8D1-8035-4CDB-90B2-870499761648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FF1AA2E-EA37-4E65-B296-0572126B6216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Envolver todos os elementos com </a:t>
            </a:r>
            <a:r>
              <a:rPr lang="pt-BR" sz="2400">
                <a:solidFill>
                  <a:srgbClr val="7030A0"/>
                </a:solidFill>
                <a:latin typeface="Consolas" panose="020B0609020204030204" pitchFamily="49" charset="0"/>
              </a:rPr>
              <a:t>&lt;div class=“container”&gt;</a:t>
            </a:r>
            <a:endParaRPr lang="pt-BR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CF6F8042-3BA2-41A3-B74B-86DDF81E5F48}"/>
              </a:ext>
            </a:extLst>
          </p:cNvPr>
          <p:cNvSpPr/>
          <p:nvPr/>
        </p:nvSpPr>
        <p:spPr>
          <a:xfrm>
            <a:off x="1271445" y="2198251"/>
            <a:ext cx="10243333" cy="2854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8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28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t-BR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&lt;!—conteúdo da pagina--&gt;</a:t>
            </a:r>
          </a:p>
          <a:p>
            <a:endParaRPr lang="pt-BR" sz="2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t-BR" sz="28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E965D53-D4F1-4F55-A155-B32B98BB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45" y="1694252"/>
            <a:ext cx="319199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074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7B42A28A-762F-40BA-9028-54C651665140}"/>
              </a:ext>
            </a:extLst>
          </p:cNvPr>
          <p:cNvSpPr/>
          <p:nvPr/>
        </p:nvSpPr>
        <p:spPr>
          <a:xfrm>
            <a:off x="1994184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com Bootstrap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CDB9D8D1-8035-4CDB-90B2-870499761648}"/>
              </a:ext>
            </a:extLst>
          </p:cNvPr>
          <p:cNvSpPr txBox="1">
            <a:spLocks/>
          </p:cNvSpPr>
          <p:nvPr/>
        </p:nvSpPr>
        <p:spPr>
          <a:xfrm>
            <a:off x="554184" y="715821"/>
            <a:ext cx="720000" cy="720000"/>
          </a:xfrm>
          <a:prstGeom prst="rect">
            <a:avLst/>
          </a:prstGeom>
          <a:solidFill>
            <a:srgbClr val="385723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f)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FF1AA2E-EA37-4E65-B296-0572126B6216}"/>
              </a:ext>
            </a:extLst>
          </p:cNvPr>
          <p:cNvSpPr txBox="1">
            <a:spLocks/>
          </p:cNvSpPr>
          <p:nvPr/>
        </p:nvSpPr>
        <p:spPr>
          <a:xfrm>
            <a:off x="1274184" y="715821"/>
            <a:ext cx="1080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Ver o resultado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E6376D-22A1-41FD-89AF-FF29E383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20" y="2234769"/>
            <a:ext cx="11160000" cy="198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olagem: Vertical 3">
            <a:extLst>
              <a:ext uri="{FF2B5EF4-FFF2-40B4-BE49-F238E27FC236}">
                <a16:creationId xmlns:a16="http://schemas.microsoft.com/office/drawing/2014/main" id="{27DF64D8-921D-4D95-8225-3F2496B7BF7E}"/>
              </a:ext>
            </a:extLst>
          </p:cNvPr>
          <p:cNvSpPr/>
          <p:nvPr/>
        </p:nvSpPr>
        <p:spPr>
          <a:xfrm>
            <a:off x="3703782" y="4655125"/>
            <a:ext cx="4784436" cy="1487054"/>
          </a:xfrm>
          <a:prstGeom prst="verticalScrol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A margem ficou mais elegante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80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425895" y="18967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425895" y="100196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Contextualização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D45E83C-3E90-4C6F-BC6C-7E39996EF7D5}"/>
              </a:ext>
            </a:extLst>
          </p:cNvPr>
          <p:cNvSpPr/>
          <p:nvPr/>
        </p:nvSpPr>
        <p:spPr>
          <a:xfrm>
            <a:off x="1425895" y="27915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: Diagonal Corners Rounded 16">
            <a:extLst>
              <a:ext uri="{FF2B5EF4-FFF2-40B4-BE49-F238E27FC236}">
                <a16:creationId xmlns:a16="http://schemas.microsoft.com/office/drawing/2014/main" id="{41B889C4-91FE-4AC1-9614-34FD67DEDBFB}"/>
              </a:ext>
            </a:extLst>
          </p:cNvPr>
          <p:cNvSpPr/>
          <p:nvPr/>
        </p:nvSpPr>
        <p:spPr>
          <a:xfrm>
            <a:off x="1425895" y="36863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5400" b="1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229AA77E-683A-4F93-A9F4-9DB49323E767}"/>
              </a:ext>
            </a:extLst>
          </p:cNvPr>
          <p:cNvSpPr/>
          <p:nvPr/>
        </p:nvSpPr>
        <p:spPr>
          <a:xfrm>
            <a:off x="2865895" y="454073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Bootstrap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3C2F23E6-EDDC-46CA-ABB0-C6A84484022C}"/>
              </a:ext>
            </a:extLst>
          </p:cNvPr>
          <p:cNvSpPr/>
          <p:nvPr/>
        </p:nvSpPr>
        <p:spPr>
          <a:xfrm>
            <a:off x="2865895" y="5395095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EE97299-4F92-438F-9DF1-E793E6F2C376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0800000" flipH="1" flipV="1">
            <a:off x="1425895" y="4046366"/>
            <a:ext cx="1440000" cy="854366"/>
          </a:xfrm>
          <a:prstGeom prst="bentConnector3">
            <a:avLst>
              <a:gd name="adj1" fmla="val -15875"/>
            </a:avLst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">
            <a:extLst>
              <a:ext uri="{FF2B5EF4-FFF2-40B4-BE49-F238E27FC236}">
                <a16:creationId xmlns:a16="http://schemas.microsoft.com/office/drawing/2014/main" id="{FA246549-B747-4007-B3AA-7FF825166835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0800000" flipH="1" flipV="1">
            <a:off x="1425895" y="4046365"/>
            <a:ext cx="1440000" cy="1708729"/>
          </a:xfrm>
          <a:prstGeom prst="bentConnector3">
            <a:avLst>
              <a:gd name="adj1" fmla="val -15875"/>
            </a:avLst>
          </a:prstGeom>
          <a:ln w="38100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5937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E2D4EB2B-92DE-4702-825A-71E6BED2EF49}"/>
              </a:ext>
            </a:extLst>
          </p:cNvPr>
          <p:cNvSpPr/>
          <p:nvPr/>
        </p:nvSpPr>
        <p:spPr>
          <a:xfrm>
            <a:off x="824008" y="2456873"/>
            <a:ext cx="6657448" cy="21294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6AE2E2D0-7C0D-49C1-8A89-AD4D887044AD}"/>
              </a:ext>
            </a:extLst>
          </p:cNvPr>
          <p:cNvSpPr/>
          <p:nvPr/>
        </p:nvSpPr>
        <p:spPr>
          <a:xfrm>
            <a:off x="1610622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5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F95726B-8E53-41C7-849B-2F10B760841E}"/>
              </a:ext>
            </a:extLst>
          </p:cNvPr>
          <p:cNvSpPr txBox="1">
            <a:spLocks/>
          </p:cNvSpPr>
          <p:nvPr/>
        </p:nvSpPr>
        <p:spPr>
          <a:xfrm>
            <a:off x="6761021" y="2835565"/>
            <a:ext cx="4756246" cy="1597892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Sempre que acontecer um erro, é 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boa prática alertar o usuário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 não apenas logar no console.</a:t>
            </a:r>
            <a:endParaRPr lang="pt-BR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46FA850-EAE7-4917-9AC0-F73A0C5200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77164" y="3634511"/>
            <a:ext cx="128385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5B14D302-E50B-41B5-9077-87191888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8" y="1916873"/>
            <a:ext cx="328262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6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C63A6-8562-41CD-8E74-7399BF653E4F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4FC8-B548-4100-B770-50FD8CE6DBD9}"/>
              </a:ext>
            </a:extLst>
          </p:cNvPr>
          <p:cNvSpPr/>
          <p:nvPr/>
        </p:nvSpPr>
        <p:spPr>
          <a:xfrm>
            <a:off x="8968199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8A269-5358-4160-ADAA-AA747716AD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27406-9E69-4454-8497-146B7342D4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08434" y="18874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01E92-D46D-4BED-8E8A-613EA2EDBFE4}"/>
              </a:ext>
            </a:extLst>
          </p:cNvPr>
          <p:cNvSpPr/>
          <p:nvPr/>
        </p:nvSpPr>
        <p:spPr>
          <a:xfrm>
            <a:off x="2042202" y="22944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F5F0FE-E333-446E-B264-A5C8D979CCCC}"/>
              </a:ext>
            </a:extLst>
          </p:cNvPr>
          <p:cNvSpPr/>
          <p:nvPr/>
        </p:nvSpPr>
        <p:spPr>
          <a:xfrm>
            <a:off x="9918434" y="23028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396E-07FA-4C63-B629-BD235EBBEE01}"/>
              </a:ext>
            </a:extLst>
          </p:cNvPr>
          <p:cNvCxnSpPr/>
          <p:nvPr/>
        </p:nvCxnSpPr>
        <p:spPr>
          <a:xfrm>
            <a:off x="2291593" y="25023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47B00118-CD47-47A6-9344-2917EEE6BF5D}"/>
              </a:ext>
            </a:extLst>
          </p:cNvPr>
          <p:cNvSpPr/>
          <p:nvPr/>
        </p:nvSpPr>
        <p:spPr>
          <a:xfrm>
            <a:off x="2918489" y="2358368"/>
            <a:ext cx="23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inicial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0EFB9-7EB9-44C8-8D7D-097AF21B8B54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016F3FD-F055-464B-B02C-F428F6A00C4C}"/>
              </a:ext>
            </a:extLst>
          </p:cNvPr>
          <p:cNvSpPr/>
          <p:nvPr/>
        </p:nvSpPr>
        <p:spPr>
          <a:xfrm>
            <a:off x="5989541" y="2688642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javascript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60E240-1B75-4F8D-AB97-5EBEAB03E6F1}"/>
              </a:ext>
            </a:extLst>
          </p:cNvPr>
          <p:cNvSpPr/>
          <p:nvPr/>
        </p:nvSpPr>
        <p:spPr>
          <a:xfrm>
            <a:off x="2042202" y="351770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CF869-98E9-4CD1-B326-E9FD1290553F}"/>
              </a:ext>
            </a:extLst>
          </p:cNvPr>
          <p:cNvSpPr/>
          <p:nvPr/>
        </p:nvSpPr>
        <p:spPr>
          <a:xfrm>
            <a:off x="9918434" y="352609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0391E4-B369-4964-B970-C7207573B406}"/>
              </a:ext>
            </a:extLst>
          </p:cNvPr>
          <p:cNvCxnSpPr/>
          <p:nvPr/>
        </p:nvCxnSpPr>
        <p:spPr>
          <a:xfrm>
            <a:off x="2291593" y="372562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69C84132-0791-4371-B34F-C0ECFC479ECE}"/>
              </a:ext>
            </a:extLst>
          </p:cNvPr>
          <p:cNvSpPr/>
          <p:nvPr/>
        </p:nvSpPr>
        <p:spPr>
          <a:xfrm>
            <a:off x="2918489" y="3581628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2AC2EF-91AC-4008-B7A8-84A139216B2B}"/>
              </a:ext>
            </a:extLst>
          </p:cNvPr>
          <p:cNvCxnSpPr>
            <a:cxnSpLocks/>
          </p:cNvCxnSpPr>
          <p:nvPr/>
        </p:nvCxnSpPr>
        <p:spPr>
          <a:xfrm flipH="1">
            <a:off x="2291593" y="4055902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B664353F-716D-4E43-B6E5-17B31880E97B}"/>
              </a:ext>
            </a:extLst>
          </p:cNvPr>
          <p:cNvSpPr/>
          <p:nvPr/>
        </p:nvSpPr>
        <p:spPr>
          <a:xfrm>
            <a:off x="8329541" y="3911902"/>
            <a:ext cx="126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EFFB8-260D-47F8-8AA1-73C6A01A0367}"/>
              </a:ext>
            </a:extLst>
          </p:cNvPr>
          <p:cNvSpPr/>
          <p:nvPr/>
        </p:nvSpPr>
        <p:spPr>
          <a:xfrm>
            <a:off x="2051989" y="4584505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1B90D2-AB0C-4F60-AB09-0391FFB906F8}"/>
              </a:ext>
            </a:extLst>
          </p:cNvPr>
          <p:cNvSpPr/>
          <p:nvPr/>
        </p:nvSpPr>
        <p:spPr>
          <a:xfrm>
            <a:off x="9928221" y="4592894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81183B-5D69-4E79-95DF-F63C23B5DB30}"/>
              </a:ext>
            </a:extLst>
          </p:cNvPr>
          <p:cNvCxnSpPr/>
          <p:nvPr/>
        </p:nvCxnSpPr>
        <p:spPr>
          <a:xfrm>
            <a:off x="2301380" y="4792429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217FC6F7-385C-4DB5-963F-946B0A4A7CEC}"/>
              </a:ext>
            </a:extLst>
          </p:cNvPr>
          <p:cNvSpPr/>
          <p:nvPr/>
        </p:nvSpPr>
        <p:spPr>
          <a:xfrm>
            <a:off x="2918489" y="4648429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98DE59-7DFE-4D20-9CD6-6DC6AF89EFBD}"/>
              </a:ext>
            </a:extLst>
          </p:cNvPr>
          <p:cNvCxnSpPr>
            <a:cxnSpLocks/>
          </p:cNvCxnSpPr>
          <p:nvPr/>
        </p:nvCxnSpPr>
        <p:spPr>
          <a:xfrm flipH="1">
            <a:off x="2301380" y="5122703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661540A-CE76-4386-821C-3FBDC8D11522}"/>
              </a:ext>
            </a:extLst>
          </p:cNvPr>
          <p:cNvSpPr/>
          <p:nvPr/>
        </p:nvSpPr>
        <p:spPr>
          <a:xfrm>
            <a:off x="7789541" y="4978703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42E8193-914F-438E-9C25-914F7FAD8716}"/>
              </a:ext>
            </a:extLst>
          </p:cNvPr>
          <p:cNvSpPr/>
          <p:nvPr/>
        </p:nvSpPr>
        <p:spPr>
          <a:xfrm>
            <a:off x="2042202" y="5855745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ADCCE9A-03DA-4C47-BEBD-EC9520AEF699}"/>
              </a:ext>
            </a:extLst>
          </p:cNvPr>
          <p:cNvSpPr/>
          <p:nvPr/>
        </p:nvSpPr>
        <p:spPr>
          <a:xfrm>
            <a:off x="9918434" y="5864134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AB2915-0AD0-4C2D-A4B0-3D753B467221}"/>
              </a:ext>
            </a:extLst>
          </p:cNvPr>
          <p:cNvCxnSpPr/>
          <p:nvPr/>
        </p:nvCxnSpPr>
        <p:spPr>
          <a:xfrm>
            <a:off x="2291593" y="6063669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2DC2E50-1373-4385-8A9B-C5C12958A811}"/>
              </a:ext>
            </a:extLst>
          </p:cNvPr>
          <p:cNvSpPr/>
          <p:nvPr/>
        </p:nvSpPr>
        <p:spPr>
          <a:xfrm>
            <a:off x="2918489" y="5919669"/>
            <a:ext cx="162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47C935-3DCB-43F0-AB37-A76ECE29F7DE}"/>
              </a:ext>
            </a:extLst>
          </p:cNvPr>
          <p:cNvCxnSpPr>
            <a:cxnSpLocks/>
          </p:cNvCxnSpPr>
          <p:nvPr/>
        </p:nvCxnSpPr>
        <p:spPr>
          <a:xfrm flipH="1">
            <a:off x="2291593" y="6393943"/>
            <a:ext cx="75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B6837093-E0E1-49EF-AECC-709DFD8D3A4B}"/>
              </a:ext>
            </a:extLst>
          </p:cNvPr>
          <p:cNvSpPr/>
          <p:nvPr/>
        </p:nvSpPr>
        <p:spPr>
          <a:xfrm>
            <a:off x="7969541" y="6249943"/>
            <a:ext cx="162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30EFA7-4424-4C6D-9789-0EC3489454EF}"/>
              </a:ext>
            </a:extLst>
          </p:cNvPr>
          <p:cNvSpPr/>
          <p:nvPr/>
        </p:nvSpPr>
        <p:spPr>
          <a:xfrm>
            <a:off x="5982747" y="537734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80B480-E5F0-4C34-8078-B19965120E84}"/>
              </a:ext>
            </a:extLst>
          </p:cNvPr>
          <p:cNvSpPr/>
          <p:nvPr/>
        </p:nvSpPr>
        <p:spPr>
          <a:xfrm>
            <a:off x="5982747" y="552974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BE5F83-F522-42A1-90ED-74A20FF5BE62}"/>
              </a:ext>
            </a:extLst>
          </p:cNvPr>
          <p:cNvSpPr/>
          <p:nvPr/>
        </p:nvSpPr>
        <p:spPr>
          <a:xfrm>
            <a:off x="5982747" y="568214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4" name="Rectangle: Diagonal Corners Rounded 8">
            <a:extLst>
              <a:ext uri="{FF2B5EF4-FFF2-40B4-BE49-F238E27FC236}">
                <a16:creationId xmlns:a16="http://schemas.microsoft.com/office/drawing/2014/main" id="{C31746C3-0103-4238-810F-C07A8524469A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08879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4F85BE2A-9825-486A-8D66-0FA17B4A3EDB}"/>
              </a:ext>
            </a:extLst>
          </p:cNvPr>
          <p:cNvSpPr/>
          <p:nvPr/>
        </p:nvSpPr>
        <p:spPr>
          <a:xfrm>
            <a:off x="160544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60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C4188201-AB3A-4FF2-BA81-6EAEFF805011}"/>
              </a:ext>
            </a:extLst>
          </p:cNvPr>
          <p:cNvSpPr txBox="1">
            <a:spLocks/>
          </p:cNvSpPr>
          <p:nvPr/>
        </p:nvSpPr>
        <p:spPr>
          <a:xfrm>
            <a:off x="525449" y="719999"/>
            <a:ext cx="11520000" cy="900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Vamos adicionar o </a:t>
            </a:r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SweetAlert2</a:t>
            </a: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, que é um famoso framework para mostrar mensagens ao usuário, com diversas configurações.</a:t>
            </a:r>
            <a:endParaRPr lang="pt-BR" sz="24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5B2403-EF22-40CC-8332-74B6AF82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73" y="2392216"/>
            <a:ext cx="8640000" cy="4291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ítulo 1">
            <a:extLst>
              <a:ext uri="{FF2B5EF4-FFF2-40B4-BE49-F238E27FC236}">
                <a16:creationId xmlns:a16="http://schemas.microsoft.com/office/drawing/2014/main" id="{14EBB07B-3FF0-408E-BD92-849A58E51B90}"/>
              </a:ext>
            </a:extLst>
          </p:cNvPr>
          <p:cNvSpPr txBox="1">
            <a:spLocks/>
          </p:cNvSpPr>
          <p:nvPr/>
        </p:nvSpPr>
        <p:spPr>
          <a:xfrm>
            <a:off x="1780573" y="1766018"/>
            <a:ext cx="8640000" cy="540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rgbClr val="002060"/>
                </a:solidFill>
                <a:latin typeface="Consolas" panose="020B0609020204030204" pitchFamily="49" charset="0"/>
              </a:rPr>
              <a:t>https://github.com/sweetalert2/ngx-sweetalert2</a:t>
            </a:r>
            <a:endParaRPr lang="pt-BR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679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4F85BE2A-9825-486A-8D66-0FA17B4A3EDB}"/>
              </a:ext>
            </a:extLst>
          </p:cNvPr>
          <p:cNvSpPr/>
          <p:nvPr/>
        </p:nvSpPr>
        <p:spPr>
          <a:xfrm>
            <a:off x="160544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60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AC68A616-2C23-4F6C-9300-996F6ACC925A}"/>
              </a:ext>
            </a:extLst>
          </p:cNvPr>
          <p:cNvSpPr/>
          <p:nvPr/>
        </p:nvSpPr>
        <p:spPr>
          <a:xfrm>
            <a:off x="646545" y="922788"/>
            <a:ext cx="8478982" cy="5588848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FF9900"/>
                </a:solidFill>
              </a:rPr>
              <a:t>Front-end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B9DE1E-AD89-4FFE-950E-1C6C3C268DCF}"/>
              </a:ext>
            </a:extLst>
          </p:cNvPr>
          <p:cNvSpPr/>
          <p:nvPr/>
        </p:nvSpPr>
        <p:spPr>
          <a:xfrm>
            <a:off x="823906" y="2147583"/>
            <a:ext cx="8100000" cy="41885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ubo 22">
            <a:extLst>
              <a:ext uri="{FF2B5EF4-FFF2-40B4-BE49-F238E27FC236}">
                <a16:creationId xmlns:a16="http://schemas.microsoft.com/office/drawing/2014/main" id="{B9B84847-0250-4286-87A6-AEEE23D4E2CA}"/>
              </a:ext>
            </a:extLst>
          </p:cNvPr>
          <p:cNvSpPr/>
          <p:nvPr/>
        </p:nvSpPr>
        <p:spPr>
          <a:xfrm>
            <a:off x="3334202" y="2390279"/>
            <a:ext cx="1620000" cy="180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bo 17">
            <a:extLst>
              <a:ext uri="{FF2B5EF4-FFF2-40B4-BE49-F238E27FC236}">
                <a16:creationId xmlns:a16="http://schemas.microsoft.com/office/drawing/2014/main" id="{78D44629-4F6B-499A-A19D-43921B332DA7}"/>
              </a:ext>
            </a:extLst>
          </p:cNvPr>
          <p:cNvSpPr/>
          <p:nvPr/>
        </p:nvSpPr>
        <p:spPr>
          <a:xfrm>
            <a:off x="978253" y="2390279"/>
            <a:ext cx="1800000" cy="3727572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latin typeface="Consolas" panose="020B0609020204030204" pitchFamily="49" charset="0"/>
              </a:rPr>
              <a:t>Book </a:t>
            </a:r>
          </a:p>
          <a:p>
            <a:pPr algn="ctr"/>
            <a:r>
              <a:rPr lang="pt-BR" sz="2000" b="1">
                <a:latin typeface="Consolas" panose="020B0609020204030204" pitchFamily="49" charset="0"/>
              </a:rPr>
              <a:t>Table Component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Arrow: Left-Right 27">
            <a:extLst>
              <a:ext uri="{FF2B5EF4-FFF2-40B4-BE49-F238E27FC236}">
                <a16:creationId xmlns:a16="http://schemas.microsoft.com/office/drawing/2014/main" id="{673EC38F-671E-4267-916C-A1A0A802D3BA}"/>
              </a:ext>
            </a:extLst>
          </p:cNvPr>
          <p:cNvSpPr/>
          <p:nvPr/>
        </p:nvSpPr>
        <p:spPr>
          <a:xfrm>
            <a:off x="2785534" y="3118304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Top Corners Rounded 26">
            <a:extLst>
              <a:ext uri="{FF2B5EF4-FFF2-40B4-BE49-F238E27FC236}">
                <a16:creationId xmlns:a16="http://schemas.microsoft.com/office/drawing/2014/main" id="{90861C3B-93E9-4841-BB63-3D55AB8BA4ED}"/>
              </a:ext>
            </a:extLst>
          </p:cNvPr>
          <p:cNvSpPr/>
          <p:nvPr/>
        </p:nvSpPr>
        <p:spPr>
          <a:xfrm>
            <a:off x="823906" y="1787583"/>
            <a:ext cx="8099999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7" name="Arrow: Left-Right 27">
            <a:extLst>
              <a:ext uri="{FF2B5EF4-FFF2-40B4-BE49-F238E27FC236}">
                <a16:creationId xmlns:a16="http://schemas.microsoft.com/office/drawing/2014/main" id="{10EA273A-B743-49ED-8C48-CBE7F1CDB0FC}"/>
              </a:ext>
            </a:extLst>
          </p:cNvPr>
          <p:cNvSpPr/>
          <p:nvPr/>
        </p:nvSpPr>
        <p:spPr>
          <a:xfrm>
            <a:off x="4970150" y="3118303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4548B34-743C-4A95-8A76-F05CA3C63F93}"/>
              </a:ext>
            </a:extLst>
          </p:cNvPr>
          <p:cNvSpPr/>
          <p:nvPr/>
        </p:nvSpPr>
        <p:spPr>
          <a:xfrm>
            <a:off x="9892145" y="922789"/>
            <a:ext cx="2009322" cy="5588847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7030A0"/>
                </a:solidFill>
              </a:rPr>
              <a:t>Back-end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D0D77B4-6B18-4C87-91FF-BF3EEF1266C1}"/>
              </a:ext>
            </a:extLst>
          </p:cNvPr>
          <p:cNvGrpSpPr/>
          <p:nvPr/>
        </p:nvGrpSpPr>
        <p:grpSpPr>
          <a:xfrm>
            <a:off x="8394633" y="3221583"/>
            <a:ext cx="1800000" cy="137392"/>
            <a:chOff x="8339217" y="3221100"/>
            <a:chExt cx="1800000" cy="137392"/>
          </a:xfrm>
        </p:grpSpPr>
        <p:cxnSp>
          <p:nvCxnSpPr>
            <p:cNvPr id="20" name="Conector de Seta Reta 25">
              <a:extLst>
                <a:ext uri="{FF2B5EF4-FFF2-40B4-BE49-F238E27FC236}">
                  <a16:creationId xmlns:a16="http://schemas.microsoft.com/office/drawing/2014/main" id="{9EE88702-9A00-4BBF-8956-05276AA4E400}"/>
                </a:ext>
              </a:extLst>
            </p:cNvPr>
            <p:cNvCxnSpPr>
              <a:cxnSpLocks/>
            </p:cNvCxnSpPr>
            <p:nvPr/>
          </p:nvCxnSpPr>
          <p:spPr>
            <a:xfrm>
              <a:off x="8339217" y="3221100"/>
              <a:ext cx="1800000" cy="0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1" name="Conector de Seta Reta 25">
              <a:extLst>
                <a:ext uri="{FF2B5EF4-FFF2-40B4-BE49-F238E27FC236}">
                  <a16:creationId xmlns:a16="http://schemas.microsoft.com/office/drawing/2014/main" id="{981410A9-0E04-4B57-A1E1-E3F4FBC46D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9217" y="3358491"/>
              <a:ext cx="1800000" cy="1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6" name="Retângulo: Cantos Arredondados 24">
            <a:extLst>
              <a:ext uri="{FF2B5EF4-FFF2-40B4-BE49-F238E27FC236}">
                <a16:creationId xmlns:a16="http://schemas.microsoft.com/office/drawing/2014/main" id="{FB1D2B9A-41E1-455C-90C1-1039B7627837}"/>
              </a:ext>
            </a:extLst>
          </p:cNvPr>
          <p:cNvSpPr/>
          <p:nvPr/>
        </p:nvSpPr>
        <p:spPr>
          <a:xfrm>
            <a:off x="5510151" y="2937043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</p:spTree>
    <p:extLst>
      <p:ext uri="{BB962C8B-B14F-4D97-AF65-F5344CB8AC3E}">
        <p14:creationId xmlns:p14="http://schemas.microsoft.com/office/powerpoint/2010/main" val="426875661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4F85BE2A-9825-486A-8D66-0FA17B4A3EDB}"/>
              </a:ext>
            </a:extLst>
          </p:cNvPr>
          <p:cNvSpPr/>
          <p:nvPr/>
        </p:nvSpPr>
        <p:spPr>
          <a:xfrm>
            <a:off x="160544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Sweet Alert</a:t>
            </a:r>
            <a:endParaRPr lang="en-US" sz="60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AC68A616-2C23-4F6C-9300-996F6ACC925A}"/>
              </a:ext>
            </a:extLst>
          </p:cNvPr>
          <p:cNvSpPr/>
          <p:nvPr/>
        </p:nvSpPr>
        <p:spPr>
          <a:xfrm>
            <a:off x="646545" y="922788"/>
            <a:ext cx="8478982" cy="5588848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FF9900"/>
                </a:solidFill>
              </a:rPr>
              <a:t>Front-end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B9DE1E-AD89-4FFE-950E-1C6C3C268DCF}"/>
              </a:ext>
            </a:extLst>
          </p:cNvPr>
          <p:cNvSpPr/>
          <p:nvPr/>
        </p:nvSpPr>
        <p:spPr>
          <a:xfrm>
            <a:off x="823904" y="2147583"/>
            <a:ext cx="8100000" cy="41885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Arrow: Left-Right 27">
            <a:extLst>
              <a:ext uri="{FF2B5EF4-FFF2-40B4-BE49-F238E27FC236}">
                <a16:creationId xmlns:a16="http://schemas.microsoft.com/office/drawing/2014/main" id="{673EC38F-671E-4267-916C-A1A0A802D3BA}"/>
              </a:ext>
            </a:extLst>
          </p:cNvPr>
          <p:cNvSpPr/>
          <p:nvPr/>
        </p:nvSpPr>
        <p:spPr>
          <a:xfrm>
            <a:off x="2785534" y="3118304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Top Corners Rounded 26">
            <a:extLst>
              <a:ext uri="{FF2B5EF4-FFF2-40B4-BE49-F238E27FC236}">
                <a16:creationId xmlns:a16="http://schemas.microsoft.com/office/drawing/2014/main" id="{90861C3B-93E9-4841-BB63-3D55AB8BA4ED}"/>
              </a:ext>
            </a:extLst>
          </p:cNvPr>
          <p:cNvSpPr/>
          <p:nvPr/>
        </p:nvSpPr>
        <p:spPr>
          <a:xfrm>
            <a:off x="823907" y="1787583"/>
            <a:ext cx="81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Cubo 22">
            <a:extLst>
              <a:ext uri="{FF2B5EF4-FFF2-40B4-BE49-F238E27FC236}">
                <a16:creationId xmlns:a16="http://schemas.microsoft.com/office/drawing/2014/main" id="{19B62CA8-8C93-4612-86E3-73D56D4FDA73}"/>
              </a:ext>
            </a:extLst>
          </p:cNvPr>
          <p:cNvSpPr/>
          <p:nvPr/>
        </p:nvSpPr>
        <p:spPr>
          <a:xfrm>
            <a:off x="3334202" y="4317851"/>
            <a:ext cx="1620000" cy="180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Alert 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rrow: Left-Right 27">
            <a:extLst>
              <a:ext uri="{FF2B5EF4-FFF2-40B4-BE49-F238E27FC236}">
                <a16:creationId xmlns:a16="http://schemas.microsoft.com/office/drawing/2014/main" id="{A4FB65D3-6201-41EF-B45B-FAD35277A011}"/>
              </a:ext>
            </a:extLst>
          </p:cNvPr>
          <p:cNvSpPr/>
          <p:nvPr/>
        </p:nvSpPr>
        <p:spPr>
          <a:xfrm>
            <a:off x="2785534" y="5045876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: Cantos Arredondados 24">
            <a:extLst>
              <a:ext uri="{FF2B5EF4-FFF2-40B4-BE49-F238E27FC236}">
                <a16:creationId xmlns:a16="http://schemas.microsoft.com/office/drawing/2014/main" id="{4000BEBD-955A-496E-9565-E3FB21A20A5E}"/>
              </a:ext>
            </a:extLst>
          </p:cNvPr>
          <p:cNvSpPr/>
          <p:nvPr/>
        </p:nvSpPr>
        <p:spPr>
          <a:xfrm>
            <a:off x="5510151" y="2937043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sp>
        <p:nvSpPr>
          <p:cNvPr id="16" name="Retângulo: Cantos Arredondados 24">
            <a:extLst>
              <a:ext uri="{FF2B5EF4-FFF2-40B4-BE49-F238E27FC236}">
                <a16:creationId xmlns:a16="http://schemas.microsoft.com/office/drawing/2014/main" id="{4271A4B4-4302-4B3B-9836-DEEA53B9B045}"/>
              </a:ext>
            </a:extLst>
          </p:cNvPr>
          <p:cNvSpPr/>
          <p:nvPr/>
        </p:nvSpPr>
        <p:spPr>
          <a:xfrm>
            <a:off x="5510151" y="4855379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SweetAlert2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Arrow: Left-Right 27">
            <a:extLst>
              <a:ext uri="{FF2B5EF4-FFF2-40B4-BE49-F238E27FC236}">
                <a16:creationId xmlns:a16="http://schemas.microsoft.com/office/drawing/2014/main" id="{10EA273A-B743-49ED-8C48-CBE7F1CDB0FC}"/>
              </a:ext>
            </a:extLst>
          </p:cNvPr>
          <p:cNvSpPr/>
          <p:nvPr/>
        </p:nvSpPr>
        <p:spPr>
          <a:xfrm>
            <a:off x="4970151" y="3125069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Left-Right 27">
            <a:extLst>
              <a:ext uri="{FF2B5EF4-FFF2-40B4-BE49-F238E27FC236}">
                <a16:creationId xmlns:a16="http://schemas.microsoft.com/office/drawing/2014/main" id="{C79B06A8-EC27-4CA3-B134-9EA031FBFAB6}"/>
              </a:ext>
            </a:extLst>
          </p:cNvPr>
          <p:cNvSpPr/>
          <p:nvPr/>
        </p:nvSpPr>
        <p:spPr>
          <a:xfrm>
            <a:off x="4962176" y="50434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4548B34-743C-4A95-8A76-F05CA3C63F93}"/>
              </a:ext>
            </a:extLst>
          </p:cNvPr>
          <p:cNvSpPr/>
          <p:nvPr/>
        </p:nvSpPr>
        <p:spPr>
          <a:xfrm>
            <a:off x="9892145" y="922789"/>
            <a:ext cx="2009322" cy="5588847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7030A0"/>
                </a:solidFill>
              </a:rPr>
              <a:t>Back-end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D0D77B4-6B18-4C87-91FF-BF3EEF1266C1}"/>
              </a:ext>
            </a:extLst>
          </p:cNvPr>
          <p:cNvGrpSpPr/>
          <p:nvPr/>
        </p:nvGrpSpPr>
        <p:grpSpPr>
          <a:xfrm>
            <a:off x="8394633" y="3221583"/>
            <a:ext cx="1800000" cy="137392"/>
            <a:chOff x="8339217" y="3221100"/>
            <a:chExt cx="1800000" cy="137392"/>
          </a:xfrm>
        </p:grpSpPr>
        <p:cxnSp>
          <p:nvCxnSpPr>
            <p:cNvPr id="20" name="Conector de Seta Reta 25">
              <a:extLst>
                <a:ext uri="{FF2B5EF4-FFF2-40B4-BE49-F238E27FC236}">
                  <a16:creationId xmlns:a16="http://schemas.microsoft.com/office/drawing/2014/main" id="{9EE88702-9A00-4BBF-8956-05276AA4E400}"/>
                </a:ext>
              </a:extLst>
            </p:cNvPr>
            <p:cNvCxnSpPr>
              <a:cxnSpLocks/>
            </p:cNvCxnSpPr>
            <p:nvPr/>
          </p:nvCxnSpPr>
          <p:spPr>
            <a:xfrm>
              <a:off x="8339217" y="3221100"/>
              <a:ext cx="1800000" cy="0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1" name="Conector de Seta Reta 25">
              <a:extLst>
                <a:ext uri="{FF2B5EF4-FFF2-40B4-BE49-F238E27FC236}">
                  <a16:creationId xmlns:a16="http://schemas.microsoft.com/office/drawing/2014/main" id="{981410A9-0E04-4B57-A1E1-E3F4FBC46D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9217" y="3358491"/>
              <a:ext cx="1800000" cy="1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22" name="Cubo 22">
            <a:extLst>
              <a:ext uri="{FF2B5EF4-FFF2-40B4-BE49-F238E27FC236}">
                <a16:creationId xmlns:a16="http://schemas.microsoft.com/office/drawing/2014/main" id="{3E9C4BD0-0FE7-4E8C-9F96-529E9C820AD5}"/>
              </a:ext>
            </a:extLst>
          </p:cNvPr>
          <p:cNvSpPr/>
          <p:nvPr/>
        </p:nvSpPr>
        <p:spPr>
          <a:xfrm>
            <a:off x="3334202" y="2390279"/>
            <a:ext cx="1620000" cy="180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ubo 17">
            <a:extLst>
              <a:ext uri="{FF2B5EF4-FFF2-40B4-BE49-F238E27FC236}">
                <a16:creationId xmlns:a16="http://schemas.microsoft.com/office/drawing/2014/main" id="{BFE9475E-47CF-40A6-8360-6E542BA171A7}"/>
              </a:ext>
            </a:extLst>
          </p:cNvPr>
          <p:cNvSpPr/>
          <p:nvPr/>
        </p:nvSpPr>
        <p:spPr>
          <a:xfrm>
            <a:off x="978253" y="2390279"/>
            <a:ext cx="1800000" cy="3727572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latin typeface="Consolas" panose="020B0609020204030204" pitchFamily="49" charset="0"/>
              </a:rPr>
              <a:t>Book </a:t>
            </a:r>
          </a:p>
          <a:p>
            <a:pPr algn="ctr"/>
            <a:r>
              <a:rPr lang="pt-BR" sz="2000" b="1">
                <a:latin typeface="Consolas" panose="020B0609020204030204" pitchFamily="49" charset="0"/>
              </a:rPr>
              <a:t>Table Component</a:t>
            </a:r>
            <a:endParaRPr lang="pt-B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230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E73F23D4-1988-4419-8F12-BCBD1F48AF91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1165E5-38FB-43D0-80EA-6383B1570975}"/>
              </a:ext>
            </a:extLst>
          </p:cNvPr>
          <p:cNvSpPr/>
          <p:nvPr/>
        </p:nvSpPr>
        <p:spPr>
          <a:xfrm>
            <a:off x="554179" y="719997"/>
            <a:ext cx="1152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1.Adicionar via </a:t>
            </a:r>
            <a:r>
              <a:rPr lang="pt-BR" sz="2400" b="1">
                <a:solidFill>
                  <a:schemeClr val="tx1"/>
                </a:solidFill>
                <a:latin typeface="Candara" panose="020E0502030303020204" pitchFamily="34" charset="0"/>
              </a:rPr>
              <a:t>npm, 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vamos instalar o </a:t>
            </a:r>
            <a:r>
              <a:rPr lang="pt-BR" sz="2400" b="1">
                <a:solidFill>
                  <a:schemeClr val="tx1"/>
                </a:solidFill>
                <a:latin typeface="Candara" panose="020E0502030303020204" pitchFamily="34" charset="0"/>
              </a:rPr>
              <a:t>SweetAlert2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881771-587A-4435-AEB0-E64A6DB327A9}"/>
              </a:ext>
            </a:extLst>
          </p:cNvPr>
          <p:cNvSpPr/>
          <p:nvPr/>
        </p:nvSpPr>
        <p:spPr>
          <a:xfrm>
            <a:off x="785090" y="2679201"/>
            <a:ext cx="10418619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>
                <a:solidFill>
                  <a:schemeClr val="bg1"/>
                </a:solidFill>
                <a:latin typeface="Consolas" panose="020B0609020204030204" pitchFamily="49" charset="0"/>
              </a:rPr>
              <a:t>npm install </a:t>
            </a:r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sweetalert2 @sweetalert2/ngx-sweetalert2</a:t>
            </a:r>
            <a:endParaRPr lang="pt-BR" sz="2000" b="1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A457A3B3-2F6D-4E4D-A569-14489A60AAAE}"/>
              </a:ext>
            </a:extLst>
          </p:cNvPr>
          <p:cNvSpPr/>
          <p:nvPr/>
        </p:nvSpPr>
        <p:spPr>
          <a:xfrm>
            <a:off x="785090" y="1414690"/>
            <a:ext cx="3600000" cy="1080000"/>
          </a:xfrm>
          <a:prstGeom prst="wedgeRectCallout">
            <a:avLst>
              <a:gd name="adj1" fmla="val 58800"/>
              <a:gd name="adj2" fmla="val 478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2400" i="1">
                <a:solidFill>
                  <a:schemeClr val="bg1"/>
                </a:solidFill>
                <a:latin typeface="Candara" panose="020E0502030303020204" pitchFamily="34" charset="0"/>
              </a:rPr>
              <a:t>Atenção: </a:t>
            </a:r>
          </a:p>
          <a:p>
            <a:pPr marL="0" indent="0" algn="ctr">
              <a:buNone/>
            </a:pPr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37936690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1165E5-38FB-43D0-80EA-6383B1570975}"/>
              </a:ext>
            </a:extLst>
          </p:cNvPr>
          <p:cNvSpPr/>
          <p:nvPr/>
        </p:nvSpPr>
        <p:spPr>
          <a:xfrm>
            <a:off x="554179" y="719999"/>
            <a:ext cx="1152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2.Gerando o </a:t>
            </a:r>
            <a:r>
              <a:rPr lang="pt-BR" sz="2400" b="1">
                <a:solidFill>
                  <a:schemeClr val="tx1"/>
                </a:solidFill>
                <a:latin typeface="Candara" panose="020E0502030303020204" pitchFamily="34" charset="0"/>
              </a:rPr>
              <a:t>AlertService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B12AB433-9F1F-4F8D-AC6F-54BECE9AF41D}"/>
              </a:ext>
            </a:extLst>
          </p:cNvPr>
          <p:cNvSpPr/>
          <p:nvPr/>
        </p:nvSpPr>
        <p:spPr>
          <a:xfrm>
            <a:off x="989571" y="1323885"/>
            <a:ext cx="10369123" cy="54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ng g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service </a:t>
            </a:r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services/</a:t>
            </a:r>
            <a:r>
              <a:rPr lang="en-US" sz="2000" b="1">
                <a:solidFill>
                  <a:srgbClr val="FFFF00"/>
                </a:solidFill>
                <a:latin typeface="Consolas" panose="020B0609020204030204" pitchFamily="49" charset="0"/>
              </a:rPr>
              <a:t>alert</a:t>
            </a:r>
            <a:endParaRPr lang="pt-PT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3149F762-1C70-4398-8FFB-37BBA080CB74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8912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C7E45AE-0EB3-4FB4-BC6D-08EA5306FBE4}"/>
              </a:ext>
            </a:extLst>
          </p:cNvPr>
          <p:cNvSpPr/>
          <p:nvPr/>
        </p:nvSpPr>
        <p:spPr>
          <a:xfrm>
            <a:off x="554179" y="720000"/>
            <a:ext cx="11520000" cy="5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3.Abrir a classe </a:t>
            </a:r>
            <a:r>
              <a:rPr lang="pt-BR" sz="2400" b="1">
                <a:solidFill>
                  <a:schemeClr val="tx1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AlertService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 e codar: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13D356-0F7E-4379-9BAF-7235D96848DD}"/>
              </a:ext>
            </a:extLst>
          </p:cNvPr>
          <p:cNvSpPr/>
          <p:nvPr/>
        </p:nvSpPr>
        <p:spPr>
          <a:xfrm>
            <a:off x="554180" y="1224000"/>
            <a:ext cx="11520000" cy="5241455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@angular/core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Swal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SweetAlertIcon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sweetalert2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providedIn: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showGenericAlert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SweetAlertIcon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  )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>
                <a:solidFill>
                  <a:srgbClr val="A7DBF7"/>
                </a:solidFill>
                <a:latin typeface="Consolas" panose="020B0609020204030204" pitchFamily="49" charset="0"/>
              </a:rPr>
              <a:t> 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Swal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//métodos publicos abaixo...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5799FA-C83F-48C8-B5A9-25D2A246A9A9}"/>
              </a:ext>
            </a:extLst>
          </p:cNvPr>
          <p:cNvSpPr/>
          <p:nvPr/>
        </p:nvSpPr>
        <p:spPr>
          <a:xfrm>
            <a:off x="618842" y="3826371"/>
            <a:ext cx="5920506" cy="1764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EF36F909-AE32-40E2-8D74-EA7BFF6CEA9C}"/>
              </a:ext>
            </a:extLst>
          </p:cNvPr>
          <p:cNvSpPr/>
          <p:nvPr/>
        </p:nvSpPr>
        <p:spPr>
          <a:xfrm>
            <a:off x="6502404" y="4188517"/>
            <a:ext cx="895927" cy="53570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DC28E5-6685-46F3-8D07-B79850DA05E1}"/>
              </a:ext>
            </a:extLst>
          </p:cNvPr>
          <p:cNvSpPr/>
          <p:nvPr/>
        </p:nvSpPr>
        <p:spPr>
          <a:xfrm>
            <a:off x="618842" y="1638952"/>
            <a:ext cx="5920506" cy="288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BB90F489-CFD6-4B78-91DA-4EA9D2AA2CBD}"/>
              </a:ext>
            </a:extLst>
          </p:cNvPr>
          <p:cNvSpPr/>
          <p:nvPr/>
        </p:nvSpPr>
        <p:spPr>
          <a:xfrm>
            <a:off x="6502404" y="1495541"/>
            <a:ext cx="895927" cy="53570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5A172CCE-24DA-41B9-AD8F-4611DBDD3530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8226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C7E45AE-0EB3-4FB4-BC6D-08EA5306FBE4}"/>
              </a:ext>
            </a:extLst>
          </p:cNvPr>
          <p:cNvSpPr/>
          <p:nvPr/>
        </p:nvSpPr>
        <p:spPr>
          <a:xfrm>
            <a:off x="554179" y="720000"/>
            <a:ext cx="11520000" cy="5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4.Ainda em </a:t>
            </a:r>
            <a:r>
              <a:rPr lang="pt-BR" sz="2400" b="1">
                <a:solidFill>
                  <a:schemeClr val="tx1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AlertService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 e codar: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13D356-0F7E-4379-9BAF-7235D96848DD}"/>
              </a:ext>
            </a:extLst>
          </p:cNvPr>
          <p:cNvSpPr/>
          <p:nvPr/>
        </p:nvSpPr>
        <p:spPr>
          <a:xfrm>
            <a:off x="554180" y="1224000"/>
            <a:ext cx="11520000" cy="5241455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//métodos publicos abaixo...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showGenericAlert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sucess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showGenericAlert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4E2992-A517-4DF6-821F-0935D7914858}"/>
              </a:ext>
            </a:extLst>
          </p:cNvPr>
          <p:cNvSpPr/>
          <p:nvPr/>
        </p:nvSpPr>
        <p:spPr>
          <a:xfrm>
            <a:off x="628078" y="2852231"/>
            <a:ext cx="7200000" cy="900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5A172CCE-24DA-41B9-AD8F-4611DBDD3530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65FD9173-3250-4C36-993B-171FE63AB31C}"/>
              </a:ext>
            </a:extLst>
          </p:cNvPr>
          <p:cNvSpPr/>
          <p:nvPr/>
        </p:nvSpPr>
        <p:spPr>
          <a:xfrm>
            <a:off x="7850912" y="3034377"/>
            <a:ext cx="895927" cy="53570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FE0BFB4B-49F1-42AD-9445-2EDB1DD6D9F1}"/>
              </a:ext>
            </a:extLst>
          </p:cNvPr>
          <p:cNvSpPr/>
          <p:nvPr/>
        </p:nvSpPr>
        <p:spPr>
          <a:xfrm>
            <a:off x="7850912" y="4162594"/>
            <a:ext cx="895927" cy="53570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A091ED-9D77-4F53-90F3-8954633C45AC}"/>
              </a:ext>
            </a:extLst>
          </p:cNvPr>
          <p:cNvSpPr/>
          <p:nvPr/>
        </p:nvSpPr>
        <p:spPr>
          <a:xfrm>
            <a:off x="650912" y="3980448"/>
            <a:ext cx="7200000" cy="900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707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1165E5-38FB-43D0-80EA-6383B1570975}"/>
              </a:ext>
            </a:extLst>
          </p:cNvPr>
          <p:cNvSpPr/>
          <p:nvPr/>
        </p:nvSpPr>
        <p:spPr>
          <a:xfrm>
            <a:off x="554179" y="719999"/>
            <a:ext cx="1152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5.Adicionar o tratamento de erro na classe </a:t>
            </a:r>
            <a:r>
              <a:rPr lang="pt-BR" sz="2400" b="1">
                <a:solidFill>
                  <a:schemeClr val="tx1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BookTableComponent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FCE313-A1BF-4C66-9221-8509EC1E85D8}"/>
              </a:ext>
            </a:extLst>
          </p:cNvPr>
          <p:cNvSpPr/>
          <p:nvPr/>
        </p:nvSpPr>
        <p:spPr>
          <a:xfrm>
            <a:off x="554180" y="1263284"/>
            <a:ext cx="11520000" cy="522000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BookTableComponent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Erro buscando livros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//console.error(err);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A7DBF7"/>
                </a:solidFill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C9FB8F-87BC-4FED-B049-036A1BA32CCC}"/>
              </a:ext>
            </a:extLst>
          </p:cNvPr>
          <p:cNvSpPr/>
          <p:nvPr/>
        </p:nvSpPr>
        <p:spPr>
          <a:xfrm>
            <a:off x="674258" y="2627237"/>
            <a:ext cx="5920506" cy="18000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C121078-E121-40C2-8C94-5312D3A6F11F}"/>
              </a:ext>
            </a:extLst>
          </p:cNvPr>
          <p:cNvSpPr/>
          <p:nvPr/>
        </p:nvSpPr>
        <p:spPr>
          <a:xfrm>
            <a:off x="6557820" y="2271394"/>
            <a:ext cx="3260435" cy="900000"/>
          </a:xfrm>
          <a:prstGeom prst="leftArrow">
            <a:avLst>
              <a:gd name="adj1" fmla="val 50000"/>
              <a:gd name="adj2" fmla="val 93104"/>
            </a:avLst>
          </a:prstGeom>
          <a:solidFill>
            <a:srgbClr val="00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Injeta-se o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AlertService</a:t>
            </a:r>
            <a:endParaRPr lang="pt-BR" b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23FFD-47B9-45D2-BD4B-4730B3273A31}"/>
              </a:ext>
            </a:extLst>
          </p:cNvPr>
          <p:cNvSpPr/>
          <p:nvPr/>
        </p:nvSpPr>
        <p:spPr>
          <a:xfrm>
            <a:off x="674258" y="4523114"/>
            <a:ext cx="5920506" cy="129600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: Diagonal Corners Snipped 21">
            <a:extLst>
              <a:ext uri="{FF2B5EF4-FFF2-40B4-BE49-F238E27FC236}">
                <a16:creationId xmlns:a16="http://schemas.microsoft.com/office/drawing/2014/main" id="{E98410A4-3AE4-40EC-983F-24D3309DE19F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3F1A5E12-9888-44F2-8640-1E9AB9F88FD3}"/>
              </a:ext>
            </a:extLst>
          </p:cNvPr>
          <p:cNvSpPr/>
          <p:nvPr/>
        </p:nvSpPr>
        <p:spPr>
          <a:xfrm>
            <a:off x="4956945" y="4821379"/>
            <a:ext cx="5400000" cy="900000"/>
          </a:xfrm>
          <a:prstGeom prst="leftArrow">
            <a:avLst>
              <a:gd name="adj1" fmla="val 50000"/>
              <a:gd name="adj2" fmla="val 93104"/>
            </a:avLst>
          </a:prstGeom>
          <a:solidFill>
            <a:srgbClr val="00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...e invoca-se o método </a:t>
            </a:r>
            <a:r>
              <a:rPr lang="pt-BR" b="1">
                <a:solidFill>
                  <a:schemeClr val="tx1"/>
                </a:solidFill>
                <a:latin typeface="Consolas" panose="020B0609020204030204" pitchFamily="49" charset="0"/>
              </a:rPr>
              <a:t>error()</a:t>
            </a:r>
            <a:endParaRPr lang="pt-BR" b="1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B6042BB2-7CEE-44A7-A1AC-F2B080356D8A}"/>
              </a:ext>
            </a:extLst>
          </p:cNvPr>
          <p:cNvSpPr/>
          <p:nvPr/>
        </p:nvSpPr>
        <p:spPr>
          <a:xfrm>
            <a:off x="4956945" y="4390154"/>
            <a:ext cx="5400000" cy="900000"/>
          </a:xfrm>
          <a:prstGeom prst="leftArrow">
            <a:avLst>
              <a:gd name="adj1" fmla="val 50000"/>
              <a:gd name="adj2" fmla="val 91047"/>
            </a:avLst>
          </a:prstGeom>
          <a:solidFill>
            <a:srgbClr val="00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Declaram-se um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título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 e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mensagem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 sobre erro...</a:t>
            </a:r>
            <a:endParaRPr lang="pt-BR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161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A967FC4-FB1C-4F93-92D7-BDC52345EF37}"/>
              </a:ext>
            </a:extLst>
          </p:cNvPr>
          <p:cNvSpPr/>
          <p:nvPr/>
        </p:nvSpPr>
        <p:spPr>
          <a:xfrm>
            <a:off x="554179" y="1385020"/>
            <a:ext cx="37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Parar o back-end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372DBB-4CCF-411D-ADAA-8635CBAAE06F}"/>
              </a:ext>
            </a:extLst>
          </p:cNvPr>
          <p:cNvSpPr/>
          <p:nvPr/>
        </p:nvSpPr>
        <p:spPr>
          <a:xfrm>
            <a:off x="554179" y="2012351"/>
            <a:ext cx="37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Subir o servidor Angular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F701EC-2505-4E40-BC1A-D0A77E22CB0B}"/>
              </a:ext>
            </a:extLst>
          </p:cNvPr>
          <p:cNvSpPr/>
          <p:nvPr/>
        </p:nvSpPr>
        <p:spPr>
          <a:xfrm>
            <a:off x="554179" y="2639682"/>
            <a:ext cx="37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Acessar a rota</a:t>
            </a:r>
            <a:endParaRPr lang="pt-BR" sz="2400" b="1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FC0CBA43-6FD3-48C1-BA0F-C9986E0F0C60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ACF36-5487-4231-879C-028FC3CD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90" y="1385016"/>
            <a:ext cx="7200000" cy="4780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AC9EFD2-D131-4ED5-8ADC-14F2341ED45A}"/>
              </a:ext>
            </a:extLst>
          </p:cNvPr>
          <p:cNvSpPr/>
          <p:nvPr/>
        </p:nvSpPr>
        <p:spPr>
          <a:xfrm>
            <a:off x="768394" y="3412470"/>
            <a:ext cx="5327606" cy="1520511"/>
          </a:xfrm>
          <a:prstGeom prst="homePlat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O diálogo </a:t>
            </a: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modal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aparece depois de alguns segundos reportando o erro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94E784B-2F27-42B6-871E-0F49849997BD}"/>
              </a:ext>
            </a:extLst>
          </p:cNvPr>
          <p:cNvSpPr/>
          <p:nvPr/>
        </p:nvSpPr>
        <p:spPr>
          <a:xfrm>
            <a:off x="554179" y="753447"/>
            <a:ext cx="11520000" cy="54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Vamos testar o cenário negativo:</a:t>
            </a:r>
          </a:p>
        </p:txBody>
      </p:sp>
    </p:spTree>
    <p:extLst>
      <p:ext uri="{BB962C8B-B14F-4D97-AF65-F5344CB8AC3E}">
        <p14:creationId xmlns:p14="http://schemas.microsoft.com/office/powerpoint/2010/main" val="16765038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A967FC4-FB1C-4F93-92D7-BDC52345EF37}"/>
              </a:ext>
            </a:extLst>
          </p:cNvPr>
          <p:cNvSpPr/>
          <p:nvPr/>
        </p:nvSpPr>
        <p:spPr>
          <a:xfrm>
            <a:off x="554179" y="1385020"/>
            <a:ext cx="3833094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Subir o back-end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372DBB-4CCF-411D-ADAA-8635CBAAE06F}"/>
              </a:ext>
            </a:extLst>
          </p:cNvPr>
          <p:cNvSpPr/>
          <p:nvPr/>
        </p:nvSpPr>
        <p:spPr>
          <a:xfrm>
            <a:off x="554179" y="2012351"/>
            <a:ext cx="3833094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Refrescar o navegador</a:t>
            </a: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FCB0E44C-1482-4DB5-A0F3-0FCA862E97A4}"/>
              </a:ext>
            </a:extLst>
          </p:cNvPr>
          <p:cNvSpPr/>
          <p:nvPr/>
        </p:nvSpPr>
        <p:spPr>
          <a:xfrm>
            <a:off x="3143600" y="4207667"/>
            <a:ext cx="5904800" cy="1814511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A página deverá mostrar a tabela com todos os dados do back-end</a:t>
            </a:r>
            <a:endParaRPr lang="pt-BR" sz="24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21">
            <a:extLst>
              <a:ext uri="{FF2B5EF4-FFF2-40B4-BE49-F238E27FC236}">
                <a16:creationId xmlns:a16="http://schemas.microsoft.com/office/drawing/2014/main" id="{E1650CDE-930C-4AFA-81A3-74DDFFE141BF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Adicionando o SweetAlert2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175135-EA86-4007-A328-2F66575B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79" y="1362402"/>
            <a:ext cx="7200000" cy="2575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DFA106D-5722-4D1B-86B7-740A21E72792}"/>
              </a:ext>
            </a:extLst>
          </p:cNvPr>
          <p:cNvSpPr/>
          <p:nvPr/>
        </p:nvSpPr>
        <p:spPr>
          <a:xfrm>
            <a:off x="554179" y="753447"/>
            <a:ext cx="11520000" cy="5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Agora vamos testar o cenário positivo:</a:t>
            </a:r>
          </a:p>
        </p:txBody>
      </p:sp>
    </p:spTree>
    <p:extLst>
      <p:ext uri="{BB962C8B-B14F-4D97-AF65-F5344CB8AC3E}">
        <p14:creationId xmlns:p14="http://schemas.microsoft.com/office/powerpoint/2010/main" val="10218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C63A6-8562-41CD-8E74-7399BF653E4F}"/>
              </a:ext>
            </a:extLst>
          </p:cNvPr>
          <p:cNvSpPr/>
          <p:nvPr/>
        </p:nvSpPr>
        <p:spPr>
          <a:xfrm>
            <a:off x="1091967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4FC8-B548-4100-B770-50FD8CE6DBD9}"/>
              </a:ext>
            </a:extLst>
          </p:cNvPr>
          <p:cNvSpPr/>
          <p:nvPr/>
        </p:nvSpPr>
        <p:spPr>
          <a:xfrm>
            <a:off x="8968199" y="11674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8A269-5358-4160-ADAA-AA747716AD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2202" y="18874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27406-9E69-4454-8497-146B7342D4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08434" y="18874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01E92-D46D-4BED-8E8A-613EA2EDBFE4}"/>
              </a:ext>
            </a:extLst>
          </p:cNvPr>
          <p:cNvSpPr/>
          <p:nvPr/>
        </p:nvSpPr>
        <p:spPr>
          <a:xfrm>
            <a:off x="2042202" y="22944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F5F0FE-E333-446E-B264-A5C8D979CCCC}"/>
              </a:ext>
            </a:extLst>
          </p:cNvPr>
          <p:cNvSpPr/>
          <p:nvPr/>
        </p:nvSpPr>
        <p:spPr>
          <a:xfrm>
            <a:off x="9918434" y="23028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396E-07FA-4C63-B629-BD235EBBEE01}"/>
              </a:ext>
            </a:extLst>
          </p:cNvPr>
          <p:cNvCxnSpPr/>
          <p:nvPr/>
        </p:nvCxnSpPr>
        <p:spPr>
          <a:xfrm>
            <a:off x="2291593" y="25023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47B00118-CD47-47A6-9344-2917EEE6BF5D}"/>
              </a:ext>
            </a:extLst>
          </p:cNvPr>
          <p:cNvSpPr/>
          <p:nvPr/>
        </p:nvSpPr>
        <p:spPr>
          <a:xfrm>
            <a:off x="2918489" y="2358368"/>
            <a:ext cx="23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inicial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0EFB9-7EB9-44C8-8D7D-097AF21B8B54}"/>
              </a:ext>
            </a:extLst>
          </p:cNvPr>
          <p:cNvCxnSpPr>
            <a:cxnSpLocks/>
          </p:cNvCxnSpPr>
          <p:nvPr/>
        </p:nvCxnSpPr>
        <p:spPr>
          <a:xfrm flipH="1">
            <a:off x="2291593" y="283264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016F3FD-F055-464B-B02C-F428F6A00C4C}"/>
              </a:ext>
            </a:extLst>
          </p:cNvPr>
          <p:cNvSpPr/>
          <p:nvPr/>
        </p:nvSpPr>
        <p:spPr>
          <a:xfrm>
            <a:off x="5989541" y="2688642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javascript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60E240-1B75-4F8D-AB97-5EBEAB03E6F1}"/>
              </a:ext>
            </a:extLst>
          </p:cNvPr>
          <p:cNvSpPr/>
          <p:nvPr/>
        </p:nvSpPr>
        <p:spPr>
          <a:xfrm>
            <a:off x="2042202" y="351770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CF869-98E9-4CD1-B326-E9FD1290553F}"/>
              </a:ext>
            </a:extLst>
          </p:cNvPr>
          <p:cNvSpPr/>
          <p:nvPr/>
        </p:nvSpPr>
        <p:spPr>
          <a:xfrm>
            <a:off x="9918434" y="352609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0391E4-B369-4964-B970-C7207573B406}"/>
              </a:ext>
            </a:extLst>
          </p:cNvPr>
          <p:cNvCxnSpPr/>
          <p:nvPr/>
        </p:nvCxnSpPr>
        <p:spPr>
          <a:xfrm>
            <a:off x="2291593" y="372562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69C84132-0791-4371-B34F-C0ECFC479ECE}"/>
              </a:ext>
            </a:extLst>
          </p:cNvPr>
          <p:cNvSpPr/>
          <p:nvPr/>
        </p:nvSpPr>
        <p:spPr>
          <a:xfrm>
            <a:off x="2918489" y="3581628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2AC2EF-91AC-4008-B7A8-84A139216B2B}"/>
              </a:ext>
            </a:extLst>
          </p:cNvPr>
          <p:cNvCxnSpPr>
            <a:cxnSpLocks/>
          </p:cNvCxnSpPr>
          <p:nvPr/>
        </p:nvCxnSpPr>
        <p:spPr>
          <a:xfrm flipH="1">
            <a:off x="2291593" y="405590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B664353F-716D-4E43-B6E5-17B31880E97B}"/>
              </a:ext>
            </a:extLst>
          </p:cNvPr>
          <p:cNvSpPr/>
          <p:nvPr/>
        </p:nvSpPr>
        <p:spPr>
          <a:xfrm>
            <a:off x="8329541" y="3911902"/>
            <a:ext cx="126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EFFB8-260D-47F8-8AA1-73C6A01A0367}"/>
              </a:ext>
            </a:extLst>
          </p:cNvPr>
          <p:cNvSpPr/>
          <p:nvPr/>
        </p:nvSpPr>
        <p:spPr>
          <a:xfrm>
            <a:off x="2051989" y="4584505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1B90D2-AB0C-4F60-AB09-0391FFB906F8}"/>
              </a:ext>
            </a:extLst>
          </p:cNvPr>
          <p:cNvSpPr/>
          <p:nvPr/>
        </p:nvSpPr>
        <p:spPr>
          <a:xfrm>
            <a:off x="9928221" y="4592894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81183B-5D69-4E79-95DF-F63C23B5DB30}"/>
              </a:ext>
            </a:extLst>
          </p:cNvPr>
          <p:cNvCxnSpPr/>
          <p:nvPr/>
        </p:nvCxnSpPr>
        <p:spPr>
          <a:xfrm>
            <a:off x="2301380" y="4792429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217FC6F7-385C-4DB5-963F-946B0A4A7CEC}"/>
              </a:ext>
            </a:extLst>
          </p:cNvPr>
          <p:cNvSpPr/>
          <p:nvPr/>
        </p:nvSpPr>
        <p:spPr>
          <a:xfrm>
            <a:off x="2918489" y="4648429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98DE59-7DFE-4D20-9CD6-6DC6AF89EFBD}"/>
              </a:ext>
            </a:extLst>
          </p:cNvPr>
          <p:cNvCxnSpPr>
            <a:cxnSpLocks/>
          </p:cNvCxnSpPr>
          <p:nvPr/>
        </p:nvCxnSpPr>
        <p:spPr>
          <a:xfrm flipH="1">
            <a:off x="2301380" y="5122703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661540A-CE76-4386-821C-3FBDC8D11522}"/>
              </a:ext>
            </a:extLst>
          </p:cNvPr>
          <p:cNvSpPr/>
          <p:nvPr/>
        </p:nvSpPr>
        <p:spPr>
          <a:xfrm>
            <a:off x="7789541" y="4978703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42E8193-914F-438E-9C25-914F7FAD8716}"/>
              </a:ext>
            </a:extLst>
          </p:cNvPr>
          <p:cNvSpPr/>
          <p:nvPr/>
        </p:nvSpPr>
        <p:spPr>
          <a:xfrm>
            <a:off x="2042202" y="5855745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ADCCE9A-03DA-4C47-BEBD-EC9520AEF699}"/>
              </a:ext>
            </a:extLst>
          </p:cNvPr>
          <p:cNvSpPr/>
          <p:nvPr/>
        </p:nvSpPr>
        <p:spPr>
          <a:xfrm>
            <a:off x="9918434" y="5864134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AB2915-0AD0-4C2D-A4B0-3D753B467221}"/>
              </a:ext>
            </a:extLst>
          </p:cNvPr>
          <p:cNvCxnSpPr/>
          <p:nvPr/>
        </p:nvCxnSpPr>
        <p:spPr>
          <a:xfrm>
            <a:off x="2291593" y="6063669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2DC2E50-1373-4385-8A9B-C5C12958A811}"/>
              </a:ext>
            </a:extLst>
          </p:cNvPr>
          <p:cNvSpPr/>
          <p:nvPr/>
        </p:nvSpPr>
        <p:spPr>
          <a:xfrm>
            <a:off x="2918489" y="5919669"/>
            <a:ext cx="162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47C935-3DCB-43F0-AB37-A76ECE29F7DE}"/>
              </a:ext>
            </a:extLst>
          </p:cNvPr>
          <p:cNvCxnSpPr>
            <a:cxnSpLocks/>
          </p:cNvCxnSpPr>
          <p:nvPr/>
        </p:nvCxnSpPr>
        <p:spPr>
          <a:xfrm flipH="1">
            <a:off x="2291593" y="6393943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B6837093-E0E1-49EF-AECC-709DFD8D3A4B}"/>
              </a:ext>
            </a:extLst>
          </p:cNvPr>
          <p:cNvSpPr/>
          <p:nvPr/>
        </p:nvSpPr>
        <p:spPr>
          <a:xfrm>
            <a:off x="7969541" y="6249943"/>
            <a:ext cx="162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FFCC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 #n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30EFA7-4424-4C6D-9789-0EC3489454EF}"/>
              </a:ext>
            </a:extLst>
          </p:cNvPr>
          <p:cNvSpPr/>
          <p:nvPr/>
        </p:nvSpPr>
        <p:spPr>
          <a:xfrm>
            <a:off x="5982747" y="537734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80B480-E5F0-4C34-8078-B19965120E84}"/>
              </a:ext>
            </a:extLst>
          </p:cNvPr>
          <p:cNvSpPr/>
          <p:nvPr/>
        </p:nvSpPr>
        <p:spPr>
          <a:xfrm>
            <a:off x="5982747" y="552974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BE5F83-F522-42A1-90ED-74A20FF5BE62}"/>
              </a:ext>
            </a:extLst>
          </p:cNvPr>
          <p:cNvSpPr/>
          <p:nvPr/>
        </p:nvSpPr>
        <p:spPr>
          <a:xfrm>
            <a:off x="5982747" y="568214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F3FE26E-BBC1-4B3B-B775-EE6444268F98}"/>
              </a:ext>
            </a:extLst>
          </p:cNvPr>
          <p:cNvCxnSpPr>
            <a:cxnSpLocks/>
            <a:stCxn id="37" idx="2"/>
            <a:endCxn id="55" idx="1"/>
          </p:cNvCxnSpPr>
          <p:nvPr/>
        </p:nvCxnSpPr>
        <p:spPr>
          <a:xfrm flipH="1">
            <a:off x="6575720" y="4055902"/>
            <a:ext cx="1753821" cy="1030102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E4084BCE-1EBD-4837-93C4-8300254A3BFA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 flipH="1" flipV="1">
            <a:off x="6575720" y="5086004"/>
            <a:ext cx="1213821" cy="36699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9E0A090-4AEA-460D-B81F-F94221A8D924}"/>
              </a:ext>
            </a:extLst>
          </p:cNvPr>
          <p:cNvCxnSpPr>
            <a:cxnSpLocks/>
            <a:stCxn id="49" idx="2"/>
            <a:endCxn id="55" idx="1"/>
          </p:cNvCxnSpPr>
          <p:nvPr/>
        </p:nvCxnSpPr>
        <p:spPr>
          <a:xfrm flipH="1" flipV="1">
            <a:off x="6575720" y="5086004"/>
            <a:ext cx="1393821" cy="1307939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eta: Pentágono 54">
            <a:extLst>
              <a:ext uri="{FF2B5EF4-FFF2-40B4-BE49-F238E27FC236}">
                <a16:creationId xmlns:a16="http://schemas.microsoft.com/office/drawing/2014/main" id="{32CD2F5B-83CC-46C3-B889-4B61C80BFF51}"/>
              </a:ext>
            </a:extLst>
          </p:cNvPr>
          <p:cNvSpPr/>
          <p:nvPr/>
        </p:nvSpPr>
        <p:spPr>
          <a:xfrm flipH="1">
            <a:off x="4055720" y="4546004"/>
            <a:ext cx="2520000" cy="1080000"/>
          </a:xfrm>
          <a:prstGeom prst="homePlate">
            <a:avLst>
              <a:gd name="adj" fmla="val 0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Volume menor de dados trafegando</a:t>
            </a:r>
            <a:endParaRPr kumimoji="0" lang="pt-BR" sz="2000" b="1" i="1" u="none" strike="noStrike" kern="1200" cap="none" spc="0" normalizeH="0" baseline="0" noProof="0" dirty="0" err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8" name="Rectangle: Diagonal Corners Rounded 8">
            <a:extLst>
              <a:ext uri="{FF2B5EF4-FFF2-40B4-BE49-F238E27FC236}">
                <a16:creationId xmlns:a16="http://schemas.microsoft.com/office/drawing/2014/main" id="{FB3C806C-57A1-4D93-9322-BCE93EEF38DD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9314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A967FC4-FB1C-4F93-92D7-BDC52345EF37}"/>
              </a:ext>
            </a:extLst>
          </p:cNvPr>
          <p:cNvSpPr/>
          <p:nvPr/>
        </p:nvSpPr>
        <p:spPr>
          <a:xfrm>
            <a:off x="554179" y="720000"/>
            <a:ext cx="11520000" cy="5760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Configurar a classe do componente para mostrar um </a:t>
            </a:r>
            <a:r>
              <a:rPr lang="pt-BR" sz="2800" b="1">
                <a:solidFill>
                  <a:schemeClr val="tx1"/>
                </a:solidFill>
                <a:latin typeface="Candara" panose="020E0502030303020204" pitchFamily="34" charset="0"/>
              </a:rPr>
              <a:t>alerta de sucesso </a:t>
            </a:r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sempre que a busca por dados no back-end for bem-sucedida</a:t>
            </a:r>
          </a:p>
        </p:txBody>
      </p:sp>
      <p:sp>
        <p:nvSpPr>
          <p:cNvPr id="8" name="Rectangle: Diagonal Corners Snipped 21">
            <a:extLst>
              <a:ext uri="{FF2B5EF4-FFF2-40B4-BE49-F238E27FC236}">
                <a16:creationId xmlns:a16="http://schemas.microsoft.com/office/drawing/2014/main" id="{E1650CDE-930C-4AFA-81A3-74DDFFE141BF}"/>
              </a:ext>
            </a:extLst>
          </p:cNvPr>
          <p:cNvSpPr/>
          <p:nvPr/>
        </p:nvSpPr>
        <p:spPr>
          <a:xfrm>
            <a:off x="163417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Desafio: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Alerta de sucesso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B73587-DF8C-4E81-9441-3C7A0250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844830"/>
            <a:ext cx="7382905" cy="447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03730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vida - Dicas de Pedal">
            <a:extLst>
              <a:ext uri="{FF2B5EF4-FFF2-40B4-BE49-F238E27FC236}">
                <a16:creationId xmlns:a16="http://schemas.microsoft.com/office/drawing/2014/main" id="{814B93E2-092E-4554-BAED-5124E76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0" y="571500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6552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enhuma descrição de foto disponível.">
            <a:extLst>
              <a:ext uri="{FF2B5EF4-FFF2-40B4-BE49-F238E27FC236}">
                <a16:creationId xmlns:a16="http://schemas.microsoft.com/office/drawing/2014/main" id="{06E64515-8A99-430D-8E67-FCC09B4B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0" y="570978"/>
            <a:ext cx="9605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2983345" y="6025412"/>
            <a:ext cx="776778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PadraoArquitetural( spa =&gt; spa.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ok() </a:t>
            </a: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0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0B12932-0F2D-4B3D-A12D-39DB4014BCD0}"/>
              </a:ext>
            </a:extLst>
          </p:cNvPr>
          <p:cNvSpPr/>
          <p:nvPr/>
        </p:nvSpPr>
        <p:spPr>
          <a:xfrm>
            <a:off x="6501468" y="922789"/>
            <a:ext cx="5400000" cy="576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F085D-20EC-43A5-8AB9-5AD1E983F784}"/>
              </a:ext>
            </a:extLst>
          </p:cNvPr>
          <p:cNvSpPr/>
          <p:nvPr/>
        </p:nvSpPr>
        <p:spPr>
          <a:xfrm>
            <a:off x="672517" y="922789"/>
            <a:ext cx="5400000" cy="5760000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A6DE94-E130-4FCE-8B4B-07017C414F15}"/>
              </a:ext>
            </a:extLst>
          </p:cNvPr>
          <p:cNvCxnSpPr/>
          <p:nvPr/>
        </p:nvCxnSpPr>
        <p:spPr>
          <a:xfrm>
            <a:off x="6072517" y="3802789"/>
            <a:ext cx="4289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8">
            <a:extLst>
              <a:ext uri="{FF2B5EF4-FFF2-40B4-BE49-F238E27FC236}">
                <a16:creationId xmlns:a16="http://schemas.microsoft.com/office/drawing/2014/main" id="{6EAC6478-3A0C-43D3-8655-56CAB1AE7B2B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Front-end x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46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A76DD5D-7CDE-4744-A43A-4EAE3A8CD09A}"/>
              </a:ext>
            </a:extLst>
          </p:cNvPr>
          <p:cNvSpPr/>
          <p:nvPr/>
        </p:nvSpPr>
        <p:spPr>
          <a:xfrm>
            <a:off x="6501468" y="922789"/>
            <a:ext cx="5400000" cy="576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463D5A-3B16-4D4B-8B46-2713CE4EE769}"/>
              </a:ext>
            </a:extLst>
          </p:cNvPr>
          <p:cNvSpPr/>
          <p:nvPr/>
        </p:nvSpPr>
        <p:spPr>
          <a:xfrm>
            <a:off x="672517" y="922789"/>
            <a:ext cx="5400000" cy="5760000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</a:t>
            </a:r>
          </a:p>
        </p:txBody>
      </p:sp>
      <p:sp>
        <p:nvSpPr>
          <p:cNvPr id="19" name="Retângulo 7">
            <a:extLst>
              <a:ext uri="{FF2B5EF4-FFF2-40B4-BE49-F238E27FC236}">
                <a16:creationId xmlns:a16="http://schemas.microsoft.com/office/drawing/2014/main" id="{E1CC29CD-DBAB-4378-AD9D-CC6BD6B11F28}"/>
              </a:ext>
            </a:extLst>
          </p:cNvPr>
          <p:cNvSpPr/>
          <p:nvPr/>
        </p:nvSpPr>
        <p:spPr>
          <a:xfrm>
            <a:off x="6898345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Cubo 22">
            <a:extLst>
              <a:ext uri="{FF2B5EF4-FFF2-40B4-BE49-F238E27FC236}">
                <a16:creationId xmlns:a16="http://schemas.microsoft.com/office/drawing/2014/main" id="{77A73A49-F2E0-432D-B82E-80C56FF20885}"/>
              </a:ext>
            </a:extLst>
          </p:cNvPr>
          <p:cNvSpPr/>
          <p:nvPr/>
        </p:nvSpPr>
        <p:spPr>
          <a:xfrm>
            <a:off x="9024515" y="2390279"/>
            <a:ext cx="1440000" cy="3960000"/>
          </a:xfrm>
          <a:prstGeom prst="cube">
            <a:avLst>
              <a:gd name="adj" fmla="val 8024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Cilindro 9">
            <a:extLst>
              <a:ext uri="{FF2B5EF4-FFF2-40B4-BE49-F238E27FC236}">
                <a16:creationId xmlns:a16="http://schemas.microsoft.com/office/drawing/2014/main" id="{5BA25EC5-03F0-40EC-A5CD-7B9C4F7FED6A}"/>
              </a:ext>
            </a:extLst>
          </p:cNvPr>
          <p:cNvSpPr/>
          <p:nvPr/>
        </p:nvSpPr>
        <p:spPr>
          <a:xfrm>
            <a:off x="11009002" y="3830279"/>
            <a:ext cx="720000" cy="108000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" name="Cubo 17">
            <a:extLst>
              <a:ext uri="{FF2B5EF4-FFF2-40B4-BE49-F238E27FC236}">
                <a16:creationId xmlns:a16="http://schemas.microsoft.com/office/drawing/2014/main" id="{9AFE2E80-F23A-41B9-9422-01DA16DA5277}"/>
              </a:ext>
            </a:extLst>
          </p:cNvPr>
          <p:cNvSpPr/>
          <p:nvPr/>
        </p:nvSpPr>
        <p:spPr>
          <a:xfrm>
            <a:off x="7052691" y="2390279"/>
            <a:ext cx="1440000" cy="252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Controller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7376D8B-478F-4A58-8A25-769C715EAD0C}"/>
              </a:ext>
            </a:extLst>
          </p:cNvPr>
          <p:cNvSpPr/>
          <p:nvPr/>
        </p:nvSpPr>
        <p:spPr>
          <a:xfrm>
            <a:off x="8491822" y="347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2653D10C-B55A-43DF-80EF-D60CC6A4C823}"/>
              </a:ext>
            </a:extLst>
          </p:cNvPr>
          <p:cNvSpPr/>
          <p:nvPr/>
        </p:nvSpPr>
        <p:spPr>
          <a:xfrm>
            <a:off x="10464515" y="419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DF1F7B-E348-4A9F-B646-75A8DBCC0102}"/>
              </a:ext>
            </a:extLst>
          </p:cNvPr>
          <p:cNvCxnSpPr/>
          <p:nvPr/>
        </p:nvCxnSpPr>
        <p:spPr>
          <a:xfrm>
            <a:off x="6072517" y="3802789"/>
            <a:ext cx="4289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Diagonal Corners Rounded 8">
            <a:extLst>
              <a:ext uri="{FF2B5EF4-FFF2-40B4-BE49-F238E27FC236}">
                <a16:creationId xmlns:a16="http://schemas.microsoft.com/office/drawing/2014/main" id="{105B225F-F02F-40A7-A440-BF4FCA625F87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Front-end x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0860EC5-4EA1-4089-9A23-8CBC4EB0C4E7}"/>
              </a:ext>
            </a:extLst>
          </p:cNvPr>
          <p:cNvSpPr/>
          <p:nvPr/>
        </p:nvSpPr>
        <p:spPr>
          <a:xfrm>
            <a:off x="672517" y="922789"/>
            <a:ext cx="5400000" cy="5760000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6DD5D-7CDE-4744-A43A-4EAE3A8CD09A}"/>
              </a:ext>
            </a:extLst>
          </p:cNvPr>
          <p:cNvSpPr/>
          <p:nvPr/>
        </p:nvSpPr>
        <p:spPr>
          <a:xfrm>
            <a:off x="6501468" y="922789"/>
            <a:ext cx="5400000" cy="576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19" name="Retângulo 7">
            <a:extLst>
              <a:ext uri="{FF2B5EF4-FFF2-40B4-BE49-F238E27FC236}">
                <a16:creationId xmlns:a16="http://schemas.microsoft.com/office/drawing/2014/main" id="{E1CC29CD-DBAB-4378-AD9D-CC6BD6B11F28}"/>
              </a:ext>
            </a:extLst>
          </p:cNvPr>
          <p:cNvSpPr/>
          <p:nvPr/>
        </p:nvSpPr>
        <p:spPr>
          <a:xfrm>
            <a:off x="6898345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Cubo 22">
            <a:extLst>
              <a:ext uri="{FF2B5EF4-FFF2-40B4-BE49-F238E27FC236}">
                <a16:creationId xmlns:a16="http://schemas.microsoft.com/office/drawing/2014/main" id="{77A73A49-F2E0-432D-B82E-80C56FF20885}"/>
              </a:ext>
            </a:extLst>
          </p:cNvPr>
          <p:cNvSpPr/>
          <p:nvPr/>
        </p:nvSpPr>
        <p:spPr>
          <a:xfrm>
            <a:off x="9024515" y="2390279"/>
            <a:ext cx="1440000" cy="3960000"/>
          </a:xfrm>
          <a:prstGeom prst="cube">
            <a:avLst>
              <a:gd name="adj" fmla="val 8024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Cilindro 9">
            <a:extLst>
              <a:ext uri="{FF2B5EF4-FFF2-40B4-BE49-F238E27FC236}">
                <a16:creationId xmlns:a16="http://schemas.microsoft.com/office/drawing/2014/main" id="{5BA25EC5-03F0-40EC-A5CD-7B9C4F7FED6A}"/>
              </a:ext>
            </a:extLst>
          </p:cNvPr>
          <p:cNvSpPr/>
          <p:nvPr/>
        </p:nvSpPr>
        <p:spPr>
          <a:xfrm>
            <a:off x="11009002" y="3830279"/>
            <a:ext cx="720000" cy="108000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" name="Cubo 17">
            <a:extLst>
              <a:ext uri="{FF2B5EF4-FFF2-40B4-BE49-F238E27FC236}">
                <a16:creationId xmlns:a16="http://schemas.microsoft.com/office/drawing/2014/main" id="{9AFE2E80-F23A-41B9-9422-01DA16DA5277}"/>
              </a:ext>
            </a:extLst>
          </p:cNvPr>
          <p:cNvSpPr/>
          <p:nvPr/>
        </p:nvSpPr>
        <p:spPr>
          <a:xfrm>
            <a:off x="7052691" y="2390279"/>
            <a:ext cx="1440000" cy="252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Controller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7376D8B-478F-4A58-8A25-769C715EAD0C}"/>
              </a:ext>
            </a:extLst>
          </p:cNvPr>
          <p:cNvSpPr/>
          <p:nvPr/>
        </p:nvSpPr>
        <p:spPr>
          <a:xfrm>
            <a:off x="8491822" y="347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2653D10C-B55A-43DF-80EF-D60CC6A4C823}"/>
              </a:ext>
            </a:extLst>
          </p:cNvPr>
          <p:cNvSpPr/>
          <p:nvPr/>
        </p:nvSpPr>
        <p:spPr>
          <a:xfrm>
            <a:off x="10464515" y="419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237F1633-C996-44BD-B8F6-F27AA099336C}"/>
              </a:ext>
            </a:extLst>
          </p:cNvPr>
          <p:cNvSpPr/>
          <p:nvPr/>
        </p:nvSpPr>
        <p:spPr>
          <a:xfrm>
            <a:off x="1378086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Cubo 22">
            <a:extLst>
              <a:ext uri="{FF2B5EF4-FFF2-40B4-BE49-F238E27FC236}">
                <a16:creationId xmlns:a16="http://schemas.microsoft.com/office/drawing/2014/main" id="{51D15E50-13A4-44AC-AB60-5FFADC6122FF}"/>
              </a:ext>
            </a:extLst>
          </p:cNvPr>
          <p:cNvSpPr/>
          <p:nvPr/>
        </p:nvSpPr>
        <p:spPr>
          <a:xfrm>
            <a:off x="3871667" y="2390279"/>
            <a:ext cx="1080000" cy="396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</a:t>
            </a:r>
          </a:p>
        </p:txBody>
      </p:sp>
      <p:sp>
        <p:nvSpPr>
          <p:cNvPr id="22" name="Cubo 17">
            <a:extLst>
              <a:ext uri="{FF2B5EF4-FFF2-40B4-BE49-F238E27FC236}">
                <a16:creationId xmlns:a16="http://schemas.microsoft.com/office/drawing/2014/main" id="{2DC7933E-6495-4EEC-A0B7-F681B6EB81CE}"/>
              </a:ext>
            </a:extLst>
          </p:cNvPr>
          <p:cNvSpPr/>
          <p:nvPr/>
        </p:nvSpPr>
        <p:spPr>
          <a:xfrm>
            <a:off x="1532432" y="2390279"/>
            <a:ext cx="1800000" cy="396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Component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1396C-C584-49CE-95A6-59FD357554CE}"/>
              </a:ext>
            </a:extLst>
          </p:cNvPr>
          <p:cNvCxnSpPr/>
          <p:nvPr/>
        </p:nvCxnSpPr>
        <p:spPr>
          <a:xfrm>
            <a:off x="6072517" y="3802789"/>
            <a:ext cx="4289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7B4195E-EBBF-461E-BD5F-ECFEC5DE409A}"/>
              </a:ext>
            </a:extLst>
          </p:cNvPr>
          <p:cNvCxnSpPr>
            <a:cxnSpLocks/>
          </p:cNvCxnSpPr>
          <p:nvPr/>
        </p:nvCxnSpPr>
        <p:spPr>
          <a:xfrm>
            <a:off x="3331667" y="4288114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825FE-2327-4B00-BFCF-7461A5A52965}"/>
              </a:ext>
            </a:extLst>
          </p:cNvPr>
          <p:cNvCxnSpPr>
            <a:cxnSpLocks/>
          </p:cNvCxnSpPr>
          <p:nvPr/>
        </p:nvCxnSpPr>
        <p:spPr>
          <a:xfrm flipH="1">
            <a:off x="3331667" y="4618367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: Diagonal Corners Rounded 8">
            <a:extLst>
              <a:ext uri="{FF2B5EF4-FFF2-40B4-BE49-F238E27FC236}">
                <a16:creationId xmlns:a16="http://schemas.microsoft.com/office/drawing/2014/main" id="{5362033B-4443-45B5-9ACA-0601E052BB4F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Front-end x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82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0860EC5-4EA1-4089-9A23-8CBC4EB0C4E7}"/>
              </a:ext>
            </a:extLst>
          </p:cNvPr>
          <p:cNvSpPr/>
          <p:nvPr/>
        </p:nvSpPr>
        <p:spPr>
          <a:xfrm>
            <a:off x="672517" y="922789"/>
            <a:ext cx="5400000" cy="5760000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6DD5D-7CDE-4744-A43A-4EAE3A8CD09A}"/>
              </a:ext>
            </a:extLst>
          </p:cNvPr>
          <p:cNvSpPr/>
          <p:nvPr/>
        </p:nvSpPr>
        <p:spPr>
          <a:xfrm>
            <a:off x="6501468" y="922789"/>
            <a:ext cx="5400000" cy="576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19" name="Retângulo 7">
            <a:extLst>
              <a:ext uri="{FF2B5EF4-FFF2-40B4-BE49-F238E27FC236}">
                <a16:creationId xmlns:a16="http://schemas.microsoft.com/office/drawing/2014/main" id="{E1CC29CD-DBAB-4378-AD9D-CC6BD6B11F28}"/>
              </a:ext>
            </a:extLst>
          </p:cNvPr>
          <p:cNvSpPr/>
          <p:nvPr/>
        </p:nvSpPr>
        <p:spPr>
          <a:xfrm>
            <a:off x="6898345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Cubo 22">
            <a:extLst>
              <a:ext uri="{FF2B5EF4-FFF2-40B4-BE49-F238E27FC236}">
                <a16:creationId xmlns:a16="http://schemas.microsoft.com/office/drawing/2014/main" id="{77A73A49-F2E0-432D-B82E-80C56FF20885}"/>
              </a:ext>
            </a:extLst>
          </p:cNvPr>
          <p:cNvSpPr/>
          <p:nvPr/>
        </p:nvSpPr>
        <p:spPr>
          <a:xfrm>
            <a:off x="9024515" y="2390279"/>
            <a:ext cx="1440000" cy="3960000"/>
          </a:xfrm>
          <a:prstGeom prst="cube">
            <a:avLst>
              <a:gd name="adj" fmla="val 8024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Cilindro 9">
            <a:extLst>
              <a:ext uri="{FF2B5EF4-FFF2-40B4-BE49-F238E27FC236}">
                <a16:creationId xmlns:a16="http://schemas.microsoft.com/office/drawing/2014/main" id="{5BA25EC5-03F0-40EC-A5CD-7B9C4F7FED6A}"/>
              </a:ext>
            </a:extLst>
          </p:cNvPr>
          <p:cNvSpPr/>
          <p:nvPr/>
        </p:nvSpPr>
        <p:spPr>
          <a:xfrm>
            <a:off x="11009002" y="3830279"/>
            <a:ext cx="720000" cy="108000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" name="Cubo 17">
            <a:extLst>
              <a:ext uri="{FF2B5EF4-FFF2-40B4-BE49-F238E27FC236}">
                <a16:creationId xmlns:a16="http://schemas.microsoft.com/office/drawing/2014/main" id="{9AFE2E80-F23A-41B9-9422-01DA16DA5277}"/>
              </a:ext>
            </a:extLst>
          </p:cNvPr>
          <p:cNvSpPr/>
          <p:nvPr/>
        </p:nvSpPr>
        <p:spPr>
          <a:xfrm>
            <a:off x="7052691" y="2390279"/>
            <a:ext cx="1440000" cy="252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Controller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7376D8B-478F-4A58-8A25-769C715EAD0C}"/>
              </a:ext>
            </a:extLst>
          </p:cNvPr>
          <p:cNvSpPr/>
          <p:nvPr/>
        </p:nvSpPr>
        <p:spPr>
          <a:xfrm>
            <a:off x="8491822" y="347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2653D10C-B55A-43DF-80EF-D60CC6A4C823}"/>
              </a:ext>
            </a:extLst>
          </p:cNvPr>
          <p:cNvSpPr/>
          <p:nvPr/>
        </p:nvSpPr>
        <p:spPr>
          <a:xfrm>
            <a:off x="10464515" y="4198305"/>
            <a:ext cx="540000" cy="3439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237F1633-C996-44BD-B8F6-F27AA099336C}"/>
              </a:ext>
            </a:extLst>
          </p:cNvPr>
          <p:cNvSpPr/>
          <p:nvPr/>
        </p:nvSpPr>
        <p:spPr>
          <a:xfrm>
            <a:off x="1378086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Cubo 22">
            <a:extLst>
              <a:ext uri="{FF2B5EF4-FFF2-40B4-BE49-F238E27FC236}">
                <a16:creationId xmlns:a16="http://schemas.microsoft.com/office/drawing/2014/main" id="{51D15E50-13A4-44AC-AB60-5FFADC6122FF}"/>
              </a:ext>
            </a:extLst>
          </p:cNvPr>
          <p:cNvSpPr/>
          <p:nvPr/>
        </p:nvSpPr>
        <p:spPr>
          <a:xfrm>
            <a:off x="3871667" y="2390279"/>
            <a:ext cx="1080000" cy="396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</a:t>
            </a:r>
          </a:p>
        </p:txBody>
      </p:sp>
      <p:sp>
        <p:nvSpPr>
          <p:cNvPr id="22" name="Cubo 17">
            <a:extLst>
              <a:ext uri="{FF2B5EF4-FFF2-40B4-BE49-F238E27FC236}">
                <a16:creationId xmlns:a16="http://schemas.microsoft.com/office/drawing/2014/main" id="{2DC7933E-6495-4EEC-A0B7-F681B6EB81CE}"/>
              </a:ext>
            </a:extLst>
          </p:cNvPr>
          <p:cNvSpPr/>
          <p:nvPr/>
        </p:nvSpPr>
        <p:spPr>
          <a:xfrm>
            <a:off x="1532432" y="2390279"/>
            <a:ext cx="1800000" cy="396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Component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6E1868-396A-4420-8173-DA34E3859E12}"/>
              </a:ext>
            </a:extLst>
          </p:cNvPr>
          <p:cNvCxnSpPr/>
          <p:nvPr/>
        </p:nvCxnSpPr>
        <p:spPr>
          <a:xfrm>
            <a:off x="4942517" y="3725628"/>
            <a:ext cx="21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5E2F68E9-B809-4117-8932-B93E70CA9296}"/>
              </a:ext>
            </a:extLst>
          </p:cNvPr>
          <p:cNvSpPr/>
          <p:nvPr/>
        </p:nvSpPr>
        <p:spPr>
          <a:xfrm>
            <a:off x="5180141" y="3577644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DB391-F3C5-47BE-9D15-FB07C9EB8450}"/>
              </a:ext>
            </a:extLst>
          </p:cNvPr>
          <p:cNvCxnSpPr>
            <a:cxnSpLocks/>
          </p:cNvCxnSpPr>
          <p:nvPr/>
        </p:nvCxnSpPr>
        <p:spPr>
          <a:xfrm flipH="1">
            <a:off x="4934128" y="4315961"/>
            <a:ext cx="2160000" cy="0"/>
          </a:xfrm>
          <a:prstGeom prst="straightConnector1">
            <a:avLst/>
          </a:prstGeom>
          <a:ln w="38100">
            <a:solidFill>
              <a:srgbClr val="00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FF739F38-C38A-4DDA-957C-9D9F12393CB8}"/>
              </a:ext>
            </a:extLst>
          </p:cNvPr>
          <p:cNvSpPr/>
          <p:nvPr/>
        </p:nvSpPr>
        <p:spPr>
          <a:xfrm>
            <a:off x="5376000" y="4173954"/>
            <a:ext cx="14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json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DF82F93-4DB9-4D6A-8E25-D05520DAC41E}"/>
              </a:ext>
            </a:extLst>
          </p:cNvPr>
          <p:cNvCxnSpPr>
            <a:cxnSpLocks/>
          </p:cNvCxnSpPr>
          <p:nvPr/>
        </p:nvCxnSpPr>
        <p:spPr>
          <a:xfrm>
            <a:off x="3331667" y="4288114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97D3B6B-9C5C-4DAA-B28C-4896975A1CFF}"/>
              </a:ext>
            </a:extLst>
          </p:cNvPr>
          <p:cNvCxnSpPr>
            <a:cxnSpLocks/>
          </p:cNvCxnSpPr>
          <p:nvPr/>
        </p:nvCxnSpPr>
        <p:spPr>
          <a:xfrm flipH="1">
            <a:off x="3331667" y="4618367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: Diagonal Corners Rounded 8">
            <a:extLst>
              <a:ext uri="{FF2B5EF4-FFF2-40B4-BE49-F238E27FC236}">
                <a16:creationId xmlns:a16="http://schemas.microsoft.com/office/drawing/2014/main" id="{C2AFFA7A-DE1E-4785-BA1D-0D3963E6603E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Front-end x Back-end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63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Single Page Application</a:t>
            </a:r>
          </a:p>
          <a:p>
            <a:pPr algn="ctr"/>
            <a:r>
              <a:rPr lang="en-US" sz="6000" b="1" i="1">
                <a:solidFill>
                  <a:schemeClr val="accent5"/>
                </a:solidFill>
                <a:latin typeface="Candara" panose="020E0502030303020204" pitchFamily="34" charset="0"/>
              </a:rPr>
              <a:t>(Angular básico)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</a:rPr>
              <a:t>Cap 05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13-nov 21-nov 24-nov 27-nov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_2023_11_24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Padrões Arquiteturais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https://miro.medium.com/max/480/1*VKY-Ldkt-iHobItql7G_5w.png">
            <a:extLst>
              <a:ext uri="{FF2B5EF4-FFF2-40B4-BE49-F238E27FC236}">
                <a16:creationId xmlns:a16="http://schemas.microsoft.com/office/drawing/2014/main" id="{68AA9673-4E2F-4AFD-90FD-D024482C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4" y="1089000"/>
            <a:ext cx="468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75CAB0F3-DD90-4741-9F6B-E610CCA8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8" y="4130382"/>
            <a:ext cx="4680000" cy="1797391"/>
          </a:xfrm>
          <a:prstGeom prst="rect">
            <a:avLst/>
          </a:prstGeom>
        </p:spPr>
      </p:pic>
      <p:pic>
        <p:nvPicPr>
          <p:cNvPr id="20" name="Picture 6" descr="A short intro to React.js - DEV Community 👩‍💻👨‍💻">
            <a:extLst>
              <a:ext uri="{FF2B5EF4-FFF2-40B4-BE49-F238E27FC236}">
                <a16:creationId xmlns:a16="http://schemas.microsoft.com/office/drawing/2014/main" id="{AB5F15A8-0735-4375-B772-ABAE6C7B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46" y="1089000"/>
            <a:ext cx="4680000" cy="26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ackbone.js">
            <a:extLst>
              <a:ext uri="{FF2B5EF4-FFF2-40B4-BE49-F238E27FC236}">
                <a16:creationId xmlns:a16="http://schemas.microsoft.com/office/drawing/2014/main" id="{038A61C8-B0E4-46CA-B60D-E969130D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52" y="4612614"/>
            <a:ext cx="4680000" cy="83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Diagonal Corners Rounded 8">
            <a:extLst>
              <a:ext uri="{FF2B5EF4-FFF2-40B4-BE49-F238E27FC236}">
                <a16:creationId xmlns:a16="http://schemas.microsoft.com/office/drawing/2014/main" id="{7BFDD86D-32BD-4B8B-8321-E7B819DE4953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Frameworks SPA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04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4">
            <a:extLst>
              <a:ext uri="{FF2B5EF4-FFF2-40B4-BE49-F238E27FC236}">
                <a16:creationId xmlns:a16="http://schemas.microsoft.com/office/drawing/2014/main" id="{25DAD291-A0BD-4DFE-B6A8-AEA70E36EEB6}"/>
              </a:ext>
            </a:extLst>
          </p:cNvPr>
          <p:cNvSpPr/>
          <p:nvPr/>
        </p:nvSpPr>
        <p:spPr>
          <a:xfrm>
            <a:off x="604007" y="5300438"/>
            <a:ext cx="11140580" cy="1124125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Sistema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Operacional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(Windows, Linux, MacOS)</a:t>
            </a:r>
          </a:p>
        </p:txBody>
      </p:sp>
      <p:sp>
        <p:nvSpPr>
          <p:cNvPr id="9" name="Retângulo: Cantos Arredondados 6">
            <a:extLst>
              <a:ext uri="{FF2B5EF4-FFF2-40B4-BE49-F238E27FC236}">
                <a16:creationId xmlns:a16="http://schemas.microsoft.com/office/drawing/2014/main" id="{2B071082-463A-41D1-B233-C3A8DF7D6404}"/>
              </a:ext>
            </a:extLst>
          </p:cNvPr>
          <p:cNvSpPr/>
          <p:nvPr/>
        </p:nvSpPr>
        <p:spPr>
          <a:xfrm>
            <a:off x="604007" y="4017627"/>
            <a:ext cx="6840000" cy="1080000"/>
          </a:xfrm>
          <a:prstGeom prst="roundRect">
            <a:avLst>
              <a:gd name="adj" fmla="val 11940"/>
            </a:avLst>
          </a:prstGeom>
          <a:solidFill>
            <a:srgbClr val="87C042"/>
          </a:solidFill>
          <a:ln w="38100" cap="flat" cmpd="sng" algn="ctr">
            <a:solidFill>
              <a:srgbClr val="87C042"/>
            </a:solidFill>
            <a:prstDash val="solid"/>
            <a:miter lim="800000"/>
          </a:ln>
          <a:effectLst/>
        </p:spPr>
        <p:txBody>
          <a:bodyPr rIns="111600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NodeJS</a:t>
            </a:r>
          </a:p>
        </p:txBody>
      </p:sp>
      <p:sp>
        <p:nvSpPr>
          <p:cNvPr id="13" name="Retângulo: Cantos Arredondados 8">
            <a:extLst>
              <a:ext uri="{FF2B5EF4-FFF2-40B4-BE49-F238E27FC236}">
                <a16:creationId xmlns:a16="http://schemas.microsoft.com/office/drawing/2014/main" id="{5DCF938F-2F1D-4A5C-BC13-BC91A4B0C077}"/>
              </a:ext>
            </a:extLst>
          </p:cNvPr>
          <p:cNvSpPr/>
          <p:nvPr/>
        </p:nvSpPr>
        <p:spPr>
          <a:xfrm>
            <a:off x="604007" y="2771763"/>
            <a:ext cx="6840000" cy="1080000"/>
          </a:xfrm>
          <a:prstGeom prst="roundRect">
            <a:avLst>
              <a:gd name="adj" fmla="val 18003"/>
            </a:avLst>
          </a:prstGeom>
          <a:solidFill>
            <a:srgbClr val="DA2126"/>
          </a:solidFill>
          <a:ln w="38100" cap="flat" cmpd="sng" algn="ctr">
            <a:solidFill>
              <a:srgbClr val="DA2126"/>
            </a:solidFill>
            <a:prstDash val="solid"/>
            <a:miter lim="800000"/>
          </a:ln>
          <a:effectLst/>
        </p:spPr>
        <p:txBody>
          <a:bodyPr rIns="111600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</a:t>
            </a:r>
          </a:p>
        </p:txBody>
      </p:sp>
      <p:sp>
        <p:nvSpPr>
          <p:cNvPr id="14" name="Retângulo: Cantos Arredondados 10">
            <a:extLst>
              <a:ext uri="{FF2B5EF4-FFF2-40B4-BE49-F238E27FC236}">
                <a16:creationId xmlns:a16="http://schemas.microsoft.com/office/drawing/2014/main" id="{2EEA8DB2-D5D3-470F-97B3-51DFA7DD156A}"/>
              </a:ext>
            </a:extLst>
          </p:cNvPr>
          <p:cNvSpPr/>
          <p:nvPr/>
        </p:nvSpPr>
        <p:spPr>
          <a:xfrm>
            <a:off x="7650759" y="2771762"/>
            <a:ext cx="4093827" cy="2369989"/>
          </a:xfrm>
          <a:prstGeom prst="roundRect">
            <a:avLst>
              <a:gd name="adj" fmla="val 5718"/>
            </a:avLst>
          </a:prstGeom>
          <a:solidFill>
            <a:srgbClr val="016EB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(Desenvolvimento)</a:t>
            </a:r>
          </a:p>
        </p:txBody>
      </p:sp>
      <p:pic>
        <p:nvPicPr>
          <p:cNvPr id="16" name="Picture 2" descr="Minha aplicação NodeJS está pronta! E agora? - Código Simples .NET">
            <a:extLst>
              <a:ext uri="{FF2B5EF4-FFF2-40B4-BE49-F238E27FC236}">
                <a16:creationId xmlns:a16="http://schemas.microsoft.com/office/drawing/2014/main" id="{D899AE37-1891-4447-BFAD-790AC01D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04" y="4197627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13A139-C42B-4101-B0E8-ADB14D721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04" y="2923459"/>
            <a:ext cx="720000" cy="776609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798958-B9FF-4718-804C-65522CD8E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9604" y="2972952"/>
            <a:ext cx="720000" cy="744693"/>
          </a:xfrm>
          <a:prstGeom prst="rect">
            <a:avLst/>
          </a:prstGeom>
          <a:ln>
            <a:noFill/>
          </a:ln>
        </p:spPr>
      </p:pic>
      <p:sp>
        <p:nvSpPr>
          <p:cNvPr id="17" name="Rectangle: Diagonal Corners Rounded 8">
            <a:extLst>
              <a:ext uri="{FF2B5EF4-FFF2-40B4-BE49-F238E27FC236}">
                <a16:creationId xmlns:a16="http://schemas.microsoft.com/office/drawing/2014/main" id="{9159C7A4-9721-428F-B134-B8953FBAB079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 / 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tângulo: Cantos Arredondados 7">
            <a:extLst>
              <a:ext uri="{FF2B5EF4-FFF2-40B4-BE49-F238E27FC236}">
                <a16:creationId xmlns:a16="http://schemas.microsoft.com/office/drawing/2014/main" id="{79577A43-A54A-441E-BC1C-47BF46882527}"/>
              </a:ext>
            </a:extLst>
          </p:cNvPr>
          <p:cNvSpPr/>
          <p:nvPr/>
        </p:nvSpPr>
        <p:spPr>
          <a:xfrm>
            <a:off x="631714" y="4045336"/>
            <a:ext cx="2700000" cy="720000"/>
          </a:xfrm>
          <a:prstGeom prst="roundRect">
            <a:avLst>
              <a:gd name="adj" fmla="val 17358"/>
            </a:avLst>
          </a:prstGeom>
          <a:solidFill>
            <a:srgbClr val="70AD47">
              <a:lumMod val="75000"/>
            </a:srgbClr>
          </a:solidFill>
          <a:ln w="28575" cap="rnd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 Package Manager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npm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8" name="Retângulo: Cantos Arredondados 8">
            <a:extLst>
              <a:ext uri="{FF2B5EF4-FFF2-40B4-BE49-F238E27FC236}">
                <a16:creationId xmlns:a16="http://schemas.microsoft.com/office/drawing/2014/main" id="{03F94E52-BCE1-4398-9385-50B7F832DF73}"/>
              </a:ext>
            </a:extLst>
          </p:cNvPr>
          <p:cNvSpPr/>
          <p:nvPr/>
        </p:nvSpPr>
        <p:spPr>
          <a:xfrm>
            <a:off x="640950" y="2808708"/>
            <a:ext cx="2700000" cy="720000"/>
          </a:xfrm>
          <a:prstGeom prst="roundRect">
            <a:avLst>
              <a:gd name="adj" fmla="val 20569"/>
            </a:avLst>
          </a:prstGeom>
          <a:solidFill>
            <a:srgbClr val="9C181B"/>
          </a:solidFill>
          <a:ln w="28575" cap="rnd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314914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4">
            <a:extLst>
              <a:ext uri="{FF2B5EF4-FFF2-40B4-BE49-F238E27FC236}">
                <a16:creationId xmlns:a16="http://schemas.microsoft.com/office/drawing/2014/main" id="{25DAD291-A0BD-4DFE-B6A8-AEA70E36EEB6}"/>
              </a:ext>
            </a:extLst>
          </p:cNvPr>
          <p:cNvSpPr/>
          <p:nvPr/>
        </p:nvSpPr>
        <p:spPr>
          <a:xfrm>
            <a:off x="604007" y="5300438"/>
            <a:ext cx="11140580" cy="1124125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Sistema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Operacional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(Windows, Linux, MacOS)</a:t>
            </a:r>
          </a:p>
        </p:txBody>
      </p:sp>
      <p:sp>
        <p:nvSpPr>
          <p:cNvPr id="9" name="Retângulo: Cantos Arredondados 6">
            <a:extLst>
              <a:ext uri="{FF2B5EF4-FFF2-40B4-BE49-F238E27FC236}">
                <a16:creationId xmlns:a16="http://schemas.microsoft.com/office/drawing/2014/main" id="{2B071082-463A-41D1-B233-C3A8DF7D6404}"/>
              </a:ext>
            </a:extLst>
          </p:cNvPr>
          <p:cNvSpPr/>
          <p:nvPr/>
        </p:nvSpPr>
        <p:spPr>
          <a:xfrm>
            <a:off x="604007" y="4017627"/>
            <a:ext cx="6840000" cy="1080000"/>
          </a:xfrm>
          <a:prstGeom prst="roundRect">
            <a:avLst>
              <a:gd name="adj" fmla="val 11940"/>
            </a:avLst>
          </a:prstGeom>
          <a:solidFill>
            <a:srgbClr val="87C042"/>
          </a:solidFill>
          <a:ln w="38100" cap="flat" cmpd="sng" algn="ctr">
            <a:solidFill>
              <a:srgbClr val="87C042"/>
            </a:solidFill>
            <a:prstDash val="solid"/>
            <a:miter lim="800000"/>
          </a:ln>
          <a:effectLst/>
        </p:spPr>
        <p:txBody>
          <a:bodyPr rIns="111600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NodeJS (18)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tângulo: Cantos Arredondados 7">
            <a:extLst>
              <a:ext uri="{FF2B5EF4-FFF2-40B4-BE49-F238E27FC236}">
                <a16:creationId xmlns:a16="http://schemas.microsoft.com/office/drawing/2014/main" id="{7F3665FC-BA78-4D9D-A1DC-49913D83E3DE}"/>
              </a:ext>
            </a:extLst>
          </p:cNvPr>
          <p:cNvSpPr/>
          <p:nvPr/>
        </p:nvSpPr>
        <p:spPr>
          <a:xfrm>
            <a:off x="631714" y="4045336"/>
            <a:ext cx="2700000" cy="720000"/>
          </a:xfrm>
          <a:prstGeom prst="roundRect">
            <a:avLst>
              <a:gd name="adj" fmla="val 17358"/>
            </a:avLst>
          </a:prstGeom>
          <a:solidFill>
            <a:srgbClr val="70AD47">
              <a:lumMod val="75000"/>
            </a:srgbClr>
          </a:solidFill>
          <a:ln w="28575" cap="rnd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 Package Manager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npm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3" name="Retângulo: Cantos Arredondados 8">
            <a:extLst>
              <a:ext uri="{FF2B5EF4-FFF2-40B4-BE49-F238E27FC236}">
                <a16:creationId xmlns:a16="http://schemas.microsoft.com/office/drawing/2014/main" id="{5DCF938F-2F1D-4A5C-BC13-BC91A4B0C077}"/>
              </a:ext>
            </a:extLst>
          </p:cNvPr>
          <p:cNvSpPr/>
          <p:nvPr/>
        </p:nvSpPr>
        <p:spPr>
          <a:xfrm>
            <a:off x="604007" y="2771763"/>
            <a:ext cx="6840000" cy="1080000"/>
          </a:xfrm>
          <a:prstGeom prst="roundRect">
            <a:avLst>
              <a:gd name="adj" fmla="val 18003"/>
            </a:avLst>
          </a:prstGeom>
          <a:solidFill>
            <a:srgbClr val="DA2126"/>
          </a:solidFill>
          <a:ln w="38100" cap="flat" cmpd="sng" algn="ctr">
            <a:solidFill>
              <a:srgbClr val="DA2126"/>
            </a:solidFill>
            <a:prstDash val="solid"/>
            <a:miter lim="800000"/>
          </a:ln>
          <a:effectLst/>
        </p:spPr>
        <p:txBody>
          <a:bodyPr rIns="111600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(16)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tângulo: Cantos Arredondados 10">
            <a:extLst>
              <a:ext uri="{FF2B5EF4-FFF2-40B4-BE49-F238E27FC236}">
                <a16:creationId xmlns:a16="http://schemas.microsoft.com/office/drawing/2014/main" id="{2EEA8DB2-D5D3-470F-97B3-51DFA7DD156A}"/>
              </a:ext>
            </a:extLst>
          </p:cNvPr>
          <p:cNvSpPr/>
          <p:nvPr/>
        </p:nvSpPr>
        <p:spPr>
          <a:xfrm>
            <a:off x="7650759" y="2771762"/>
            <a:ext cx="4093827" cy="2369989"/>
          </a:xfrm>
          <a:prstGeom prst="roundRect">
            <a:avLst>
              <a:gd name="adj" fmla="val 5718"/>
            </a:avLst>
          </a:prstGeom>
          <a:solidFill>
            <a:srgbClr val="016EB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(Desenvolvimento)</a:t>
            </a:r>
          </a:p>
        </p:txBody>
      </p:sp>
      <p:pic>
        <p:nvPicPr>
          <p:cNvPr id="16" name="Picture 2" descr="Minha aplicação NodeJS está pronta! E agora? - Código Simples .NET">
            <a:extLst>
              <a:ext uri="{FF2B5EF4-FFF2-40B4-BE49-F238E27FC236}">
                <a16:creationId xmlns:a16="http://schemas.microsoft.com/office/drawing/2014/main" id="{D899AE37-1891-4447-BFAD-790AC01D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04" y="4197627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13A139-C42B-4101-B0E8-ADB14D721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04" y="2923459"/>
            <a:ext cx="720000" cy="776609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798958-B9FF-4718-804C-65522CD8E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9604" y="2972952"/>
            <a:ext cx="720000" cy="744693"/>
          </a:xfrm>
          <a:prstGeom prst="rect">
            <a:avLst/>
          </a:prstGeom>
          <a:ln>
            <a:noFill/>
          </a:ln>
        </p:spPr>
      </p:pic>
      <p:sp>
        <p:nvSpPr>
          <p:cNvPr id="22" name="Retângulo: Cantos Arredondados 8">
            <a:extLst>
              <a:ext uri="{FF2B5EF4-FFF2-40B4-BE49-F238E27FC236}">
                <a16:creationId xmlns:a16="http://schemas.microsoft.com/office/drawing/2014/main" id="{C7D96357-F389-42C3-8411-638B703E915E}"/>
              </a:ext>
            </a:extLst>
          </p:cNvPr>
          <p:cNvSpPr/>
          <p:nvPr/>
        </p:nvSpPr>
        <p:spPr>
          <a:xfrm>
            <a:off x="640950" y="2808708"/>
            <a:ext cx="2700000" cy="720000"/>
          </a:xfrm>
          <a:prstGeom prst="roundRect">
            <a:avLst>
              <a:gd name="adj" fmla="val 20569"/>
            </a:avLst>
          </a:prstGeom>
          <a:solidFill>
            <a:srgbClr val="9C181B"/>
          </a:solidFill>
          <a:ln w="28575" cap="rnd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</a:t>
            </a:r>
          </a:p>
        </p:txBody>
      </p:sp>
      <p:sp>
        <p:nvSpPr>
          <p:cNvPr id="17" name="Rectangle: Diagonal Corners Rounded 8">
            <a:extLst>
              <a:ext uri="{FF2B5EF4-FFF2-40B4-BE49-F238E27FC236}">
                <a16:creationId xmlns:a16="http://schemas.microsoft.com/office/drawing/2014/main" id="{C88CB25C-F60F-4DD4-B6C5-EF45F97017FF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 / Angular (versões)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80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8">
            <a:extLst>
              <a:ext uri="{FF2B5EF4-FFF2-40B4-BE49-F238E27FC236}">
                <a16:creationId xmlns:a16="http://schemas.microsoft.com/office/drawing/2014/main" id="{7DC719A7-0803-441A-A1F4-5D1D694F441E}"/>
              </a:ext>
            </a:extLst>
          </p:cNvPr>
          <p:cNvSpPr/>
          <p:nvPr/>
        </p:nvSpPr>
        <p:spPr>
          <a:xfrm>
            <a:off x="16474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DA6DA73-E7B7-44C8-9A31-62A7C61EAEFD}"/>
              </a:ext>
            </a:extLst>
          </p:cNvPr>
          <p:cNvSpPr/>
          <p:nvPr/>
        </p:nvSpPr>
        <p:spPr>
          <a:xfrm>
            <a:off x="558115" y="840513"/>
            <a:ext cx="1152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CLI significa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Command Line Interface</a:t>
            </a:r>
            <a:endParaRPr kumimoji="0" lang="pt-BR" sz="2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DA6788B-C6FC-4453-A3E7-BD583DEBC293}"/>
              </a:ext>
            </a:extLst>
          </p:cNvPr>
          <p:cNvSpPr/>
          <p:nvPr/>
        </p:nvSpPr>
        <p:spPr>
          <a:xfrm>
            <a:off x="558115" y="1783062"/>
            <a:ext cx="11520000" cy="10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Um projeto Angular usa muitos módulos e bibliotecas. Configurá-los manualmente seria muito complicado e trabalhoso</a:t>
            </a:r>
            <a:endParaRPr kumimoji="0" lang="pt-BR" sz="2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7CFE36E-068E-4077-8595-6B9AC6C6949A}"/>
              </a:ext>
            </a:extLst>
          </p:cNvPr>
          <p:cNvSpPr/>
          <p:nvPr/>
        </p:nvSpPr>
        <p:spPr>
          <a:xfrm>
            <a:off x="558115" y="2987968"/>
            <a:ext cx="1152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cria e configura nossos projeto automaticamente</a:t>
            </a:r>
            <a:endParaRPr kumimoji="0" lang="pt-BR" sz="2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FD5DF59-0802-476C-A721-C36CE14ADC8A}"/>
              </a:ext>
            </a:extLst>
          </p:cNvPr>
          <p:cNvSpPr/>
          <p:nvPr/>
        </p:nvSpPr>
        <p:spPr>
          <a:xfrm>
            <a:off x="558115" y="3832874"/>
            <a:ext cx="1152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Usando o npm, instalamos o Angular CLI assim:</a:t>
            </a:r>
            <a:endParaRPr kumimoji="0" lang="pt-BR" sz="2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756015-E0A3-AF6C-5A3E-3CF64A726A9D}"/>
              </a:ext>
            </a:extLst>
          </p:cNvPr>
          <p:cNvSpPr/>
          <p:nvPr/>
        </p:nvSpPr>
        <p:spPr>
          <a:xfrm>
            <a:off x="1126836" y="4743805"/>
            <a:ext cx="1068589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D46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 install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D46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@angular/cli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@16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E8C23C-A98C-4FCB-95B9-4C6F793B19CC}"/>
              </a:ext>
            </a:extLst>
          </p:cNvPr>
          <p:cNvSpPr/>
          <p:nvPr/>
        </p:nvSpPr>
        <p:spPr>
          <a:xfrm>
            <a:off x="2964875" y="5874330"/>
            <a:ext cx="486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Instala globalmente.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Precisa ter acesso de administrador.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39C07416-73AC-44F9-9D1B-3A47C96F3A74}"/>
              </a:ext>
            </a:extLst>
          </p:cNvPr>
          <p:cNvSpPr/>
          <p:nvPr/>
        </p:nvSpPr>
        <p:spPr>
          <a:xfrm>
            <a:off x="3223493" y="5421749"/>
            <a:ext cx="540000" cy="5400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8">
            <a:extLst>
              <a:ext uri="{FF2B5EF4-FFF2-40B4-BE49-F238E27FC236}">
                <a16:creationId xmlns:a16="http://schemas.microsoft.com/office/drawing/2014/main" id="{7DC719A7-0803-441A-A1F4-5D1D694F441E}"/>
              </a:ext>
            </a:extLst>
          </p:cNvPr>
          <p:cNvSpPr/>
          <p:nvPr/>
        </p:nvSpPr>
        <p:spPr>
          <a:xfrm>
            <a:off x="16474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CLI: Instalação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DA6DA73-E7B7-44C8-9A31-62A7C61EAEFD}"/>
              </a:ext>
            </a:extLst>
          </p:cNvPr>
          <p:cNvSpPr/>
          <p:nvPr/>
        </p:nvSpPr>
        <p:spPr>
          <a:xfrm>
            <a:off x="558115" y="840513"/>
            <a:ext cx="11520000" cy="10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Há 2 estilos de instalação:</a:t>
            </a:r>
            <a:endParaRPr kumimoji="0" lang="pt-BR" sz="2400" b="1" i="1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F01881E-345F-43F0-BC85-9F94CAD2B6ED}"/>
              </a:ext>
            </a:extLst>
          </p:cNvPr>
          <p:cNvGrpSpPr/>
          <p:nvPr/>
        </p:nvGrpSpPr>
        <p:grpSpPr>
          <a:xfrm>
            <a:off x="1278115" y="4356392"/>
            <a:ext cx="10800000" cy="1397089"/>
            <a:chOff x="1278115" y="4356392"/>
            <a:chExt cx="10800000" cy="1397089"/>
          </a:xfrm>
        </p:grpSpPr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24A5868F-75B2-4A4C-9A8C-8F984B501529}"/>
                </a:ext>
              </a:extLst>
            </p:cNvPr>
            <p:cNvSpPr/>
            <p:nvPr/>
          </p:nvSpPr>
          <p:spPr>
            <a:xfrm>
              <a:off x="1278115" y="4356392"/>
              <a:ext cx="10800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2.Versão mais atual:</a:t>
              </a:r>
              <a:endParaRPr kumimoji="0" lang="pt-BR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57B5E2B-A488-4AB3-BFFD-220F77E8A41F}"/>
                </a:ext>
              </a:extLst>
            </p:cNvPr>
            <p:cNvSpPr/>
            <p:nvPr/>
          </p:nvSpPr>
          <p:spPr>
            <a:xfrm>
              <a:off x="1278115" y="4889481"/>
              <a:ext cx="10800000" cy="86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D464D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npm install -g @angular/cli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0BB62B1-6A27-466D-9CAC-8253DF3B8B2D}"/>
              </a:ext>
            </a:extLst>
          </p:cNvPr>
          <p:cNvGrpSpPr/>
          <p:nvPr/>
        </p:nvGrpSpPr>
        <p:grpSpPr>
          <a:xfrm>
            <a:off x="1278115" y="2436453"/>
            <a:ext cx="10800000" cy="1404000"/>
            <a:chOff x="1278115" y="2343358"/>
            <a:chExt cx="10800000" cy="1404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AA756015-E0A3-AF6C-5A3E-3CF64A726A9D}"/>
                </a:ext>
              </a:extLst>
            </p:cNvPr>
            <p:cNvSpPr/>
            <p:nvPr/>
          </p:nvSpPr>
          <p:spPr>
            <a:xfrm>
              <a:off x="1278115" y="2883358"/>
              <a:ext cx="10800000" cy="86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D464D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npm install -g @angular/cli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@16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B52A837E-DC61-4E97-B4F0-D45CE087CDFE}"/>
                </a:ext>
              </a:extLst>
            </p:cNvPr>
            <p:cNvSpPr/>
            <p:nvPr/>
          </p:nvSpPr>
          <p:spPr>
            <a:xfrm>
              <a:off x="1278115" y="2343358"/>
              <a:ext cx="10800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72C4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1.Versão específica:</a:t>
              </a:r>
              <a:endParaRPr kumimoji="0" lang="pt-BR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7B862F77-29C5-4FE2-8C67-4B57A7BEF9A2}"/>
              </a:ext>
            </a:extLst>
          </p:cNvPr>
          <p:cNvSpPr/>
          <p:nvPr/>
        </p:nvSpPr>
        <p:spPr>
          <a:xfrm rot="21144177" flipH="1">
            <a:off x="4836000" y="1971973"/>
            <a:ext cx="2520000" cy="900000"/>
          </a:xfrm>
          <a:prstGeom prst="homePlate">
            <a:avLst>
              <a:gd name="adj" fmla="val 69003"/>
            </a:avLst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Recomendado</a:t>
            </a:r>
            <a:endParaRPr kumimoji="0" lang="pt-BR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94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8">
            <a:extLst>
              <a:ext uri="{FF2B5EF4-FFF2-40B4-BE49-F238E27FC236}">
                <a16:creationId xmlns:a16="http://schemas.microsoft.com/office/drawing/2014/main" id="{7DC719A7-0803-441A-A1F4-5D1D694F441E}"/>
              </a:ext>
            </a:extLst>
          </p:cNvPr>
          <p:cNvSpPr/>
          <p:nvPr/>
        </p:nvSpPr>
        <p:spPr>
          <a:xfrm>
            <a:off x="16474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CLI: Desinstalação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DA6DA73-E7B7-44C8-9A31-62A7C61EAEFD}"/>
              </a:ext>
            </a:extLst>
          </p:cNvPr>
          <p:cNvSpPr/>
          <p:nvPr/>
        </p:nvSpPr>
        <p:spPr>
          <a:xfrm>
            <a:off x="558115" y="840513"/>
            <a:ext cx="11520000" cy="10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Havendo a necessidade de desinstalar, usar os comandos:</a:t>
            </a:r>
            <a:endParaRPr kumimoji="0" lang="pt-BR" sz="2400" b="1" i="1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7B5E2B-A488-4AB3-BFFD-220F77E8A41F}"/>
              </a:ext>
            </a:extLst>
          </p:cNvPr>
          <p:cNvSpPr/>
          <p:nvPr/>
        </p:nvSpPr>
        <p:spPr>
          <a:xfrm>
            <a:off x="1278115" y="2367957"/>
            <a:ext cx="108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 uninstall -g @angular/cli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B49740-E511-47BA-9FB4-317B96EE209D}"/>
              </a:ext>
            </a:extLst>
          </p:cNvPr>
          <p:cNvSpPr/>
          <p:nvPr/>
        </p:nvSpPr>
        <p:spPr>
          <a:xfrm>
            <a:off x="1278115" y="3386048"/>
            <a:ext cx="1080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 cache clean --force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0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3">
            <a:extLst>
              <a:ext uri="{FF2B5EF4-FFF2-40B4-BE49-F238E27FC236}">
                <a16:creationId xmlns:a16="http://schemas.microsoft.com/office/drawing/2014/main" id="{1B4C8C02-2C0E-41BD-9431-48D5D4A268E6}"/>
              </a:ext>
            </a:extLst>
          </p:cNvPr>
          <p:cNvSpPr/>
          <p:nvPr/>
        </p:nvSpPr>
        <p:spPr>
          <a:xfrm>
            <a:off x="2608125" y="1838325"/>
            <a:ext cx="6975750" cy="3638549"/>
          </a:xfrm>
          <a:prstGeom prst="roundRect">
            <a:avLst>
              <a:gd name="adj" fmla="val 11768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superset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TypeScript</a:t>
            </a:r>
          </a:p>
        </p:txBody>
      </p:sp>
      <p:sp>
        <p:nvSpPr>
          <p:cNvPr id="20" name="Retângulo: Cantos Arredondados 4">
            <a:extLst>
              <a:ext uri="{FF2B5EF4-FFF2-40B4-BE49-F238E27FC236}">
                <a16:creationId xmlns:a16="http://schemas.microsoft.com/office/drawing/2014/main" id="{F204ED92-5448-40A8-87A5-DD3A5ADC7791}"/>
              </a:ext>
            </a:extLst>
          </p:cNvPr>
          <p:cNvSpPr/>
          <p:nvPr/>
        </p:nvSpPr>
        <p:spPr>
          <a:xfrm>
            <a:off x="3452925" y="3800475"/>
            <a:ext cx="5286150" cy="1440000"/>
          </a:xfrm>
          <a:prstGeom prst="roundRect">
            <a:avLst>
              <a:gd name="adj" fmla="val 19706"/>
            </a:avLst>
          </a:prstGeom>
          <a:solidFill>
            <a:srgbClr val="4472C4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JavaScript</a:t>
            </a:r>
          </a:p>
        </p:txBody>
      </p:sp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1BA4E3E9-3321-4E1E-9E72-5732C8480DBF}"/>
              </a:ext>
            </a:extLst>
          </p:cNvPr>
          <p:cNvSpPr/>
          <p:nvPr/>
        </p:nvSpPr>
        <p:spPr>
          <a:xfrm>
            <a:off x="164763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usa TypeScript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07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3">
            <a:extLst>
              <a:ext uri="{FF2B5EF4-FFF2-40B4-BE49-F238E27FC236}">
                <a16:creationId xmlns:a16="http://schemas.microsoft.com/office/drawing/2014/main" id="{1B4C8C02-2C0E-41BD-9431-48D5D4A268E6}"/>
              </a:ext>
            </a:extLst>
          </p:cNvPr>
          <p:cNvSpPr/>
          <p:nvPr/>
        </p:nvSpPr>
        <p:spPr>
          <a:xfrm>
            <a:off x="567634" y="794616"/>
            <a:ext cx="11520000" cy="720000"/>
          </a:xfrm>
          <a:prstGeom prst="roundRect">
            <a:avLst>
              <a:gd name="adj" fmla="val 50000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Criado pelo Microsoft</a:t>
            </a:r>
          </a:p>
        </p:txBody>
      </p:sp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1BA4E3E9-3321-4E1E-9E72-5732C8480DBF}"/>
              </a:ext>
            </a:extLst>
          </p:cNvPr>
          <p:cNvSpPr/>
          <p:nvPr/>
        </p:nvSpPr>
        <p:spPr>
          <a:xfrm>
            <a:off x="164763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Sobre o TypeScript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id="{0B38DB8F-5789-4D5A-9FA9-7B9918FD7404}"/>
              </a:ext>
            </a:extLst>
          </p:cNvPr>
          <p:cNvSpPr/>
          <p:nvPr/>
        </p:nvSpPr>
        <p:spPr>
          <a:xfrm>
            <a:off x="567634" y="2009485"/>
            <a:ext cx="11520000" cy="720000"/>
          </a:xfrm>
          <a:prstGeom prst="roundRect">
            <a:avLst>
              <a:gd name="adj" fmla="val 50000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Usa a Plataforma NodeJS</a:t>
            </a:r>
          </a:p>
        </p:txBody>
      </p:sp>
      <p:sp>
        <p:nvSpPr>
          <p:cNvPr id="6" name="Retângulo: Cantos Arredondados 3">
            <a:extLst>
              <a:ext uri="{FF2B5EF4-FFF2-40B4-BE49-F238E27FC236}">
                <a16:creationId xmlns:a16="http://schemas.microsoft.com/office/drawing/2014/main" id="{85DF6F5D-6685-4997-BEA4-4B874FBC4AFD}"/>
              </a:ext>
            </a:extLst>
          </p:cNvPr>
          <p:cNvSpPr/>
          <p:nvPr/>
        </p:nvSpPr>
        <p:spPr>
          <a:xfrm>
            <a:off x="567634" y="3224354"/>
            <a:ext cx="11520000" cy="720000"/>
          </a:xfrm>
          <a:prstGeom prst="roundRect">
            <a:avLst>
              <a:gd name="adj" fmla="val 50000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Vantagens de usar tipagem estática:</a:t>
            </a:r>
          </a:p>
        </p:txBody>
      </p:sp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8396650-911A-457E-A7BF-16B2F1EC015F}"/>
              </a:ext>
            </a:extLst>
          </p:cNvPr>
          <p:cNvSpPr/>
          <p:nvPr/>
        </p:nvSpPr>
        <p:spPr>
          <a:xfrm>
            <a:off x="1287634" y="4102098"/>
            <a:ext cx="10800000" cy="720000"/>
          </a:xfrm>
          <a:prstGeom prst="roundRect">
            <a:avLst>
              <a:gd name="adj" fmla="val 50000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Compilation-errors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são “menos piores” que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Runtime-errors</a:t>
            </a:r>
          </a:p>
        </p:txBody>
      </p:sp>
      <p:sp>
        <p:nvSpPr>
          <p:cNvPr id="9" name="Retângulo: Cantos Arredondados 3">
            <a:extLst>
              <a:ext uri="{FF2B5EF4-FFF2-40B4-BE49-F238E27FC236}">
                <a16:creationId xmlns:a16="http://schemas.microsoft.com/office/drawing/2014/main" id="{2AC5DED9-5E31-40B2-9D44-070CBE1CE31C}"/>
              </a:ext>
            </a:extLst>
          </p:cNvPr>
          <p:cNvSpPr/>
          <p:nvPr/>
        </p:nvSpPr>
        <p:spPr>
          <a:xfrm>
            <a:off x="1287634" y="4979842"/>
            <a:ext cx="10800000" cy="720000"/>
          </a:xfrm>
          <a:prstGeom prst="roundRect">
            <a:avLst>
              <a:gd name="adj" fmla="val 50000"/>
            </a:avLst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Auto-completamento pela IDE</a:t>
            </a:r>
          </a:p>
        </p:txBody>
      </p:sp>
    </p:spTree>
    <p:extLst>
      <p:ext uri="{BB962C8B-B14F-4D97-AF65-F5344CB8AC3E}">
        <p14:creationId xmlns:p14="http://schemas.microsoft.com/office/powerpoint/2010/main" val="48851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1BA4E3E9-3321-4E1E-9E72-5732C8480DBF}"/>
              </a:ext>
            </a:extLst>
          </p:cNvPr>
          <p:cNvSpPr/>
          <p:nvPr/>
        </p:nvSpPr>
        <p:spPr>
          <a:xfrm>
            <a:off x="164763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Features do TypeScript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22044C1-0FD4-4F5E-B549-94F913668B6C}"/>
              </a:ext>
            </a:extLst>
          </p:cNvPr>
          <p:cNvSpPr/>
          <p:nvPr/>
        </p:nvSpPr>
        <p:spPr>
          <a:xfrm>
            <a:off x="640584" y="919680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Arrow Functions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4633B6-45BA-43F9-A44D-24A9BA373713}"/>
              </a:ext>
            </a:extLst>
          </p:cNvPr>
          <p:cNvSpPr/>
          <p:nvPr/>
        </p:nvSpPr>
        <p:spPr>
          <a:xfrm>
            <a:off x="640584" y="1270443"/>
            <a:ext cx="54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console.error(e)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800" b="1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8BED456-E97C-4600-AE88-E6A7C3BEF8ED}"/>
              </a:ext>
            </a:extLst>
          </p:cNvPr>
          <p:cNvSpPr/>
          <p:nvPr/>
        </p:nvSpPr>
        <p:spPr>
          <a:xfrm>
            <a:off x="6659641" y="919680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Escopo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let e const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5A2DA16A-7A1D-4231-80F8-541EAA2A4914}"/>
              </a:ext>
            </a:extLst>
          </p:cNvPr>
          <p:cNvSpPr/>
          <p:nvPr/>
        </p:nvSpPr>
        <p:spPr>
          <a:xfrm>
            <a:off x="6659641" y="1270443"/>
            <a:ext cx="54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produtos[] = [];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URI_BASE = ‘http://loclhost:8080’;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C22B592-C245-4870-B245-7952E94833EB}"/>
              </a:ext>
            </a:extLst>
          </p:cNvPr>
          <p:cNvSpPr/>
          <p:nvPr/>
        </p:nvSpPr>
        <p:spPr>
          <a:xfrm>
            <a:off x="640584" y="2803244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Recursos OO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1F49B60E-7330-41DF-9453-1D92F68DF843}"/>
              </a:ext>
            </a:extLst>
          </p:cNvPr>
          <p:cNvSpPr/>
          <p:nvPr/>
        </p:nvSpPr>
        <p:spPr>
          <a:xfrm>
            <a:off x="640584" y="3163244"/>
            <a:ext cx="5400000" cy="12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 class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HomeComponent 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constructor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A113A12F-A395-4E3A-93DC-8CE9F18686DD}"/>
              </a:ext>
            </a:extLst>
          </p:cNvPr>
          <p:cNvSpPr/>
          <p:nvPr/>
        </p:nvSpPr>
        <p:spPr>
          <a:xfrm>
            <a:off x="6659641" y="2803244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Decorators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3A267E9-25F1-4E30-9531-7DA57B22AE30}"/>
              </a:ext>
            </a:extLst>
          </p:cNvPr>
          <p:cNvSpPr/>
          <p:nvPr/>
        </p:nvSpPr>
        <p:spPr>
          <a:xfrm>
            <a:off x="6659641" y="3163244"/>
            <a:ext cx="5400000" cy="12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 class HomeComponent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AD01049E-21A9-4331-B309-C855BFC80D8A}"/>
              </a:ext>
            </a:extLst>
          </p:cNvPr>
          <p:cNvSpPr/>
          <p:nvPr/>
        </p:nvSpPr>
        <p:spPr>
          <a:xfrm>
            <a:off x="640584" y="4954443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Generics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BB0F8B70-A6A4-486E-BEE7-FC3D16BA8111}"/>
              </a:ext>
            </a:extLst>
          </p:cNvPr>
          <p:cNvSpPr/>
          <p:nvPr/>
        </p:nvSpPr>
        <p:spPr>
          <a:xfrm>
            <a:off x="640584" y="5314443"/>
            <a:ext cx="54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findAll: Observable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IProduto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79B564AF-54D6-4691-A0C5-B88B8445E0B4}"/>
              </a:ext>
            </a:extLst>
          </p:cNvPr>
          <p:cNvSpPr/>
          <p:nvPr/>
        </p:nvSpPr>
        <p:spPr>
          <a:xfrm>
            <a:off x="6659641" y="4954443"/>
            <a:ext cx="54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5A10"/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Tipagem explícita</a:t>
            </a: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FC7ACB6B-7622-487A-937B-98F938DF7CB9}"/>
              </a:ext>
            </a:extLst>
          </p:cNvPr>
          <p:cNvSpPr/>
          <p:nvPr/>
        </p:nvSpPr>
        <p:spPr>
          <a:xfrm>
            <a:off x="6659641" y="5314443"/>
            <a:ext cx="54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produtos 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Produto[]</a:t>
            </a: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[];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81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1BA4E3E9-3321-4E1E-9E72-5732C8480DBF}"/>
              </a:ext>
            </a:extLst>
          </p:cNvPr>
          <p:cNvSpPr/>
          <p:nvPr/>
        </p:nvSpPr>
        <p:spPr>
          <a:xfrm>
            <a:off x="164763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Compilador TypeScript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22044C1-0FD4-4F5E-B549-94F913668B6C}"/>
              </a:ext>
            </a:extLst>
          </p:cNvPr>
          <p:cNvSpPr/>
          <p:nvPr/>
        </p:nvSpPr>
        <p:spPr>
          <a:xfrm>
            <a:off x="539641" y="919680"/>
            <a:ext cx="11520000" cy="72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tsc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é compilador do TypeScript</a:t>
            </a:r>
            <a:endParaRPr kumimoji="0" lang="pt-BR" sz="20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5111AAD1-4016-4803-A185-3A138F5A5F6A}"/>
              </a:ext>
            </a:extLst>
          </p:cNvPr>
          <p:cNvSpPr/>
          <p:nvPr/>
        </p:nvSpPr>
        <p:spPr>
          <a:xfrm>
            <a:off x="539641" y="1839360"/>
            <a:ext cx="11520000" cy="72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Navegadores só entendem JS</a:t>
            </a:r>
            <a:endParaRPr kumimoji="0" lang="pt-BR" sz="20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92B99D26-0FC2-4766-9DA1-D4562D529117}"/>
              </a:ext>
            </a:extLst>
          </p:cNvPr>
          <p:cNvSpPr/>
          <p:nvPr/>
        </p:nvSpPr>
        <p:spPr>
          <a:xfrm>
            <a:off x="539641" y="2759040"/>
            <a:ext cx="11520000" cy="72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Todo código TS é compilado para JS com as devidas verificações</a:t>
            </a:r>
            <a:endParaRPr kumimoji="0" lang="pt-BR" sz="20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5E0771D5-0685-43ED-BF5D-2689DDAC9D66}"/>
              </a:ext>
            </a:extLst>
          </p:cNvPr>
          <p:cNvSpPr/>
          <p:nvPr/>
        </p:nvSpPr>
        <p:spPr>
          <a:xfrm>
            <a:off x="539641" y="3678720"/>
            <a:ext cx="11520000" cy="72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C35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Tudo de forma transparente</a:t>
            </a:r>
            <a:endParaRPr kumimoji="0" lang="pt-BR" sz="2000" b="0" i="0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F253DBF-D0E8-F365-D158-702FAC69103E}"/>
              </a:ext>
            </a:extLst>
          </p:cNvPr>
          <p:cNvSpPr/>
          <p:nvPr/>
        </p:nvSpPr>
        <p:spPr>
          <a:xfrm>
            <a:off x="1453258" y="4897795"/>
            <a:ext cx="2160000" cy="1080000"/>
          </a:xfrm>
          <a:prstGeom prst="rect">
            <a:avLst/>
          </a:prstGeom>
          <a:solidFill>
            <a:srgbClr val="C35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ts/*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95C6C44-63E6-D26A-61B1-7BCB9D3C6A4E}"/>
              </a:ext>
            </a:extLst>
          </p:cNvPr>
          <p:cNvSpPr/>
          <p:nvPr/>
        </p:nvSpPr>
        <p:spPr>
          <a:xfrm>
            <a:off x="8578742" y="4872412"/>
            <a:ext cx="216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js/*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0EE384C-AF29-0B32-ED5B-EE6CD91D4850}"/>
              </a:ext>
            </a:extLst>
          </p:cNvPr>
          <p:cNvCxnSpPr>
            <a:cxnSpLocks/>
          </p:cNvCxnSpPr>
          <p:nvPr/>
        </p:nvCxnSpPr>
        <p:spPr>
          <a:xfrm flipV="1">
            <a:off x="3613258" y="5412412"/>
            <a:ext cx="4965484" cy="253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F7C5388E-0446-97D8-C710-B8A3501181EC}"/>
              </a:ext>
            </a:extLst>
          </p:cNvPr>
          <p:cNvSpPr/>
          <p:nvPr/>
        </p:nvSpPr>
        <p:spPr>
          <a:xfrm>
            <a:off x="4434979" y="5077795"/>
            <a:ext cx="3322041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tsc: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compila para javascript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84A75C-4695-A758-0CA3-FB3C46504248}"/>
              </a:ext>
            </a:extLst>
          </p:cNvPr>
          <p:cNvSpPr/>
          <p:nvPr/>
        </p:nvSpPr>
        <p:spPr>
          <a:xfrm>
            <a:off x="1453258" y="4565126"/>
            <a:ext cx="720000" cy="360000"/>
          </a:xfrm>
          <a:prstGeom prst="rect">
            <a:avLst/>
          </a:prstGeom>
          <a:solidFill>
            <a:srgbClr val="C35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827F5DC-2911-A31D-B4C6-AA35B7629F43}"/>
              </a:ext>
            </a:extLst>
          </p:cNvPr>
          <p:cNvSpPr/>
          <p:nvPr/>
        </p:nvSpPr>
        <p:spPr>
          <a:xfrm>
            <a:off x="8578742" y="4537795"/>
            <a:ext cx="72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1BA4E3E9-3321-4E1E-9E72-5732C8480DBF}"/>
              </a:ext>
            </a:extLst>
          </p:cNvPr>
          <p:cNvSpPr/>
          <p:nvPr/>
        </p:nvSpPr>
        <p:spPr>
          <a:xfrm>
            <a:off x="164763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TypeScript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22044C1-0FD4-4F5E-B549-94F913668B6C}"/>
              </a:ext>
            </a:extLst>
          </p:cNvPr>
          <p:cNvSpPr/>
          <p:nvPr/>
        </p:nvSpPr>
        <p:spPr>
          <a:xfrm>
            <a:off x="539641" y="2529000"/>
            <a:ext cx="11520000" cy="180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>
                <a:ln>
                  <a:noFill/>
                </a:ln>
                <a:solidFill>
                  <a:srgbClr val="C35A1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Vamos aprendendo TypeScript conforme aprendemos Angular</a:t>
            </a:r>
            <a:endParaRPr kumimoji="0" lang="pt-BR" sz="2800" b="0" i="1" u="none" strike="noStrike" kern="1200" cap="none" spc="0" normalizeH="0" baseline="0" noProof="0" dirty="0" err="1">
              <a:ln>
                <a:noFill/>
              </a:ln>
              <a:solidFill>
                <a:srgbClr val="C35A1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85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548265" y="720000"/>
            <a:ext cx="11520000" cy="57251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Pelo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Prompt de comando (</a:t>
            </a: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ou pelo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Windows Terminal)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entrar na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pasta do nosso laboratório: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Snipped 21">
            <a:extLst>
              <a:ext uri="{FF2B5EF4-FFF2-40B4-BE49-F238E27FC236}">
                <a16:creationId xmlns:a16="http://schemas.microsoft.com/office/drawing/2014/main" id="{6F768973-33D5-445D-80F4-0ED5D5D3A3EC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ambiente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95E209-11DA-47F6-8C5C-7F8D5CC1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67" y="1667933"/>
            <a:ext cx="9720000" cy="352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DE224C90-14CA-4D59-BB83-97AC32E10EF8}"/>
              </a:ext>
            </a:extLst>
          </p:cNvPr>
          <p:cNvSpPr/>
          <p:nvPr/>
        </p:nvSpPr>
        <p:spPr>
          <a:xfrm>
            <a:off x="7786254" y="4349120"/>
            <a:ext cx="3971637" cy="1560946"/>
          </a:xfrm>
          <a:prstGeom prst="verticalScroll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Vamos usar sempre o </a:t>
            </a:r>
          </a:p>
          <a:p>
            <a:pPr algn="ctr"/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Prompt de comando</a:t>
            </a:r>
            <a:endParaRPr lang="pt-BR" sz="24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15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ambiente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(NodeJS)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548261" y="720001"/>
            <a:ext cx="11520000" cy="290989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Verificar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qual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NodeJS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está instalando. Deve ser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versão 18 ou superior: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34E32F9E-E3DF-43FE-BD32-2614D9CCD75E}"/>
              </a:ext>
            </a:extLst>
          </p:cNvPr>
          <p:cNvSpPr txBox="1">
            <a:spLocks/>
          </p:cNvSpPr>
          <p:nvPr/>
        </p:nvSpPr>
        <p:spPr>
          <a:xfrm>
            <a:off x="548262" y="3796145"/>
            <a:ext cx="11520000" cy="2743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&gt;Se o NodeJS não estiver instalado, baixar a versão LTS do site oficial e instalar: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hlinkClick r:id="rId3"/>
              </a:rPr>
              <a:t>https://nodejs.org/en/download/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852255E-168E-8C7D-8A84-A926EAD8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61" y="4310957"/>
            <a:ext cx="5081838" cy="20941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D2543C-24E7-4EA5-ACF5-B62750886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00" y="1191417"/>
            <a:ext cx="4680000" cy="2216118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D73C0C7-411F-4270-96C2-B321FD7771AC}"/>
              </a:ext>
            </a:extLst>
          </p:cNvPr>
          <p:cNvSpPr/>
          <p:nvPr/>
        </p:nvSpPr>
        <p:spPr>
          <a:xfrm>
            <a:off x="3144150" y="2372038"/>
            <a:ext cx="720000" cy="72000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8862E6-0238-43D9-AA85-14A02E69E03F}"/>
              </a:ext>
            </a:extLst>
          </p:cNvPr>
          <p:cNvSpPr/>
          <p:nvPr/>
        </p:nvSpPr>
        <p:spPr>
          <a:xfrm>
            <a:off x="3915150" y="2038350"/>
            <a:ext cx="4361700" cy="1266825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>
                <a:solidFill>
                  <a:schemeClr val="bg1"/>
                </a:solidFill>
                <a:latin typeface="Consolas" panose="020B0609020204030204" pitchFamily="49" charset="0"/>
              </a:rPr>
              <a:t>node –v</a:t>
            </a:r>
          </a:p>
          <a:p>
            <a:r>
              <a:rPr lang="pt-BR" sz="2800">
                <a:solidFill>
                  <a:srgbClr val="FFFF00"/>
                </a:solidFill>
                <a:latin typeface="Consolas" panose="020B0609020204030204" pitchFamily="49" charset="0"/>
              </a:rPr>
              <a:t>v18.18.2</a:t>
            </a:r>
            <a:endParaRPr lang="pt-BR" sz="2800" dirty="0" err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6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548265" y="720000"/>
            <a:ext cx="11520000" cy="57251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Pelo prompt, vamos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instalar 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Angular CLI (versão 16)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via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npm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3980AFD1-B7DE-4D52-8BB7-5AB5CC3F79F1}"/>
              </a:ext>
            </a:extLst>
          </p:cNvPr>
          <p:cNvSpPr/>
          <p:nvPr/>
        </p:nvSpPr>
        <p:spPr>
          <a:xfrm>
            <a:off x="825242" y="1284838"/>
            <a:ext cx="10763076" cy="720000"/>
          </a:xfrm>
          <a:prstGeom prst="rect">
            <a:avLst/>
          </a:prstGeom>
          <a:solidFill>
            <a:srgbClr val="0124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 –g @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angular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/cli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@16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Rectangle: Diagonal Corners Snipped 21">
            <a:extLst>
              <a:ext uri="{FF2B5EF4-FFF2-40B4-BE49-F238E27FC236}">
                <a16:creationId xmlns:a16="http://schemas.microsoft.com/office/drawing/2014/main" id="{6F768973-33D5-445D-80F4-0ED5D5D3A3EC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ambiente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(Angular CLI)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AE1A4F-B879-4BDE-9328-9B23953C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17" y="2227891"/>
            <a:ext cx="5151266" cy="399424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8B28F20-A56C-4EE7-9364-DC9E19DBAD20}"/>
              </a:ext>
            </a:extLst>
          </p:cNvPr>
          <p:cNvSpPr/>
          <p:nvPr/>
        </p:nvSpPr>
        <p:spPr>
          <a:xfrm>
            <a:off x="825242" y="3865013"/>
            <a:ext cx="720000" cy="72000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0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9F2B5852-AA10-437C-AE19-CD38B3398D03}"/>
              </a:ext>
            </a:extLst>
          </p:cNvPr>
          <p:cNvSpPr/>
          <p:nvPr/>
        </p:nvSpPr>
        <p:spPr>
          <a:xfrm>
            <a:off x="2105891" y="3248998"/>
            <a:ext cx="7920000" cy="324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F13E9-3A65-482F-88A7-4298056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91" y="3928876"/>
            <a:ext cx="7200000" cy="1971662"/>
          </a:xfrm>
          <a:prstGeom prst="rect">
            <a:avLst/>
          </a:prstGeom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5223208E-B583-49A8-BB7A-B238B4D80991}"/>
              </a:ext>
            </a:extLst>
          </p:cNvPr>
          <p:cNvSpPr txBox="1">
            <a:spLocks/>
          </p:cNvSpPr>
          <p:nvPr/>
        </p:nvSpPr>
        <p:spPr>
          <a:xfrm>
            <a:off x="557497" y="1551270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Ir em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Extensões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</a:t>
            </a:r>
            <a:r>
              <a:rPr lang="pt-BR">
                <a:latin typeface="Candara" panose="020E0502030303020204" pitchFamily="34" charset="0"/>
              </a:rPr>
              <a:t>(Ctrl + Shift + x)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sym typeface="Arial"/>
              </a:rPr>
              <a:t> e instalar as seguintes extensões:</a:t>
            </a:r>
            <a:endParaRPr lang="en-US" sz="2800">
              <a:solidFill>
                <a:srgbClr val="0086D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5079CA03-7881-4151-A07A-0E200C0EEBE5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ambiente (VSCode)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A5CE5D27-62E4-45F3-B8FA-BCD821D08026}"/>
              </a:ext>
            </a:extLst>
          </p:cNvPr>
          <p:cNvSpPr txBox="1">
            <a:spLocks/>
          </p:cNvSpPr>
          <p:nvPr/>
        </p:nvSpPr>
        <p:spPr>
          <a:xfrm>
            <a:off x="557497" y="720000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Abrir o VSCode</a:t>
            </a:r>
            <a:endParaRPr lang="en-US" sz="2800">
              <a:solidFill>
                <a:srgbClr val="0086D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16F17145-6984-4A01-9E57-36CFE29BD8A0}"/>
              </a:ext>
            </a:extLst>
          </p:cNvPr>
          <p:cNvSpPr/>
          <p:nvPr/>
        </p:nvSpPr>
        <p:spPr>
          <a:xfrm>
            <a:off x="2105891" y="2709000"/>
            <a:ext cx="79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ndara" panose="020E0502030303020204" pitchFamily="34" charset="0"/>
              </a:rPr>
              <a:t>Extensões Essenciais</a:t>
            </a:r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8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16352832-63AA-4454-A7F5-66556FA3CDC7}"/>
              </a:ext>
            </a:extLst>
          </p:cNvPr>
          <p:cNvSpPr/>
          <p:nvPr/>
        </p:nvSpPr>
        <p:spPr>
          <a:xfrm>
            <a:off x="2105891" y="1706523"/>
            <a:ext cx="7920000" cy="46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032D67C-5EDC-466F-B8A6-E0A5425F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91" y="1894355"/>
            <a:ext cx="7200000" cy="22083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256CD5-2CDA-4EA0-A70D-B2A06B3F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91" y="4398815"/>
            <a:ext cx="7200000" cy="1819062"/>
          </a:xfrm>
          <a:prstGeom prst="rect">
            <a:avLst/>
          </a:prstGeom>
        </p:spPr>
      </p:pic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62C2620E-FA48-406B-AF9F-5E6663B2CD6D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ambiente (VSCode)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841B90C7-0D19-4E71-BC3C-C6AAB2E0CCE0}"/>
              </a:ext>
            </a:extLst>
          </p:cNvPr>
          <p:cNvSpPr/>
          <p:nvPr/>
        </p:nvSpPr>
        <p:spPr>
          <a:xfrm>
            <a:off x="2105891" y="1166523"/>
            <a:ext cx="79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ndara" panose="020E0502030303020204" pitchFamily="34" charset="0"/>
              </a:rPr>
              <a:t>Extensões Opcionais</a:t>
            </a:r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97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1">
            <a:extLst>
              <a:ext uri="{FF2B5EF4-FFF2-40B4-BE49-F238E27FC236}">
                <a16:creationId xmlns:a16="http://schemas.microsoft.com/office/drawing/2014/main" id="{C106FD83-C612-4EF3-9D18-4C2D208CCA86}"/>
              </a:ext>
            </a:extLst>
          </p:cNvPr>
          <p:cNvSpPr txBox="1">
            <a:spLocks/>
          </p:cNvSpPr>
          <p:nvPr/>
        </p:nvSpPr>
        <p:spPr>
          <a:xfrm>
            <a:off x="548265" y="720000"/>
            <a:ext cx="11520000" cy="57251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Vamos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criar um projeto Angular com comandos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(do Angular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CLI)</a:t>
            </a:r>
          </a:p>
          <a:p>
            <a:pPr lvl="1">
              <a:defRPr/>
            </a:pPr>
            <a:r>
              <a:rPr lang="pt-BR" sz="20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Pelo Prompt de Comando, ir para pasta </a:t>
            </a:r>
            <a:r>
              <a:rPr lang="pt-BR" sz="20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workspace_vscode</a:t>
            </a:r>
            <a:r>
              <a:rPr lang="pt-BR" sz="20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:</a:t>
            </a:r>
          </a:p>
          <a:p>
            <a:pPr lvl="1"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lvl="1">
              <a:defRPr/>
            </a:pPr>
            <a:endParaRPr lang="pt-BR" sz="2000">
              <a:solidFill>
                <a:srgbClr val="70AD47">
                  <a:lumMod val="50000"/>
                </a:srgbClr>
              </a:solidFill>
              <a:latin typeface="Candara" panose="020E0502030303020204" pitchFamily="34" charset="0"/>
            </a:endParaRPr>
          </a:p>
          <a:p>
            <a:pPr lvl="1"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lang="pt-BR" sz="20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Usar o seguinte comando para criar o projeto: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8FDE1F1E-2429-41AF-8301-0094EEB7671E}"/>
              </a:ext>
            </a:extLst>
          </p:cNvPr>
          <p:cNvSpPr/>
          <p:nvPr/>
        </p:nvSpPr>
        <p:spPr>
          <a:xfrm>
            <a:off x="1314447" y="2807410"/>
            <a:ext cx="10440000" cy="720000"/>
          </a:xfrm>
          <a:prstGeom prst="rect">
            <a:avLst/>
          </a:prstGeom>
          <a:solidFill>
            <a:srgbClr val="012456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</a:t>
            </a:r>
            <a:r>
              <a:rPr lang="en-US" sz="2000" b="1">
                <a:solidFill>
                  <a:srgbClr val="FFFF00"/>
                </a:solidFill>
                <a:latin typeface="Consolas" panose="020B0609020204030204" pitchFamily="49" charset="0"/>
              </a:rPr>
              <a:t>b-spa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--skip-tests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--skip-git --routing=true --style=scss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6" name="Retângulo 7">
            <a:extLst>
              <a:ext uri="{FF2B5EF4-FFF2-40B4-BE49-F238E27FC236}">
                <a16:creationId xmlns:a16="http://schemas.microsoft.com/office/drawing/2014/main" id="{EC9314F7-9ADE-4016-8B37-3178D649B37E}"/>
              </a:ext>
            </a:extLst>
          </p:cNvPr>
          <p:cNvSpPr/>
          <p:nvPr/>
        </p:nvSpPr>
        <p:spPr>
          <a:xfrm>
            <a:off x="1314447" y="1560582"/>
            <a:ext cx="10440000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...\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workspace_vscode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Diagonal Corners Snipped 21">
            <a:extLst>
              <a:ext uri="{FF2B5EF4-FFF2-40B4-BE49-F238E27FC236}">
                <a16:creationId xmlns:a16="http://schemas.microsoft.com/office/drawing/2014/main" id="{AFEB2A03-EAB7-4E86-8E40-FCFA53BE34B4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o </a:t>
            </a:r>
            <a:r>
              <a:rPr lang="pt-BR" sz="2400" b="1">
                <a:solidFill>
                  <a:prstClr val="white"/>
                </a:solidFill>
                <a:latin typeface="Candara" panose="020E0502030303020204" pitchFamily="34" charset="0"/>
              </a:rPr>
              <a:t>projeto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1B6CBC5D-8469-42BD-BAF5-C012D69FEB2D}"/>
              </a:ext>
            </a:extLst>
          </p:cNvPr>
          <p:cNvSpPr/>
          <p:nvPr/>
        </p:nvSpPr>
        <p:spPr>
          <a:xfrm>
            <a:off x="1314448" y="4049617"/>
            <a:ext cx="10028676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Esta operação pode demorar um pouco…</a:t>
            </a:r>
            <a:endParaRPr lang="pt-PT" sz="36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048679C1-3EE6-4A03-8EE5-CA929A484BC4}"/>
              </a:ext>
            </a:extLst>
          </p:cNvPr>
          <p:cNvSpPr/>
          <p:nvPr/>
        </p:nvSpPr>
        <p:spPr>
          <a:xfrm>
            <a:off x="1314448" y="4988974"/>
            <a:ext cx="10028676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Responder Y para eventuais questionamentos</a:t>
            </a:r>
            <a:endParaRPr lang="pt-PT" sz="36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7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1">
            <a:extLst>
              <a:ext uri="{FF2B5EF4-FFF2-40B4-BE49-F238E27FC236}">
                <a16:creationId xmlns:a16="http://schemas.microsoft.com/office/drawing/2014/main" id="{DB46B52A-41FF-4C0E-9C2F-297EC8CE7C5A}"/>
              </a:ext>
            </a:extLst>
          </p:cNvPr>
          <p:cNvSpPr txBox="1">
            <a:spLocks/>
          </p:cNvSpPr>
          <p:nvPr/>
        </p:nvSpPr>
        <p:spPr>
          <a:xfrm>
            <a:off x="548265" y="720000"/>
            <a:ext cx="11520000" cy="57251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3)Testar o projeto criado: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4) Para encerrar o servidor: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Ctrl + c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F936C4AB-62D1-447B-80F1-008C839C3EBB}"/>
              </a:ext>
            </a:extLst>
          </p:cNvPr>
          <p:cNvSpPr/>
          <p:nvPr/>
        </p:nvSpPr>
        <p:spPr>
          <a:xfrm>
            <a:off x="848876" y="1256774"/>
            <a:ext cx="104942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cd </a:t>
            </a:r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lab-spa</a:t>
            </a:r>
            <a:endParaRPr lang="pt-PT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25E8BC92-1B3A-47F8-AECA-E4A373241C1C}"/>
              </a:ext>
            </a:extLst>
          </p:cNvPr>
          <p:cNvSpPr/>
          <p:nvPr/>
        </p:nvSpPr>
        <p:spPr>
          <a:xfrm>
            <a:off x="848876" y="2178830"/>
            <a:ext cx="104942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ng serve -o</a:t>
            </a:r>
            <a:endParaRPr lang="pt-P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2BBCD0-2905-459A-A995-FA661B9A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20" y="2320088"/>
            <a:ext cx="5092486" cy="2572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: Diagonal Corners Snipped 21">
            <a:extLst>
              <a:ext uri="{FF2B5EF4-FFF2-40B4-BE49-F238E27FC236}">
                <a16:creationId xmlns:a16="http://schemas.microsoft.com/office/drawing/2014/main" id="{F852A0FE-15FD-4953-9004-33A68332957E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Criando o projeto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8D79673-D6A5-4CAF-9F03-DDBC1E06A7AB}"/>
              </a:ext>
            </a:extLst>
          </p:cNvPr>
          <p:cNvSpPr/>
          <p:nvPr/>
        </p:nvSpPr>
        <p:spPr>
          <a:xfrm>
            <a:off x="1691604" y="3094187"/>
            <a:ext cx="4055070" cy="508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[o]pen -&gt; abrirá o navegador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78576B-3FA5-4644-86D5-5C22643D591B}"/>
              </a:ext>
            </a:extLst>
          </p:cNvPr>
          <p:cNvCxnSpPr/>
          <p:nvPr/>
        </p:nvCxnSpPr>
        <p:spPr>
          <a:xfrm flipV="1">
            <a:off x="2252265" y="2706258"/>
            <a:ext cx="0" cy="3600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B04864F-71C4-468C-A365-7EE6C5AC1039}"/>
              </a:ext>
            </a:extLst>
          </p:cNvPr>
          <p:cNvSpPr/>
          <p:nvPr/>
        </p:nvSpPr>
        <p:spPr>
          <a:xfrm>
            <a:off x="6330391" y="5315864"/>
            <a:ext cx="4055070" cy="508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http://localhost:4200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66D8AE4-587F-49EA-A9ED-3F0C1669A678}"/>
              </a:ext>
            </a:extLst>
          </p:cNvPr>
          <p:cNvCxnSpPr/>
          <p:nvPr/>
        </p:nvCxnSpPr>
        <p:spPr>
          <a:xfrm flipV="1">
            <a:off x="6816472" y="4927600"/>
            <a:ext cx="0" cy="3600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8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1">
            <a:extLst>
              <a:ext uri="{FF2B5EF4-FFF2-40B4-BE49-F238E27FC236}">
                <a16:creationId xmlns:a16="http://schemas.microsoft.com/office/drawing/2014/main" id="{3127C526-689E-4D40-A189-9D82C101AB4F}"/>
              </a:ext>
            </a:extLst>
          </p:cNvPr>
          <p:cNvSpPr txBox="1">
            <a:spLocks/>
          </p:cNvSpPr>
          <p:nvPr/>
        </p:nvSpPr>
        <p:spPr>
          <a:xfrm>
            <a:off x="557501" y="720000"/>
            <a:ext cx="11520000" cy="57251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5)Vamos abrir o projeto do VSCode:</a:t>
            </a:r>
          </a:p>
        </p:txBody>
      </p:sp>
      <p:sp>
        <p:nvSpPr>
          <p:cNvPr id="21" name="Retângulo 7">
            <a:extLst>
              <a:ext uri="{FF2B5EF4-FFF2-40B4-BE49-F238E27FC236}">
                <a16:creationId xmlns:a16="http://schemas.microsoft.com/office/drawing/2014/main" id="{0CA9F28B-8041-4B5A-9715-B14A0DB15C98}"/>
              </a:ext>
            </a:extLst>
          </p:cNvPr>
          <p:cNvSpPr/>
          <p:nvPr/>
        </p:nvSpPr>
        <p:spPr>
          <a:xfrm>
            <a:off x="903124" y="1256774"/>
            <a:ext cx="10440000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code .</a:t>
            </a:r>
            <a:endParaRPr lang="pt-P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20DE91-F303-43F4-9D5C-C3B07032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64" y="1379810"/>
            <a:ext cx="4130773" cy="4866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: Diagonal Corners Snipped 21">
            <a:extLst>
              <a:ext uri="{FF2B5EF4-FFF2-40B4-BE49-F238E27FC236}">
                <a16:creationId xmlns:a16="http://schemas.microsoft.com/office/drawing/2014/main" id="{24DA8BB6-DF9F-46D0-86C7-432899E15197}"/>
              </a:ext>
            </a:extLst>
          </p:cNvPr>
          <p:cNvSpPr/>
          <p:nvPr/>
        </p:nvSpPr>
        <p:spPr>
          <a:xfrm>
            <a:off x="1637497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Exercício: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Criando o projeto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A38F4FF5-0D89-46FF-BA6E-F3625A8578F5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 e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seus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comandos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19" name="Conector de Seta Reta 8">
            <a:extLst>
              <a:ext uri="{FF2B5EF4-FFF2-40B4-BE49-F238E27FC236}">
                <a16:creationId xmlns:a16="http://schemas.microsoft.com/office/drawing/2014/main" id="{D4ED55C6-FBFD-4F65-BE52-E440DA662BF2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2" name="Conector de Seta Reta 9">
            <a:extLst>
              <a:ext uri="{FF2B5EF4-FFF2-40B4-BE49-F238E27FC236}">
                <a16:creationId xmlns:a16="http://schemas.microsoft.com/office/drawing/2014/main" id="{5027F1C8-98AB-4033-ADF8-C2187D344C29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3" name="Conector de Seta Reta 10">
            <a:extLst>
              <a:ext uri="{FF2B5EF4-FFF2-40B4-BE49-F238E27FC236}">
                <a16:creationId xmlns:a16="http://schemas.microsoft.com/office/drawing/2014/main" id="{894553C1-14DD-4AFE-BF32-7F704B40D15A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06495915-7CC7-4092-B765-03031CD22E75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5" name="Hexagon 24">
            <a:extLst>
              <a:ext uri="{FF2B5EF4-FFF2-40B4-BE49-F238E27FC236}">
                <a16:creationId xmlns:a16="http://schemas.microsoft.com/office/drawing/2014/main" id="{2324A972-6251-43B2-BA54-3B7C6428CA39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E27182B-8F67-4C94-AA27-CB752575E22E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2F6E18B-2E20-4F24-91D0-CB0B459D2B6F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2797807-147E-49B3-9985-085A22B8A9A1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18B818CF-8773-486F-BF4D-2D79882EC7CC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serve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898EED98-CC00-4E22-A2BF-CDD7918465E1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33" name="Conector de Seta Reta 12">
            <a:extLst>
              <a:ext uri="{FF2B5EF4-FFF2-40B4-BE49-F238E27FC236}">
                <a16:creationId xmlns:a16="http://schemas.microsoft.com/office/drawing/2014/main" id="{2D7301F1-C039-4DD5-BA17-19AF330E58A8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354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2091398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de Seta Reta 8">
            <a:extLst>
              <a:ext uri="{FF2B5EF4-FFF2-40B4-BE49-F238E27FC236}">
                <a16:creationId xmlns:a16="http://schemas.microsoft.com/office/drawing/2014/main" id="{839751F8-B9CB-4716-AD0C-CF30BA4FF5A7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" name="Conector de Seta Reta 9">
            <a:extLst>
              <a:ext uri="{FF2B5EF4-FFF2-40B4-BE49-F238E27FC236}">
                <a16:creationId xmlns:a16="http://schemas.microsoft.com/office/drawing/2014/main" id="{A29FB03E-9E14-424E-BB3B-A8F152AFF09F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7" name="Conector de Seta Reta 10">
            <a:extLst>
              <a:ext uri="{FF2B5EF4-FFF2-40B4-BE49-F238E27FC236}">
                <a16:creationId xmlns:a16="http://schemas.microsoft.com/office/drawing/2014/main" id="{26B1F7E1-B262-4FC1-8269-DB25D8309710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8" name="Conector de Seta Reta 12">
            <a:extLst>
              <a:ext uri="{FF2B5EF4-FFF2-40B4-BE49-F238E27FC236}">
                <a16:creationId xmlns:a16="http://schemas.microsoft.com/office/drawing/2014/main" id="{8EE1B5A6-7736-4F11-BDCC-14535C64F945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4" name="Hexagon 33">
            <a:extLst>
              <a:ext uri="{FF2B5EF4-FFF2-40B4-BE49-F238E27FC236}">
                <a16:creationId xmlns:a16="http://schemas.microsoft.com/office/drawing/2014/main" id="{44AC15FC-1FBE-46CB-A2D6-F9573132C4F8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E70098A-048C-417D-A74E-46D269F3B013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C78DA33E-B239-4EBD-AF02-46128869CFE5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94B0647A-74BA-4717-B297-20AAD7ED62A4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208DA53-F544-4009-A9DD-80FA055858AF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serve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028A7F1A-C261-4B60-981D-6CBABCBD1E5B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40" name="Conector de Seta Reta 12">
            <a:extLst>
              <a:ext uri="{FF2B5EF4-FFF2-40B4-BE49-F238E27FC236}">
                <a16:creationId xmlns:a16="http://schemas.microsoft.com/office/drawing/2014/main" id="{9EEAF3B1-CAE7-4576-B352-FA4B7478BF6C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1" name="Ondulado Duplo 11">
            <a:extLst>
              <a:ext uri="{FF2B5EF4-FFF2-40B4-BE49-F238E27FC236}">
                <a16:creationId xmlns:a16="http://schemas.microsoft.com/office/drawing/2014/main" id="{7FC613FC-F595-4E4C-B8D6-E8ED716B6EBC}"/>
              </a:ext>
            </a:extLst>
          </p:cNvPr>
          <p:cNvSpPr/>
          <p:nvPr/>
        </p:nvSpPr>
        <p:spPr>
          <a:xfrm>
            <a:off x="7512000" y="1440750"/>
            <a:ext cx="432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um novo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projeto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com as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configurações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iniciais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Rounded 16">
            <a:extLst>
              <a:ext uri="{FF2B5EF4-FFF2-40B4-BE49-F238E27FC236}">
                <a16:creationId xmlns:a16="http://schemas.microsoft.com/office/drawing/2014/main" id="{D1A435A0-40AE-49EF-B25F-69D59D553D35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 e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seus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comandos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49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8">
            <a:extLst>
              <a:ext uri="{FF2B5EF4-FFF2-40B4-BE49-F238E27FC236}">
                <a16:creationId xmlns:a16="http://schemas.microsoft.com/office/drawing/2014/main" id="{3F6014D7-916B-4B6B-A3BE-5C7E09861A0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9" name="Conector de Seta Reta 9">
            <a:extLst>
              <a:ext uri="{FF2B5EF4-FFF2-40B4-BE49-F238E27FC236}">
                <a16:creationId xmlns:a16="http://schemas.microsoft.com/office/drawing/2014/main" id="{834C49EF-D853-43E1-9EAE-79536C814762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DA66299-46C1-4C69-BEB7-745EAA06B49B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2" name="Conector de Seta Reta 12">
            <a:extLst>
              <a:ext uri="{FF2B5EF4-FFF2-40B4-BE49-F238E27FC236}">
                <a16:creationId xmlns:a16="http://schemas.microsoft.com/office/drawing/2014/main" id="{6480572C-A415-4C98-97C4-1D53FD1F016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Hexagon 12">
            <a:extLst>
              <a:ext uri="{FF2B5EF4-FFF2-40B4-BE49-F238E27FC236}">
                <a16:creationId xmlns:a16="http://schemas.microsoft.com/office/drawing/2014/main" id="{AF87D073-BBFE-4991-98B1-51C3A74A6DB6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5E2E819-DB17-414F-A169-AF8F957B0362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36E4E5F-45F5-4F4F-A87B-BC50305F75B9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842F31F-713A-442D-9AAD-3488FFF54206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A6CB976-050F-4B51-AB4F-72DDDBBCE314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E4F614B-29BD-4E32-8881-A70A4133F6E0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21" name="Conector de Seta Reta 12">
            <a:extLst>
              <a:ext uri="{FF2B5EF4-FFF2-40B4-BE49-F238E27FC236}">
                <a16:creationId xmlns:a16="http://schemas.microsoft.com/office/drawing/2014/main" id="{58CD7C5C-216D-4480-BA54-A25B54EBE162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2" name="Ondulado Duplo 11">
            <a:extLst>
              <a:ext uri="{FF2B5EF4-FFF2-40B4-BE49-F238E27FC236}">
                <a16:creationId xmlns:a16="http://schemas.microsoft.com/office/drawing/2014/main" id="{2418981B-6C3A-4924-B4C6-9A8535F44D5F}"/>
              </a:ext>
            </a:extLst>
          </p:cNvPr>
          <p:cNvSpPr/>
          <p:nvPr/>
        </p:nvSpPr>
        <p:spPr>
          <a:xfrm>
            <a:off x="7387712" y="2703197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Sobe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servidor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do Angular para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renderizar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nossa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3" name="Rectangle: Diagonal Corners Rounded 16">
            <a:extLst>
              <a:ext uri="{FF2B5EF4-FFF2-40B4-BE49-F238E27FC236}">
                <a16:creationId xmlns:a16="http://schemas.microsoft.com/office/drawing/2014/main" id="{453E4106-39BD-4B4E-95D8-2046BF4DE101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 e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seus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comandos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8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8">
            <a:extLst>
              <a:ext uri="{FF2B5EF4-FFF2-40B4-BE49-F238E27FC236}">
                <a16:creationId xmlns:a16="http://schemas.microsoft.com/office/drawing/2014/main" id="{D11DF2FE-AD49-4BA4-B0C3-276F3FF77A8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" name="Conector de Seta Reta 9">
            <a:extLst>
              <a:ext uri="{FF2B5EF4-FFF2-40B4-BE49-F238E27FC236}">
                <a16:creationId xmlns:a16="http://schemas.microsoft.com/office/drawing/2014/main" id="{EB5EF571-6FFC-4236-8C89-590E1C75CE75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9" name="Conector de Seta Reta 10">
            <a:extLst>
              <a:ext uri="{FF2B5EF4-FFF2-40B4-BE49-F238E27FC236}">
                <a16:creationId xmlns:a16="http://schemas.microsoft.com/office/drawing/2014/main" id="{1B720BE9-AACF-4EC5-A4FA-64E29AE43BDC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" name="Conector de Seta Reta 12">
            <a:extLst>
              <a:ext uri="{FF2B5EF4-FFF2-40B4-BE49-F238E27FC236}">
                <a16:creationId xmlns:a16="http://schemas.microsoft.com/office/drawing/2014/main" id="{1364F7B8-CDE2-4148-96C2-21A877197E00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" name="Hexagon 11">
            <a:extLst>
              <a:ext uri="{FF2B5EF4-FFF2-40B4-BE49-F238E27FC236}">
                <a16:creationId xmlns:a16="http://schemas.microsoft.com/office/drawing/2014/main" id="{94426FF5-02E1-4F19-BC91-2D408A6BE05B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0427DC3-EFC4-494E-B434-0B5656876F78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869F33B-A84E-4474-A270-AF967AA650D4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944BFF4-0CCE-454F-9443-95A03FCA3363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B777321-552D-4E65-A3DD-7103AAEEBD37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42C53DF-8E78-4F5C-8DA2-692544A28AAD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20" name="Conector de Seta Reta 12">
            <a:extLst>
              <a:ext uri="{FF2B5EF4-FFF2-40B4-BE49-F238E27FC236}">
                <a16:creationId xmlns:a16="http://schemas.microsoft.com/office/drawing/2014/main" id="{16BB148F-167F-4198-AACD-58E38B371298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" name="Ondulado Duplo 11">
            <a:extLst>
              <a:ext uri="{FF2B5EF4-FFF2-40B4-BE49-F238E27FC236}">
                <a16:creationId xmlns:a16="http://schemas.microsoft.com/office/drawing/2014/main" id="{5352BE79-521B-4CAA-8EAB-E1E09ABAE04B}"/>
              </a:ext>
            </a:extLst>
          </p:cNvPr>
          <p:cNvSpPr/>
          <p:nvPr/>
        </p:nvSpPr>
        <p:spPr>
          <a:xfrm>
            <a:off x="7520205" y="3890995"/>
            <a:ext cx="396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Gera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artefatos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do Angular para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nossa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2" name="Rectangle: Diagonal Corners Rounded 16">
            <a:extLst>
              <a:ext uri="{FF2B5EF4-FFF2-40B4-BE49-F238E27FC236}">
                <a16:creationId xmlns:a16="http://schemas.microsoft.com/office/drawing/2014/main" id="{D7D629C2-793E-4174-B16D-601572DA4ECE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 e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seus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comandos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9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8">
            <a:extLst>
              <a:ext uri="{FF2B5EF4-FFF2-40B4-BE49-F238E27FC236}">
                <a16:creationId xmlns:a16="http://schemas.microsoft.com/office/drawing/2014/main" id="{D4ED55C6-FBFD-4F65-BE52-E440DA662BF2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2" name="Conector de Seta Reta 9">
            <a:extLst>
              <a:ext uri="{FF2B5EF4-FFF2-40B4-BE49-F238E27FC236}">
                <a16:creationId xmlns:a16="http://schemas.microsoft.com/office/drawing/2014/main" id="{5027F1C8-98AB-4033-ADF8-C2187D344C29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3" name="Conector de Seta Reta 10">
            <a:extLst>
              <a:ext uri="{FF2B5EF4-FFF2-40B4-BE49-F238E27FC236}">
                <a16:creationId xmlns:a16="http://schemas.microsoft.com/office/drawing/2014/main" id="{894553C1-14DD-4AFE-BF32-7F704B40D15A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06495915-7CC7-4092-B765-03031CD22E75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5" name="Hexagon 24">
            <a:extLst>
              <a:ext uri="{FF2B5EF4-FFF2-40B4-BE49-F238E27FC236}">
                <a16:creationId xmlns:a16="http://schemas.microsoft.com/office/drawing/2014/main" id="{2324A972-6251-43B2-BA54-3B7C6428CA39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E27182B-8F67-4C94-AA27-CB752575E22E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2F6E18B-2E20-4F24-91D0-CB0B459D2B6F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2797807-147E-49B3-9985-085A22B8A9A1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18B818CF-8773-486F-BF4D-2D79882EC7CC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serve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898EED98-CC00-4E22-A2BF-CDD7918465E1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33" name="Conector de Seta Reta 12">
            <a:extLst>
              <a:ext uri="{FF2B5EF4-FFF2-40B4-BE49-F238E27FC236}">
                <a16:creationId xmlns:a16="http://schemas.microsoft.com/office/drawing/2014/main" id="{2D7301F1-C039-4DD5-BA17-19AF330E58A8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A8F975B1-AED0-48BB-AD52-8236136225D1}"/>
              </a:ext>
            </a:extLst>
          </p:cNvPr>
          <p:cNvSpPr/>
          <p:nvPr/>
        </p:nvSpPr>
        <p:spPr>
          <a:xfrm>
            <a:off x="7701093" y="5082231"/>
            <a:ext cx="4043493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Adiciona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bibiotecas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extenas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ao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40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projeto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1" name="Rectangle: Diagonal Corners Rounded 16">
            <a:extLst>
              <a:ext uri="{FF2B5EF4-FFF2-40B4-BE49-F238E27FC236}">
                <a16:creationId xmlns:a16="http://schemas.microsoft.com/office/drawing/2014/main" id="{23E9222C-D766-4D5D-B866-A3D8F6506595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 e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seus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comandos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55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0860EC5-4EA1-4089-9A23-8CBC4EB0C4E7}"/>
              </a:ext>
            </a:extLst>
          </p:cNvPr>
          <p:cNvSpPr/>
          <p:nvPr/>
        </p:nvSpPr>
        <p:spPr>
          <a:xfrm>
            <a:off x="672517" y="922789"/>
            <a:ext cx="5400000" cy="5760000"/>
          </a:xfrm>
          <a:prstGeom prst="rect">
            <a:avLst/>
          </a:prstGeom>
          <a:solidFill>
            <a:srgbClr val="FF9900">
              <a:alpha val="9804"/>
            </a:srgbClr>
          </a:solidFill>
          <a:ln w="38100" cap="rnd">
            <a:solidFill>
              <a:srgbClr val="FF9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FF9900"/>
                </a:solidFill>
              </a:rPr>
              <a:t>Front-end</a:t>
            </a: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237F1633-C996-44BD-B8F6-F27AA099336C}"/>
              </a:ext>
            </a:extLst>
          </p:cNvPr>
          <p:cNvSpPr/>
          <p:nvPr/>
        </p:nvSpPr>
        <p:spPr>
          <a:xfrm>
            <a:off x="1378086" y="2147583"/>
            <a:ext cx="385634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Cubo 22">
            <a:extLst>
              <a:ext uri="{FF2B5EF4-FFF2-40B4-BE49-F238E27FC236}">
                <a16:creationId xmlns:a16="http://schemas.microsoft.com/office/drawing/2014/main" id="{51D15E50-13A4-44AC-AB60-5FFADC6122FF}"/>
              </a:ext>
            </a:extLst>
          </p:cNvPr>
          <p:cNvSpPr/>
          <p:nvPr/>
        </p:nvSpPr>
        <p:spPr>
          <a:xfrm>
            <a:off x="3871667" y="2390279"/>
            <a:ext cx="1080000" cy="396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Service</a:t>
            </a:r>
          </a:p>
        </p:txBody>
      </p:sp>
      <p:sp>
        <p:nvSpPr>
          <p:cNvPr id="22" name="Cubo 17">
            <a:extLst>
              <a:ext uri="{FF2B5EF4-FFF2-40B4-BE49-F238E27FC236}">
                <a16:creationId xmlns:a16="http://schemas.microsoft.com/office/drawing/2014/main" id="{2DC7933E-6495-4EEC-A0B7-F681B6EB81CE}"/>
              </a:ext>
            </a:extLst>
          </p:cNvPr>
          <p:cNvSpPr/>
          <p:nvPr/>
        </p:nvSpPr>
        <p:spPr>
          <a:xfrm>
            <a:off x="1532432" y="2390279"/>
            <a:ext cx="1800000" cy="396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0FE6C06-101F-4936-A664-D8E1A94D017C}"/>
              </a:ext>
            </a:extLst>
          </p:cNvPr>
          <p:cNvSpPr/>
          <p:nvPr/>
        </p:nvSpPr>
        <p:spPr>
          <a:xfrm>
            <a:off x="1378086" y="1787583"/>
            <a:ext cx="3856344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Rounded 16">
            <a:extLst>
              <a:ext uri="{FF2B5EF4-FFF2-40B4-BE49-F238E27FC236}">
                <a16:creationId xmlns:a16="http://schemas.microsoft.com/office/drawing/2014/main" id="{50C78E0E-0F64-4D49-9298-C646B5978F5F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Front-end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D3B747-3BFB-4D79-B4FE-E7B187D045E3}"/>
              </a:ext>
            </a:extLst>
          </p:cNvPr>
          <p:cNvCxnSpPr>
            <a:cxnSpLocks/>
          </p:cNvCxnSpPr>
          <p:nvPr/>
        </p:nvCxnSpPr>
        <p:spPr>
          <a:xfrm>
            <a:off x="3331667" y="4288114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C39337A-D54A-4ACB-9935-7C4B829FD57B}"/>
              </a:ext>
            </a:extLst>
          </p:cNvPr>
          <p:cNvCxnSpPr>
            <a:cxnSpLocks/>
          </p:cNvCxnSpPr>
          <p:nvPr/>
        </p:nvCxnSpPr>
        <p:spPr>
          <a:xfrm flipH="1">
            <a:off x="3331667" y="4618367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86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4">
            <a:extLst>
              <a:ext uri="{FF2B5EF4-FFF2-40B4-BE49-F238E27FC236}">
                <a16:creationId xmlns:a16="http://schemas.microsoft.com/office/drawing/2014/main" id="{12FAF264-5B03-4DD6-A523-DDC38075749C}"/>
              </a:ext>
            </a:extLst>
          </p:cNvPr>
          <p:cNvSpPr/>
          <p:nvPr/>
        </p:nvSpPr>
        <p:spPr>
          <a:xfrm>
            <a:off x="5122109" y="2718377"/>
            <a:ext cx="2880000" cy="72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</a:t>
            </a:r>
          </a:p>
        </p:txBody>
      </p:sp>
      <p:sp>
        <p:nvSpPr>
          <p:cNvPr id="29" name="Retângulo: Cantos Arredondados 6">
            <a:extLst>
              <a:ext uri="{FF2B5EF4-FFF2-40B4-BE49-F238E27FC236}">
                <a16:creationId xmlns:a16="http://schemas.microsoft.com/office/drawing/2014/main" id="{8BADA5E7-D3B0-4D0B-9DEA-358544B7E691}"/>
              </a:ext>
            </a:extLst>
          </p:cNvPr>
          <p:cNvSpPr/>
          <p:nvPr/>
        </p:nvSpPr>
        <p:spPr>
          <a:xfrm>
            <a:off x="5122109" y="1153207"/>
            <a:ext cx="28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</a:p>
        </p:txBody>
      </p:sp>
      <p:sp>
        <p:nvSpPr>
          <p:cNvPr id="31" name="Retângulo: Cantos Arredondados 7">
            <a:extLst>
              <a:ext uri="{FF2B5EF4-FFF2-40B4-BE49-F238E27FC236}">
                <a16:creationId xmlns:a16="http://schemas.microsoft.com/office/drawing/2014/main" id="{60E93F33-09EF-4657-9BDD-B46E2C6D06B7}"/>
              </a:ext>
            </a:extLst>
          </p:cNvPr>
          <p:cNvSpPr/>
          <p:nvPr/>
        </p:nvSpPr>
        <p:spPr>
          <a:xfrm>
            <a:off x="5122109" y="4283547"/>
            <a:ext cx="2880000" cy="72000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 </a:t>
            </a:r>
          </a:p>
        </p:txBody>
      </p:sp>
      <p:sp>
        <p:nvSpPr>
          <p:cNvPr id="32" name="Chave Esquerda 8">
            <a:extLst>
              <a:ext uri="{FF2B5EF4-FFF2-40B4-BE49-F238E27FC236}">
                <a16:creationId xmlns:a16="http://schemas.microsoft.com/office/drawing/2014/main" id="{B48EA416-9B86-4E60-B214-FAE368C4A639}"/>
              </a:ext>
            </a:extLst>
          </p:cNvPr>
          <p:cNvSpPr/>
          <p:nvPr/>
        </p:nvSpPr>
        <p:spPr>
          <a:xfrm>
            <a:off x="4341180" y="1153207"/>
            <a:ext cx="541537" cy="3832111"/>
          </a:xfrm>
          <a:prstGeom prst="leftBrace">
            <a:avLst>
              <a:gd name="adj1" fmla="val 16018"/>
              <a:gd name="adj2" fmla="val 48378"/>
            </a:avLst>
          </a:prstGeom>
          <a:noFill/>
          <a:ln w="762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bo 17">
            <a:extLst>
              <a:ext uri="{FF2B5EF4-FFF2-40B4-BE49-F238E27FC236}">
                <a16:creationId xmlns:a16="http://schemas.microsoft.com/office/drawing/2014/main" id="{D350BAE0-03A4-41A9-BCD6-DDAAF3C67117}"/>
              </a:ext>
            </a:extLst>
          </p:cNvPr>
          <p:cNvSpPr/>
          <p:nvPr/>
        </p:nvSpPr>
        <p:spPr>
          <a:xfrm>
            <a:off x="1691823" y="1763547"/>
            <a:ext cx="1800000" cy="252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11" name="Rectangle: Diagonal Corners Rounded 16">
            <a:extLst>
              <a:ext uri="{FF2B5EF4-FFF2-40B4-BE49-F238E27FC236}">
                <a16:creationId xmlns:a16="http://schemas.microsoft.com/office/drawing/2014/main" id="{19538BED-6A08-4D01-87DD-008ACFA5BE5B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que é um </a:t>
            </a:r>
            <a:r>
              <a:rPr lang="en-US" sz="4000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Component</a:t>
            </a:r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206314-5615-4764-AA63-9F40A934022E}"/>
              </a:ext>
            </a:extLst>
          </p:cNvPr>
          <p:cNvSpPr/>
          <p:nvPr/>
        </p:nvSpPr>
        <p:spPr>
          <a:xfrm>
            <a:off x="504769" y="5264727"/>
            <a:ext cx="4320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Components</a:t>
            </a:r>
            <a:r>
              <a:rPr lang="pt-BR" sz="240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são especializados nas </a:t>
            </a:r>
            <a:r>
              <a:rPr lang="pt-BR" sz="2400" b="1" i="1" u="sng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Regras de Visualização</a:t>
            </a:r>
          </a:p>
        </p:txBody>
      </p:sp>
      <p:sp>
        <p:nvSpPr>
          <p:cNvPr id="3" name="Seta: para Cima 2">
            <a:extLst>
              <a:ext uri="{FF2B5EF4-FFF2-40B4-BE49-F238E27FC236}">
                <a16:creationId xmlns:a16="http://schemas.microsoft.com/office/drawing/2014/main" id="{58FA9048-54DD-42FF-A2AF-E109EE452CE8}"/>
              </a:ext>
            </a:extLst>
          </p:cNvPr>
          <p:cNvSpPr/>
          <p:nvPr/>
        </p:nvSpPr>
        <p:spPr>
          <a:xfrm>
            <a:off x="2231823" y="4562956"/>
            <a:ext cx="720000" cy="7200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11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24B7A6F-F03E-4A6F-BD03-DE87036E788C}"/>
              </a:ext>
            </a:extLst>
          </p:cNvPr>
          <p:cNvSpPr/>
          <p:nvPr/>
        </p:nvSpPr>
        <p:spPr>
          <a:xfrm>
            <a:off x="8880754" y="922789"/>
            <a:ext cx="3020713" cy="405544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11" name="Cubo 22">
            <a:extLst>
              <a:ext uri="{FF2B5EF4-FFF2-40B4-BE49-F238E27FC236}">
                <a16:creationId xmlns:a16="http://schemas.microsoft.com/office/drawing/2014/main" id="{17EBDE29-69E3-41CA-B46A-48E81515DF9B}"/>
              </a:ext>
            </a:extLst>
          </p:cNvPr>
          <p:cNvSpPr/>
          <p:nvPr/>
        </p:nvSpPr>
        <p:spPr>
          <a:xfrm>
            <a:off x="3105049" y="2510350"/>
            <a:ext cx="1080000" cy="2467883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Service</a:t>
            </a:r>
          </a:p>
        </p:txBody>
      </p:sp>
      <p:sp>
        <p:nvSpPr>
          <p:cNvPr id="15" name="Retângulo: Cantos Arredondados 24">
            <a:extLst>
              <a:ext uri="{FF2B5EF4-FFF2-40B4-BE49-F238E27FC236}">
                <a16:creationId xmlns:a16="http://schemas.microsoft.com/office/drawing/2014/main" id="{188F5F32-BAB0-4AC0-8235-D874007375B1}"/>
              </a:ext>
            </a:extLst>
          </p:cNvPr>
          <p:cNvSpPr/>
          <p:nvPr/>
        </p:nvSpPr>
        <p:spPr>
          <a:xfrm>
            <a:off x="5788747" y="1106596"/>
            <a:ext cx="2254928" cy="59563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cxnSp>
        <p:nvCxnSpPr>
          <p:cNvPr id="16" name="Conector de Seta Reta 25">
            <a:extLst>
              <a:ext uri="{FF2B5EF4-FFF2-40B4-BE49-F238E27FC236}">
                <a16:creationId xmlns:a16="http://schemas.microsoft.com/office/drawing/2014/main" id="{05F55BE9-44B3-4534-8EAA-BFF31EFA79AC}"/>
              </a:ext>
            </a:extLst>
          </p:cNvPr>
          <p:cNvCxnSpPr>
            <a:cxnSpLocks/>
          </p:cNvCxnSpPr>
          <p:nvPr/>
        </p:nvCxnSpPr>
        <p:spPr>
          <a:xfrm>
            <a:off x="6916211" y="1702235"/>
            <a:ext cx="0" cy="327600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Conector de Seta Reta 25">
            <a:extLst>
              <a:ext uri="{FF2B5EF4-FFF2-40B4-BE49-F238E27FC236}">
                <a16:creationId xmlns:a16="http://schemas.microsoft.com/office/drawing/2014/main" id="{0D0F4659-96EF-4D2A-897A-7564C251F8BE}"/>
              </a:ext>
            </a:extLst>
          </p:cNvPr>
          <p:cNvCxnSpPr>
            <a:cxnSpLocks/>
          </p:cNvCxnSpPr>
          <p:nvPr/>
        </p:nvCxnSpPr>
        <p:spPr>
          <a:xfrm flipH="1" flipV="1">
            <a:off x="4140606" y="4160589"/>
            <a:ext cx="2520000" cy="1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42A1922-03E4-4B73-B15A-DDCC7B1AB158}"/>
              </a:ext>
            </a:extLst>
          </p:cNvPr>
          <p:cNvSpPr/>
          <p:nvPr/>
        </p:nvSpPr>
        <p:spPr>
          <a:xfrm>
            <a:off x="6736211" y="3309039"/>
            <a:ext cx="360000" cy="10505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Conector de Seta Reta 25">
            <a:extLst>
              <a:ext uri="{FF2B5EF4-FFF2-40B4-BE49-F238E27FC236}">
                <a16:creationId xmlns:a16="http://schemas.microsoft.com/office/drawing/2014/main" id="{7C706063-FD76-44BB-B4AD-6C9D87FE2D44}"/>
              </a:ext>
            </a:extLst>
          </p:cNvPr>
          <p:cNvCxnSpPr>
            <a:cxnSpLocks/>
          </p:cNvCxnSpPr>
          <p:nvPr/>
        </p:nvCxnSpPr>
        <p:spPr>
          <a:xfrm>
            <a:off x="4211915" y="3496112"/>
            <a:ext cx="2520000" cy="0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4" name="Conector de Seta Reta 25">
            <a:extLst>
              <a:ext uri="{FF2B5EF4-FFF2-40B4-BE49-F238E27FC236}">
                <a16:creationId xmlns:a16="http://schemas.microsoft.com/office/drawing/2014/main" id="{38EA491D-D8BF-449B-957B-112A08D6A054}"/>
              </a:ext>
            </a:extLst>
          </p:cNvPr>
          <p:cNvCxnSpPr>
            <a:cxnSpLocks/>
          </p:cNvCxnSpPr>
          <p:nvPr/>
        </p:nvCxnSpPr>
        <p:spPr>
          <a:xfrm>
            <a:off x="7099226" y="3673679"/>
            <a:ext cx="1800000" cy="0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5" name="Conector de Seta Reta 25">
            <a:extLst>
              <a:ext uri="{FF2B5EF4-FFF2-40B4-BE49-F238E27FC236}">
                <a16:creationId xmlns:a16="http://schemas.microsoft.com/office/drawing/2014/main" id="{C42FA9C3-CCD2-4266-8014-2374C3AD95CD}"/>
              </a:ext>
            </a:extLst>
          </p:cNvPr>
          <p:cNvCxnSpPr>
            <a:cxnSpLocks/>
          </p:cNvCxnSpPr>
          <p:nvPr/>
        </p:nvCxnSpPr>
        <p:spPr>
          <a:xfrm flipH="1" flipV="1">
            <a:off x="7090839" y="3978711"/>
            <a:ext cx="1800000" cy="1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65F22B5B-115C-4BCC-AFC6-278A2A44C5FD}"/>
              </a:ext>
            </a:extLst>
          </p:cNvPr>
          <p:cNvSpPr/>
          <p:nvPr/>
        </p:nvSpPr>
        <p:spPr>
          <a:xfrm rot="-1800000" flipH="1">
            <a:off x="4070452" y="1797876"/>
            <a:ext cx="1980000" cy="42344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injetado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9" name="Rectangle: Diagonal Corners Rounded 16">
            <a:extLst>
              <a:ext uri="{FF2B5EF4-FFF2-40B4-BE49-F238E27FC236}">
                <a16:creationId xmlns:a16="http://schemas.microsoft.com/office/drawing/2014/main" id="{A4FE255E-BE27-4C88-B510-367F780748E2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que é um </a:t>
            </a:r>
            <a:r>
              <a:rPr lang="en-US" sz="4000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669E3A-46AC-49C2-AD25-C9DE54387B71}"/>
              </a:ext>
            </a:extLst>
          </p:cNvPr>
          <p:cNvSpPr/>
          <p:nvPr/>
        </p:nvSpPr>
        <p:spPr>
          <a:xfrm>
            <a:off x="601340" y="5483874"/>
            <a:ext cx="7167418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Services </a:t>
            </a:r>
            <a:r>
              <a:rPr lang="pt-BR" sz="24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são especializados nas </a:t>
            </a:r>
            <a:r>
              <a:rPr lang="pt-BR" sz="2400" b="1" i="1" u="sng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Regras de Negócio</a:t>
            </a:r>
            <a:r>
              <a:rPr lang="pt-BR" sz="24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, podendo acessar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serviços REST</a:t>
            </a:r>
            <a:r>
              <a:rPr lang="pt-BR" sz="24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remotos</a:t>
            </a:r>
            <a:endParaRPr lang="pt-BR" sz="2400" i="1" u="sng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E2E223C8-5FB2-4297-AD45-B506335FCB90}"/>
              </a:ext>
            </a:extLst>
          </p:cNvPr>
          <p:cNvSpPr/>
          <p:nvPr/>
        </p:nvSpPr>
        <p:spPr>
          <a:xfrm>
            <a:off x="3285049" y="4978233"/>
            <a:ext cx="720000" cy="72000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rgbClr val="FF99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36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4">
            <a:extLst>
              <a:ext uri="{FF2B5EF4-FFF2-40B4-BE49-F238E27FC236}">
                <a16:creationId xmlns:a16="http://schemas.microsoft.com/office/drawing/2014/main" id="{90199DAF-5C4F-4E74-9312-A346B6CFAD10}"/>
              </a:ext>
            </a:extLst>
          </p:cNvPr>
          <p:cNvSpPr/>
          <p:nvPr/>
        </p:nvSpPr>
        <p:spPr>
          <a:xfrm>
            <a:off x="856034" y="994526"/>
            <a:ext cx="5760000" cy="252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Mod_1</a:t>
            </a:r>
          </a:p>
        </p:txBody>
      </p:sp>
      <p:sp>
        <p:nvSpPr>
          <p:cNvPr id="29" name="Retângulo: Cantos Arredondados 24">
            <a:extLst>
              <a:ext uri="{FF2B5EF4-FFF2-40B4-BE49-F238E27FC236}">
                <a16:creationId xmlns:a16="http://schemas.microsoft.com/office/drawing/2014/main" id="{136F2726-77C8-4F16-BD46-20634E419E14}"/>
              </a:ext>
            </a:extLst>
          </p:cNvPr>
          <p:cNvSpPr/>
          <p:nvPr/>
        </p:nvSpPr>
        <p:spPr>
          <a:xfrm>
            <a:off x="856034" y="3910004"/>
            <a:ext cx="5760000" cy="25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Mod_a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DC3EFC-CE2C-4638-8893-2F7883767D16}"/>
              </a:ext>
            </a:extLst>
          </p:cNvPr>
          <p:cNvSpPr/>
          <p:nvPr/>
        </p:nvSpPr>
        <p:spPr>
          <a:xfrm>
            <a:off x="1711555" y="225452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2E6185-6995-435B-9E94-44198D6B0DB2}"/>
              </a:ext>
            </a:extLst>
          </p:cNvPr>
          <p:cNvSpPr/>
          <p:nvPr/>
        </p:nvSpPr>
        <p:spPr>
          <a:xfrm>
            <a:off x="3285140" y="225452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A514D-1CDE-4652-B1EA-C11B07902FA8}"/>
              </a:ext>
            </a:extLst>
          </p:cNvPr>
          <p:cNvSpPr/>
          <p:nvPr/>
        </p:nvSpPr>
        <p:spPr>
          <a:xfrm>
            <a:off x="4858726" y="225452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E05981-72CE-4B0C-9730-2CB94C4B8773}"/>
              </a:ext>
            </a:extLst>
          </p:cNvPr>
          <p:cNvSpPr/>
          <p:nvPr/>
        </p:nvSpPr>
        <p:spPr>
          <a:xfrm>
            <a:off x="1503935" y="500777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Cx</a:t>
            </a:r>
            <a:endParaRPr lang="en-US" sz="4000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18364-BEE8-491E-9A15-0A7FFDC1CD50}"/>
              </a:ext>
            </a:extLst>
          </p:cNvPr>
          <p:cNvSpPr/>
          <p:nvPr/>
        </p:nvSpPr>
        <p:spPr>
          <a:xfrm>
            <a:off x="3077520" y="500777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D4B303-D05D-48C2-921E-78B41E389762}"/>
              </a:ext>
            </a:extLst>
          </p:cNvPr>
          <p:cNvSpPr/>
          <p:nvPr/>
        </p:nvSpPr>
        <p:spPr>
          <a:xfrm>
            <a:off x="4651106" y="5007776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03A09-1FFB-48FB-B2F9-6B92CC09F33B}"/>
              </a:ext>
            </a:extLst>
          </p:cNvPr>
          <p:cNvSpPr txBox="1"/>
          <p:nvPr/>
        </p:nvSpPr>
        <p:spPr>
          <a:xfrm>
            <a:off x="6823881" y="2974526"/>
            <a:ext cx="5059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 dirty="0" err="1">
                <a:latin typeface="Candara" panose="020E0502030303020204" pitchFamily="34" charset="0"/>
                <a:cs typeface="Calibri" panose="020F0502020204030204" pitchFamily="34" charset="0"/>
              </a:rPr>
              <a:t>Módulos</a:t>
            </a:r>
            <a:r>
              <a:rPr lang="en-US" sz="4000" i="1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latin typeface="Candara" panose="020E0502030303020204" pitchFamily="34" charset="0"/>
                <a:cs typeface="Calibri" panose="020F0502020204030204" pitchFamily="34" charset="0"/>
              </a:rPr>
              <a:t>organizam</a:t>
            </a:r>
            <a:r>
              <a:rPr lang="en-US" sz="4000" i="1" dirty="0"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en-US" sz="4000" i="1" dirty="0" err="1">
                <a:latin typeface="Candara" panose="020E0502030303020204" pitchFamily="34" charset="0"/>
                <a:cs typeface="Calibri" panose="020F0502020204030204" pitchFamily="34" charset="0"/>
              </a:rPr>
              <a:t>agrupam</a:t>
            </a:r>
            <a:r>
              <a:rPr lang="en-US" sz="4000" i="1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b="1" i="1" dirty="0" err="1">
                <a:latin typeface="Candara" panose="020E0502030303020204" pitchFamily="34" charset="0"/>
                <a:cs typeface="Calibri" panose="020F0502020204030204" pitchFamily="34" charset="0"/>
              </a:rPr>
              <a:t>componentes</a:t>
            </a:r>
            <a:endParaRPr lang="en-US" sz="40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Diagonal Corners Rounded 16">
            <a:extLst>
              <a:ext uri="{FF2B5EF4-FFF2-40B4-BE49-F238E27FC236}">
                <a16:creationId xmlns:a16="http://schemas.microsoft.com/office/drawing/2014/main" id="{1D6F81D7-21A0-4C1B-AA11-57479AA35A32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que é um </a:t>
            </a:r>
            <a:r>
              <a:rPr lang="en-US" sz="4000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Module</a:t>
            </a:r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33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A46A8A-1115-4A06-AE16-9BCE9B1366E5}"/>
              </a:ext>
            </a:extLst>
          </p:cNvPr>
          <p:cNvSpPr/>
          <p:nvPr/>
        </p:nvSpPr>
        <p:spPr>
          <a:xfrm>
            <a:off x="7810588" y="1520109"/>
            <a:ext cx="3837914" cy="190889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: Cantos Arredondados 24">
            <a:extLst>
              <a:ext uri="{FF2B5EF4-FFF2-40B4-BE49-F238E27FC236}">
                <a16:creationId xmlns:a16="http://schemas.microsoft.com/office/drawing/2014/main" id="{188F5F32-BAB0-4AC0-8235-D874007375B1}"/>
              </a:ext>
            </a:extLst>
          </p:cNvPr>
          <p:cNvSpPr/>
          <p:nvPr/>
        </p:nvSpPr>
        <p:spPr>
          <a:xfrm>
            <a:off x="8469545" y="1250110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Nativos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88F05D-EE47-40D6-9CBB-843AE2FD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84" y="1446264"/>
            <a:ext cx="4320000" cy="984304"/>
          </a:xfrm>
          <a:prstGeom prst="rect">
            <a:avLst/>
          </a:prstGeom>
        </p:spPr>
      </p:pic>
      <p:sp>
        <p:nvSpPr>
          <p:cNvPr id="22" name="Retângulo: Cantos Arredondados 24">
            <a:extLst>
              <a:ext uri="{FF2B5EF4-FFF2-40B4-BE49-F238E27FC236}">
                <a16:creationId xmlns:a16="http://schemas.microsoft.com/office/drawing/2014/main" id="{90199DAF-5C4F-4E74-9312-A346B6CFAD10}"/>
              </a:ext>
            </a:extLst>
          </p:cNvPr>
          <p:cNvSpPr/>
          <p:nvPr/>
        </p:nvSpPr>
        <p:spPr>
          <a:xfrm>
            <a:off x="7929545" y="2050213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M1</a:t>
            </a:r>
          </a:p>
        </p:txBody>
      </p:sp>
      <p:sp>
        <p:nvSpPr>
          <p:cNvPr id="23" name="Retângulo: Cantos Arredondados 24">
            <a:extLst>
              <a:ext uri="{FF2B5EF4-FFF2-40B4-BE49-F238E27FC236}">
                <a16:creationId xmlns:a16="http://schemas.microsoft.com/office/drawing/2014/main" id="{1B7EF3B9-31B1-4EB1-A9D6-B05C66B4C16D}"/>
              </a:ext>
            </a:extLst>
          </p:cNvPr>
          <p:cNvSpPr/>
          <p:nvPr/>
        </p:nvSpPr>
        <p:spPr>
          <a:xfrm>
            <a:off x="9270519" y="2339555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M2</a:t>
            </a:r>
          </a:p>
        </p:txBody>
      </p:sp>
      <p:sp>
        <p:nvSpPr>
          <p:cNvPr id="24" name="Retângulo: Cantos Arredondados 24">
            <a:extLst>
              <a:ext uri="{FF2B5EF4-FFF2-40B4-BE49-F238E27FC236}">
                <a16:creationId xmlns:a16="http://schemas.microsoft.com/office/drawing/2014/main" id="{742F60E4-806D-4A6E-B955-647E54832C39}"/>
              </a:ext>
            </a:extLst>
          </p:cNvPr>
          <p:cNvSpPr/>
          <p:nvPr/>
        </p:nvSpPr>
        <p:spPr>
          <a:xfrm>
            <a:off x="10454035" y="2782589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57099-CE31-49A0-9BCC-781087F12A2A}"/>
              </a:ext>
            </a:extLst>
          </p:cNvPr>
          <p:cNvSpPr/>
          <p:nvPr/>
        </p:nvSpPr>
        <p:spPr>
          <a:xfrm>
            <a:off x="7810588" y="4142035"/>
            <a:ext cx="3837914" cy="1908891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: Cantos Arredondados 24">
            <a:extLst>
              <a:ext uri="{FF2B5EF4-FFF2-40B4-BE49-F238E27FC236}">
                <a16:creationId xmlns:a16="http://schemas.microsoft.com/office/drawing/2014/main" id="{4EA209B3-C26D-437E-BC94-942B8EDDDE34}"/>
              </a:ext>
            </a:extLst>
          </p:cNvPr>
          <p:cNvSpPr/>
          <p:nvPr/>
        </p:nvSpPr>
        <p:spPr>
          <a:xfrm>
            <a:off x="8469545" y="3872036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Módulos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Externos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9" name="Retângulo: Cantos Arredondados 24">
            <a:extLst>
              <a:ext uri="{FF2B5EF4-FFF2-40B4-BE49-F238E27FC236}">
                <a16:creationId xmlns:a16="http://schemas.microsoft.com/office/drawing/2014/main" id="{136F2726-77C8-4F16-BD46-20634E419E14}"/>
              </a:ext>
            </a:extLst>
          </p:cNvPr>
          <p:cNvSpPr/>
          <p:nvPr/>
        </p:nvSpPr>
        <p:spPr>
          <a:xfrm>
            <a:off x="7929545" y="4672139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0" name="Retângulo: Cantos Arredondados 24">
            <a:extLst>
              <a:ext uri="{FF2B5EF4-FFF2-40B4-BE49-F238E27FC236}">
                <a16:creationId xmlns:a16="http://schemas.microsoft.com/office/drawing/2014/main" id="{953D3295-DC72-4FAB-82B3-D1BF86B461AF}"/>
              </a:ext>
            </a:extLst>
          </p:cNvPr>
          <p:cNvSpPr/>
          <p:nvPr/>
        </p:nvSpPr>
        <p:spPr>
          <a:xfrm>
            <a:off x="9270519" y="4961481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tângulo: Cantos Arredondados 24">
            <a:extLst>
              <a:ext uri="{FF2B5EF4-FFF2-40B4-BE49-F238E27FC236}">
                <a16:creationId xmlns:a16="http://schemas.microsoft.com/office/drawing/2014/main" id="{733EB8AF-F12C-47E6-B634-B5D8B39571F0}"/>
              </a:ext>
            </a:extLst>
          </p:cNvPr>
          <p:cNvSpPr/>
          <p:nvPr/>
        </p:nvSpPr>
        <p:spPr>
          <a:xfrm>
            <a:off x="10454035" y="5404515"/>
            <a:ext cx="1080000" cy="54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9B7BB-E943-4A2D-A049-C6BBCFEF20E4}"/>
              </a:ext>
            </a:extLst>
          </p:cNvPr>
          <p:cNvSpPr/>
          <p:nvPr/>
        </p:nvSpPr>
        <p:spPr>
          <a:xfrm>
            <a:off x="932884" y="2419116"/>
            <a:ext cx="4320000" cy="3809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8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82A3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sz="4000" b="1" dirty="0" err="1">
                <a:solidFill>
                  <a:srgbClr val="282A3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NgModule</a:t>
            </a:r>
            <a:r>
              <a:rPr lang="en-US" sz="4000" b="1" dirty="0">
                <a:solidFill>
                  <a:srgbClr val="282A3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[…]</a:t>
            </a:r>
          </a:p>
        </p:txBody>
      </p:sp>
      <p:cxnSp>
        <p:nvCxnSpPr>
          <p:cNvPr id="35" name="Conector de Seta Reta 25">
            <a:extLst>
              <a:ext uri="{FF2B5EF4-FFF2-40B4-BE49-F238E27FC236}">
                <a16:creationId xmlns:a16="http://schemas.microsoft.com/office/drawing/2014/main" id="{C42FA9C3-CCD2-4266-8014-2374C3AD95C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873214" y="2609555"/>
            <a:ext cx="4397305" cy="164480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3" name="Conector de Seta Reta 25">
            <a:extLst>
              <a:ext uri="{FF2B5EF4-FFF2-40B4-BE49-F238E27FC236}">
                <a16:creationId xmlns:a16="http://schemas.microsoft.com/office/drawing/2014/main" id="{DC1C24D5-0D9E-47A4-AFBB-DE0B34FAB70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873214" y="4514459"/>
            <a:ext cx="3056331" cy="4276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FD58F74B-B420-41BC-A994-B490480EA710}"/>
              </a:ext>
            </a:extLst>
          </p:cNvPr>
          <p:cNvSpPr/>
          <p:nvPr/>
        </p:nvSpPr>
        <p:spPr>
          <a:xfrm rot="-1200000">
            <a:off x="5649230" y="3428214"/>
            <a:ext cx="1800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6032B19-F950-4BEB-85CB-1CC7136F99E2}"/>
              </a:ext>
            </a:extLst>
          </p:cNvPr>
          <p:cNvSpPr/>
          <p:nvPr/>
        </p:nvSpPr>
        <p:spPr>
          <a:xfrm rot="480000">
            <a:off x="5544450" y="4574520"/>
            <a:ext cx="1800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</a:t>
            </a:r>
          </a:p>
        </p:txBody>
      </p:sp>
      <p:sp>
        <p:nvSpPr>
          <p:cNvPr id="27" name="Rectangle: Diagonal Corners Rounded 16">
            <a:extLst>
              <a:ext uri="{FF2B5EF4-FFF2-40B4-BE49-F238E27FC236}">
                <a16:creationId xmlns:a16="http://schemas.microsoft.com/office/drawing/2014/main" id="{8686A532-98D6-45E1-B832-CA5A5C55C80D}"/>
              </a:ext>
            </a:extLst>
          </p:cNvPr>
          <p:cNvSpPr/>
          <p:nvPr/>
        </p:nvSpPr>
        <p:spPr>
          <a:xfrm>
            <a:off x="1825852" y="-15184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Importando um </a:t>
            </a:r>
            <a:r>
              <a:rPr lang="en-US" sz="4000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Module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73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A7B3C542-269E-4C9A-8FA0-11282A3E1BA2}"/>
              </a:ext>
            </a:extLst>
          </p:cNvPr>
          <p:cNvSpPr txBox="1">
            <a:spLocks/>
          </p:cNvSpPr>
          <p:nvPr/>
        </p:nvSpPr>
        <p:spPr>
          <a:xfrm>
            <a:off x="671303" y="706882"/>
            <a:ext cx="1134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7F5E9-E552-48A9-9436-1361F02A4A56}"/>
              </a:ext>
            </a:extLst>
          </p:cNvPr>
          <p:cNvSpPr/>
          <p:nvPr/>
        </p:nvSpPr>
        <p:spPr>
          <a:xfrm>
            <a:off x="856029" y="2090172"/>
            <a:ext cx="1116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  <a:p>
            <a:pPr algn="ctr"/>
            <a:endParaRPr lang="pt-BR" sz="4800" b="1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3200" dirty="0">
                <a:solidFill>
                  <a:srgbClr val="FF0000"/>
                </a:solidFill>
                <a:latin typeface="Consolas" panose="020B0609020204030204" pitchFamily="49" charset="0"/>
              </a:rPr>
              <a:t>Ctrl + c</a:t>
            </a:r>
          </a:p>
        </p:txBody>
      </p:sp>
      <p:sp>
        <p:nvSpPr>
          <p:cNvPr id="13" name="Rectangle: Diagonal Corners Snipped 21">
            <a:extLst>
              <a:ext uri="{FF2B5EF4-FFF2-40B4-BE49-F238E27FC236}">
                <a16:creationId xmlns:a16="http://schemas.microsoft.com/office/drawing/2014/main" id="{414868E2-0B97-458E-BE65-F458126C2B5C}"/>
              </a:ext>
            </a:extLst>
          </p:cNvPr>
          <p:cNvSpPr/>
          <p:nvPr/>
        </p:nvSpPr>
        <p:spPr>
          <a:xfrm>
            <a:off x="1936029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Antes de começar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4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6">
            <a:extLst>
              <a:ext uri="{FF2B5EF4-FFF2-40B4-BE49-F238E27FC236}">
                <a16:creationId xmlns:a16="http://schemas.microsoft.com/office/drawing/2014/main" id="{BCDD7563-8049-42B8-BE78-41A10898570D}"/>
              </a:ext>
            </a:extLst>
          </p:cNvPr>
          <p:cNvSpPr/>
          <p:nvPr/>
        </p:nvSpPr>
        <p:spPr>
          <a:xfrm>
            <a:off x="1596000" y="2529000"/>
            <a:ext cx="900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rPr>
              <a:t>Aplicação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rPr>
              <a:t> Web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rPr>
              <a:t>tradicional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A149998C-3096-4235-A9EF-5E8BD14866C5}"/>
              </a:ext>
            </a:extLst>
          </p:cNvPr>
          <p:cNvSpPr/>
          <p:nvPr/>
        </p:nvSpPr>
        <p:spPr>
          <a:xfrm>
            <a:off x="4836000" y="2259000"/>
            <a:ext cx="2520000" cy="54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rPr>
              <a:t>Modelo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4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BD697851-076E-480D-97DB-E91BB7F1F12D}"/>
              </a:ext>
            </a:extLst>
          </p:cNvPr>
          <p:cNvSpPr txBox="1">
            <a:spLocks/>
          </p:cNvSpPr>
          <p:nvPr/>
        </p:nvSpPr>
        <p:spPr>
          <a:xfrm>
            <a:off x="671304" y="720000"/>
            <a:ext cx="1134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Precisamos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importar o módulo </a:t>
            </a:r>
            <a:r>
              <a:rPr lang="pt-BR" sz="2400" b="1" u="sng" dirty="0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HttpClientModule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 em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app.module.ts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7A8ECAA9-1FB0-4F4B-BAF8-CDEF68023A6E}"/>
              </a:ext>
            </a:extLst>
          </p:cNvPr>
          <p:cNvSpPr/>
          <p:nvPr/>
        </p:nvSpPr>
        <p:spPr>
          <a:xfrm>
            <a:off x="1008267" y="2196340"/>
            <a:ext cx="10494248" cy="4192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NgModule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1FA8C"/>
                </a:solidFill>
                <a:latin typeface="Consolas" panose="020B0609020204030204" pitchFamily="49" charset="0"/>
              </a:rPr>
              <a:t>@angular/core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1FA8C"/>
                </a:solidFill>
                <a:latin typeface="Consolas" panose="020B0609020204030204" pitchFamily="49" charset="0"/>
              </a:rPr>
              <a:t>@angular/platform-browser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’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1FA8C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AppRoutingModule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1FA8C"/>
                </a:solidFill>
                <a:latin typeface="Consolas" panose="020B0609020204030204" pitchFamily="49" charset="0"/>
              </a:rPr>
              <a:t>./app-</a:t>
            </a:r>
            <a:r>
              <a:rPr lang="en-US" sz="1200" dirty="0" err="1">
                <a:solidFill>
                  <a:srgbClr val="F1FA8C"/>
                </a:solidFill>
                <a:latin typeface="Consolas" panose="020B0609020204030204" pitchFamily="49" charset="0"/>
              </a:rPr>
              <a:t>routing.module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AppComponent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1FA8C"/>
                </a:solidFill>
                <a:latin typeface="Consolas" panose="020B0609020204030204" pitchFamily="49" charset="0"/>
              </a:rPr>
              <a:t>./</a:t>
            </a:r>
            <a:r>
              <a:rPr lang="en-US" sz="1200" dirty="0" err="1">
                <a:solidFill>
                  <a:srgbClr val="F1FA8C"/>
                </a:solidFill>
                <a:latin typeface="Consolas" panose="020B0609020204030204" pitchFamily="49" charset="0"/>
              </a:rPr>
              <a:t>app.component</a:t>
            </a:r>
            <a:r>
              <a:rPr lang="en-US" sz="1200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NgModule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declarations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AppComponent</a:t>
            </a:r>
            <a:endParaRPr 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imports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AppRoutingModule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providers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bootstrap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AppComponent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BE9FD"/>
                </a:solidFill>
                <a:latin typeface="Consolas" panose="020B0609020204030204" pitchFamily="49" charset="0"/>
              </a:rPr>
              <a:t>AppModule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B9CF6A-F188-48A6-BF73-036288DE7844}"/>
              </a:ext>
            </a:extLst>
          </p:cNvPr>
          <p:cNvSpPr/>
          <p:nvPr/>
        </p:nvSpPr>
        <p:spPr>
          <a:xfrm flipH="1">
            <a:off x="5860194" y="2764717"/>
            <a:ext cx="1080000" cy="5400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copiar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EEC686-6F5E-43E1-AD2C-C1021B75CA69}"/>
              </a:ext>
            </a:extLst>
          </p:cNvPr>
          <p:cNvSpPr/>
          <p:nvPr/>
        </p:nvSpPr>
        <p:spPr>
          <a:xfrm flipH="1">
            <a:off x="2917057" y="4972616"/>
            <a:ext cx="1440000" cy="5400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err="1">
                <a:solidFill>
                  <a:prstClr val="black"/>
                </a:solidFill>
                <a:latin typeface="Candara" panose="020E0502030303020204" pitchFamily="34" charset="0"/>
                <a:ea typeface="+mn-ea"/>
                <a:cs typeface="+mn-cs"/>
              </a:rPr>
              <a:t>completar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0153-EF4D-4721-9847-86EA85C8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7" y="1652839"/>
            <a:ext cx="2369999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0854D1-452D-4350-AAA1-2118A9FE03DE}"/>
              </a:ext>
            </a:extLst>
          </p:cNvPr>
          <p:cNvSpPr/>
          <p:nvPr/>
        </p:nvSpPr>
        <p:spPr>
          <a:xfrm>
            <a:off x="1008267" y="2843868"/>
            <a:ext cx="4851927" cy="34294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9E8DD-F307-4752-B2A2-A3548F0895E7}"/>
              </a:ext>
            </a:extLst>
          </p:cNvPr>
          <p:cNvSpPr/>
          <p:nvPr/>
        </p:nvSpPr>
        <p:spPr>
          <a:xfrm>
            <a:off x="1008268" y="5115684"/>
            <a:ext cx="1908790" cy="2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Diagonal Corners Snipped 21">
            <a:extLst>
              <a:ext uri="{FF2B5EF4-FFF2-40B4-BE49-F238E27FC236}">
                <a16:creationId xmlns:a16="http://schemas.microsoft.com/office/drawing/2014/main" id="{3EDB01AA-16C2-4449-8422-22ADEFD39B94}"/>
              </a:ext>
            </a:extLst>
          </p:cNvPr>
          <p:cNvSpPr/>
          <p:nvPr/>
        </p:nvSpPr>
        <p:spPr>
          <a:xfrm>
            <a:off x="1936029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Importando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HttpClientModule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328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E670DEA-1540-4722-9D6D-DFD88C908928}"/>
              </a:ext>
            </a:extLst>
          </p:cNvPr>
          <p:cNvSpPr txBox="1">
            <a:spLocks/>
          </p:cNvSpPr>
          <p:nvPr/>
        </p:nvSpPr>
        <p:spPr>
          <a:xfrm>
            <a:off x="671305" y="720000"/>
            <a:ext cx="1134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Vamos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organizar nossos artefatos em pastas:</a:t>
            </a: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Pelo Prompt de Comando, entrar na pasta: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B6A0067C-2CBF-4BBE-B628-63292F42320D}"/>
              </a:ext>
            </a:extLst>
          </p:cNvPr>
          <p:cNvSpPr/>
          <p:nvPr/>
        </p:nvSpPr>
        <p:spPr>
          <a:xfrm>
            <a:off x="915927" y="5454819"/>
            <a:ext cx="96663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mkdir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services</a:t>
            </a:r>
            <a:endParaRPr lang="pt-PT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6448E295-8FE6-4D8B-B491-60B479C4BF07}"/>
              </a:ext>
            </a:extLst>
          </p:cNvPr>
          <p:cNvSpPr/>
          <p:nvPr/>
        </p:nvSpPr>
        <p:spPr>
          <a:xfrm>
            <a:off x="915927" y="3898109"/>
            <a:ext cx="96663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mkdir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components</a:t>
            </a:r>
            <a:endParaRPr lang="pt-PT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C3FC83F4-7BF1-4DAC-816A-8D537C9EAF30}"/>
              </a:ext>
            </a:extLst>
          </p:cNvPr>
          <p:cNvSpPr/>
          <p:nvPr/>
        </p:nvSpPr>
        <p:spPr>
          <a:xfrm>
            <a:off x="915927" y="4676464"/>
            <a:ext cx="96663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err="1">
                <a:solidFill>
                  <a:schemeClr val="bg1"/>
                </a:solidFill>
                <a:latin typeface="Consolas" panose="020B0609020204030204" pitchFamily="49" charset="0"/>
              </a:rPr>
              <a:t>mkdir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models</a:t>
            </a:r>
            <a:endParaRPr lang="pt-PT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7409C48C-15F1-48E0-87E2-58966981314F}"/>
              </a:ext>
            </a:extLst>
          </p:cNvPr>
          <p:cNvSpPr/>
          <p:nvPr/>
        </p:nvSpPr>
        <p:spPr>
          <a:xfrm>
            <a:off x="915927" y="1618232"/>
            <a:ext cx="9666348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cd .\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\app\</a:t>
            </a:r>
            <a:endParaRPr lang="pt-PT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194A7858-38DA-4E28-88F1-B3A843BEDDCB}"/>
              </a:ext>
            </a:extLst>
          </p:cNvPr>
          <p:cNvSpPr/>
          <p:nvPr/>
        </p:nvSpPr>
        <p:spPr>
          <a:xfrm>
            <a:off x="1936029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Organizando o Projeto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8FA8B0-99A7-46F1-8E12-A520F244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73" y="2203859"/>
            <a:ext cx="5644478" cy="3960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7305AD4-9FAC-4E73-AD94-1A2E9FE85D89}"/>
              </a:ext>
            </a:extLst>
          </p:cNvPr>
          <p:cNvSpPr/>
          <p:nvPr/>
        </p:nvSpPr>
        <p:spPr>
          <a:xfrm flipH="1">
            <a:off x="10232797" y="3813563"/>
            <a:ext cx="720000" cy="72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6747139-EC31-4516-A5B8-E353014B63E0}"/>
              </a:ext>
            </a:extLst>
          </p:cNvPr>
          <p:cNvSpPr/>
          <p:nvPr/>
        </p:nvSpPr>
        <p:spPr>
          <a:xfrm flipH="1">
            <a:off x="10232797" y="4597766"/>
            <a:ext cx="720000" cy="72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CFA5724-1C6D-4A0F-B195-305F6475C537}"/>
              </a:ext>
            </a:extLst>
          </p:cNvPr>
          <p:cNvSpPr/>
          <p:nvPr/>
        </p:nvSpPr>
        <p:spPr>
          <a:xfrm flipH="1">
            <a:off x="10232797" y="5381968"/>
            <a:ext cx="720000" cy="72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31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4">
            <a:extLst>
              <a:ext uri="{FF2B5EF4-FFF2-40B4-BE49-F238E27FC236}">
                <a16:creationId xmlns:a16="http://schemas.microsoft.com/office/drawing/2014/main" id="{1CFE22D0-0C14-4C29-8142-4FFFADD41B34}"/>
              </a:ext>
            </a:extLst>
          </p:cNvPr>
          <p:cNvSpPr/>
          <p:nvPr/>
        </p:nvSpPr>
        <p:spPr>
          <a:xfrm>
            <a:off x="8317767" y="1608368"/>
            <a:ext cx="3080551" cy="90552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Não Existe</a:t>
            </a:r>
          </a:p>
        </p:txBody>
      </p:sp>
      <p:sp>
        <p:nvSpPr>
          <p:cNvPr id="14" name="Retângulo: Cantos Arredondados 6">
            <a:extLst>
              <a:ext uri="{FF2B5EF4-FFF2-40B4-BE49-F238E27FC236}">
                <a16:creationId xmlns:a16="http://schemas.microsoft.com/office/drawing/2014/main" id="{9A8BE1C1-6B05-45C1-B323-7B97B19D5BF0}"/>
              </a:ext>
            </a:extLst>
          </p:cNvPr>
          <p:cNvSpPr/>
          <p:nvPr/>
        </p:nvSpPr>
        <p:spPr>
          <a:xfrm>
            <a:off x="8479043" y="4387005"/>
            <a:ext cx="3080551" cy="9055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Pronto</a:t>
            </a:r>
          </a:p>
        </p:txBody>
      </p:sp>
      <p:cxnSp>
        <p:nvCxnSpPr>
          <p:cNvPr id="16" name="Conector: Angulado 7">
            <a:extLst>
              <a:ext uri="{FF2B5EF4-FFF2-40B4-BE49-F238E27FC236}">
                <a16:creationId xmlns:a16="http://schemas.microsoft.com/office/drawing/2014/main" id="{F9B66565-27FD-496C-A21D-4D72E4D50494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8317767" y="2061128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08775F18-AEBD-49F5-96A1-979870DDC55C}"/>
              </a:ext>
            </a:extLst>
          </p:cNvPr>
          <p:cNvSpPr/>
          <p:nvPr/>
        </p:nvSpPr>
        <p:spPr>
          <a:xfrm>
            <a:off x="7011232" y="2762140"/>
            <a:ext cx="2160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constructor()</a:t>
            </a:r>
          </a:p>
        </p:txBody>
      </p:sp>
      <p:cxnSp>
        <p:nvCxnSpPr>
          <p:cNvPr id="22" name="Conector: Angulado 10">
            <a:extLst>
              <a:ext uri="{FF2B5EF4-FFF2-40B4-BE49-F238E27FC236}">
                <a16:creationId xmlns:a16="http://schemas.microsoft.com/office/drawing/2014/main" id="{CABF2A13-E016-4888-8254-8AAB53EEA76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H="1" flipV="1">
            <a:off x="11398318" y="2061129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" name="Seta: Curva para Cima 35">
            <a:extLst>
              <a:ext uri="{FF2B5EF4-FFF2-40B4-BE49-F238E27FC236}">
                <a16:creationId xmlns:a16="http://schemas.microsoft.com/office/drawing/2014/main" id="{988C96D0-1F4C-4290-B2EA-355086F2C5D9}"/>
              </a:ext>
            </a:extLst>
          </p:cNvPr>
          <p:cNvSpPr/>
          <p:nvPr/>
        </p:nvSpPr>
        <p:spPr>
          <a:xfrm>
            <a:off x="9622456" y="5372853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E2378BC-C697-42A3-8C45-EAD9AEC6A63B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Ciclo</a:t>
            </a:r>
            <a:r>
              <a:rPr lang="en-US" sz="3200" b="1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vida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:: Component e Service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8">
            <a:extLst>
              <a:ext uri="{FF2B5EF4-FFF2-40B4-BE49-F238E27FC236}">
                <a16:creationId xmlns:a16="http://schemas.microsoft.com/office/drawing/2014/main" id="{19D922FE-CC6A-439B-8551-281B009721BA}"/>
              </a:ext>
            </a:extLst>
          </p:cNvPr>
          <p:cNvSpPr/>
          <p:nvPr/>
        </p:nvSpPr>
        <p:spPr>
          <a:xfrm>
            <a:off x="7011232" y="3584702"/>
            <a:ext cx="2160000" cy="54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ngOnInit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3E26B442-869C-46FE-9855-49267FED698D}"/>
              </a:ext>
            </a:extLst>
          </p:cNvPr>
          <p:cNvSpPr txBox="1"/>
          <p:nvPr/>
        </p:nvSpPr>
        <p:spPr>
          <a:xfrm>
            <a:off x="863996" y="5588000"/>
            <a:ext cx="8323362" cy="1003300"/>
          </a:xfrm>
          <a:prstGeom prst="rect">
            <a:avLst/>
          </a:prstGeom>
          <a:noFill/>
          <a:ln w="12700">
            <a:solidFill>
              <a:sysClr val="window" lastClr="FFFFFF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Nota: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ngOnInit()</a:t>
            </a: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é da interface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OnInit</a:t>
            </a:r>
          </a:p>
        </p:txBody>
      </p:sp>
    </p:spTree>
    <p:extLst>
      <p:ext uri="{BB962C8B-B14F-4D97-AF65-F5344CB8AC3E}">
        <p14:creationId xmlns:p14="http://schemas.microsoft.com/office/powerpoint/2010/main" val="2824826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D04592C-5789-4CC0-AE59-138E90AB87A3}"/>
              </a:ext>
            </a:extLst>
          </p:cNvPr>
          <p:cNvSpPr/>
          <p:nvPr/>
        </p:nvSpPr>
        <p:spPr>
          <a:xfrm>
            <a:off x="6189424" y="2694043"/>
            <a:ext cx="720000" cy="540000"/>
          </a:xfrm>
          <a:prstGeom prst="righ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CaixaDeTexto 4">
            <a:extLst>
              <a:ext uri="{FF2B5EF4-FFF2-40B4-BE49-F238E27FC236}">
                <a16:creationId xmlns:a16="http://schemas.microsoft.com/office/drawing/2014/main" id="{EC1E1527-A54E-48F7-A519-55AC1DF25629}"/>
              </a:ext>
            </a:extLst>
          </p:cNvPr>
          <p:cNvSpPr txBox="1"/>
          <p:nvPr/>
        </p:nvSpPr>
        <p:spPr>
          <a:xfrm>
            <a:off x="789424" y="1794043"/>
            <a:ext cx="5400000" cy="1440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2060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800" b="1" i="1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Injeções </a:t>
            </a:r>
            <a:r>
              <a:rPr kumimoji="0" lang="pt-BR" sz="2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 </a:t>
            </a:r>
            <a:r>
              <a:rPr kumimoji="0" lang="pt-BR" sz="2800" b="1" i="1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dependência</a:t>
            </a:r>
            <a:r>
              <a:rPr kumimoji="0" lang="pt-BR" sz="2800" b="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acontecem no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construtor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tângulo: Cantos Arredondados 4">
            <a:extLst>
              <a:ext uri="{FF2B5EF4-FFF2-40B4-BE49-F238E27FC236}">
                <a16:creationId xmlns:a16="http://schemas.microsoft.com/office/drawing/2014/main" id="{1CFE22D0-0C14-4C29-8142-4FFFADD41B34}"/>
              </a:ext>
            </a:extLst>
          </p:cNvPr>
          <p:cNvSpPr/>
          <p:nvPr/>
        </p:nvSpPr>
        <p:spPr>
          <a:xfrm>
            <a:off x="8317767" y="1608368"/>
            <a:ext cx="3080551" cy="90552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Não Existe</a:t>
            </a:r>
          </a:p>
        </p:txBody>
      </p:sp>
      <p:sp>
        <p:nvSpPr>
          <p:cNvPr id="14" name="Retângulo: Cantos Arredondados 6">
            <a:extLst>
              <a:ext uri="{FF2B5EF4-FFF2-40B4-BE49-F238E27FC236}">
                <a16:creationId xmlns:a16="http://schemas.microsoft.com/office/drawing/2014/main" id="{9A8BE1C1-6B05-45C1-B323-7B97B19D5BF0}"/>
              </a:ext>
            </a:extLst>
          </p:cNvPr>
          <p:cNvSpPr/>
          <p:nvPr/>
        </p:nvSpPr>
        <p:spPr>
          <a:xfrm>
            <a:off x="8479043" y="4387005"/>
            <a:ext cx="3080551" cy="9055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Pronto</a:t>
            </a:r>
          </a:p>
        </p:txBody>
      </p:sp>
      <p:cxnSp>
        <p:nvCxnSpPr>
          <p:cNvPr id="16" name="Conector: Angulado 7">
            <a:extLst>
              <a:ext uri="{FF2B5EF4-FFF2-40B4-BE49-F238E27FC236}">
                <a16:creationId xmlns:a16="http://schemas.microsoft.com/office/drawing/2014/main" id="{F9B66565-27FD-496C-A21D-4D72E4D50494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8317767" y="2061128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08775F18-AEBD-49F5-96A1-979870DDC55C}"/>
              </a:ext>
            </a:extLst>
          </p:cNvPr>
          <p:cNvSpPr/>
          <p:nvPr/>
        </p:nvSpPr>
        <p:spPr>
          <a:xfrm>
            <a:off x="7011232" y="2762140"/>
            <a:ext cx="2160000" cy="54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constructor()</a:t>
            </a:r>
          </a:p>
        </p:txBody>
      </p:sp>
      <p:cxnSp>
        <p:nvCxnSpPr>
          <p:cNvPr id="22" name="Conector: Angulado 10">
            <a:extLst>
              <a:ext uri="{FF2B5EF4-FFF2-40B4-BE49-F238E27FC236}">
                <a16:creationId xmlns:a16="http://schemas.microsoft.com/office/drawing/2014/main" id="{CABF2A13-E016-4888-8254-8AAB53EEA76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H="1" flipV="1">
            <a:off x="11398318" y="2061129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" name="Seta: Curva para Cima 35">
            <a:extLst>
              <a:ext uri="{FF2B5EF4-FFF2-40B4-BE49-F238E27FC236}">
                <a16:creationId xmlns:a16="http://schemas.microsoft.com/office/drawing/2014/main" id="{988C96D0-1F4C-4290-B2EA-355086F2C5D9}"/>
              </a:ext>
            </a:extLst>
          </p:cNvPr>
          <p:cNvSpPr/>
          <p:nvPr/>
        </p:nvSpPr>
        <p:spPr>
          <a:xfrm>
            <a:off x="9622456" y="5372853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16">
            <a:extLst>
              <a:ext uri="{FF2B5EF4-FFF2-40B4-BE49-F238E27FC236}">
                <a16:creationId xmlns:a16="http://schemas.microsoft.com/office/drawing/2014/main" id="{D7D6E16E-717E-49D5-A7F7-C1C48E1A2E04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Ciclo</a:t>
            </a:r>
            <a:r>
              <a:rPr lang="en-US" sz="3200" b="1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vida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:: Component e Service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8">
            <a:extLst>
              <a:ext uri="{FF2B5EF4-FFF2-40B4-BE49-F238E27FC236}">
                <a16:creationId xmlns:a16="http://schemas.microsoft.com/office/drawing/2014/main" id="{4C6F8170-D3D4-4AF8-8E87-A12C7CE9DA68}"/>
              </a:ext>
            </a:extLst>
          </p:cNvPr>
          <p:cNvSpPr/>
          <p:nvPr/>
        </p:nvSpPr>
        <p:spPr>
          <a:xfrm>
            <a:off x="7011232" y="3584702"/>
            <a:ext cx="2160000" cy="54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ngOnInit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0885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4">
            <a:extLst>
              <a:ext uri="{FF2B5EF4-FFF2-40B4-BE49-F238E27FC236}">
                <a16:creationId xmlns:a16="http://schemas.microsoft.com/office/drawing/2014/main" id="{1CFE22D0-0C14-4C29-8142-4FFFADD41B34}"/>
              </a:ext>
            </a:extLst>
          </p:cNvPr>
          <p:cNvSpPr/>
          <p:nvPr/>
        </p:nvSpPr>
        <p:spPr>
          <a:xfrm>
            <a:off x="8317767" y="1608368"/>
            <a:ext cx="3080551" cy="90552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Não Existe</a:t>
            </a:r>
          </a:p>
        </p:txBody>
      </p:sp>
      <p:sp>
        <p:nvSpPr>
          <p:cNvPr id="14" name="Retângulo: Cantos Arredondados 6">
            <a:extLst>
              <a:ext uri="{FF2B5EF4-FFF2-40B4-BE49-F238E27FC236}">
                <a16:creationId xmlns:a16="http://schemas.microsoft.com/office/drawing/2014/main" id="{9A8BE1C1-6B05-45C1-B323-7B97B19D5BF0}"/>
              </a:ext>
            </a:extLst>
          </p:cNvPr>
          <p:cNvSpPr/>
          <p:nvPr/>
        </p:nvSpPr>
        <p:spPr>
          <a:xfrm>
            <a:off x="8479043" y="4387005"/>
            <a:ext cx="3080551" cy="9055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Pronto</a:t>
            </a:r>
          </a:p>
        </p:txBody>
      </p:sp>
      <p:cxnSp>
        <p:nvCxnSpPr>
          <p:cNvPr id="16" name="Conector: Angulado 7">
            <a:extLst>
              <a:ext uri="{FF2B5EF4-FFF2-40B4-BE49-F238E27FC236}">
                <a16:creationId xmlns:a16="http://schemas.microsoft.com/office/drawing/2014/main" id="{F9B66565-27FD-496C-A21D-4D72E4D50494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8317767" y="2061128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08775F18-AEBD-49F5-96A1-979870DDC55C}"/>
              </a:ext>
            </a:extLst>
          </p:cNvPr>
          <p:cNvSpPr/>
          <p:nvPr/>
        </p:nvSpPr>
        <p:spPr>
          <a:xfrm>
            <a:off x="7011232" y="2762140"/>
            <a:ext cx="2160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constructor()</a:t>
            </a:r>
          </a:p>
        </p:txBody>
      </p:sp>
      <p:cxnSp>
        <p:nvCxnSpPr>
          <p:cNvPr id="22" name="Conector: Angulado 10">
            <a:extLst>
              <a:ext uri="{FF2B5EF4-FFF2-40B4-BE49-F238E27FC236}">
                <a16:creationId xmlns:a16="http://schemas.microsoft.com/office/drawing/2014/main" id="{CABF2A13-E016-4888-8254-8AAB53EEA76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H="1" flipV="1">
            <a:off x="11398318" y="2061129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" name="Seta: Curva para Cima 35">
            <a:extLst>
              <a:ext uri="{FF2B5EF4-FFF2-40B4-BE49-F238E27FC236}">
                <a16:creationId xmlns:a16="http://schemas.microsoft.com/office/drawing/2014/main" id="{988C96D0-1F4C-4290-B2EA-355086F2C5D9}"/>
              </a:ext>
            </a:extLst>
          </p:cNvPr>
          <p:cNvSpPr/>
          <p:nvPr/>
        </p:nvSpPr>
        <p:spPr>
          <a:xfrm>
            <a:off x="9622456" y="5372853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D841A949-7514-49FD-B1B5-8EE6315170A5}"/>
              </a:ext>
            </a:extLst>
          </p:cNvPr>
          <p:cNvSpPr txBox="1"/>
          <p:nvPr/>
        </p:nvSpPr>
        <p:spPr>
          <a:xfrm>
            <a:off x="789424" y="3625414"/>
            <a:ext cx="5400000" cy="1440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2060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800" b="1" i="1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Inicializações</a:t>
            </a:r>
            <a:r>
              <a:rPr kumimoji="0" lang="pt-BR" sz="2800" b="1" i="1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pt-BR" sz="2800" i="1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podem ser feitas aqui</a:t>
            </a:r>
            <a:endParaRPr kumimoji="0" lang="pt-BR" sz="2800" i="1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DD8E5A61-7319-462E-9F8D-3459DD3F4FCF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Ciclo</a:t>
            </a:r>
            <a:r>
              <a:rPr lang="en-US" sz="3200" b="1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vida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:: Component e Service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ângulo 8">
            <a:extLst>
              <a:ext uri="{FF2B5EF4-FFF2-40B4-BE49-F238E27FC236}">
                <a16:creationId xmlns:a16="http://schemas.microsoft.com/office/drawing/2014/main" id="{10F557D8-66C1-4602-93BA-7FE06634D371}"/>
              </a:ext>
            </a:extLst>
          </p:cNvPr>
          <p:cNvSpPr/>
          <p:nvPr/>
        </p:nvSpPr>
        <p:spPr>
          <a:xfrm>
            <a:off x="7011232" y="3584702"/>
            <a:ext cx="2160000" cy="54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ngOnInit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09D706F-ACF9-471C-B7EB-58E45F9FCC3F}"/>
              </a:ext>
            </a:extLst>
          </p:cNvPr>
          <p:cNvSpPr/>
          <p:nvPr/>
        </p:nvSpPr>
        <p:spPr>
          <a:xfrm>
            <a:off x="6189424" y="2694043"/>
            <a:ext cx="720000" cy="540000"/>
          </a:xfrm>
          <a:prstGeom prst="righ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CaixaDeTexto 4">
            <a:extLst>
              <a:ext uri="{FF2B5EF4-FFF2-40B4-BE49-F238E27FC236}">
                <a16:creationId xmlns:a16="http://schemas.microsoft.com/office/drawing/2014/main" id="{8BC175D1-6B5D-4B90-A009-8AC3DE640142}"/>
              </a:ext>
            </a:extLst>
          </p:cNvPr>
          <p:cNvSpPr txBox="1"/>
          <p:nvPr/>
        </p:nvSpPr>
        <p:spPr>
          <a:xfrm>
            <a:off x="789424" y="1794043"/>
            <a:ext cx="540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800" b="1" i="1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Injeções </a:t>
            </a:r>
            <a:r>
              <a:rPr kumimoji="0" lang="pt-BR" sz="2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 </a:t>
            </a:r>
            <a:r>
              <a:rPr kumimoji="0" lang="pt-BR" sz="2800" b="1" i="1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dependência</a:t>
            </a:r>
            <a:r>
              <a:rPr kumimoji="0" lang="pt-BR" sz="2800" b="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acontecem no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construtor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2F545EA-E38B-4B18-BACE-9B84B38B134B}"/>
              </a:ext>
            </a:extLst>
          </p:cNvPr>
          <p:cNvSpPr/>
          <p:nvPr/>
        </p:nvSpPr>
        <p:spPr>
          <a:xfrm>
            <a:off x="6189424" y="3625414"/>
            <a:ext cx="720000" cy="540000"/>
          </a:xfrm>
          <a:prstGeom prst="righ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9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4">
            <a:extLst>
              <a:ext uri="{FF2B5EF4-FFF2-40B4-BE49-F238E27FC236}">
                <a16:creationId xmlns:a16="http://schemas.microsoft.com/office/drawing/2014/main" id="{1CFE22D0-0C14-4C29-8142-4FFFADD41B34}"/>
              </a:ext>
            </a:extLst>
          </p:cNvPr>
          <p:cNvSpPr/>
          <p:nvPr/>
        </p:nvSpPr>
        <p:spPr>
          <a:xfrm>
            <a:off x="8317767" y="1608368"/>
            <a:ext cx="3080551" cy="90552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Não Existe</a:t>
            </a:r>
          </a:p>
        </p:txBody>
      </p:sp>
      <p:sp>
        <p:nvSpPr>
          <p:cNvPr id="14" name="Retângulo: Cantos Arredondados 6">
            <a:extLst>
              <a:ext uri="{FF2B5EF4-FFF2-40B4-BE49-F238E27FC236}">
                <a16:creationId xmlns:a16="http://schemas.microsoft.com/office/drawing/2014/main" id="{9A8BE1C1-6B05-45C1-B323-7B97B19D5BF0}"/>
              </a:ext>
            </a:extLst>
          </p:cNvPr>
          <p:cNvSpPr/>
          <p:nvPr/>
        </p:nvSpPr>
        <p:spPr>
          <a:xfrm>
            <a:off x="8479043" y="4387005"/>
            <a:ext cx="3080551" cy="9055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Pronto</a:t>
            </a:r>
          </a:p>
        </p:txBody>
      </p:sp>
      <p:cxnSp>
        <p:nvCxnSpPr>
          <p:cNvPr id="16" name="Conector: Angulado 7">
            <a:extLst>
              <a:ext uri="{FF2B5EF4-FFF2-40B4-BE49-F238E27FC236}">
                <a16:creationId xmlns:a16="http://schemas.microsoft.com/office/drawing/2014/main" id="{F9B66565-27FD-496C-A21D-4D72E4D50494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8317767" y="2061128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2" name="Conector: Angulado 10">
            <a:extLst>
              <a:ext uri="{FF2B5EF4-FFF2-40B4-BE49-F238E27FC236}">
                <a16:creationId xmlns:a16="http://schemas.microsoft.com/office/drawing/2014/main" id="{CABF2A13-E016-4888-8254-8AAB53EEA76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H="1" flipV="1">
            <a:off x="11398318" y="2061129"/>
            <a:ext cx="161276" cy="2778637"/>
          </a:xfrm>
          <a:prstGeom prst="bentConnector3">
            <a:avLst>
              <a:gd name="adj1" fmla="val -14174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" name="Seta: Curva para Cima 35">
            <a:extLst>
              <a:ext uri="{FF2B5EF4-FFF2-40B4-BE49-F238E27FC236}">
                <a16:creationId xmlns:a16="http://schemas.microsoft.com/office/drawing/2014/main" id="{988C96D0-1F4C-4290-B2EA-355086F2C5D9}"/>
              </a:ext>
            </a:extLst>
          </p:cNvPr>
          <p:cNvSpPr/>
          <p:nvPr/>
        </p:nvSpPr>
        <p:spPr>
          <a:xfrm>
            <a:off x="9622456" y="5372853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DD8E5A61-7319-462E-9F8D-3459DD3F4FCF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Ciclo</a:t>
            </a:r>
            <a:r>
              <a:rPr lang="en-US" sz="3200" b="1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  <a:cs typeface="Calibri" panose="020F0502020204030204" pitchFamily="34" charset="0"/>
              </a:rPr>
              <a:t>vida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:: Component e Service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1E9E8144-73C7-4904-91FE-81BC54234A23}"/>
              </a:ext>
            </a:extLst>
          </p:cNvPr>
          <p:cNvSpPr/>
          <p:nvPr/>
        </p:nvSpPr>
        <p:spPr>
          <a:xfrm>
            <a:off x="526473" y="1317571"/>
            <a:ext cx="6339609" cy="4137692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@angular/core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selector: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app-book-table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templateUrl: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./book-table.component.html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styleUrls: [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./book-table.component.scss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BookTableComponent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552D75-83E2-4A2A-8CA7-114C270E6A79}"/>
              </a:ext>
            </a:extLst>
          </p:cNvPr>
          <p:cNvSpPr/>
          <p:nvPr/>
        </p:nvSpPr>
        <p:spPr>
          <a:xfrm>
            <a:off x="739097" y="4073143"/>
            <a:ext cx="2355086" cy="849839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74CB9553-7E5F-42D6-8027-02D106332285}"/>
              </a:ext>
            </a:extLst>
          </p:cNvPr>
          <p:cNvSpPr/>
          <p:nvPr/>
        </p:nvSpPr>
        <p:spPr>
          <a:xfrm>
            <a:off x="739096" y="3550097"/>
            <a:ext cx="2071294" cy="39166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FE56D3A0-7D08-4748-A30B-6953C6627C3B}"/>
              </a:ext>
            </a:extLst>
          </p:cNvPr>
          <p:cNvSpPr/>
          <p:nvPr/>
        </p:nvSpPr>
        <p:spPr>
          <a:xfrm>
            <a:off x="2720296" y="1353764"/>
            <a:ext cx="863413" cy="41038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5575EB9-A7B3-4F20-8C8A-77489CF75E48}"/>
              </a:ext>
            </a:extLst>
          </p:cNvPr>
          <p:cNvSpPr/>
          <p:nvPr/>
        </p:nvSpPr>
        <p:spPr>
          <a:xfrm>
            <a:off x="4120130" y="3079839"/>
            <a:ext cx="2009992" cy="39166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tângulo 9">
            <a:extLst>
              <a:ext uri="{FF2B5EF4-FFF2-40B4-BE49-F238E27FC236}">
                <a16:creationId xmlns:a16="http://schemas.microsoft.com/office/drawing/2014/main" id="{08775F18-AEBD-49F5-96A1-979870DDC55C}"/>
              </a:ext>
            </a:extLst>
          </p:cNvPr>
          <p:cNvSpPr/>
          <p:nvPr/>
        </p:nvSpPr>
        <p:spPr>
          <a:xfrm>
            <a:off x="7011232" y="2762140"/>
            <a:ext cx="2160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constructor()</a:t>
            </a:r>
          </a:p>
        </p:txBody>
      </p:sp>
      <p:sp>
        <p:nvSpPr>
          <p:cNvPr id="17" name="Retângulo 8">
            <a:extLst>
              <a:ext uri="{FF2B5EF4-FFF2-40B4-BE49-F238E27FC236}">
                <a16:creationId xmlns:a16="http://schemas.microsoft.com/office/drawing/2014/main" id="{10F557D8-66C1-4602-93BA-7FE06634D371}"/>
              </a:ext>
            </a:extLst>
          </p:cNvPr>
          <p:cNvSpPr/>
          <p:nvPr/>
        </p:nvSpPr>
        <p:spPr>
          <a:xfrm>
            <a:off x="7011232" y="3584702"/>
            <a:ext cx="2160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ngOnInit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1106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DD8E5A61-7319-462E-9F8D-3459DD3F4FCF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Injeções de Dependência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bo 22">
            <a:extLst>
              <a:ext uri="{FF2B5EF4-FFF2-40B4-BE49-F238E27FC236}">
                <a16:creationId xmlns:a16="http://schemas.microsoft.com/office/drawing/2014/main" id="{394C9A3D-0093-4372-88B5-25A9E03AD2CC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9" name="Cubo 17">
            <a:extLst>
              <a:ext uri="{FF2B5EF4-FFF2-40B4-BE49-F238E27FC236}">
                <a16:creationId xmlns:a16="http://schemas.microsoft.com/office/drawing/2014/main" id="{F8C201E1-1223-4D50-99BC-028A35C282B9}"/>
              </a:ext>
            </a:extLst>
          </p:cNvPr>
          <p:cNvSpPr/>
          <p:nvPr/>
        </p:nvSpPr>
        <p:spPr>
          <a:xfrm>
            <a:off x="1793831" y="2390279"/>
            <a:ext cx="2520000" cy="108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atin typeface="Consolas" panose="020B0609020204030204" pitchFamily="49" charset="0"/>
              </a:rPr>
              <a:t>Component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3168F6-D970-4BEB-9004-D200D400E9E0}"/>
              </a:ext>
            </a:extLst>
          </p:cNvPr>
          <p:cNvGrpSpPr/>
          <p:nvPr/>
        </p:nvGrpSpPr>
        <p:grpSpPr>
          <a:xfrm>
            <a:off x="4429105" y="2754877"/>
            <a:ext cx="540000" cy="330253"/>
            <a:chOff x="4523159" y="2754877"/>
            <a:chExt cx="540000" cy="330253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C5F3BE5-874C-433C-9A00-054A992CEACD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006B508-4A07-41E5-9051-FEE72F306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Retângulo: Cantos Arredondados 24">
            <a:extLst>
              <a:ext uri="{FF2B5EF4-FFF2-40B4-BE49-F238E27FC236}">
                <a16:creationId xmlns:a16="http://schemas.microsoft.com/office/drawing/2014/main" id="{38CEBB22-7F91-48BD-AB09-189301C94FDE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9235AE-07FC-4DC3-81B0-034A341C0A13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721DB02-BF7A-4848-9F72-4B687950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BA21CB2-0278-48AD-911E-C8134B167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901A7E-068C-4BA7-9CDF-17425275E343}"/>
              </a:ext>
            </a:extLst>
          </p:cNvPr>
          <p:cNvSpPr/>
          <p:nvPr/>
        </p:nvSpPr>
        <p:spPr>
          <a:xfrm>
            <a:off x="4096670" y="4148967"/>
            <a:ext cx="4659402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Dependências</a:t>
            </a:r>
            <a:endParaRPr lang="pt-BR" sz="2400" b="1" i="1" u="sng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D215B891-8416-4F55-8713-472ADD56EA0C}"/>
              </a:ext>
            </a:extLst>
          </p:cNvPr>
          <p:cNvSpPr/>
          <p:nvPr/>
        </p:nvSpPr>
        <p:spPr>
          <a:xfrm>
            <a:off x="4319241" y="3449623"/>
            <a:ext cx="720000" cy="72000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AF1A649E-8D04-469A-9C11-BC32F3D5FD4C}"/>
              </a:ext>
            </a:extLst>
          </p:cNvPr>
          <p:cNvSpPr/>
          <p:nvPr/>
        </p:nvSpPr>
        <p:spPr>
          <a:xfrm>
            <a:off x="7719653" y="3449623"/>
            <a:ext cx="720000" cy="72000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06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DD8E5A61-7319-462E-9F8D-3459DD3F4FCF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Injeções de Dependência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bo 22">
            <a:extLst>
              <a:ext uri="{FF2B5EF4-FFF2-40B4-BE49-F238E27FC236}">
                <a16:creationId xmlns:a16="http://schemas.microsoft.com/office/drawing/2014/main" id="{394C9A3D-0093-4372-88B5-25A9E03AD2CC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9" name="Cubo 17">
            <a:extLst>
              <a:ext uri="{FF2B5EF4-FFF2-40B4-BE49-F238E27FC236}">
                <a16:creationId xmlns:a16="http://schemas.microsoft.com/office/drawing/2014/main" id="{F8C201E1-1223-4D50-99BC-028A35C282B9}"/>
              </a:ext>
            </a:extLst>
          </p:cNvPr>
          <p:cNvSpPr/>
          <p:nvPr/>
        </p:nvSpPr>
        <p:spPr>
          <a:xfrm>
            <a:off x="1793831" y="2390279"/>
            <a:ext cx="2520000" cy="108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atin typeface="Consolas" panose="020B0609020204030204" pitchFamily="49" charset="0"/>
              </a:rPr>
              <a:t>Component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3168F6-D970-4BEB-9004-D200D400E9E0}"/>
              </a:ext>
            </a:extLst>
          </p:cNvPr>
          <p:cNvGrpSpPr/>
          <p:nvPr/>
        </p:nvGrpSpPr>
        <p:grpSpPr>
          <a:xfrm>
            <a:off x="4429105" y="2754877"/>
            <a:ext cx="540000" cy="330253"/>
            <a:chOff x="4523159" y="2754877"/>
            <a:chExt cx="540000" cy="330253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C5F3BE5-874C-433C-9A00-054A992CEACD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006B508-4A07-41E5-9051-FEE72F306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Retângulo: Cantos Arredondados 24">
            <a:extLst>
              <a:ext uri="{FF2B5EF4-FFF2-40B4-BE49-F238E27FC236}">
                <a16:creationId xmlns:a16="http://schemas.microsoft.com/office/drawing/2014/main" id="{38CEBB22-7F91-48BD-AB09-189301C94FDE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9235AE-07FC-4DC3-81B0-034A341C0A13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721DB02-BF7A-4848-9F72-4B687950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BA21CB2-0278-48AD-911E-C8134B167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0" name="Conector: Angulado 7">
            <a:extLst>
              <a:ext uri="{FF2B5EF4-FFF2-40B4-BE49-F238E27FC236}">
                <a16:creationId xmlns:a16="http://schemas.microsoft.com/office/drawing/2014/main" id="{44C01FF3-0580-41EE-8CB8-BA393B5C2F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48000" y="826704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2" name="Retângulo 9">
            <a:extLst>
              <a:ext uri="{FF2B5EF4-FFF2-40B4-BE49-F238E27FC236}">
                <a16:creationId xmlns:a16="http://schemas.microsoft.com/office/drawing/2014/main" id="{67642B5F-F41B-424F-93A6-D8658825D255}"/>
              </a:ext>
            </a:extLst>
          </p:cNvPr>
          <p:cNvSpPr/>
          <p:nvPr/>
        </p:nvSpPr>
        <p:spPr>
          <a:xfrm>
            <a:off x="3486000" y="1408976"/>
            <a:ext cx="2160000" cy="72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968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DD8E5A61-7319-462E-9F8D-3459DD3F4FCF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Injeções de Dependência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bo 22">
            <a:extLst>
              <a:ext uri="{FF2B5EF4-FFF2-40B4-BE49-F238E27FC236}">
                <a16:creationId xmlns:a16="http://schemas.microsoft.com/office/drawing/2014/main" id="{394C9A3D-0093-4372-88B5-25A9E03AD2CC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9" name="Cubo 17">
            <a:extLst>
              <a:ext uri="{FF2B5EF4-FFF2-40B4-BE49-F238E27FC236}">
                <a16:creationId xmlns:a16="http://schemas.microsoft.com/office/drawing/2014/main" id="{F8C201E1-1223-4D50-99BC-028A35C282B9}"/>
              </a:ext>
            </a:extLst>
          </p:cNvPr>
          <p:cNvSpPr/>
          <p:nvPr/>
        </p:nvSpPr>
        <p:spPr>
          <a:xfrm>
            <a:off x="1793831" y="2390279"/>
            <a:ext cx="2520000" cy="108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latin typeface="Consolas" panose="020B0609020204030204" pitchFamily="49" charset="0"/>
              </a:rPr>
              <a:t>Component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3168F6-D970-4BEB-9004-D200D400E9E0}"/>
              </a:ext>
            </a:extLst>
          </p:cNvPr>
          <p:cNvGrpSpPr/>
          <p:nvPr/>
        </p:nvGrpSpPr>
        <p:grpSpPr>
          <a:xfrm>
            <a:off x="4429105" y="2754877"/>
            <a:ext cx="540000" cy="330253"/>
            <a:chOff x="4523159" y="2754877"/>
            <a:chExt cx="540000" cy="330253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C5F3BE5-874C-433C-9A00-054A992CEACD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006B508-4A07-41E5-9051-FEE72F306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Retângulo: Cantos Arredondados 24">
            <a:extLst>
              <a:ext uri="{FF2B5EF4-FFF2-40B4-BE49-F238E27FC236}">
                <a16:creationId xmlns:a16="http://schemas.microsoft.com/office/drawing/2014/main" id="{38CEBB22-7F91-48BD-AB09-189301C94FDE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9235AE-07FC-4DC3-81B0-034A341C0A13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721DB02-BF7A-4848-9F72-4B687950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BA21CB2-0278-48AD-911E-C8134B167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8" name="Conector: Angulado 7">
            <a:extLst>
              <a:ext uri="{FF2B5EF4-FFF2-40B4-BE49-F238E27FC236}">
                <a16:creationId xmlns:a16="http://schemas.microsoft.com/office/drawing/2014/main" id="{EBCFFCBC-1049-4D2E-B8B0-E00C0DECD8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3912" y="848628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9" name="Retângulo 9">
            <a:extLst>
              <a:ext uri="{FF2B5EF4-FFF2-40B4-BE49-F238E27FC236}">
                <a16:creationId xmlns:a16="http://schemas.microsoft.com/office/drawing/2014/main" id="{4D058768-B465-4573-AC9B-9F572419DF68}"/>
              </a:ext>
            </a:extLst>
          </p:cNvPr>
          <p:cNvSpPr/>
          <p:nvPr/>
        </p:nvSpPr>
        <p:spPr>
          <a:xfrm>
            <a:off x="7179653" y="1408976"/>
            <a:ext cx="2160000" cy="72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0" name="Conector: Angulado 7">
            <a:extLst>
              <a:ext uri="{FF2B5EF4-FFF2-40B4-BE49-F238E27FC236}">
                <a16:creationId xmlns:a16="http://schemas.microsoft.com/office/drawing/2014/main" id="{44C01FF3-0580-41EE-8CB8-BA393B5C2F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48000" y="826704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2" name="Retângulo 9">
            <a:extLst>
              <a:ext uri="{FF2B5EF4-FFF2-40B4-BE49-F238E27FC236}">
                <a16:creationId xmlns:a16="http://schemas.microsoft.com/office/drawing/2014/main" id="{67642B5F-F41B-424F-93A6-D8658825D255}"/>
              </a:ext>
            </a:extLst>
          </p:cNvPr>
          <p:cNvSpPr/>
          <p:nvPr/>
        </p:nvSpPr>
        <p:spPr>
          <a:xfrm>
            <a:off x="3486000" y="1408976"/>
            <a:ext cx="2160000" cy="72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39772DDD-769D-4F87-AAB3-ED07812DE1A0}"/>
              </a:ext>
            </a:extLst>
          </p:cNvPr>
          <p:cNvSpPr/>
          <p:nvPr/>
        </p:nvSpPr>
        <p:spPr>
          <a:xfrm>
            <a:off x="1607126" y="4387482"/>
            <a:ext cx="9287801" cy="180000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chemeClr val="tx1"/>
                </a:solidFill>
                <a:latin typeface="Candara" panose="020E0502030303020204" pitchFamily="34" charset="0"/>
              </a:rPr>
              <a:t>As dependências são injetadas de maneira </a:t>
            </a:r>
            <a:r>
              <a:rPr lang="pt-BR" sz="2400" b="1">
                <a:solidFill>
                  <a:schemeClr val="tx1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encadeada</a:t>
            </a:r>
            <a:endParaRPr lang="pt-BR" sz="2400" b="1" dirty="0" err="1">
              <a:solidFill>
                <a:schemeClr val="tx1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13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F66615-A3DD-4204-99CA-5990D216BA48}"/>
              </a:ext>
            </a:extLst>
          </p:cNvPr>
          <p:cNvSpPr/>
          <p:nvPr/>
        </p:nvSpPr>
        <p:spPr>
          <a:xfrm>
            <a:off x="489526" y="822036"/>
            <a:ext cx="10760363" cy="29279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i="1" u="sng">
                <a:solidFill>
                  <a:srgbClr val="0070C0"/>
                </a:solidFill>
                <a:latin typeface="Candara" panose="020E0502030303020204" pitchFamily="34" charset="0"/>
              </a:rPr>
              <a:t>Nossos artefatos</a:t>
            </a:r>
            <a:endParaRPr lang="pt-BR" sz="3200" b="1" i="1" u="sng" dirty="0" err="1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Cubo 22">
            <a:extLst>
              <a:ext uri="{FF2B5EF4-FFF2-40B4-BE49-F238E27FC236}">
                <a16:creationId xmlns:a16="http://schemas.microsoft.com/office/drawing/2014/main" id="{326681D1-DCB4-4B7D-B69A-9220556F48E0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BookService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617DC5C6-9782-455E-BE20-C325D5EE27BA}"/>
              </a:ext>
            </a:extLst>
          </p:cNvPr>
          <p:cNvSpPr/>
          <p:nvPr/>
        </p:nvSpPr>
        <p:spPr>
          <a:xfrm>
            <a:off x="526474" y="2390279"/>
            <a:ext cx="3780000" cy="108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latin typeface="Consolas" panose="020B0609020204030204" pitchFamily="49" charset="0"/>
              </a:rPr>
              <a:t>BookTableComponent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D781C4F-19E5-46CE-B3F6-1948DDAB6E1D}"/>
              </a:ext>
            </a:extLst>
          </p:cNvPr>
          <p:cNvGrpSpPr/>
          <p:nvPr/>
        </p:nvGrpSpPr>
        <p:grpSpPr>
          <a:xfrm>
            <a:off x="4429105" y="2754877"/>
            <a:ext cx="540000" cy="330253"/>
            <a:chOff x="4523159" y="2754877"/>
            <a:chExt cx="540000" cy="330253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BDD2D23-BE79-4EB5-B6A2-690F9FC09024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8CDD0BB-505E-44EE-8906-525B69296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tângulo: Cantos Arredondados 24">
            <a:extLst>
              <a:ext uri="{FF2B5EF4-FFF2-40B4-BE49-F238E27FC236}">
                <a16:creationId xmlns:a16="http://schemas.microsoft.com/office/drawing/2014/main" id="{7221EC94-0814-4BAA-BEFA-EAC12A99E0C6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69EB3C-8622-4457-8C53-FA35E0749DFB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  <a:solidFill>
            <a:schemeClr val="bg1">
              <a:lumMod val="85000"/>
            </a:schemeClr>
          </a:solidFill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59FA38-E4D0-4FB7-B448-04A39FF5C2BE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6A4558B-FA6D-4577-B272-93604F272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7" name="Conector: Angulado 7">
            <a:extLst>
              <a:ext uri="{FF2B5EF4-FFF2-40B4-BE49-F238E27FC236}">
                <a16:creationId xmlns:a16="http://schemas.microsoft.com/office/drawing/2014/main" id="{CAD345FC-9382-41C4-AFEF-59263B433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3912" y="848628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8" name="Retângulo 9">
            <a:extLst>
              <a:ext uri="{FF2B5EF4-FFF2-40B4-BE49-F238E27FC236}">
                <a16:creationId xmlns:a16="http://schemas.microsoft.com/office/drawing/2014/main" id="{678E5A96-A7C6-4FDE-BC61-3ACE8002F7CC}"/>
              </a:ext>
            </a:extLst>
          </p:cNvPr>
          <p:cNvSpPr/>
          <p:nvPr/>
        </p:nvSpPr>
        <p:spPr>
          <a:xfrm>
            <a:off x="6862618" y="1586492"/>
            <a:ext cx="2697018" cy="36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9" name="Conector: Angulado 7">
            <a:extLst>
              <a:ext uri="{FF2B5EF4-FFF2-40B4-BE49-F238E27FC236}">
                <a16:creationId xmlns:a16="http://schemas.microsoft.com/office/drawing/2014/main" id="{F53082C3-8798-4654-988C-8D7F45EF10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33451" y="394704"/>
            <a:ext cx="36000" cy="3924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0" name="Retângulo 9">
            <a:extLst>
              <a:ext uri="{FF2B5EF4-FFF2-40B4-BE49-F238E27FC236}">
                <a16:creationId xmlns:a16="http://schemas.microsoft.com/office/drawing/2014/main" id="{20BE4CA7-E98F-4822-8678-31AF16288A15}"/>
              </a:ext>
            </a:extLst>
          </p:cNvPr>
          <p:cNvSpPr/>
          <p:nvPr/>
        </p:nvSpPr>
        <p:spPr>
          <a:xfrm>
            <a:off x="2906456" y="1586492"/>
            <a:ext cx="2958218" cy="36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Rectangle: Diagonal Corners Rounded 16">
            <a:extLst>
              <a:ext uri="{FF2B5EF4-FFF2-40B4-BE49-F238E27FC236}">
                <a16:creationId xmlns:a16="http://schemas.microsoft.com/office/drawing/2014/main" id="{982AB099-7C86-432F-B3E5-8D1A10DDE015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Injeções de Dependência</a:t>
            </a:r>
            <a:endParaRPr lang="en-US" sz="3200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8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C64ABB-1F5D-4079-92ED-FF4443D44D9D}"/>
              </a:ext>
            </a:extLst>
          </p:cNvPr>
          <p:cNvSpPr/>
          <p:nvPr/>
        </p:nvSpPr>
        <p:spPr>
          <a:xfrm>
            <a:off x="939567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4880A-1CC2-47A3-9855-2F9C56D76B54}"/>
              </a:ext>
            </a:extLst>
          </p:cNvPr>
          <p:cNvSpPr/>
          <p:nvPr/>
        </p:nvSpPr>
        <p:spPr>
          <a:xfrm>
            <a:off x="8815799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7597A-435E-4466-934C-6873600E25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79802" y="17350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6201B-DCE0-421B-A0D2-D795FA6848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856034" y="17350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5AA97-A55C-49E9-8A39-8416D15CD24E}"/>
              </a:ext>
            </a:extLst>
          </p:cNvPr>
          <p:cNvSpPr/>
          <p:nvPr/>
        </p:nvSpPr>
        <p:spPr>
          <a:xfrm>
            <a:off x="1889802" y="21420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86AB8-C922-46DB-A826-C842B571F0CF}"/>
              </a:ext>
            </a:extLst>
          </p:cNvPr>
          <p:cNvSpPr/>
          <p:nvPr/>
        </p:nvSpPr>
        <p:spPr>
          <a:xfrm>
            <a:off x="9766034" y="21504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D4D75-A645-4B6E-A101-E75FFD9AE11A}"/>
              </a:ext>
            </a:extLst>
          </p:cNvPr>
          <p:cNvCxnSpPr>
            <a:cxnSpLocks/>
          </p:cNvCxnSpPr>
          <p:nvPr/>
        </p:nvCxnSpPr>
        <p:spPr>
          <a:xfrm flipH="1">
            <a:off x="2139193" y="2680242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5607242-A894-4E28-A24F-E6075DEAD8BF}"/>
              </a:ext>
            </a:extLst>
          </p:cNvPr>
          <p:cNvSpPr/>
          <p:nvPr/>
        </p:nvSpPr>
        <p:spPr>
          <a:xfrm>
            <a:off x="6216244" y="2536242"/>
            <a:ext cx="32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file_1.html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D5965-54F3-46D5-AF0E-C817E7AF12C8}"/>
              </a:ext>
            </a:extLst>
          </p:cNvPr>
          <p:cNvCxnSpPr/>
          <p:nvPr/>
        </p:nvCxnSpPr>
        <p:spPr>
          <a:xfrm>
            <a:off x="2139193" y="23499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A2A960C-1F73-409F-AB72-8351C9655D49}"/>
              </a:ext>
            </a:extLst>
          </p:cNvPr>
          <p:cNvSpPr/>
          <p:nvPr/>
        </p:nvSpPr>
        <p:spPr>
          <a:xfrm>
            <a:off x="2555072" y="22059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22" name="Rectangle: Diagonal Corners Rounded 8">
            <a:extLst>
              <a:ext uri="{FF2B5EF4-FFF2-40B4-BE49-F238E27FC236}">
                <a16:creationId xmlns:a16="http://schemas.microsoft.com/office/drawing/2014/main" id="{504B8E83-DFC1-4B17-9912-B0CC536EAB89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 Web Tradicional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675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998EF0ED-72FE-423F-B72F-2F677B2F6594}"/>
              </a:ext>
            </a:extLst>
          </p:cNvPr>
          <p:cNvSpPr/>
          <p:nvPr/>
        </p:nvSpPr>
        <p:spPr>
          <a:xfrm>
            <a:off x="831273" y="2653149"/>
            <a:ext cx="11042558" cy="1551703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Vamos observar as </a:t>
            </a:r>
            <a:r>
              <a:rPr lang="pt-BR" sz="3200" b="1" i="1" u="sng">
                <a:solidFill>
                  <a:srgbClr val="002060"/>
                </a:solidFill>
                <a:latin typeface="Candara" panose="020E0502030303020204" pitchFamily="34" charset="0"/>
              </a:rPr>
              <a:t>injeções de dependência</a:t>
            </a:r>
            <a:r>
              <a:rPr lang="pt-BR" sz="32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acontecendo...</a:t>
            </a:r>
            <a:endParaRPr lang="pt-BR" sz="3200" b="1" i="1" dirty="0" err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: Diagonal Corners Rounded 16">
            <a:extLst>
              <a:ext uri="{FF2B5EF4-FFF2-40B4-BE49-F238E27FC236}">
                <a16:creationId xmlns:a16="http://schemas.microsoft.com/office/drawing/2014/main" id="{982AB099-7C86-432F-B3E5-8D1A10DDE015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Injeções de Dependência</a:t>
            </a:r>
            <a:endParaRPr lang="en-US" sz="3200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04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o 22">
            <a:extLst>
              <a:ext uri="{FF2B5EF4-FFF2-40B4-BE49-F238E27FC236}">
                <a16:creationId xmlns:a16="http://schemas.microsoft.com/office/drawing/2014/main" id="{326681D1-DCB4-4B7D-B69A-9220556F48E0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BookService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617DC5C6-9782-455E-BE20-C325D5EE27BA}"/>
              </a:ext>
            </a:extLst>
          </p:cNvPr>
          <p:cNvSpPr/>
          <p:nvPr/>
        </p:nvSpPr>
        <p:spPr>
          <a:xfrm>
            <a:off x="526474" y="2390279"/>
            <a:ext cx="3780000" cy="1080000"/>
          </a:xfrm>
          <a:prstGeom prst="cube">
            <a:avLst>
              <a:gd name="adj" fmla="val 6457"/>
            </a:avLst>
          </a:prstGeom>
          <a:solidFill>
            <a:schemeClr val="bg1">
              <a:lumMod val="9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ProdutoTabelaComponent</a:t>
            </a:r>
            <a:endParaRPr lang="pt-BR" sz="20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D781C4F-19E5-46CE-B3F6-1948DDAB6E1D}"/>
              </a:ext>
            </a:extLst>
          </p:cNvPr>
          <p:cNvGrpSpPr/>
          <p:nvPr/>
        </p:nvGrpSpPr>
        <p:grpSpPr>
          <a:xfrm>
            <a:off x="4429105" y="2754877"/>
            <a:ext cx="540000" cy="330253"/>
            <a:chOff x="4523159" y="2754877"/>
            <a:chExt cx="540000" cy="330253"/>
          </a:xfrm>
          <a:solidFill>
            <a:schemeClr val="bg1">
              <a:lumMod val="95000"/>
            </a:schemeClr>
          </a:solidFill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BDD2D23-BE79-4EB5-B6A2-690F9FC09024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8CDD0BB-505E-44EE-8906-525B69296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tângulo: Cantos Arredondados 24">
            <a:extLst>
              <a:ext uri="{FF2B5EF4-FFF2-40B4-BE49-F238E27FC236}">
                <a16:creationId xmlns:a16="http://schemas.microsoft.com/office/drawing/2014/main" id="{7221EC94-0814-4BAA-BEFA-EAC12A99E0C6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69EB3C-8622-4457-8C53-FA35E0749DFB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  <a:solidFill>
            <a:schemeClr val="bg1">
              <a:lumMod val="85000"/>
            </a:schemeClr>
          </a:solidFill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59FA38-E4D0-4FB7-B448-04A39FF5C2BE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6A4558B-FA6D-4577-B272-93604F272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7" name="Conector: Angulado 7">
            <a:extLst>
              <a:ext uri="{FF2B5EF4-FFF2-40B4-BE49-F238E27FC236}">
                <a16:creationId xmlns:a16="http://schemas.microsoft.com/office/drawing/2014/main" id="{CAD345FC-9382-41C4-AFEF-59263B433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3912" y="848628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8" name="Retângulo 9">
            <a:extLst>
              <a:ext uri="{FF2B5EF4-FFF2-40B4-BE49-F238E27FC236}">
                <a16:creationId xmlns:a16="http://schemas.microsoft.com/office/drawing/2014/main" id="{678E5A96-A7C6-4FDE-BC61-3ACE8002F7CC}"/>
              </a:ext>
            </a:extLst>
          </p:cNvPr>
          <p:cNvSpPr/>
          <p:nvPr/>
        </p:nvSpPr>
        <p:spPr>
          <a:xfrm>
            <a:off x="6862618" y="1586492"/>
            <a:ext cx="2697018" cy="3600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9" name="Conector: Angulado 7">
            <a:extLst>
              <a:ext uri="{FF2B5EF4-FFF2-40B4-BE49-F238E27FC236}">
                <a16:creationId xmlns:a16="http://schemas.microsoft.com/office/drawing/2014/main" id="{F53082C3-8798-4654-988C-8D7F45EF10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33451" y="394704"/>
            <a:ext cx="36000" cy="3924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0" name="Retângulo 9">
            <a:extLst>
              <a:ext uri="{FF2B5EF4-FFF2-40B4-BE49-F238E27FC236}">
                <a16:creationId xmlns:a16="http://schemas.microsoft.com/office/drawing/2014/main" id="{20BE4CA7-E98F-4822-8678-31AF16288A15}"/>
              </a:ext>
            </a:extLst>
          </p:cNvPr>
          <p:cNvSpPr/>
          <p:nvPr/>
        </p:nvSpPr>
        <p:spPr>
          <a:xfrm>
            <a:off x="2906456" y="1586492"/>
            <a:ext cx="29582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6CD133F-36DA-4206-B723-7917561CEAD4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1. HttpClient </a:t>
            </a:r>
            <a:r>
              <a:rPr lang="en-US" sz="2400">
                <a:latin typeface="Candara" panose="020E0502030303020204" pitchFamily="34" charset="0"/>
                <a:cs typeface="Calibri" panose="020F0502020204030204" pitchFamily="34" charset="0"/>
              </a:rPr>
              <a:t>injetado em</a:t>
            </a:r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FF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BookService</a:t>
            </a:r>
            <a:endParaRPr lang="en-US" sz="2400" i="1" dirty="0">
              <a:solidFill>
                <a:srgbClr val="FF99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tângulo: Cantos Arredondados 24">
            <a:extLst>
              <a:ext uri="{FF2B5EF4-FFF2-40B4-BE49-F238E27FC236}">
                <a16:creationId xmlns:a16="http://schemas.microsoft.com/office/drawing/2014/main" id="{F9E38B79-3A1D-43EA-9CD7-19E084616E3E}"/>
              </a:ext>
            </a:extLst>
          </p:cNvPr>
          <p:cNvSpPr/>
          <p:nvPr/>
        </p:nvSpPr>
        <p:spPr>
          <a:xfrm>
            <a:off x="8079653" y="1212089"/>
            <a:ext cx="360000" cy="36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091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BD697851-076E-480D-97DB-E91BB7F1F12D}"/>
              </a:ext>
            </a:extLst>
          </p:cNvPr>
          <p:cNvSpPr txBox="1">
            <a:spLocks/>
          </p:cNvSpPr>
          <p:nvPr/>
        </p:nvSpPr>
        <p:spPr>
          <a:xfrm>
            <a:off x="578939" y="720000"/>
            <a:ext cx="11520000" cy="5760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Gerar o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BookService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na pasta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services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com comando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ng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3FD9BDCD-8BA5-4440-8F1D-2F5B9579C4A1}"/>
              </a:ext>
            </a:extLst>
          </p:cNvPr>
          <p:cNvSpPr/>
          <p:nvPr/>
        </p:nvSpPr>
        <p:spPr>
          <a:xfrm>
            <a:off x="989571" y="1171485"/>
            <a:ext cx="10369123" cy="54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ng generate service </a:t>
            </a:r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services/</a:t>
            </a:r>
            <a:r>
              <a:rPr lang="en-US" sz="2000" b="1">
                <a:solidFill>
                  <a:srgbClr val="FFFF00"/>
                </a:solidFill>
                <a:latin typeface="Consolas" panose="020B0609020204030204" pitchFamily="49" charset="0"/>
              </a:rPr>
              <a:t>book</a:t>
            </a:r>
            <a:endParaRPr lang="pt-PT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Diagonal Corners Snipped 21">
            <a:extLst>
              <a:ext uri="{FF2B5EF4-FFF2-40B4-BE49-F238E27FC236}">
                <a16:creationId xmlns:a16="http://schemas.microsoft.com/office/drawing/2014/main" id="{F8B6C2D9-8B53-45BD-847C-6FA089E5089A}"/>
              </a:ext>
            </a:extLst>
          </p:cNvPr>
          <p:cNvSpPr/>
          <p:nvPr/>
        </p:nvSpPr>
        <p:spPr>
          <a:xfrm>
            <a:off x="165893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Desenvolvendo 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Service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0D81C1-3BCE-4517-89B4-B42AAED2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002" y="2232617"/>
            <a:ext cx="4319723" cy="3255751"/>
          </a:xfrm>
          <a:prstGeom prst="rect">
            <a:avLst/>
          </a:prstGeo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38EC0C9-5747-470B-94FD-B665F34284DC}"/>
              </a:ext>
            </a:extLst>
          </p:cNvPr>
          <p:cNvSpPr/>
          <p:nvPr/>
        </p:nvSpPr>
        <p:spPr>
          <a:xfrm>
            <a:off x="2296466" y="4839532"/>
            <a:ext cx="720000" cy="72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43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BD697851-076E-480D-97DB-E91BB7F1F12D}"/>
              </a:ext>
            </a:extLst>
          </p:cNvPr>
          <p:cNvSpPr txBox="1">
            <a:spLocks/>
          </p:cNvSpPr>
          <p:nvPr/>
        </p:nvSpPr>
        <p:spPr>
          <a:xfrm>
            <a:off x="578939" y="720000"/>
            <a:ext cx="11520000" cy="5760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Abrir o arquivo </a:t>
            </a:r>
            <a:r>
              <a:rPr lang="pt-BR" sz="2400" b="1">
                <a:solidFill>
                  <a:srgbClr val="00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book.service.ts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e escrever o código inicial:</a:t>
            </a: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3F834E3E-B23E-4318-90C2-A37E04729114}"/>
              </a:ext>
            </a:extLst>
          </p:cNvPr>
          <p:cNvSpPr/>
          <p:nvPr/>
        </p:nvSpPr>
        <p:spPr>
          <a:xfrm>
            <a:off x="932421" y="1781747"/>
            <a:ext cx="11069079" cy="40615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 Injectable 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@angular/core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8BE9FD"/>
                </a:solidFill>
                <a:latin typeface="Consolas" panose="020B0609020204030204" pitchFamily="49" charset="0"/>
              </a:rPr>
              <a:t>Injectable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providedIn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BE9FD"/>
                </a:solidFill>
                <a:latin typeface="Consolas" panose="020B0609020204030204" pitchFamily="49" charset="0"/>
              </a:rPr>
              <a:t>BookService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constructor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FFB86C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HttpClient</a:t>
            </a:r>
            <a:r>
              <a:rPr lang="en-US">
                <a:solidFill>
                  <a:srgbClr val="8BE9FD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 }</a:t>
            </a:r>
          </a:p>
          <a:p>
            <a:b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13C02-8F69-4695-BCDA-668A88D68038}"/>
              </a:ext>
            </a:extLst>
          </p:cNvPr>
          <p:cNvCxnSpPr/>
          <p:nvPr/>
        </p:nvCxnSpPr>
        <p:spPr>
          <a:xfrm>
            <a:off x="7295694" y="2069658"/>
            <a:ext cx="1440000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4A6E73-B166-4847-B1A5-213135C9F202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216412" y="4235814"/>
            <a:ext cx="559135" cy="0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Diagonal Corners Snipped 21">
            <a:extLst>
              <a:ext uri="{FF2B5EF4-FFF2-40B4-BE49-F238E27FC236}">
                <a16:creationId xmlns:a16="http://schemas.microsoft.com/office/drawing/2014/main" id="{F8B6C2D9-8B53-45BD-847C-6FA089E5089A}"/>
              </a:ext>
            </a:extLst>
          </p:cNvPr>
          <p:cNvSpPr/>
          <p:nvPr/>
        </p:nvSpPr>
        <p:spPr>
          <a:xfrm>
            <a:off x="165893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Desenvolvendo 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Service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660F3B27-78B0-43C6-A44B-61672D95FC6D}"/>
              </a:ext>
            </a:extLst>
          </p:cNvPr>
          <p:cNvSpPr/>
          <p:nvPr/>
        </p:nvSpPr>
        <p:spPr>
          <a:xfrm>
            <a:off x="1100530" y="4019814"/>
            <a:ext cx="6115882" cy="4320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7331D8D5-71B3-44E8-BC1A-246EBC67F5BB}"/>
              </a:ext>
            </a:extLst>
          </p:cNvPr>
          <p:cNvSpPr/>
          <p:nvPr/>
        </p:nvSpPr>
        <p:spPr>
          <a:xfrm rot="1424885" flipH="1">
            <a:off x="3437820" y="4731274"/>
            <a:ext cx="3186371" cy="632515"/>
          </a:xfrm>
          <a:prstGeom prst="homePlate">
            <a:avLst>
              <a:gd name="adj" fmla="val 146252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Açúcar sintático</a:t>
            </a:r>
            <a:endParaRPr lang="pt-BR" sz="24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 9">
            <a:extLst>
              <a:ext uri="{FF2B5EF4-FFF2-40B4-BE49-F238E27FC236}">
                <a16:creationId xmlns:a16="http://schemas.microsoft.com/office/drawing/2014/main" id="{B8D03783-A691-4088-9D09-51FAEE026E16}"/>
              </a:ext>
            </a:extLst>
          </p:cNvPr>
          <p:cNvSpPr/>
          <p:nvPr/>
        </p:nvSpPr>
        <p:spPr>
          <a:xfrm>
            <a:off x="7775547" y="4019814"/>
            <a:ext cx="4140000" cy="432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latin typeface="Consolas" panose="020B0609020204030204" pitchFamily="49" charset="0"/>
              </a:rPr>
              <a:t>HttpClient</a:t>
            </a:r>
            <a:r>
              <a:rPr lang="en-US" sz="1600">
                <a:latin typeface="Consolas" panose="020B0609020204030204" pitchFamily="49" charset="0"/>
              </a:rPr>
              <a:t> injetado via construtor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EDFEEFB5-A25F-4832-AD74-D74485B0A1F6}"/>
              </a:ext>
            </a:extLst>
          </p:cNvPr>
          <p:cNvSpPr/>
          <p:nvPr/>
        </p:nvSpPr>
        <p:spPr>
          <a:xfrm>
            <a:off x="963506" y="1865764"/>
            <a:ext cx="6332187" cy="324000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tângulo 9">
            <a:extLst>
              <a:ext uri="{FF2B5EF4-FFF2-40B4-BE49-F238E27FC236}">
                <a16:creationId xmlns:a16="http://schemas.microsoft.com/office/drawing/2014/main" id="{19D06F5F-0268-469F-879C-62DAF2F65697}"/>
              </a:ext>
            </a:extLst>
          </p:cNvPr>
          <p:cNvSpPr/>
          <p:nvPr/>
        </p:nvSpPr>
        <p:spPr>
          <a:xfrm>
            <a:off x="7706325" y="1868816"/>
            <a:ext cx="1879289" cy="36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Consolas" panose="020B0609020204030204" pitchFamily="49" charset="0"/>
              </a:rPr>
              <a:t>Importar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5673E-0294-4073-9FDA-E2426F8C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1" y="1246812"/>
            <a:ext cx="22114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5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6CD133F-36DA-4206-B723-7917561CEAD4}"/>
              </a:ext>
            </a:extLst>
          </p:cNvPr>
          <p:cNvSpPr/>
          <p:nvPr/>
        </p:nvSpPr>
        <p:spPr>
          <a:xfrm>
            <a:off x="1793831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2.</a:t>
            </a:r>
            <a:r>
              <a:rPr lang="en-US" sz="2400" b="1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BookService</a:t>
            </a:r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latin typeface="Candara" panose="020E0502030303020204" pitchFamily="34" charset="0"/>
                <a:cs typeface="Calibri" panose="020F0502020204030204" pitchFamily="34" charset="0"/>
              </a:rPr>
              <a:t>injetado em</a:t>
            </a:r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BookTableComponent</a:t>
            </a:r>
            <a:endParaRPr lang="en-US" sz="2400" i="1" dirty="0">
              <a:solidFill>
                <a:srgbClr val="00B0F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bo 22">
            <a:extLst>
              <a:ext uri="{FF2B5EF4-FFF2-40B4-BE49-F238E27FC236}">
                <a16:creationId xmlns:a16="http://schemas.microsoft.com/office/drawing/2014/main" id="{98382E98-51B0-483C-B493-2A079B5E76A7}"/>
              </a:ext>
            </a:extLst>
          </p:cNvPr>
          <p:cNvSpPr/>
          <p:nvPr/>
        </p:nvSpPr>
        <p:spPr>
          <a:xfrm>
            <a:off x="5084379" y="2390279"/>
            <a:ext cx="2520000" cy="108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onsolas" panose="020B0609020204030204" pitchFamily="49" charset="0"/>
              </a:rPr>
              <a:t>BookService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BE59DE54-7BB1-41B1-B17E-3FF31DD875B4}"/>
              </a:ext>
            </a:extLst>
          </p:cNvPr>
          <p:cNvSpPr/>
          <p:nvPr/>
        </p:nvSpPr>
        <p:spPr>
          <a:xfrm>
            <a:off x="526474" y="2390279"/>
            <a:ext cx="3780000" cy="108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>
                <a:latin typeface="Consolas" panose="020B0609020204030204" pitchFamily="49" charset="0"/>
              </a:rPr>
              <a:t>BookTableComponent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E27E82D-A0EA-4C0A-81EC-51B087D6ADD9}"/>
              </a:ext>
            </a:extLst>
          </p:cNvPr>
          <p:cNvCxnSpPr>
            <a:cxnSpLocks/>
          </p:cNvCxnSpPr>
          <p:nvPr/>
        </p:nvCxnSpPr>
        <p:spPr>
          <a:xfrm>
            <a:off x="4429105" y="2754877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3D42F8D-E7A2-4CC4-B6B1-B4971184EF0D}"/>
              </a:ext>
            </a:extLst>
          </p:cNvPr>
          <p:cNvCxnSpPr>
            <a:cxnSpLocks/>
          </p:cNvCxnSpPr>
          <p:nvPr/>
        </p:nvCxnSpPr>
        <p:spPr>
          <a:xfrm flipH="1">
            <a:off x="4429105" y="3085130"/>
            <a:ext cx="5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tângulo: Cantos Arredondados 24">
            <a:extLst>
              <a:ext uri="{FF2B5EF4-FFF2-40B4-BE49-F238E27FC236}">
                <a16:creationId xmlns:a16="http://schemas.microsoft.com/office/drawing/2014/main" id="{62B2DC9C-EAD1-42D4-B864-C1544642F36E}"/>
              </a:ext>
            </a:extLst>
          </p:cNvPr>
          <p:cNvSpPr/>
          <p:nvPr/>
        </p:nvSpPr>
        <p:spPr>
          <a:xfrm>
            <a:off x="8374928" y="2390279"/>
            <a:ext cx="2520000" cy="10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F963139-3FAF-4A3E-B1EC-52D74E5A2691}"/>
              </a:ext>
            </a:extLst>
          </p:cNvPr>
          <p:cNvGrpSpPr/>
          <p:nvPr/>
        </p:nvGrpSpPr>
        <p:grpSpPr>
          <a:xfrm>
            <a:off x="7719653" y="2754877"/>
            <a:ext cx="540000" cy="330253"/>
            <a:chOff x="4523159" y="2754877"/>
            <a:chExt cx="540000" cy="330253"/>
          </a:xfrm>
          <a:solidFill>
            <a:schemeClr val="bg1">
              <a:lumMod val="95000"/>
            </a:schemeClr>
          </a:solidFill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52802B1C-DBC5-4951-A555-898FCB7414B4}"/>
                </a:ext>
              </a:extLst>
            </p:cNvPr>
            <p:cNvCxnSpPr>
              <a:cxnSpLocks/>
            </p:cNvCxnSpPr>
            <p:nvPr/>
          </p:nvCxnSpPr>
          <p:spPr>
            <a:xfrm>
              <a:off x="4523159" y="2754877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B5C23D0-5D94-44BD-8E68-44034D728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159" y="3085130"/>
              <a:ext cx="540000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8" name="Conector: Angulado 7">
            <a:extLst>
              <a:ext uri="{FF2B5EF4-FFF2-40B4-BE49-F238E27FC236}">
                <a16:creationId xmlns:a16="http://schemas.microsoft.com/office/drawing/2014/main" id="{55815268-33E8-4C05-9233-C6683A7F43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3912" y="848628"/>
            <a:ext cx="36000" cy="3060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9" name="Retângulo 9">
            <a:extLst>
              <a:ext uri="{FF2B5EF4-FFF2-40B4-BE49-F238E27FC236}">
                <a16:creationId xmlns:a16="http://schemas.microsoft.com/office/drawing/2014/main" id="{FCDAC68A-1E01-4EE3-B0E1-23C5E123AC0A}"/>
              </a:ext>
            </a:extLst>
          </p:cNvPr>
          <p:cNvSpPr/>
          <p:nvPr/>
        </p:nvSpPr>
        <p:spPr>
          <a:xfrm>
            <a:off x="6862618" y="1586492"/>
            <a:ext cx="269701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0" name="Conector: Angulado 7">
            <a:extLst>
              <a:ext uri="{FF2B5EF4-FFF2-40B4-BE49-F238E27FC236}">
                <a16:creationId xmlns:a16="http://schemas.microsoft.com/office/drawing/2014/main" id="{2A2BA778-C6F7-4F35-9B23-7AB36489B2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33451" y="394704"/>
            <a:ext cx="36000" cy="3924000"/>
          </a:xfrm>
          <a:prstGeom prst="bentConnector3">
            <a:avLst>
              <a:gd name="adj1" fmla="val 168585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1" name="Retângulo 9">
            <a:extLst>
              <a:ext uri="{FF2B5EF4-FFF2-40B4-BE49-F238E27FC236}">
                <a16:creationId xmlns:a16="http://schemas.microsoft.com/office/drawing/2014/main" id="{0C4975A8-FCDC-43CB-9D65-634AF2F623EC}"/>
              </a:ext>
            </a:extLst>
          </p:cNvPr>
          <p:cNvSpPr/>
          <p:nvPr/>
        </p:nvSpPr>
        <p:spPr>
          <a:xfrm>
            <a:off x="2906456" y="1586492"/>
            <a:ext cx="2958218" cy="3600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Retângulo: Cantos Arredondados 24">
            <a:extLst>
              <a:ext uri="{FF2B5EF4-FFF2-40B4-BE49-F238E27FC236}">
                <a16:creationId xmlns:a16="http://schemas.microsoft.com/office/drawing/2014/main" id="{EBB0B80C-7334-417C-9314-E3038B9A6B60}"/>
              </a:ext>
            </a:extLst>
          </p:cNvPr>
          <p:cNvSpPr/>
          <p:nvPr/>
        </p:nvSpPr>
        <p:spPr>
          <a:xfrm>
            <a:off x="4171451" y="1210917"/>
            <a:ext cx="360000" cy="36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883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E670DEA-1540-4722-9D6D-DFD88C908928}"/>
              </a:ext>
            </a:extLst>
          </p:cNvPr>
          <p:cNvSpPr txBox="1">
            <a:spLocks/>
          </p:cNvSpPr>
          <p:nvPr/>
        </p:nvSpPr>
        <p:spPr>
          <a:xfrm>
            <a:off x="560472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Criar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componente que vai renderizar a tabela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de livros:</a:t>
            </a: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Resultado: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3A919A25-F4B6-4192-881C-F4CF8582145F}"/>
              </a:ext>
            </a:extLst>
          </p:cNvPr>
          <p:cNvSpPr/>
          <p:nvPr/>
        </p:nvSpPr>
        <p:spPr>
          <a:xfrm>
            <a:off x="932873" y="1220935"/>
            <a:ext cx="10578031" cy="720000"/>
          </a:xfrm>
          <a:prstGeom prst="rect">
            <a:avLst/>
          </a:prstGeom>
          <a:solidFill>
            <a:srgbClr val="01245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ng generate component </a:t>
            </a:r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components/</a:t>
            </a:r>
            <a:r>
              <a:rPr lang="en-US" sz="2000" b="1">
                <a:solidFill>
                  <a:srgbClr val="FFFF00"/>
                </a:solidFill>
                <a:latin typeface="Consolas" panose="020B0609020204030204" pitchFamily="49" charset="0"/>
              </a:rPr>
              <a:t>book-table</a:t>
            </a:r>
            <a:endParaRPr lang="pt-PT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F03B5A67-0F6C-4D77-AB9C-FBFDE6A55907}"/>
              </a:ext>
            </a:extLst>
          </p:cNvPr>
          <p:cNvSpPr/>
          <p:nvPr/>
        </p:nvSpPr>
        <p:spPr>
          <a:xfrm>
            <a:off x="1640472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Desenvolvendo 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Component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id="{85ED6AE7-0112-4605-847C-CA1ED792E161}"/>
              </a:ext>
            </a:extLst>
          </p:cNvPr>
          <p:cNvSpPr/>
          <p:nvPr/>
        </p:nvSpPr>
        <p:spPr>
          <a:xfrm>
            <a:off x="7633254" y="5679622"/>
            <a:ext cx="2880000" cy="54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67242FB-FB40-44FD-9F30-4B17B587FDC3}"/>
              </a:ext>
            </a:extLst>
          </p:cNvPr>
          <p:cNvSpPr/>
          <p:nvPr/>
        </p:nvSpPr>
        <p:spPr>
          <a:xfrm>
            <a:off x="7624015" y="4570301"/>
            <a:ext cx="2880000" cy="54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Página (.html)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Retângulo: Cantos Arredondados 7">
            <a:extLst>
              <a:ext uri="{FF2B5EF4-FFF2-40B4-BE49-F238E27FC236}">
                <a16:creationId xmlns:a16="http://schemas.microsoft.com/office/drawing/2014/main" id="{4CA2653D-7AA8-4EDE-9EE8-2439AACE0046}"/>
              </a:ext>
            </a:extLst>
          </p:cNvPr>
          <p:cNvSpPr/>
          <p:nvPr/>
        </p:nvSpPr>
        <p:spPr>
          <a:xfrm>
            <a:off x="7633254" y="5124962"/>
            <a:ext cx="2880000" cy="54000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Estilo (.css)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3C2A7-73C3-499F-BFF6-4FC83C85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73" y="2948101"/>
            <a:ext cx="6068670" cy="333262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A179342-1B6C-4A5B-9C8C-A6CB94141696}"/>
              </a:ext>
            </a:extLst>
          </p:cNvPr>
          <p:cNvCxnSpPr>
            <a:cxnSpLocks/>
          </p:cNvCxnSpPr>
          <p:nvPr/>
        </p:nvCxnSpPr>
        <p:spPr>
          <a:xfrm>
            <a:off x="7102490" y="4870004"/>
            <a:ext cx="540000" cy="0"/>
          </a:xfrm>
          <a:prstGeom prst="straightConnector1">
            <a:avLst/>
          </a:prstGeom>
          <a:ln w="57150" cap="rnd">
            <a:solidFill>
              <a:srgbClr val="660066"/>
            </a:solidFill>
            <a:prstDash val="solid"/>
            <a:headEnd type="oval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43A9133-7078-4F4A-B6DF-E1EE50A7A16C}"/>
              </a:ext>
            </a:extLst>
          </p:cNvPr>
          <p:cNvCxnSpPr>
            <a:cxnSpLocks/>
          </p:cNvCxnSpPr>
          <p:nvPr/>
        </p:nvCxnSpPr>
        <p:spPr>
          <a:xfrm>
            <a:off x="7102490" y="5428804"/>
            <a:ext cx="540000" cy="0"/>
          </a:xfrm>
          <a:prstGeom prst="straightConnector1">
            <a:avLst/>
          </a:prstGeom>
          <a:ln w="57150" cap="rnd">
            <a:solidFill>
              <a:srgbClr val="00B050"/>
            </a:solidFill>
            <a:prstDash val="solid"/>
            <a:headEnd type="oval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CF5F644-96B6-4FF0-9CB6-5188B055DF93}"/>
              </a:ext>
            </a:extLst>
          </p:cNvPr>
          <p:cNvCxnSpPr>
            <a:cxnSpLocks/>
          </p:cNvCxnSpPr>
          <p:nvPr/>
        </p:nvCxnSpPr>
        <p:spPr>
          <a:xfrm>
            <a:off x="7102490" y="5987604"/>
            <a:ext cx="540000" cy="0"/>
          </a:xfrm>
          <a:prstGeom prst="straightConnector1">
            <a:avLst/>
          </a:prstGeom>
          <a:ln w="57150" cap="rnd">
            <a:solidFill>
              <a:srgbClr val="002060"/>
            </a:solidFill>
            <a:prstDash val="solid"/>
            <a:headEnd type="oval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olagem: Vertical 3">
            <a:extLst>
              <a:ext uri="{FF2B5EF4-FFF2-40B4-BE49-F238E27FC236}">
                <a16:creationId xmlns:a16="http://schemas.microsoft.com/office/drawing/2014/main" id="{54F59A77-9FE7-4A50-B553-0CC5C23C8D3D}"/>
              </a:ext>
            </a:extLst>
          </p:cNvPr>
          <p:cNvSpPr/>
          <p:nvPr/>
        </p:nvSpPr>
        <p:spPr>
          <a:xfrm>
            <a:off x="7624015" y="2884269"/>
            <a:ext cx="2880000" cy="1080000"/>
          </a:xfrm>
          <a:prstGeom prst="verticalScrol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Candara" panose="020E0502030303020204" pitchFamily="34" charset="0"/>
              </a:rPr>
              <a:t>Componente é um trio:</a:t>
            </a:r>
            <a:endParaRPr lang="pt-BR" b="1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58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E670DEA-1540-4722-9D6D-DFD88C908928}"/>
              </a:ext>
            </a:extLst>
          </p:cNvPr>
          <p:cNvSpPr txBox="1">
            <a:spLocks/>
          </p:cNvSpPr>
          <p:nvPr/>
        </p:nvSpPr>
        <p:spPr>
          <a:xfrm>
            <a:off x="564700" y="701528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Abrir </a:t>
            </a:r>
            <a:r>
              <a:rPr lang="pt-BR" sz="2400" u="sng">
                <a:solidFill>
                  <a:srgbClr val="00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book-table-component.ts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e escrever o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construtor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F03B5A67-0F6C-4D77-AB9C-FBFDE6A55907}"/>
              </a:ext>
            </a:extLst>
          </p:cNvPr>
          <p:cNvSpPr/>
          <p:nvPr/>
        </p:nvSpPr>
        <p:spPr>
          <a:xfrm>
            <a:off x="1644700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Desenvolvendo 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BookTableComponent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id="{CD32B835-CFF1-45CE-92B7-65B9F644711F}"/>
              </a:ext>
            </a:extLst>
          </p:cNvPr>
          <p:cNvSpPr/>
          <p:nvPr/>
        </p:nvSpPr>
        <p:spPr>
          <a:xfrm>
            <a:off x="655783" y="1819565"/>
            <a:ext cx="11194472" cy="42302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BookService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src/app/services/book.service</a:t>
            </a:r>
            <a:r>
              <a:rPr lang="en-US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selector: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app-book-table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templateUrl: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./book-table.component.html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styleUrls: 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./book-table.component.scss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D29FFC"/>
                </a:solidFill>
                <a:latin typeface="Consolas" panose="020B0609020204030204" pitchFamily="49" charset="0"/>
              </a:rPr>
              <a:t>Book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TableComponent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FFB86C"/>
                </a:solidFill>
                <a:latin typeface="Consolas" panose="020B0609020204030204" pitchFamily="49" charset="0"/>
              </a:rPr>
              <a:t>service</a:t>
            </a:r>
            <a:r>
              <a:rPr lang="en-US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BookService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 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>
              <a:solidFill>
                <a:srgbClr val="A7DBF7"/>
              </a:solidFill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6FEC4-E019-431F-8DC4-2EB48AC25123}"/>
              </a:ext>
            </a:extLst>
          </p:cNvPr>
          <p:cNvSpPr/>
          <p:nvPr/>
        </p:nvSpPr>
        <p:spPr>
          <a:xfrm>
            <a:off x="905349" y="4244291"/>
            <a:ext cx="6400615" cy="432000"/>
          </a:xfrm>
          <a:prstGeom prst="rect">
            <a:avLst/>
          </a:prstGeom>
          <a:noFill/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9">
            <a:extLst>
              <a:ext uri="{FF2B5EF4-FFF2-40B4-BE49-F238E27FC236}">
                <a16:creationId xmlns:a16="http://schemas.microsoft.com/office/drawing/2014/main" id="{E2F3B31A-8A71-41A9-9AD6-C9E85CD02AC8}"/>
              </a:ext>
            </a:extLst>
          </p:cNvPr>
          <p:cNvSpPr/>
          <p:nvPr/>
        </p:nvSpPr>
        <p:spPr>
          <a:xfrm>
            <a:off x="7782285" y="4244291"/>
            <a:ext cx="4149817" cy="432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latin typeface="Consolas" panose="020B0609020204030204" pitchFamily="49" charset="0"/>
              </a:rPr>
              <a:t>BookService</a:t>
            </a:r>
            <a:r>
              <a:rPr lang="en-US" sz="1400">
                <a:latin typeface="Consolas" panose="020B0609020204030204" pitchFamily="49" charset="0"/>
              </a:rPr>
              <a:t> injetado via construtor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5" name="Straight Arrow Connector 18">
            <a:extLst>
              <a:ext uri="{FF2B5EF4-FFF2-40B4-BE49-F238E27FC236}">
                <a16:creationId xmlns:a16="http://schemas.microsoft.com/office/drawing/2014/main" id="{FEA1FDB6-1D43-4D22-B947-0E7E6E25452B}"/>
              </a:ext>
            </a:extLst>
          </p:cNvPr>
          <p:cNvCxnSpPr>
            <a:cxnSpLocks/>
          </p:cNvCxnSpPr>
          <p:nvPr/>
        </p:nvCxnSpPr>
        <p:spPr>
          <a:xfrm>
            <a:off x="7305964" y="4460291"/>
            <a:ext cx="476321" cy="0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570E017-E70C-4924-B1A0-DC4954FF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3" y="1279564"/>
            <a:ext cx="349578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6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A38F4FF5-0D89-46FF-BA6E-F3625A8578F5}"/>
              </a:ext>
            </a:extLst>
          </p:cNvPr>
          <p:cNvSpPr/>
          <p:nvPr/>
        </p:nvSpPr>
        <p:spPr>
          <a:xfrm>
            <a:off x="1596000" y="2529000"/>
            <a:ext cx="900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6000" b="1" i="1" dirty="0" err="1">
                <a:latin typeface="Candara" panose="020E0502030303020204" pitchFamily="34" charset="0"/>
                <a:cs typeface="Calibri" panose="020F0502020204030204" pitchFamily="34" charset="0"/>
              </a:rPr>
              <a:t>Rotas</a:t>
            </a:r>
            <a:endParaRPr lang="en-US" sz="60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16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4">
            <a:extLst>
              <a:ext uri="{FF2B5EF4-FFF2-40B4-BE49-F238E27FC236}">
                <a16:creationId xmlns:a16="http://schemas.microsoft.com/office/drawing/2014/main" id="{AF131CC2-CF29-4A6A-B5C2-34B0D8259104}"/>
              </a:ext>
            </a:extLst>
          </p:cNvPr>
          <p:cNvSpPr txBox="1"/>
          <p:nvPr/>
        </p:nvSpPr>
        <p:spPr>
          <a:xfrm>
            <a:off x="505708" y="720000"/>
            <a:ext cx="1152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latin typeface="Candara" panose="020E0502030303020204" pitchFamily="34" charset="0"/>
              </a:rPr>
              <a:t>Em </a:t>
            </a:r>
            <a:r>
              <a:rPr lang="pt-BR" sz="2800" dirty="0">
                <a:latin typeface="Candara" panose="020E0502030303020204" pitchFamily="34" charset="0"/>
              </a:rPr>
              <a:t>aplicações SPA, não fazemos de “navegação entre páginas”. Fazemos “</a:t>
            </a:r>
            <a:r>
              <a:rPr lang="pt-BR" sz="2800" b="1" dirty="0">
                <a:latin typeface="Candara" panose="020E0502030303020204" pitchFamily="34" charset="0"/>
              </a:rPr>
              <a:t>ativação de rotas</a:t>
            </a:r>
            <a:r>
              <a:rPr lang="pt-BR" sz="2800" dirty="0">
                <a:latin typeface="Candara" panose="020E0502030303020204" pitchFamily="34" charset="0"/>
              </a:rPr>
              <a:t>”.</a:t>
            </a:r>
          </a:p>
          <a:p>
            <a:endParaRPr lang="pt-BR" sz="2800" dirty="0"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latin typeface="Candara" panose="020E0502030303020204" pitchFamily="34" charset="0"/>
              </a:rPr>
              <a:t>Rota </a:t>
            </a:r>
            <a:r>
              <a:rPr lang="pt-BR" sz="2800" dirty="0">
                <a:latin typeface="Candara" panose="020E0502030303020204" pitchFamily="34" charset="0"/>
              </a:rPr>
              <a:t>é um </a:t>
            </a:r>
            <a:r>
              <a:rPr lang="pt-BR" sz="2800" b="1" i="1" dirty="0">
                <a:highlight>
                  <a:srgbClr val="FFFF00"/>
                </a:highlight>
                <a:latin typeface="Candara" panose="020E0502030303020204" pitchFamily="34" charset="0"/>
              </a:rPr>
              <a:t>de-para</a:t>
            </a:r>
            <a:r>
              <a:rPr lang="pt-BR" sz="2800" dirty="0">
                <a:latin typeface="Candara" panose="020E0502030303020204" pitchFamily="34" charset="0"/>
              </a:rPr>
              <a:t> entre a </a:t>
            </a:r>
            <a:r>
              <a:rPr lang="pt-BR" sz="2800" b="1" i="1" u="sng" dirty="0">
                <a:solidFill>
                  <a:srgbClr val="7030A0"/>
                </a:solidFill>
                <a:latin typeface="Candara" panose="020E0502030303020204" pitchFamily="34" charset="0"/>
              </a:rPr>
              <a:t>path</a:t>
            </a:r>
            <a:r>
              <a:rPr lang="pt-BR" sz="2800" dirty="0">
                <a:latin typeface="Candara" panose="020E0502030303020204" pitchFamily="34" charset="0"/>
              </a:rPr>
              <a:t> (endpoint) e o </a:t>
            </a:r>
            <a:r>
              <a:rPr lang="pt-BR" sz="2800" b="1" i="1" u="sng" dirty="0">
                <a:solidFill>
                  <a:srgbClr val="7030A0"/>
                </a:solidFill>
                <a:latin typeface="Candara" panose="020E0502030303020204" pitchFamily="34" charset="0"/>
              </a:rPr>
              <a:t>Component</a:t>
            </a:r>
          </a:p>
          <a:p>
            <a:endParaRPr lang="pt-BR" sz="2800" dirty="0"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latin typeface="Candara" panose="020E0502030303020204" pitchFamily="34" charset="0"/>
              </a:rPr>
              <a:t>Elas </a:t>
            </a:r>
            <a:r>
              <a:rPr lang="pt-BR" sz="2800" dirty="0">
                <a:latin typeface="Candara" panose="020E0502030303020204" pitchFamily="34" charset="0"/>
              </a:rPr>
              <a:t>são configuradas no módulo em </a:t>
            </a:r>
            <a:r>
              <a:rPr lang="pt-BR" sz="2800" b="1" u="sng" dirty="0">
                <a:solidFill>
                  <a:srgbClr val="006666"/>
                </a:solidFill>
                <a:latin typeface="Candara" panose="020E0502030303020204" pitchFamily="34" charset="0"/>
              </a:rPr>
              <a:t>app.routing.module.ts</a:t>
            </a:r>
            <a:r>
              <a:rPr lang="pt-BR" sz="2800" dirty="0"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16">
            <a:extLst>
              <a:ext uri="{FF2B5EF4-FFF2-40B4-BE49-F238E27FC236}">
                <a16:creationId xmlns:a16="http://schemas.microsoft.com/office/drawing/2014/main" id="{81286AB0-2DC7-4E65-9EA1-F003D3214F19}"/>
              </a:ext>
            </a:extLst>
          </p:cNvPr>
          <p:cNvSpPr/>
          <p:nvPr/>
        </p:nvSpPr>
        <p:spPr>
          <a:xfrm>
            <a:off x="164112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 err="1">
                <a:latin typeface="Candara" panose="020E0502030303020204" pitchFamily="34" charset="0"/>
                <a:cs typeface="Calibri" panose="020F0502020204030204" pitchFamily="34" charset="0"/>
              </a:rPr>
              <a:t>Rotas</a:t>
            </a:r>
            <a:endParaRPr lang="en-US" sz="40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D7C37B-E78B-490B-84EB-99661EA7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35" y="3717111"/>
            <a:ext cx="3258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5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4">
            <a:extLst>
              <a:ext uri="{FF2B5EF4-FFF2-40B4-BE49-F238E27FC236}">
                <a16:creationId xmlns:a16="http://schemas.microsoft.com/office/drawing/2014/main" id="{6A510EDA-14EB-4BFD-BC1C-7E1BBB7FE0FB}"/>
              </a:ext>
            </a:extLst>
          </p:cNvPr>
          <p:cNvSpPr txBox="1"/>
          <p:nvPr/>
        </p:nvSpPr>
        <p:spPr>
          <a:xfrm>
            <a:off x="921124" y="2340000"/>
            <a:ext cx="11160000" cy="4079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txBody>
          <a:bodyPr wrap="square" lIns="180000" tIns="180000" rIns="180000" bIns="180000" rtlCol="0" anchor="t">
            <a:noAutofit/>
          </a:bodyPr>
          <a:lstStyle/>
          <a:p>
            <a:r>
              <a:rPr lang="pt-BR" sz="2800">
                <a:latin typeface="Candara" panose="020E0502030303020204" pitchFamily="34" charset="0"/>
              </a:rPr>
              <a:t>Em </a:t>
            </a:r>
            <a:r>
              <a:rPr lang="pt-BR" sz="2800" b="1" dirty="0">
                <a:highlight>
                  <a:srgbClr val="00FF00"/>
                </a:highlight>
                <a:latin typeface="Consolas" panose="020B0609020204030204" pitchFamily="49" charset="0"/>
              </a:rPr>
              <a:t>app-routing.module.ts</a:t>
            </a:r>
            <a:r>
              <a:rPr lang="pt-BR" sz="2800" dirty="0">
                <a:latin typeface="Candara" panose="020E0502030303020204" pitchFamily="34" charset="0"/>
              </a:rPr>
              <a:t>, configuramos o </a:t>
            </a:r>
            <a:r>
              <a:rPr lang="pt-BR" sz="2800" b="1" i="1" u="sng" dirty="0">
                <a:solidFill>
                  <a:srgbClr val="7030A0"/>
                </a:solidFill>
                <a:latin typeface="Candara" panose="020E0502030303020204" pitchFamily="34" charset="0"/>
              </a:rPr>
              <a:t>path</a:t>
            </a:r>
            <a:r>
              <a:rPr lang="pt-BR" sz="2800" dirty="0">
                <a:latin typeface="Candara" panose="020E0502030303020204" pitchFamily="34" charset="0"/>
              </a:rPr>
              <a:t> e o </a:t>
            </a:r>
            <a:r>
              <a:rPr lang="pt-BR" sz="2800" b="1" i="1" u="sng">
                <a:solidFill>
                  <a:srgbClr val="7030A0"/>
                </a:solidFill>
                <a:latin typeface="Candara" panose="020E0502030303020204" pitchFamily="34" charset="0"/>
              </a:rPr>
              <a:t>component</a:t>
            </a:r>
            <a:r>
              <a:rPr lang="pt-BR" sz="2800">
                <a:latin typeface="Candara" panose="020E0502030303020204" pitchFamily="34" charset="0"/>
              </a:rPr>
              <a:t>:</a:t>
            </a:r>
            <a:endParaRPr lang="pt-BR" sz="2800" dirty="0">
              <a:latin typeface="Candara" panose="020E0502030303020204" pitchFamily="34" charset="0"/>
            </a:endParaRP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E910BD03-15C3-4792-8C54-040914636CB3}"/>
              </a:ext>
            </a:extLst>
          </p:cNvPr>
          <p:cNvSpPr txBox="1"/>
          <p:nvPr/>
        </p:nvSpPr>
        <p:spPr>
          <a:xfrm>
            <a:off x="561124" y="720000"/>
            <a:ext cx="1152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3600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Configuramos uma rota com 2 passos </a:t>
            </a:r>
            <a:r>
              <a:rPr lang="pt-BR" sz="2800" b="1">
                <a:solidFill>
                  <a:srgbClr val="0070C0"/>
                </a:solidFill>
                <a:latin typeface="Candara" panose="020E0502030303020204" pitchFamily="34" charset="0"/>
              </a:rPr>
              <a:t>simples:</a:t>
            </a:r>
            <a:endParaRPr lang="pt-BR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8249A-FB3C-45E4-A9DC-6335BC542920}"/>
              </a:ext>
            </a:extLst>
          </p:cNvPr>
          <p:cNvSpPr/>
          <p:nvPr/>
        </p:nvSpPr>
        <p:spPr>
          <a:xfrm>
            <a:off x="1108075" y="3599185"/>
            <a:ext cx="6695137" cy="23868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>
                <a:solidFill>
                  <a:srgbClr val="D3EED6"/>
                </a:solidFill>
                <a:latin typeface="Consolas" panose="020B0609020204030204" pitchFamily="49" charset="0"/>
              </a:rPr>
              <a:t>book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6ABDCA7B-D43D-4ECB-852E-0A55C57C6C8D}"/>
              </a:ext>
            </a:extLst>
          </p:cNvPr>
          <p:cNvSpPr/>
          <p:nvPr/>
        </p:nvSpPr>
        <p:spPr>
          <a:xfrm>
            <a:off x="164112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 err="1">
                <a:latin typeface="Candara" panose="020E0502030303020204" pitchFamily="34" charset="0"/>
                <a:cs typeface="Calibri" panose="020F0502020204030204" pitchFamily="34" charset="0"/>
              </a:rPr>
              <a:t>Rotas</a:t>
            </a:r>
            <a:endParaRPr lang="en-US" sz="40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E419CA-93D9-42FD-BA21-FC6700A3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3061330"/>
            <a:ext cx="3258000" cy="540000"/>
          </a:xfrm>
          <a:prstGeom prst="rect">
            <a:avLst/>
          </a:prstGeom>
        </p:spPr>
      </p:pic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337A89D-E655-4F7A-87AF-EABFA0037DDD}"/>
              </a:ext>
            </a:extLst>
          </p:cNvPr>
          <p:cNvSpPr/>
          <p:nvPr/>
        </p:nvSpPr>
        <p:spPr>
          <a:xfrm>
            <a:off x="921124" y="1800000"/>
            <a:ext cx="1116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Passo 1 de 2 </a:t>
            </a:r>
          </a:p>
        </p:txBody>
      </p:sp>
    </p:spTree>
    <p:extLst>
      <p:ext uri="{BB962C8B-B14F-4D97-AF65-F5344CB8AC3E}">
        <p14:creationId xmlns:p14="http://schemas.microsoft.com/office/powerpoint/2010/main" val="345868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C64ABB-1F5D-4079-92ED-FF4443D44D9D}"/>
              </a:ext>
            </a:extLst>
          </p:cNvPr>
          <p:cNvSpPr/>
          <p:nvPr/>
        </p:nvSpPr>
        <p:spPr>
          <a:xfrm>
            <a:off x="939567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4880A-1CC2-47A3-9855-2F9C56D76B54}"/>
              </a:ext>
            </a:extLst>
          </p:cNvPr>
          <p:cNvSpPr/>
          <p:nvPr/>
        </p:nvSpPr>
        <p:spPr>
          <a:xfrm>
            <a:off x="8815799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7597A-435E-4466-934C-6873600E25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79802" y="17350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6201B-DCE0-421B-A0D2-D795FA6848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856034" y="17350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5AA97-A55C-49E9-8A39-8416D15CD24E}"/>
              </a:ext>
            </a:extLst>
          </p:cNvPr>
          <p:cNvSpPr/>
          <p:nvPr/>
        </p:nvSpPr>
        <p:spPr>
          <a:xfrm>
            <a:off x="1889802" y="21420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86AB8-C922-46DB-A826-C842B571F0CF}"/>
              </a:ext>
            </a:extLst>
          </p:cNvPr>
          <p:cNvSpPr/>
          <p:nvPr/>
        </p:nvSpPr>
        <p:spPr>
          <a:xfrm>
            <a:off x="9766034" y="21504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D4D75-A645-4B6E-A101-E75FFD9AE11A}"/>
              </a:ext>
            </a:extLst>
          </p:cNvPr>
          <p:cNvCxnSpPr>
            <a:cxnSpLocks/>
          </p:cNvCxnSpPr>
          <p:nvPr/>
        </p:nvCxnSpPr>
        <p:spPr>
          <a:xfrm flipH="1">
            <a:off x="2139193" y="2680242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5607242-A894-4E28-A24F-E6075DEAD8BF}"/>
              </a:ext>
            </a:extLst>
          </p:cNvPr>
          <p:cNvSpPr/>
          <p:nvPr/>
        </p:nvSpPr>
        <p:spPr>
          <a:xfrm>
            <a:off x="6206836" y="2536242"/>
            <a:ext cx="3249407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file_1.html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FB5CE08-3B2E-407B-A886-E286D4C2D9C6}"/>
              </a:ext>
            </a:extLst>
          </p:cNvPr>
          <p:cNvSpPr/>
          <p:nvPr/>
        </p:nvSpPr>
        <p:spPr>
          <a:xfrm>
            <a:off x="1889802" y="3297738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28EB25-01E6-4BE8-AFCF-BAC11A0435E4}"/>
              </a:ext>
            </a:extLst>
          </p:cNvPr>
          <p:cNvSpPr/>
          <p:nvPr/>
        </p:nvSpPr>
        <p:spPr>
          <a:xfrm>
            <a:off x="9766034" y="3306127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E2721E-5D65-42A7-965D-C09C49093710}"/>
              </a:ext>
            </a:extLst>
          </p:cNvPr>
          <p:cNvCxnSpPr>
            <a:cxnSpLocks/>
          </p:cNvCxnSpPr>
          <p:nvPr/>
        </p:nvCxnSpPr>
        <p:spPr>
          <a:xfrm flipH="1">
            <a:off x="2139193" y="3835936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D5965-54F3-46D5-AF0E-C817E7AF12C8}"/>
              </a:ext>
            </a:extLst>
          </p:cNvPr>
          <p:cNvCxnSpPr/>
          <p:nvPr/>
        </p:nvCxnSpPr>
        <p:spPr>
          <a:xfrm>
            <a:off x="2139193" y="23499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A2A960C-1F73-409F-AB72-8351C9655D49}"/>
              </a:ext>
            </a:extLst>
          </p:cNvPr>
          <p:cNvSpPr/>
          <p:nvPr/>
        </p:nvSpPr>
        <p:spPr>
          <a:xfrm>
            <a:off x="2555072" y="22059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39E3AC-0BD0-45C9-820F-C1E74CE42DBD}"/>
              </a:ext>
            </a:extLst>
          </p:cNvPr>
          <p:cNvCxnSpPr/>
          <p:nvPr/>
        </p:nvCxnSpPr>
        <p:spPr>
          <a:xfrm>
            <a:off x="2139193" y="350566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79EAA4D0-0AAD-43B5-B79D-B9942C44A288}"/>
              </a:ext>
            </a:extLst>
          </p:cNvPr>
          <p:cNvSpPr/>
          <p:nvPr/>
        </p:nvSpPr>
        <p:spPr>
          <a:xfrm>
            <a:off x="2555072" y="3361662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23" name="Rectangle: Top Corners Rounded 47">
            <a:extLst>
              <a:ext uri="{FF2B5EF4-FFF2-40B4-BE49-F238E27FC236}">
                <a16:creationId xmlns:a16="http://schemas.microsoft.com/office/drawing/2014/main" id="{4E5D2587-163B-4A15-A420-B56B06D8D717}"/>
              </a:ext>
            </a:extLst>
          </p:cNvPr>
          <p:cNvSpPr/>
          <p:nvPr/>
        </p:nvSpPr>
        <p:spPr>
          <a:xfrm>
            <a:off x="6576244" y="3691936"/>
            <a:ext cx="288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file_2.html</a:t>
            </a:r>
          </a:p>
        </p:txBody>
      </p:sp>
      <p:sp>
        <p:nvSpPr>
          <p:cNvPr id="24" name="Rectangle: Diagonal Corners Rounded 8">
            <a:extLst>
              <a:ext uri="{FF2B5EF4-FFF2-40B4-BE49-F238E27FC236}">
                <a16:creationId xmlns:a16="http://schemas.microsoft.com/office/drawing/2014/main" id="{0CDF2341-6717-478B-BB9F-5A6CC04BEEC9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 Web Tradicional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841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4">
            <a:extLst>
              <a:ext uri="{FF2B5EF4-FFF2-40B4-BE49-F238E27FC236}">
                <a16:creationId xmlns:a16="http://schemas.microsoft.com/office/drawing/2014/main" id="{00F60909-16E8-4034-B74A-D4FC3AF9F0B3}"/>
              </a:ext>
            </a:extLst>
          </p:cNvPr>
          <p:cNvSpPr txBox="1"/>
          <p:nvPr/>
        </p:nvSpPr>
        <p:spPr>
          <a:xfrm>
            <a:off x="921124" y="2340000"/>
            <a:ext cx="11160000" cy="37822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txBody>
          <a:bodyPr wrap="square" lIns="180000" tIns="180000" rIns="180000" bIns="180000" rtlCol="0" anchor="t">
            <a:noAutofit/>
          </a:bodyPr>
          <a:lstStyle/>
          <a:p>
            <a:r>
              <a:rPr lang="pt-BR" sz="2800">
                <a:latin typeface="Candara" panose="020E0502030303020204" pitchFamily="34" charset="0"/>
              </a:rPr>
              <a:t>Para que funcione, o HTML do componente App deve ter a tag </a:t>
            </a:r>
            <a:r>
              <a:rPr lang="pt-BR" sz="2800">
                <a:solidFill>
                  <a:srgbClr val="7030A0"/>
                </a:solidFill>
                <a:latin typeface="Consolas" panose="020B0609020204030204" pitchFamily="49" charset="0"/>
              </a:rPr>
              <a:t>&lt;router-outlet&gt;</a:t>
            </a:r>
            <a:endParaRPr lang="pt-BR" sz="2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DD91ECEB-0A6A-4047-BD11-68745A3C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4" y="3766753"/>
            <a:ext cx="6480000" cy="1652044"/>
          </a:xfrm>
          <a:prstGeom prst="rect">
            <a:avLst/>
          </a:prstGeom>
        </p:spPr>
      </p:pic>
      <p:sp>
        <p:nvSpPr>
          <p:cNvPr id="9" name="Texto Explicativo: Linha 6">
            <a:extLst>
              <a:ext uri="{FF2B5EF4-FFF2-40B4-BE49-F238E27FC236}">
                <a16:creationId xmlns:a16="http://schemas.microsoft.com/office/drawing/2014/main" id="{6B82ED7E-DB3E-44E2-99A3-C8A3EC098901}"/>
              </a:ext>
            </a:extLst>
          </p:cNvPr>
          <p:cNvSpPr/>
          <p:nvPr/>
        </p:nvSpPr>
        <p:spPr>
          <a:xfrm>
            <a:off x="7693828" y="4435692"/>
            <a:ext cx="4294972" cy="1414331"/>
          </a:xfrm>
          <a:prstGeom prst="borderCallout1">
            <a:avLst>
              <a:gd name="adj1" fmla="val 37781"/>
              <a:gd name="adj2" fmla="val 1175"/>
              <a:gd name="adj3" fmla="val 37601"/>
              <a:gd name="adj4" fmla="val -11982"/>
            </a:avLst>
          </a:prstGeom>
          <a:solidFill>
            <a:schemeClr val="accent2"/>
          </a:solidFill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Esta tag é a “</a:t>
            </a:r>
            <a:r>
              <a:rPr lang="pt-BR" u="sng">
                <a:solidFill>
                  <a:schemeClr val="bg1"/>
                </a:solidFill>
                <a:latin typeface="Consolas" panose="020B0609020204030204" pitchFamily="49" charset="0"/>
              </a:rPr>
              <a:t>lacuna</a:t>
            </a:r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”! </a:t>
            </a:r>
          </a:p>
          <a:p>
            <a:endParaRPr 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Será substituída pelo HTML do componente (ativado pela rota)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46ACBD55-3B19-48B6-A59D-F66895EDB22C}"/>
              </a:ext>
            </a:extLst>
          </p:cNvPr>
          <p:cNvSpPr/>
          <p:nvPr/>
        </p:nvSpPr>
        <p:spPr>
          <a:xfrm>
            <a:off x="164112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dirty="0" err="1">
                <a:latin typeface="Candara" panose="020E0502030303020204" pitchFamily="34" charset="0"/>
                <a:cs typeface="Calibri" panose="020F0502020204030204" pitchFamily="34" charset="0"/>
              </a:rPr>
              <a:t>Rotas</a:t>
            </a:r>
            <a:endParaRPr lang="en-US" sz="40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5D8E2DC9-0B02-4C16-9834-C03458C37836}"/>
              </a:ext>
            </a:extLst>
          </p:cNvPr>
          <p:cNvSpPr txBox="1"/>
          <p:nvPr/>
        </p:nvSpPr>
        <p:spPr>
          <a:xfrm>
            <a:off x="561124" y="720000"/>
            <a:ext cx="1152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3600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Configuramos uma rota com 2 passos </a:t>
            </a:r>
            <a:r>
              <a:rPr lang="pt-BR" sz="2800" b="1">
                <a:solidFill>
                  <a:srgbClr val="0070C0"/>
                </a:solidFill>
                <a:latin typeface="Candara" panose="020E0502030303020204" pitchFamily="34" charset="0"/>
              </a:rPr>
              <a:t>simples:</a:t>
            </a:r>
            <a:endParaRPr lang="pt-BR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8883AC1-EE45-46C3-9550-2A88A8CD7252}"/>
              </a:ext>
            </a:extLst>
          </p:cNvPr>
          <p:cNvSpPr/>
          <p:nvPr/>
        </p:nvSpPr>
        <p:spPr>
          <a:xfrm>
            <a:off x="921124" y="1800000"/>
            <a:ext cx="1116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Passo 2 de 2 </a:t>
            </a:r>
          </a:p>
        </p:txBody>
      </p:sp>
    </p:spTree>
    <p:extLst>
      <p:ext uri="{BB962C8B-B14F-4D97-AF65-F5344CB8AC3E}">
        <p14:creationId xmlns:p14="http://schemas.microsoft.com/office/powerpoint/2010/main" val="27949020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E670DEA-1540-4722-9D6D-DFD88C908928}"/>
              </a:ext>
            </a:extLst>
          </p:cNvPr>
          <p:cNvSpPr txBox="1">
            <a:spLocks/>
          </p:cNvSpPr>
          <p:nvPr/>
        </p:nvSpPr>
        <p:spPr>
          <a:xfrm>
            <a:off x="581893" y="720000"/>
            <a:ext cx="11520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</a:rPr>
              <a:t>Em </a:t>
            </a:r>
            <a:r>
              <a:rPr lang="pt-BR" b="1" dirty="0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app.component</a:t>
            </a:r>
            <a:r>
              <a:rPr lang="pt-BR" b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.html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</a:rPr>
              <a:t> </a:t>
            </a:r>
          </a:p>
          <a:p>
            <a:pPr lvl="1"/>
            <a:r>
              <a:rPr lang="pt-BR">
                <a:solidFill>
                  <a:srgbClr val="003300"/>
                </a:solidFill>
                <a:latin typeface="Candara" panose="020E0502030303020204" pitchFamily="34" charset="0"/>
              </a:rPr>
              <a:t>Selecionar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</a:rPr>
              <a:t>todo o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</a:rPr>
              <a:t>contéudo e </a:t>
            </a:r>
            <a:r>
              <a:rPr lang="pt-BR" b="1">
                <a:solidFill>
                  <a:srgbClr val="FF0000"/>
                </a:solidFill>
                <a:latin typeface="Candara" panose="020E0502030303020204" pitchFamily="34" charset="0"/>
              </a:rPr>
              <a:t>apagar</a:t>
            </a:r>
          </a:p>
          <a:p>
            <a:pPr lvl="1"/>
            <a:r>
              <a:rPr lang="pt-BR">
                <a:solidFill>
                  <a:srgbClr val="003300"/>
                </a:solidFill>
                <a:latin typeface="Candara" panose="020E0502030303020204" pitchFamily="34" charset="0"/>
              </a:rPr>
              <a:t>Declarar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</a:rPr>
              <a:t>tag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&lt;router-outlet&gt;</a:t>
            </a:r>
          </a:p>
          <a:p>
            <a:pPr marL="0" indent="0">
              <a:buNone/>
            </a:pPr>
            <a:endParaRPr lang="pt-BR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7">
            <a:extLst>
              <a:ext uri="{FF2B5EF4-FFF2-40B4-BE49-F238E27FC236}">
                <a16:creationId xmlns:a16="http://schemas.microsoft.com/office/drawing/2014/main" id="{DFC68DDE-ABE9-4B3D-8B03-89E3011F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8" y="2281116"/>
            <a:ext cx="9000000" cy="2295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1F7829A4-B395-4722-83A0-35A4D9D1A3CE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Rota para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BookTableComponent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20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E670DEA-1540-4722-9D6D-DFD88C908928}"/>
              </a:ext>
            </a:extLst>
          </p:cNvPr>
          <p:cNvSpPr txBox="1">
            <a:spLocks/>
          </p:cNvSpPr>
          <p:nvPr/>
        </p:nvSpPr>
        <p:spPr>
          <a:xfrm>
            <a:off x="581893" y="720000"/>
            <a:ext cx="1152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Em </a:t>
            </a:r>
            <a:r>
              <a:rPr lang="pt-BR" sz="2400" b="1" dirty="0">
                <a:solidFill>
                  <a:srgbClr val="0033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app-routing.module.ts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, configurar uma entrada na constante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routes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EB217-BBC9-420B-948B-0BCBEF299228}"/>
              </a:ext>
            </a:extLst>
          </p:cNvPr>
          <p:cNvCxnSpPr>
            <a:cxnSpLocks/>
          </p:cNvCxnSpPr>
          <p:nvPr/>
        </p:nvCxnSpPr>
        <p:spPr>
          <a:xfrm flipH="1">
            <a:off x="1937482" y="3239550"/>
            <a:ext cx="720000" cy="0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A64CD-F0F3-47F1-B9B1-26537415DBBE}"/>
              </a:ext>
            </a:extLst>
          </p:cNvPr>
          <p:cNvCxnSpPr>
            <a:cxnSpLocks/>
          </p:cNvCxnSpPr>
          <p:nvPr/>
        </p:nvCxnSpPr>
        <p:spPr>
          <a:xfrm flipH="1">
            <a:off x="1937482" y="2936148"/>
            <a:ext cx="720000" cy="0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Diagonal Corners Snipped 21">
            <a:extLst>
              <a:ext uri="{FF2B5EF4-FFF2-40B4-BE49-F238E27FC236}">
                <a16:creationId xmlns:a16="http://schemas.microsoft.com/office/drawing/2014/main" id="{EEF85656-DF7A-4F29-8B4D-86F417EC4449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Rota para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BookTableComponent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B1EB9AE-B180-46D1-8ABB-B3EF7E709743}"/>
              </a:ext>
            </a:extLst>
          </p:cNvPr>
          <p:cNvSpPr/>
          <p:nvPr/>
        </p:nvSpPr>
        <p:spPr>
          <a:xfrm>
            <a:off x="1006764" y="1620743"/>
            <a:ext cx="10642915" cy="4826237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@angular/core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@angular/router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./components/book-table/book-table.component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imports: [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forRoot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exports: [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B8F77DC2-6B82-4A96-AFF3-366E49AAA405}"/>
              </a:ext>
            </a:extLst>
          </p:cNvPr>
          <p:cNvSpPr/>
          <p:nvPr/>
        </p:nvSpPr>
        <p:spPr>
          <a:xfrm>
            <a:off x="1062183" y="2724727"/>
            <a:ext cx="4248728" cy="1653309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33B3F4-F3A8-4A39-AA09-9A943B7C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79" y="1080743"/>
            <a:ext cx="3258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4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81893" y="720000"/>
            <a:ext cx="11520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Subir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o serviço do angular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Através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do navegador, acessar: </a:t>
            </a:r>
            <a:r>
              <a:rPr lang="pt-BR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localhost:</a:t>
            </a:r>
            <a:r>
              <a:rPr lang="pt-BR" sz="2400" u="sng">
                <a:solidFill>
                  <a:srgbClr val="7030A0"/>
                </a:solidFill>
                <a:latin typeface="Consolas" panose="020B0609020204030204" pitchFamily="49" charset="0"/>
              </a:rPr>
              <a:t>4200/</a:t>
            </a:r>
            <a:r>
              <a:rPr lang="pt-BR" sz="2400" u="sng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booktable</a:t>
            </a:r>
            <a:endParaRPr lang="pt-BR" sz="2400" u="sng" dirty="0">
              <a:solidFill>
                <a:srgbClr val="7030A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AC9A3C3E-C3A0-4F30-8E79-E68EEC353727}"/>
              </a:ext>
            </a:extLst>
          </p:cNvPr>
          <p:cNvSpPr/>
          <p:nvPr/>
        </p:nvSpPr>
        <p:spPr>
          <a:xfrm>
            <a:off x="987015" y="1262138"/>
            <a:ext cx="10440000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bg1"/>
                </a:solidFill>
                <a:latin typeface="Consolas" panose="020B0609020204030204" pitchFamily="49" charset="0"/>
              </a:rPr>
              <a:t>ng serve -o</a:t>
            </a:r>
          </a:p>
        </p:txBody>
      </p:sp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FFFB34FB-B2DC-4BDE-B593-E3BB7D7498F2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Configurando Rota para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BookTableComponent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36B394FC-955D-492B-BA7F-C3A309146168}"/>
              </a:ext>
            </a:extLst>
          </p:cNvPr>
          <p:cNvSpPr/>
          <p:nvPr/>
        </p:nvSpPr>
        <p:spPr>
          <a:xfrm rot="20476101" flipH="1">
            <a:off x="8939341" y="1954664"/>
            <a:ext cx="2160000" cy="540000"/>
          </a:xfrm>
          <a:prstGeom prst="homePlate">
            <a:avLst>
              <a:gd name="adj" fmla="val 14625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solidFill>
                  <a:schemeClr val="bg1"/>
                </a:solidFill>
                <a:latin typeface="Candara" panose="020E0502030303020204" pitchFamily="34" charset="0"/>
              </a:rPr>
              <a:t>path</a:t>
            </a:r>
            <a:endParaRPr lang="pt-BR" sz="24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562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16">
            <a:extLst>
              <a:ext uri="{FF2B5EF4-FFF2-40B4-BE49-F238E27FC236}">
                <a16:creationId xmlns:a16="http://schemas.microsoft.com/office/drawing/2014/main" id="{CAA336BA-32A3-4AF7-81F7-D7F3744A00AF}"/>
              </a:ext>
            </a:extLst>
          </p:cNvPr>
          <p:cNvSpPr/>
          <p:nvPr/>
        </p:nvSpPr>
        <p:spPr>
          <a:xfrm>
            <a:off x="1643419" y="2529000"/>
            <a:ext cx="1044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4000">
                <a:latin typeface="Candara" panose="020E0502030303020204" pitchFamily="34" charset="0"/>
                <a:cs typeface="Calibri" panose="020F0502020204030204" pitchFamily="34" charset="0"/>
              </a:rPr>
              <a:t>Rota </a:t>
            </a:r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NOT-FOUND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7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4">
            <a:extLst>
              <a:ext uri="{FF2B5EF4-FFF2-40B4-BE49-F238E27FC236}">
                <a16:creationId xmlns:a16="http://schemas.microsoft.com/office/drawing/2014/main" id="{E910BD03-15C3-4792-8C54-040914636CB3}"/>
              </a:ext>
            </a:extLst>
          </p:cNvPr>
          <p:cNvSpPr txBox="1"/>
          <p:nvPr/>
        </p:nvSpPr>
        <p:spPr>
          <a:xfrm>
            <a:off x="563419" y="720000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3600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solidFill>
                  <a:srgbClr val="0070C0"/>
                </a:solidFill>
                <a:latin typeface="Candara" panose="020E0502030303020204" pitchFamily="34" charset="0"/>
              </a:rPr>
              <a:t>Vamos configurar uma rota para </a:t>
            </a:r>
            <a:r>
              <a:rPr lang="pt-BR" sz="2800" b="1" i="1">
                <a:solidFill>
                  <a:srgbClr val="0070C0"/>
                </a:solidFill>
                <a:latin typeface="Candara" panose="020E0502030303020204" pitchFamily="34" charset="0"/>
              </a:rPr>
              <a:t>path inexistentes</a:t>
            </a:r>
            <a:endParaRPr lang="pt-BR" sz="2800" b="1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Diagonal Corners Rounded 16">
            <a:extLst>
              <a:ext uri="{FF2B5EF4-FFF2-40B4-BE49-F238E27FC236}">
                <a16:creationId xmlns:a16="http://schemas.microsoft.com/office/drawing/2014/main" id="{CAA336BA-32A3-4AF7-81F7-D7F3744A00AF}"/>
              </a:ext>
            </a:extLst>
          </p:cNvPr>
          <p:cNvSpPr/>
          <p:nvPr/>
        </p:nvSpPr>
        <p:spPr>
          <a:xfrm>
            <a:off x="164341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Rota </a:t>
            </a:r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NOT-FOUND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4920F5-682A-436E-8C65-1FC3BB39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05" y="1588434"/>
            <a:ext cx="7449590" cy="3200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ixaDeTexto 4">
            <a:extLst>
              <a:ext uri="{FF2B5EF4-FFF2-40B4-BE49-F238E27FC236}">
                <a16:creationId xmlns:a16="http://schemas.microsoft.com/office/drawing/2014/main" id="{7DC2A3AD-C35A-47D9-B9A0-24B6C82EAFC6}"/>
              </a:ext>
            </a:extLst>
          </p:cNvPr>
          <p:cNvSpPr txBox="1"/>
          <p:nvPr/>
        </p:nvSpPr>
        <p:spPr>
          <a:xfrm>
            <a:off x="1881830" y="5172356"/>
            <a:ext cx="8428340" cy="126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1">
                <a:latin typeface="Candara" panose="020E0502030303020204" pitchFamily="34" charset="0"/>
              </a:rPr>
              <a:t>Isso é uma boa prática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1">
                <a:latin typeface="Candara" panose="020E0502030303020204" pitchFamily="34" charset="0"/>
              </a:rPr>
              <a:t>Informa ao usuário que ele digitou uma URI desconhecida</a:t>
            </a:r>
            <a:endParaRPr lang="pt-BR" sz="2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70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4">
            <a:extLst>
              <a:ext uri="{FF2B5EF4-FFF2-40B4-BE49-F238E27FC236}">
                <a16:creationId xmlns:a16="http://schemas.microsoft.com/office/drawing/2014/main" id="{E910BD03-15C3-4792-8C54-040914636CB3}"/>
              </a:ext>
            </a:extLst>
          </p:cNvPr>
          <p:cNvSpPr txBox="1"/>
          <p:nvPr/>
        </p:nvSpPr>
        <p:spPr>
          <a:xfrm>
            <a:off x="563419" y="720000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360000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latin typeface="Candara" panose="020E0502030303020204" pitchFamily="34" charset="0"/>
              </a:rPr>
              <a:t>Usamos ** como </a:t>
            </a:r>
            <a:r>
              <a:rPr lang="pt-BR" sz="2800" b="1">
                <a:latin typeface="Candara" panose="020E0502030303020204" pitchFamily="34" charset="0"/>
              </a:rPr>
              <a:t>path</a:t>
            </a:r>
            <a:r>
              <a:rPr lang="pt-BR" sz="2800">
                <a:latin typeface="Candara" panose="020E0502030303020204" pitchFamily="34" charset="0"/>
              </a:rPr>
              <a:t> para sinalizar </a:t>
            </a:r>
            <a:r>
              <a:rPr lang="pt-BR" sz="2800">
                <a:highlight>
                  <a:srgbClr val="FFFF00"/>
                </a:highlight>
                <a:latin typeface="Candara" panose="020E0502030303020204" pitchFamily="34" charset="0"/>
              </a:rPr>
              <a:t>todas as rotas não definidas</a:t>
            </a:r>
            <a:endParaRPr lang="pt-BR" sz="2800" b="1" i="1" dirty="0">
              <a:highlight>
                <a:srgbClr val="FFFF00"/>
              </a:highlight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8249A-FB3C-45E4-A9DC-6335BC542920}"/>
              </a:ext>
            </a:extLst>
          </p:cNvPr>
          <p:cNvSpPr/>
          <p:nvPr/>
        </p:nvSpPr>
        <p:spPr>
          <a:xfrm>
            <a:off x="2748432" y="2303491"/>
            <a:ext cx="6695137" cy="32937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produtotabela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ProdutoTabelaComponent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NotFoundComponent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54665E39-F791-4525-81CC-D5528F3BF7F9}"/>
              </a:ext>
            </a:extLst>
          </p:cNvPr>
          <p:cNvSpPr/>
          <p:nvPr/>
        </p:nvSpPr>
        <p:spPr>
          <a:xfrm>
            <a:off x="164341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Rota </a:t>
            </a:r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NOT-FOUND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3E2E8F-680A-4125-ADF4-0E745F9528B4}"/>
              </a:ext>
            </a:extLst>
          </p:cNvPr>
          <p:cNvSpPr/>
          <p:nvPr/>
        </p:nvSpPr>
        <p:spPr>
          <a:xfrm>
            <a:off x="3038762" y="3962399"/>
            <a:ext cx="4729018" cy="12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5B7108-9AEF-4046-9336-5CE106E2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32" y="1740945"/>
            <a:ext cx="3258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1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81893" y="719999"/>
            <a:ext cx="11520000" cy="57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Criar o componente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not-found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Retângulo 7">
            <a:extLst>
              <a:ext uri="{FF2B5EF4-FFF2-40B4-BE49-F238E27FC236}">
                <a16:creationId xmlns:a16="http://schemas.microsoft.com/office/drawing/2014/main" id="{1B52B974-AF81-4F53-8D36-156664E7A27A}"/>
              </a:ext>
            </a:extLst>
          </p:cNvPr>
          <p:cNvSpPr/>
          <p:nvPr/>
        </p:nvSpPr>
        <p:spPr>
          <a:xfrm>
            <a:off x="941893" y="1304221"/>
            <a:ext cx="10800000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ng generate component components/</a:t>
            </a:r>
            <a:r>
              <a:rPr lang="en-US" sz="24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not-found</a:t>
            </a:r>
            <a:endParaRPr lang="pt-BR" sz="2400" b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Diagonal Corners Snipped 21">
            <a:extLst>
              <a:ext uri="{FF2B5EF4-FFF2-40B4-BE49-F238E27FC236}">
                <a16:creationId xmlns:a16="http://schemas.microsoft.com/office/drawing/2014/main" id="{EB687DDF-3F64-4AB5-9799-77FA295CE8D0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NOT-FOUND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871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81893" y="719998"/>
            <a:ext cx="11520000" cy="57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Definir os </a:t>
            </a:r>
            <a:r>
              <a:rPr lang="pt-BR" sz="2400" b="1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estilos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do component: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B7245E46-1B16-4D43-A9A5-175C085CE5B4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NOT-FOUND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2FFB88-8F4A-45F2-8EAA-F0BAA759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753" y="856617"/>
            <a:ext cx="3226827" cy="540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7D29F9-131B-4B73-9654-5B9E99DF9DE4}"/>
              </a:ext>
            </a:extLst>
          </p:cNvPr>
          <p:cNvSpPr/>
          <p:nvPr/>
        </p:nvSpPr>
        <p:spPr>
          <a:xfrm>
            <a:off x="956580" y="1396617"/>
            <a:ext cx="10800000" cy="49949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.notfound-container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vh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.notfound-item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0962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81893" y="720000"/>
            <a:ext cx="11520000" cy="5623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Projetar a página: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D971FBA0-C7F3-4D26-B128-C26330515AB1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NOT-FOUND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C93A9B-5994-435B-AF4A-458FC0E3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0" y="1242127"/>
            <a:ext cx="3154095" cy="540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C2E16F7-AFEA-4BA0-96CA-6D36BA9BE702}"/>
              </a:ext>
            </a:extLst>
          </p:cNvPr>
          <p:cNvSpPr/>
          <p:nvPr/>
        </p:nvSpPr>
        <p:spPr>
          <a:xfrm>
            <a:off x="956580" y="1782127"/>
            <a:ext cx="10800000" cy="3574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notfound-container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notfound-item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Rota não encontrada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Verifique se a rota desejada foi digitada corretamente.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C64ABB-1F5D-4079-92ED-FF4443D44D9D}"/>
              </a:ext>
            </a:extLst>
          </p:cNvPr>
          <p:cNvSpPr/>
          <p:nvPr/>
        </p:nvSpPr>
        <p:spPr>
          <a:xfrm>
            <a:off x="939567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4880A-1CC2-47A3-9855-2F9C56D76B54}"/>
              </a:ext>
            </a:extLst>
          </p:cNvPr>
          <p:cNvSpPr/>
          <p:nvPr/>
        </p:nvSpPr>
        <p:spPr>
          <a:xfrm>
            <a:off x="8815799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7597A-435E-4466-934C-6873600E25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79802" y="17350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6201B-DCE0-421B-A0D2-D795FA6848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856034" y="17350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5AA97-A55C-49E9-8A39-8416D15CD24E}"/>
              </a:ext>
            </a:extLst>
          </p:cNvPr>
          <p:cNvSpPr/>
          <p:nvPr/>
        </p:nvSpPr>
        <p:spPr>
          <a:xfrm>
            <a:off x="1889802" y="21420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86AB8-C922-46DB-A826-C842B571F0CF}"/>
              </a:ext>
            </a:extLst>
          </p:cNvPr>
          <p:cNvSpPr/>
          <p:nvPr/>
        </p:nvSpPr>
        <p:spPr>
          <a:xfrm>
            <a:off x="9766034" y="21504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D4D75-A645-4B6E-A101-E75FFD9AE11A}"/>
              </a:ext>
            </a:extLst>
          </p:cNvPr>
          <p:cNvCxnSpPr>
            <a:cxnSpLocks/>
          </p:cNvCxnSpPr>
          <p:nvPr/>
        </p:nvCxnSpPr>
        <p:spPr>
          <a:xfrm flipH="1">
            <a:off x="2139193" y="2680242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5607242-A894-4E28-A24F-E6075DEAD8BF}"/>
              </a:ext>
            </a:extLst>
          </p:cNvPr>
          <p:cNvSpPr/>
          <p:nvPr/>
        </p:nvSpPr>
        <p:spPr>
          <a:xfrm>
            <a:off x="6216244" y="2536242"/>
            <a:ext cx="32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file_1.html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FB5CE08-3B2E-407B-A886-E286D4C2D9C6}"/>
              </a:ext>
            </a:extLst>
          </p:cNvPr>
          <p:cNvSpPr/>
          <p:nvPr/>
        </p:nvSpPr>
        <p:spPr>
          <a:xfrm>
            <a:off x="1889802" y="3297738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28EB25-01E6-4BE8-AFCF-BAC11A0435E4}"/>
              </a:ext>
            </a:extLst>
          </p:cNvPr>
          <p:cNvSpPr/>
          <p:nvPr/>
        </p:nvSpPr>
        <p:spPr>
          <a:xfrm>
            <a:off x="9766034" y="3306127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E2721E-5D65-42A7-965D-C09C49093710}"/>
              </a:ext>
            </a:extLst>
          </p:cNvPr>
          <p:cNvCxnSpPr>
            <a:cxnSpLocks/>
          </p:cNvCxnSpPr>
          <p:nvPr/>
        </p:nvCxnSpPr>
        <p:spPr>
          <a:xfrm flipH="1">
            <a:off x="2139193" y="3835936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E8E84AE3-5E21-4D5E-AC57-6410C9A9FCA8}"/>
              </a:ext>
            </a:extLst>
          </p:cNvPr>
          <p:cNvSpPr/>
          <p:nvPr/>
        </p:nvSpPr>
        <p:spPr>
          <a:xfrm>
            <a:off x="6576244" y="3691936"/>
            <a:ext cx="288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file_2.html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BF3EF1-480D-43D5-B6EF-EF187BE2288B}"/>
              </a:ext>
            </a:extLst>
          </p:cNvPr>
          <p:cNvSpPr/>
          <p:nvPr/>
        </p:nvSpPr>
        <p:spPr>
          <a:xfrm>
            <a:off x="1889802" y="5594336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FAEDE93-62D1-491E-A177-6F94119D766D}"/>
              </a:ext>
            </a:extLst>
          </p:cNvPr>
          <p:cNvSpPr/>
          <p:nvPr/>
        </p:nvSpPr>
        <p:spPr>
          <a:xfrm>
            <a:off x="9766034" y="5602725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D5965-54F3-46D5-AF0E-C817E7AF12C8}"/>
              </a:ext>
            </a:extLst>
          </p:cNvPr>
          <p:cNvCxnSpPr/>
          <p:nvPr/>
        </p:nvCxnSpPr>
        <p:spPr>
          <a:xfrm>
            <a:off x="2139193" y="23499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A2A960C-1F73-409F-AB72-8351C9655D49}"/>
              </a:ext>
            </a:extLst>
          </p:cNvPr>
          <p:cNvSpPr/>
          <p:nvPr/>
        </p:nvSpPr>
        <p:spPr>
          <a:xfrm>
            <a:off x="2555072" y="22059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39E3AC-0BD0-45C9-820F-C1E74CE42DBD}"/>
              </a:ext>
            </a:extLst>
          </p:cNvPr>
          <p:cNvCxnSpPr/>
          <p:nvPr/>
        </p:nvCxnSpPr>
        <p:spPr>
          <a:xfrm>
            <a:off x="2139193" y="350566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79EAA4D0-0AAD-43B5-B79D-B9942C44A288}"/>
              </a:ext>
            </a:extLst>
          </p:cNvPr>
          <p:cNvSpPr/>
          <p:nvPr/>
        </p:nvSpPr>
        <p:spPr>
          <a:xfrm>
            <a:off x="2555072" y="3361662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6B87D0-5D48-4919-B83A-BE596C476F6D}"/>
              </a:ext>
            </a:extLst>
          </p:cNvPr>
          <p:cNvCxnSpPr/>
          <p:nvPr/>
        </p:nvCxnSpPr>
        <p:spPr>
          <a:xfrm>
            <a:off x="2139193" y="5802260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485977B3-2F0C-4E52-ABD2-8F16FFDBC0FA}"/>
              </a:ext>
            </a:extLst>
          </p:cNvPr>
          <p:cNvSpPr/>
          <p:nvPr/>
        </p:nvSpPr>
        <p:spPr>
          <a:xfrm>
            <a:off x="2555072" y="5658260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417B42-C134-45FD-8117-B8DD537701DD}"/>
              </a:ext>
            </a:extLst>
          </p:cNvPr>
          <p:cNvCxnSpPr>
            <a:cxnSpLocks/>
          </p:cNvCxnSpPr>
          <p:nvPr/>
        </p:nvCxnSpPr>
        <p:spPr>
          <a:xfrm flipH="1">
            <a:off x="2139193" y="6132534"/>
            <a:ext cx="7560000" cy="0"/>
          </a:xfrm>
          <a:prstGeom prst="straightConnector1">
            <a:avLst/>
          </a:prstGeom>
          <a:ln w="38100">
            <a:solidFill>
              <a:srgbClr val="003CA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5AE166A2-F5D0-4EB2-9BB7-A84F9A618AAF}"/>
              </a:ext>
            </a:extLst>
          </p:cNvPr>
          <p:cNvSpPr/>
          <p:nvPr/>
        </p:nvSpPr>
        <p:spPr>
          <a:xfrm>
            <a:off x="5934328" y="5988534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file_n.html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2D470-3C87-4E7B-BE67-F97191CF0F92}"/>
              </a:ext>
            </a:extLst>
          </p:cNvPr>
          <p:cNvSpPr/>
          <p:nvPr/>
        </p:nvSpPr>
        <p:spPr>
          <a:xfrm>
            <a:off x="5982747" y="455522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88E96-8C83-4C4B-B698-5B3A20E66AF7}"/>
              </a:ext>
            </a:extLst>
          </p:cNvPr>
          <p:cNvSpPr/>
          <p:nvPr/>
        </p:nvSpPr>
        <p:spPr>
          <a:xfrm>
            <a:off x="5982747" y="470762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F7ABAA-7FAB-49CC-B120-A228CC547383}"/>
              </a:ext>
            </a:extLst>
          </p:cNvPr>
          <p:cNvSpPr/>
          <p:nvPr/>
        </p:nvSpPr>
        <p:spPr>
          <a:xfrm>
            <a:off x="5982747" y="486002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Rectangle: Diagonal Corners Rounded 8">
            <a:extLst>
              <a:ext uri="{FF2B5EF4-FFF2-40B4-BE49-F238E27FC236}">
                <a16:creationId xmlns:a16="http://schemas.microsoft.com/office/drawing/2014/main" id="{A4D59D2C-C573-4F2E-BB6A-588EE5BE35F8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 Web Tradicional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26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ítulo 1">
            <a:extLst>
              <a:ext uri="{FF2B5EF4-FFF2-40B4-BE49-F238E27FC236}">
                <a16:creationId xmlns:a16="http://schemas.microsoft.com/office/drawing/2014/main" id="{1FE0AF70-8C99-46E2-953F-838D6791AE76}"/>
              </a:ext>
            </a:extLst>
          </p:cNvPr>
          <p:cNvSpPr txBox="1">
            <a:spLocks/>
          </p:cNvSpPr>
          <p:nvPr/>
        </p:nvSpPr>
        <p:spPr>
          <a:xfrm>
            <a:off x="562023" y="728547"/>
            <a:ext cx="11520000" cy="57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Em </a:t>
            </a:r>
            <a:r>
              <a:rPr lang="pt-BR" sz="2400" b="1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app-routing.module.ts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, cdicionar a entrada no array de routes: 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E0FE14-8D73-4DA1-AB35-FD6947AB7838}"/>
              </a:ext>
            </a:extLst>
          </p:cNvPr>
          <p:cNvSpPr/>
          <p:nvPr/>
        </p:nvSpPr>
        <p:spPr>
          <a:xfrm>
            <a:off x="1141305" y="1963480"/>
            <a:ext cx="6695137" cy="42525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NotFoundComponent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652F8B-8872-4E50-AD26-550D43012956}"/>
              </a:ext>
            </a:extLst>
          </p:cNvPr>
          <p:cNvSpPr/>
          <p:nvPr/>
        </p:nvSpPr>
        <p:spPr>
          <a:xfrm>
            <a:off x="1394691" y="4110176"/>
            <a:ext cx="4729018" cy="12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939A1A-B036-4E4E-9780-2AD3D6BF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05" y="1423480"/>
            <a:ext cx="3258000" cy="54000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8D412164-73F9-4555-A6C7-12F5B00872F8}"/>
              </a:ext>
            </a:extLst>
          </p:cNvPr>
          <p:cNvSpPr/>
          <p:nvPr/>
        </p:nvSpPr>
        <p:spPr>
          <a:xfrm>
            <a:off x="6141748" y="4408139"/>
            <a:ext cx="2549866" cy="628073"/>
          </a:xfrm>
          <a:prstGeom prst="leftArrow">
            <a:avLst>
              <a:gd name="adj1" fmla="val 95975"/>
              <a:gd name="adj2" fmla="val 50000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Deixar por último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: Diagonal Corners Snipped 21">
            <a:extLst>
              <a:ext uri="{FF2B5EF4-FFF2-40B4-BE49-F238E27FC236}">
                <a16:creationId xmlns:a16="http://schemas.microsoft.com/office/drawing/2014/main" id="{148B371A-A0D9-4660-82B1-D68F9BF47FCE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NOT-FOUND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55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81893" y="719999"/>
            <a:ext cx="11520000" cy="1695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>
                <a:solidFill>
                  <a:srgbClr val="003300"/>
                </a:solidFill>
                <a:latin typeface="Candara" panose="020E0502030303020204" pitchFamily="34" charset="0"/>
              </a:rPr>
              <a:t>Pronto!</a:t>
            </a: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Subir o servidor </a:t>
            </a: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No navegador, digitar uma rota inexistente e ver o resultado: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2AB1CD-F66E-4CFF-AEA3-DC54F31C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94" y="2642060"/>
            <a:ext cx="8403613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87B719C9-A648-45FF-9E81-FC4877D44817}"/>
              </a:ext>
            </a:extLst>
          </p:cNvPr>
          <p:cNvSpPr/>
          <p:nvPr/>
        </p:nvSpPr>
        <p:spPr>
          <a:xfrm>
            <a:off x="166189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NOT-FOUND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861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16">
            <a:extLst>
              <a:ext uri="{FF2B5EF4-FFF2-40B4-BE49-F238E27FC236}">
                <a16:creationId xmlns:a16="http://schemas.microsoft.com/office/drawing/2014/main" id="{4D74F6DA-CD6D-44D5-9768-D1EC2534261F}"/>
              </a:ext>
            </a:extLst>
          </p:cNvPr>
          <p:cNvSpPr/>
          <p:nvPr/>
        </p:nvSpPr>
        <p:spPr>
          <a:xfrm>
            <a:off x="1643419" y="2529000"/>
            <a:ext cx="1044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4000">
                <a:latin typeface="Candara" panose="020E0502030303020204" pitchFamily="34" charset="0"/>
                <a:cs typeface="Calibri" panose="020F0502020204030204" pitchFamily="34" charset="0"/>
              </a:rPr>
              <a:t>Rota </a:t>
            </a:r>
            <a:r>
              <a:rPr lang="en-US" sz="4000" b="1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</a:t>
            </a:r>
            <a:endParaRPr lang="en-US" sz="4000" b="1" dirty="0">
              <a:solidFill>
                <a:srgbClr val="FFFF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830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16">
            <a:extLst>
              <a:ext uri="{FF2B5EF4-FFF2-40B4-BE49-F238E27FC236}">
                <a16:creationId xmlns:a16="http://schemas.microsoft.com/office/drawing/2014/main" id="{4D74F6DA-CD6D-44D5-9768-D1EC2534261F}"/>
              </a:ext>
            </a:extLst>
          </p:cNvPr>
          <p:cNvSpPr/>
          <p:nvPr/>
        </p:nvSpPr>
        <p:spPr>
          <a:xfrm>
            <a:off x="1643419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Rota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D13AD7EF-0785-484C-9D34-E0C40C2B4070}"/>
              </a:ext>
            </a:extLst>
          </p:cNvPr>
          <p:cNvSpPr txBox="1"/>
          <p:nvPr/>
        </p:nvSpPr>
        <p:spPr>
          <a:xfrm>
            <a:off x="563419" y="720000"/>
            <a:ext cx="1152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3600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solidFill>
                  <a:srgbClr val="0070C0"/>
                </a:solidFill>
                <a:latin typeface="Candara" panose="020E0502030303020204" pitchFamily="34" charset="0"/>
              </a:rPr>
              <a:t>Vamos configurar uma </a:t>
            </a:r>
            <a:r>
              <a:rPr lang="pt-BR" sz="2800" b="1">
                <a:solidFill>
                  <a:srgbClr val="0070C0"/>
                </a:solidFill>
                <a:latin typeface="Candara" panose="020E0502030303020204" pitchFamily="34" charset="0"/>
              </a:rPr>
              <a:t>rota inicial</a:t>
            </a:r>
            <a:r>
              <a:rPr lang="pt-BR" sz="2800">
                <a:solidFill>
                  <a:srgbClr val="0070C0"/>
                </a:solidFill>
                <a:latin typeface="Candara" panose="020E0502030303020204" pitchFamily="34" charset="0"/>
              </a:rPr>
              <a:t>, para quando o usuário acessar uma URI vazia (sem especificar o </a:t>
            </a:r>
            <a:r>
              <a:rPr lang="pt-BR" sz="2800" i="1">
                <a:solidFill>
                  <a:srgbClr val="0070C0"/>
                </a:solidFill>
                <a:latin typeface="Candara" panose="020E0502030303020204" pitchFamily="34" charset="0"/>
              </a:rPr>
              <a:t>path</a:t>
            </a:r>
            <a:r>
              <a:rPr lang="pt-BR" sz="2800">
                <a:solidFill>
                  <a:srgbClr val="0070C0"/>
                </a:solidFill>
                <a:latin typeface="Candara" panose="020E0502030303020204" pitchFamily="34" charset="0"/>
              </a:rPr>
              <a:t>)</a:t>
            </a:r>
            <a:endParaRPr lang="pt-BR" sz="2800" b="1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16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62747" y="719999"/>
            <a:ext cx="1152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Criar o componente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home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2747" y="85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HOME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9" name="Retângulo 7">
            <a:extLst>
              <a:ext uri="{FF2B5EF4-FFF2-40B4-BE49-F238E27FC236}">
                <a16:creationId xmlns:a16="http://schemas.microsoft.com/office/drawing/2014/main" id="{1B52B974-AF81-4F53-8D36-156664E7A27A}"/>
              </a:ext>
            </a:extLst>
          </p:cNvPr>
          <p:cNvSpPr/>
          <p:nvPr/>
        </p:nvSpPr>
        <p:spPr>
          <a:xfrm>
            <a:off x="990694" y="1308320"/>
            <a:ext cx="10210611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ng generate component components/</a:t>
            </a:r>
            <a:r>
              <a:rPr lang="en-US" sz="2400" b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home</a:t>
            </a:r>
            <a:endParaRPr lang="pt-BR" sz="2400" b="1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70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62747" y="720000"/>
            <a:ext cx="1152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c)Definir os </a:t>
            </a:r>
            <a:r>
              <a:rPr lang="pt-BR" sz="2400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estilos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 (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SCSS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):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2747" y="85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HOME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3BF5AE-CA26-4B0B-A925-EE11B3CAA712}"/>
              </a:ext>
            </a:extLst>
          </p:cNvPr>
          <p:cNvSpPr/>
          <p:nvPr/>
        </p:nvSpPr>
        <p:spPr>
          <a:xfrm>
            <a:off x="927909" y="1717563"/>
            <a:ext cx="6881582" cy="4590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.home-container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.home-item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1.25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C9CD2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F53FEE-DBF0-4E2E-AE66-1FA58181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09" y="1177636"/>
            <a:ext cx="35999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866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62747" y="720000"/>
            <a:ext cx="1152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b)Projetar a página (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HTML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):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2747" y="85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HOME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3BF5AE-CA26-4B0B-A925-EE11B3CAA712}"/>
              </a:ext>
            </a:extLst>
          </p:cNvPr>
          <p:cNvSpPr/>
          <p:nvPr/>
        </p:nvSpPr>
        <p:spPr>
          <a:xfrm>
            <a:off x="853261" y="1763743"/>
            <a:ext cx="6881582" cy="366724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home-container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home-item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Sistema de Catálogo de </a:t>
            </a:r>
            <a:r>
              <a:rPr lang="pt-BR" sz="2000">
                <a:solidFill>
                  <a:srgbClr val="A7DBF7"/>
                </a:solidFill>
                <a:latin typeface="Consolas" panose="020B0609020204030204" pitchFamily="49" charset="0"/>
              </a:rPr>
              <a:t>Livros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E8EA57-9E20-4C9F-A5BD-0623C287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61" y="1223743"/>
            <a:ext cx="3060000" cy="540000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8799624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4088" y="85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HOME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3" name="Subtítulo 1">
            <a:extLst>
              <a:ext uri="{FF2B5EF4-FFF2-40B4-BE49-F238E27FC236}">
                <a16:creationId xmlns:a16="http://schemas.microsoft.com/office/drawing/2014/main" id="{1FE0AF70-8C99-46E2-953F-838D6791AE76}"/>
              </a:ext>
            </a:extLst>
          </p:cNvPr>
          <p:cNvSpPr txBox="1">
            <a:spLocks/>
          </p:cNvSpPr>
          <p:nvPr/>
        </p:nvSpPr>
        <p:spPr>
          <a:xfrm>
            <a:off x="564088" y="728546"/>
            <a:ext cx="1152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d)Em </a:t>
            </a:r>
            <a:r>
              <a:rPr lang="pt-BR" sz="2400" b="1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app-routing.module.ts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, configurar a rota vazia ‘’ para o componente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home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C8F47-0597-4797-8CA3-7922505D7F59}"/>
              </a:ext>
            </a:extLst>
          </p:cNvPr>
          <p:cNvSpPr/>
          <p:nvPr/>
        </p:nvSpPr>
        <p:spPr>
          <a:xfrm>
            <a:off x="934785" y="1810560"/>
            <a:ext cx="6881582" cy="4562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HomeComponent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NotFoundComponent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B5665F23-614F-4C43-96D6-14A9416A9F6D}"/>
              </a:ext>
            </a:extLst>
          </p:cNvPr>
          <p:cNvSpPr/>
          <p:nvPr/>
        </p:nvSpPr>
        <p:spPr>
          <a:xfrm flipH="1">
            <a:off x="5965087" y="3551825"/>
            <a:ext cx="5400000" cy="1080000"/>
          </a:xfrm>
          <a:prstGeom prst="homePlate">
            <a:avLst>
              <a:gd name="adj" fmla="val 10314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Importante:</a:t>
            </a:r>
          </a:p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Colocar </a:t>
            </a:r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antes</a:t>
            </a:r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 do </a:t>
            </a:r>
            <a:r>
              <a:rPr lang="pt-BR" sz="2000" i="1">
                <a:solidFill>
                  <a:schemeClr val="tx1"/>
                </a:solidFill>
                <a:latin typeface="Candara" panose="020E0502030303020204" pitchFamily="34" charset="0"/>
              </a:rPr>
              <a:t>NotFoundComponent</a:t>
            </a:r>
            <a:endParaRPr lang="pt-BR" sz="2000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76E52F-1E56-4003-8FF5-B6BA8330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5" y="1270560"/>
            <a:ext cx="3258000" cy="54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E679752-1CC9-47FA-925D-8767D8A8278E}"/>
              </a:ext>
            </a:extLst>
          </p:cNvPr>
          <p:cNvSpPr/>
          <p:nvPr/>
        </p:nvSpPr>
        <p:spPr>
          <a:xfrm>
            <a:off x="1236069" y="3565228"/>
            <a:ext cx="4729018" cy="108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358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562747" y="720000"/>
            <a:ext cx="1152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>
                <a:solidFill>
                  <a:srgbClr val="003300"/>
                </a:solidFill>
                <a:latin typeface="Candara" panose="020E0502030303020204" pitchFamily="34" charset="0"/>
              </a:rPr>
              <a:t>Pronto!!!</a:t>
            </a:r>
          </a:p>
          <a:p>
            <a:pPr marL="0" indent="0" algn="ctr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Subir o servidor Angular e acessar a rota vazia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2747" y="85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Definindo Rota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HOME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6E9BFE-2AFE-41B2-92C4-947C2D5E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30" y="2327468"/>
            <a:ext cx="9783540" cy="3810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66F5164-DF54-4951-8667-53B674DA72F5}"/>
              </a:ext>
            </a:extLst>
          </p:cNvPr>
          <p:cNvSpPr/>
          <p:nvPr/>
        </p:nvSpPr>
        <p:spPr>
          <a:xfrm>
            <a:off x="3171825" y="4067175"/>
            <a:ext cx="6029325" cy="971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Sistema de Catálogo de Livros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34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19963" y="2281382"/>
            <a:ext cx="11340000" cy="2047618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38572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Agora vamos desenvolver a funcionalidade </a:t>
            </a:r>
            <a:r>
              <a:rPr lang="pt-BR" sz="32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para</a:t>
            </a:r>
            <a:r>
              <a:rPr lang="pt-BR" sz="3200" b="1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3200" b="1" i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listar </a:t>
            </a:r>
            <a:r>
              <a:rPr lang="pt-BR" sz="3200" b="1" i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os livros</a:t>
            </a:r>
            <a:endParaRPr lang="pt-BR" sz="3200" b="1" i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3E416F-6CDB-44A2-A648-6F8A6A993893}"/>
              </a:ext>
            </a:extLst>
          </p:cNvPr>
          <p:cNvGrpSpPr/>
          <p:nvPr/>
        </p:nvGrpSpPr>
        <p:grpSpPr>
          <a:xfrm>
            <a:off x="5389963" y="969818"/>
            <a:ext cx="1800000" cy="1800000"/>
            <a:chOff x="4595418" y="1136073"/>
            <a:chExt cx="1800000" cy="180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E6800323-6F00-49AC-B651-C2707320B9DE}"/>
                </a:ext>
              </a:extLst>
            </p:cNvPr>
            <p:cNvSpPr/>
            <p:nvPr/>
          </p:nvSpPr>
          <p:spPr>
            <a:xfrm>
              <a:off x="4595418" y="1136073"/>
              <a:ext cx="1800000" cy="1800000"/>
            </a:xfrm>
            <a:prstGeom prst="ellipse">
              <a:avLst/>
            </a:prstGeom>
            <a:solidFill>
              <a:srgbClr val="FFFFE5"/>
            </a:solidFill>
            <a:ln w="3810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4" name="Gráfico 3" descr="Estrelas com preenchimento sólido">
              <a:extLst>
                <a:ext uri="{FF2B5EF4-FFF2-40B4-BE49-F238E27FC236}">
                  <a16:creationId xmlns:a16="http://schemas.microsoft.com/office/drawing/2014/main" id="{1E8DE4B5-ABBC-4F0F-895A-65A9C675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75418" y="1316073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7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C64ABB-1F5D-4079-92ED-FF4443D44D9D}"/>
              </a:ext>
            </a:extLst>
          </p:cNvPr>
          <p:cNvSpPr/>
          <p:nvPr/>
        </p:nvSpPr>
        <p:spPr>
          <a:xfrm>
            <a:off x="939567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Navegador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4880A-1CC2-47A3-9855-2F9C56D76B54}"/>
              </a:ext>
            </a:extLst>
          </p:cNvPr>
          <p:cNvSpPr/>
          <p:nvPr/>
        </p:nvSpPr>
        <p:spPr>
          <a:xfrm>
            <a:off x="8815799" y="1015068"/>
            <a:ext cx="208047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Servidor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7597A-435E-4466-934C-6873600E25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79802" y="1735068"/>
            <a:ext cx="0" cy="4808345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6201B-DCE0-421B-A0D2-D795FA6848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856034" y="1735068"/>
            <a:ext cx="0" cy="4808345"/>
          </a:xfrm>
          <a:prstGeom prst="line">
            <a:avLst/>
          </a:prstGeom>
          <a:ln w="3810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5AA97-A55C-49E9-8A39-8416D15CD24E}"/>
              </a:ext>
            </a:extLst>
          </p:cNvPr>
          <p:cNvSpPr/>
          <p:nvPr/>
        </p:nvSpPr>
        <p:spPr>
          <a:xfrm>
            <a:off x="1889802" y="2142044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86AB8-C922-46DB-A826-C842B571F0CF}"/>
              </a:ext>
            </a:extLst>
          </p:cNvPr>
          <p:cNvSpPr/>
          <p:nvPr/>
        </p:nvSpPr>
        <p:spPr>
          <a:xfrm>
            <a:off x="9766034" y="2150433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D4D75-A645-4B6E-A101-E75FFD9AE11A}"/>
              </a:ext>
            </a:extLst>
          </p:cNvPr>
          <p:cNvCxnSpPr>
            <a:cxnSpLocks/>
          </p:cNvCxnSpPr>
          <p:nvPr/>
        </p:nvCxnSpPr>
        <p:spPr>
          <a:xfrm flipH="1">
            <a:off x="2139193" y="268024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5607242-A894-4E28-A24F-E6075DEAD8BF}"/>
              </a:ext>
            </a:extLst>
          </p:cNvPr>
          <p:cNvSpPr/>
          <p:nvPr/>
        </p:nvSpPr>
        <p:spPr>
          <a:xfrm>
            <a:off x="6216244" y="2536242"/>
            <a:ext cx="324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file_1.html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FB5CE08-3B2E-407B-A886-E286D4C2D9C6}"/>
              </a:ext>
            </a:extLst>
          </p:cNvPr>
          <p:cNvSpPr/>
          <p:nvPr/>
        </p:nvSpPr>
        <p:spPr>
          <a:xfrm>
            <a:off x="1889802" y="3297738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28EB25-01E6-4BE8-AFCF-BAC11A0435E4}"/>
              </a:ext>
            </a:extLst>
          </p:cNvPr>
          <p:cNvSpPr/>
          <p:nvPr/>
        </p:nvSpPr>
        <p:spPr>
          <a:xfrm>
            <a:off x="9766034" y="3306127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E2721E-5D65-42A7-965D-C09C49093710}"/>
              </a:ext>
            </a:extLst>
          </p:cNvPr>
          <p:cNvCxnSpPr>
            <a:cxnSpLocks/>
          </p:cNvCxnSpPr>
          <p:nvPr/>
        </p:nvCxnSpPr>
        <p:spPr>
          <a:xfrm flipH="1">
            <a:off x="2139193" y="3835936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E8E84AE3-5E21-4D5E-AC57-6410C9A9FCA8}"/>
              </a:ext>
            </a:extLst>
          </p:cNvPr>
          <p:cNvSpPr/>
          <p:nvPr/>
        </p:nvSpPr>
        <p:spPr>
          <a:xfrm>
            <a:off x="6576244" y="3691936"/>
            <a:ext cx="288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file_2.html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BF3EF1-480D-43D5-B6EF-EF187BE2288B}"/>
              </a:ext>
            </a:extLst>
          </p:cNvPr>
          <p:cNvSpPr/>
          <p:nvPr/>
        </p:nvSpPr>
        <p:spPr>
          <a:xfrm>
            <a:off x="1889802" y="5594336"/>
            <a:ext cx="180000" cy="72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FAEDE93-62D1-491E-A177-6F94119D766D}"/>
              </a:ext>
            </a:extLst>
          </p:cNvPr>
          <p:cNvSpPr/>
          <p:nvPr/>
        </p:nvSpPr>
        <p:spPr>
          <a:xfrm>
            <a:off x="9766034" y="5602725"/>
            <a:ext cx="180000" cy="72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D5965-54F3-46D5-AF0E-C817E7AF12C8}"/>
              </a:ext>
            </a:extLst>
          </p:cNvPr>
          <p:cNvCxnSpPr/>
          <p:nvPr/>
        </p:nvCxnSpPr>
        <p:spPr>
          <a:xfrm>
            <a:off x="2139193" y="2349968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A2A960C-1F73-409F-AB72-8351C9655D49}"/>
              </a:ext>
            </a:extLst>
          </p:cNvPr>
          <p:cNvSpPr/>
          <p:nvPr/>
        </p:nvSpPr>
        <p:spPr>
          <a:xfrm>
            <a:off x="2555072" y="2205968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39E3AC-0BD0-45C9-820F-C1E74CE42DBD}"/>
              </a:ext>
            </a:extLst>
          </p:cNvPr>
          <p:cNvCxnSpPr/>
          <p:nvPr/>
        </p:nvCxnSpPr>
        <p:spPr>
          <a:xfrm>
            <a:off x="2139193" y="3505662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79EAA4D0-0AAD-43B5-B79D-B9942C44A288}"/>
              </a:ext>
            </a:extLst>
          </p:cNvPr>
          <p:cNvSpPr/>
          <p:nvPr/>
        </p:nvSpPr>
        <p:spPr>
          <a:xfrm>
            <a:off x="2555072" y="3361662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6B87D0-5D48-4919-B83A-BE596C476F6D}"/>
              </a:ext>
            </a:extLst>
          </p:cNvPr>
          <p:cNvCxnSpPr/>
          <p:nvPr/>
        </p:nvCxnSpPr>
        <p:spPr>
          <a:xfrm>
            <a:off x="2139193" y="5802260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485977B3-2F0C-4E52-ABD2-8F16FFDBC0FA}"/>
              </a:ext>
            </a:extLst>
          </p:cNvPr>
          <p:cNvSpPr/>
          <p:nvPr/>
        </p:nvSpPr>
        <p:spPr>
          <a:xfrm>
            <a:off x="2555072" y="5658260"/>
            <a:ext cx="18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417B42-C134-45FD-8117-B8DD537701DD}"/>
              </a:ext>
            </a:extLst>
          </p:cNvPr>
          <p:cNvCxnSpPr>
            <a:cxnSpLocks/>
          </p:cNvCxnSpPr>
          <p:nvPr/>
        </p:nvCxnSpPr>
        <p:spPr>
          <a:xfrm flipH="1">
            <a:off x="2139193" y="6132534"/>
            <a:ext cx="75600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5AE166A2-F5D0-4EB2-9BB7-A84F9A618AAF}"/>
              </a:ext>
            </a:extLst>
          </p:cNvPr>
          <p:cNvSpPr/>
          <p:nvPr/>
        </p:nvSpPr>
        <p:spPr>
          <a:xfrm>
            <a:off x="5927711" y="5988534"/>
            <a:ext cx="3600000" cy="288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CA5"/>
          </a:solidFill>
          <a:ln>
            <a:solidFill>
              <a:srgbClr val="003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file_n.html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2D470-3C87-4E7B-BE67-F97191CF0F92}"/>
              </a:ext>
            </a:extLst>
          </p:cNvPr>
          <p:cNvSpPr/>
          <p:nvPr/>
        </p:nvSpPr>
        <p:spPr>
          <a:xfrm>
            <a:off x="5982747" y="455522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88E96-8C83-4C4B-B698-5B3A20E66AF7}"/>
              </a:ext>
            </a:extLst>
          </p:cNvPr>
          <p:cNvSpPr/>
          <p:nvPr/>
        </p:nvSpPr>
        <p:spPr>
          <a:xfrm>
            <a:off x="5982747" y="470762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F7ABAA-7FAB-49CC-B120-A228CC547383}"/>
              </a:ext>
            </a:extLst>
          </p:cNvPr>
          <p:cNvSpPr/>
          <p:nvPr/>
        </p:nvSpPr>
        <p:spPr>
          <a:xfrm>
            <a:off x="5982747" y="486002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D4FCEFB-738A-4E09-9972-1480D66B3B8E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4777954" y="2930013"/>
            <a:ext cx="1438290" cy="164392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5B44C63-1BCE-4B43-9992-70006480637E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4777954" y="4073297"/>
            <a:ext cx="1726541" cy="50063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CB1A616-2A81-4FFC-A9B7-2580D591466C}"/>
              </a:ext>
            </a:extLst>
          </p:cNvPr>
          <p:cNvCxnSpPr>
            <a:cxnSpLocks/>
            <a:endCxn id="7" idx="1"/>
          </p:cNvCxnSpPr>
          <p:nvPr/>
        </p:nvCxnSpPr>
        <p:spPr>
          <a:xfrm flipH="1" flipV="1">
            <a:off x="4777954" y="4573936"/>
            <a:ext cx="1519151" cy="126899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E4288FB5-AF7A-47B5-915B-0758CE15202B}"/>
              </a:ext>
            </a:extLst>
          </p:cNvPr>
          <p:cNvSpPr/>
          <p:nvPr/>
        </p:nvSpPr>
        <p:spPr>
          <a:xfrm flipH="1">
            <a:off x="2797954" y="4123936"/>
            <a:ext cx="1980000" cy="90000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Alto Volume de dados</a:t>
            </a:r>
            <a:endParaRPr kumimoji="0" lang="pt-BR" sz="1800" b="1" i="1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2" name="Rectangle: Diagonal Corners Rounded 8">
            <a:extLst>
              <a:ext uri="{FF2B5EF4-FFF2-40B4-BE49-F238E27FC236}">
                <a16:creationId xmlns:a16="http://schemas.microsoft.com/office/drawing/2014/main" id="{D4FEB114-A833-4578-9084-D8B100CB869C}"/>
              </a:ext>
            </a:extLst>
          </p:cNvPr>
          <p:cNvSpPr/>
          <p:nvPr/>
        </p:nvSpPr>
        <p:spPr>
          <a:xfrm>
            <a:off x="164735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Aplicação Web Tradicional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74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Diagonal Corners Snipped 21">
            <a:extLst>
              <a:ext uri="{FF2B5EF4-FFF2-40B4-BE49-F238E27FC236}">
                <a16:creationId xmlns:a16="http://schemas.microsoft.com/office/drawing/2014/main" id="{4319A627-567F-4C78-BE48-D8BA53383E35}"/>
              </a:ext>
            </a:extLst>
          </p:cNvPr>
          <p:cNvSpPr/>
          <p:nvPr/>
        </p:nvSpPr>
        <p:spPr>
          <a:xfrm>
            <a:off x="16427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livros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DBEEF139-743D-4BD5-84AE-B87DC429076B}"/>
              </a:ext>
            </a:extLst>
          </p:cNvPr>
          <p:cNvSpPr txBox="1">
            <a:spLocks/>
          </p:cNvSpPr>
          <p:nvPr/>
        </p:nvSpPr>
        <p:spPr>
          <a:xfrm>
            <a:off x="562745" y="729678"/>
            <a:ext cx="11520000" cy="54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Faremos </a:t>
            </a:r>
            <a:r>
              <a:rPr lang="pt-BR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passo-a-passo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A16129-A8FD-4B30-A558-A5B99085BEBC}"/>
              </a:ext>
            </a:extLst>
          </p:cNvPr>
          <p:cNvSpPr/>
          <p:nvPr/>
        </p:nvSpPr>
        <p:spPr>
          <a:xfrm>
            <a:off x="954041" y="1560621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53DB08-F649-42CE-B17F-7B9A3864A294}"/>
              </a:ext>
            </a:extLst>
          </p:cNvPr>
          <p:cNvSpPr/>
          <p:nvPr/>
        </p:nvSpPr>
        <p:spPr>
          <a:xfrm>
            <a:off x="1854041" y="1560621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uma tabela estática com dados na própria página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7D6D40-16C0-452F-8ADD-902C2AB0A0E1}"/>
              </a:ext>
            </a:extLst>
          </p:cNvPr>
          <p:cNvSpPr/>
          <p:nvPr/>
        </p:nvSpPr>
        <p:spPr>
          <a:xfrm>
            <a:off x="954041" y="2626913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4723EB-498D-450D-AA94-E29DC4D41C93}"/>
              </a:ext>
            </a:extLst>
          </p:cNvPr>
          <p:cNvSpPr/>
          <p:nvPr/>
        </p:nvSpPr>
        <p:spPr>
          <a:xfrm>
            <a:off x="1854041" y="2626913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dados estáticos vindos da classe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F17D49-0404-415A-87AD-0732C5F209AF}"/>
              </a:ext>
            </a:extLst>
          </p:cNvPr>
          <p:cNvSpPr/>
          <p:nvPr/>
        </p:nvSpPr>
        <p:spPr>
          <a:xfrm>
            <a:off x="1854041" y="3687649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dados estáticos vindos de um JSON local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2CA198-0F8C-4729-9008-016E5429B4C5}"/>
              </a:ext>
            </a:extLst>
          </p:cNvPr>
          <p:cNvSpPr/>
          <p:nvPr/>
        </p:nvSpPr>
        <p:spPr>
          <a:xfrm>
            <a:off x="1854041" y="4748384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Finalmente, usando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dados dinâmicos vindos do Back-end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2D3E3D-56DD-42EA-99F6-0B3757DBCB1A}"/>
              </a:ext>
            </a:extLst>
          </p:cNvPr>
          <p:cNvSpPr/>
          <p:nvPr/>
        </p:nvSpPr>
        <p:spPr>
          <a:xfrm>
            <a:off x="954041" y="3687649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332CCA-9F00-43D7-AF7D-3572985CABAB}"/>
              </a:ext>
            </a:extLst>
          </p:cNvPr>
          <p:cNvSpPr/>
          <p:nvPr/>
        </p:nvSpPr>
        <p:spPr>
          <a:xfrm>
            <a:off x="954041" y="4748384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053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325D082-211C-4162-9890-7C80F0A8D25C}"/>
              </a:ext>
            </a:extLst>
          </p:cNvPr>
          <p:cNvSpPr/>
          <p:nvPr/>
        </p:nvSpPr>
        <p:spPr>
          <a:xfrm>
            <a:off x="954041" y="1560621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B937038-F2CF-4A72-8A27-3769F003CFAC}"/>
              </a:ext>
            </a:extLst>
          </p:cNvPr>
          <p:cNvSpPr/>
          <p:nvPr/>
        </p:nvSpPr>
        <p:spPr>
          <a:xfrm>
            <a:off x="1854041" y="1560621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uma tabela estática com dados na própria página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BA513ED-28E7-4837-B8F2-79E206A7DC4D}"/>
              </a:ext>
            </a:extLst>
          </p:cNvPr>
          <p:cNvSpPr/>
          <p:nvPr/>
        </p:nvSpPr>
        <p:spPr>
          <a:xfrm>
            <a:off x="954041" y="2626913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719DEE-0EAC-447B-8306-DD2D70021AF9}"/>
              </a:ext>
            </a:extLst>
          </p:cNvPr>
          <p:cNvSpPr/>
          <p:nvPr/>
        </p:nvSpPr>
        <p:spPr>
          <a:xfrm>
            <a:off x="1854041" y="2626913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da classe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7728E1-3BB6-43E8-9B51-C572FC3B54C0}"/>
              </a:ext>
            </a:extLst>
          </p:cNvPr>
          <p:cNvSpPr/>
          <p:nvPr/>
        </p:nvSpPr>
        <p:spPr>
          <a:xfrm>
            <a:off x="1854041" y="3687649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de um JSON local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77BDCE8-E98F-482C-8837-197D2F8DE5B8}"/>
              </a:ext>
            </a:extLst>
          </p:cNvPr>
          <p:cNvSpPr/>
          <p:nvPr/>
        </p:nvSpPr>
        <p:spPr>
          <a:xfrm>
            <a:off x="1854041" y="4748384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Finalmente, usando 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dados dinâmicos vindos do Back-end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9AE21FC-6E94-479D-AA0D-A09F51D2F2C2}"/>
              </a:ext>
            </a:extLst>
          </p:cNvPr>
          <p:cNvSpPr/>
          <p:nvPr/>
        </p:nvSpPr>
        <p:spPr>
          <a:xfrm>
            <a:off x="954041" y="3687649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363AD2-1348-4B9F-8FDC-9737AA3F93DF}"/>
              </a:ext>
            </a:extLst>
          </p:cNvPr>
          <p:cNvSpPr/>
          <p:nvPr/>
        </p:nvSpPr>
        <p:spPr>
          <a:xfrm>
            <a:off x="954041" y="4748384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038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46545" y="720000"/>
            <a:ext cx="11385508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1.a) Codar a </a:t>
            </a:r>
            <a:r>
              <a:rPr lang="pt-BR" sz="2400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página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1D363EC1-2439-4F0B-949D-70A794515992}"/>
              </a:ext>
            </a:extLst>
          </p:cNvPr>
          <p:cNvSpPr/>
          <p:nvPr/>
        </p:nvSpPr>
        <p:spPr>
          <a:xfrm>
            <a:off x="985120" y="1819565"/>
            <a:ext cx="3943077" cy="4544290"/>
          </a:xfrm>
          <a:prstGeom prst="rect">
            <a:avLst/>
          </a:prstGeom>
          <a:solidFill>
            <a:srgbClr val="07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Tabela de Livros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Monge e o Executivo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Auto-ajuda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Crónicas do Gelo e Fogo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Contos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o Explicativo: Seta para a Esquerda 1">
            <a:extLst>
              <a:ext uri="{FF2B5EF4-FFF2-40B4-BE49-F238E27FC236}">
                <a16:creationId xmlns:a16="http://schemas.microsoft.com/office/drawing/2014/main" id="{4234B2F0-11C0-4D69-8446-96B1E7D9F605}"/>
              </a:ext>
            </a:extLst>
          </p:cNvPr>
          <p:cNvSpPr/>
          <p:nvPr/>
        </p:nvSpPr>
        <p:spPr>
          <a:xfrm>
            <a:off x="4020392" y="2129272"/>
            <a:ext cx="2700000" cy="1080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789"/>
            </a:avLst>
          </a:prstGeom>
          <a:solidFill>
            <a:srgbClr val="FFFF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copiar este código</a:t>
            </a:r>
            <a:endParaRPr lang="pt-BR" sz="2400" i="1" dirty="0" err="1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508604A9-D1DD-48BE-90D7-CF5D1E740E9F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livros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8C9FBB-C30C-47B0-B3E3-A661FE7E3E1A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o Explicativo: Seta para a Esquerda 9">
            <a:extLst>
              <a:ext uri="{FF2B5EF4-FFF2-40B4-BE49-F238E27FC236}">
                <a16:creationId xmlns:a16="http://schemas.microsoft.com/office/drawing/2014/main" id="{B4869066-A7D6-4683-9DDE-61E111CC7C58}"/>
              </a:ext>
            </a:extLst>
          </p:cNvPr>
          <p:cNvSpPr/>
          <p:nvPr/>
        </p:nvSpPr>
        <p:spPr>
          <a:xfrm>
            <a:off x="4004368" y="3695036"/>
            <a:ext cx="2736000" cy="1080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789"/>
            </a:avLst>
          </a:prstGeom>
          <a:solidFill>
            <a:srgbClr val="FFFF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formatar pelo VSCode</a:t>
            </a:r>
            <a:endParaRPr lang="pt-BR" sz="2400" i="1" dirty="0" err="1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7DE08F0-A4AD-468E-8AC5-A919E6C52344}"/>
              </a:ext>
            </a:extLst>
          </p:cNvPr>
          <p:cNvSpPr/>
          <p:nvPr/>
        </p:nvSpPr>
        <p:spPr>
          <a:xfrm>
            <a:off x="5034277" y="1945968"/>
            <a:ext cx="12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Dica 1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3E9350-7D1C-4E5E-940F-2E1B724EBAD3}"/>
              </a:ext>
            </a:extLst>
          </p:cNvPr>
          <p:cNvSpPr/>
          <p:nvPr/>
        </p:nvSpPr>
        <p:spPr>
          <a:xfrm>
            <a:off x="5034277" y="3515036"/>
            <a:ext cx="12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Dica 2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A9DA79-06E5-49FE-A4C7-2ED331D39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1" y="1278891"/>
            <a:ext cx="360450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7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46545" y="720000"/>
            <a:ext cx="11385508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1.b)Acessar o navegador: </a:t>
            </a:r>
            <a:r>
              <a:rPr lang="pt-BR" sz="2400" u="sng">
                <a:solidFill>
                  <a:schemeClr val="accent5"/>
                </a:solidFill>
                <a:latin typeface="Consolas" panose="020B0609020204030204" pitchFamily="49" charset="0"/>
              </a:rPr>
              <a:t>http://localhost:4200/booktable</a:t>
            </a:r>
            <a:endParaRPr lang="pt-BR" sz="2400" u="sng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508604A9-D1DD-48BE-90D7-CF5D1E740E9F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livros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8C9FBB-C30C-47B0-B3E3-A661FE7E3E1A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2FDC12-829A-4EC2-A2E9-18B262F3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17" y="1449000"/>
            <a:ext cx="8027771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28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A16129-A8FD-4B30-A558-A5B99085BEBC}"/>
              </a:ext>
            </a:extLst>
          </p:cNvPr>
          <p:cNvSpPr/>
          <p:nvPr/>
        </p:nvSpPr>
        <p:spPr>
          <a:xfrm>
            <a:off x="954041" y="1560621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1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53DB08-F649-42CE-B17F-7B9A3864A294}"/>
              </a:ext>
            </a:extLst>
          </p:cNvPr>
          <p:cNvSpPr/>
          <p:nvPr/>
        </p:nvSpPr>
        <p:spPr>
          <a:xfrm>
            <a:off x="1854041" y="1560621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uma tabela estática com dados na própria página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7D6D40-16C0-452F-8ADD-902C2AB0A0E1}"/>
              </a:ext>
            </a:extLst>
          </p:cNvPr>
          <p:cNvSpPr/>
          <p:nvPr/>
        </p:nvSpPr>
        <p:spPr>
          <a:xfrm>
            <a:off x="954041" y="2626913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4723EB-498D-450D-AA94-E29DC4D41C93}"/>
              </a:ext>
            </a:extLst>
          </p:cNvPr>
          <p:cNvSpPr/>
          <p:nvPr/>
        </p:nvSpPr>
        <p:spPr>
          <a:xfrm>
            <a:off x="1876121" y="2626913"/>
            <a:ext cx="9000000" cy="900000"/>
          </a:xfrm>
          <a:prstGeom prst="rect">
            <a:avLst/>
          </a:prstGeom>
          <a:solidFill>
            <a:srgbClr val="FFFFE5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Usando dados estáticos vindos da classe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F17D49-0404-415A-87AD-0732C5F209AF}"/>
              </a:ext>
            </a:extLst>
          </p:cNvPr>
          <p:cNvSpPr/>
          <p:nvPr/>
        </p:nvSpPr>
        <p:spPr>
          <a:xfrm>
            <a:off x="1854041" y="3687649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Usando dados estáticos vindos de um JSON local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2CA198-0F8C-4729-9008-016E5429B4C5}"/>
              </a:ext>
            </a:extLst>
          </p:cNvPr>
          <p:cNvSpPr/>
          <p:nvPr/>
        </p:nvSpPr>
        <p:spPr>
          <a:xfrm>
            <a:off x="1876121" y="4748384"/>
            <a:ext cx="90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Finalmente, usando 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dados dinâmicos vindos do Back-end</a:t>
            </a:r>
            <a:endParaRPr lang="pt-BR" sz="24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2D3E3D-56DD-42EA-99F6-0B3757DBCB1A}"/>
              </a:ext>
            </a:extLst>
          </p:cNvPr>
          <p:cNvSpPr/>
          <p:nvPr/>
        </p:nvSpPr>
        <p:spPr>
          <a:xfrm>
            <a:off x="954041" y="3687649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3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332CCA-9F00-43D7-AF7D-3572985CABAB}"/>
              </a:ext>
            </a:extLst>
          </p:cNvPr>
          <p:cNvSpPr/>
          <p:nvPr/>
        </p:nvSpPr>
        <p:spPr>
          <a:xfrm>
            <a:off x="954041" y="4748384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4</a:t>
            </a:r>
            <a:endParaRPr lang="pt-BR" sz="2800" dirty="0" err="1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84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92053" y="720000"/>
            <a:ext cx="11340000" cy="57600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2.a) Com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a tabela estática funcionando, </a:t>
            </a:r>
            <a:r>
              <a:rPr lang="pt-BR" sz="2400" dirty="0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vamos tornar </a:t>
            </a:r>
            <a:r>
              <a:rPr lang="pt-BR" sz="2400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nosso código mais </a:t>
            </a:r>
            <a:r>
              <a:rPr lang="pt-BR" sz="2400" b="1">
                <a:solidFill>
                  <a:srgbClr val="00330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OO</a:t>
            </a: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Na pasta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models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, vamos criar a interface </a:t>
            </a:r>
            <a:r>
              <a:rPr lang="pt-BR" sz="2400" b="1" u="sng">
                <a:solidFill>
                  <a:srgbClr val="003300"/>
                </a:solidFill>
                <a:latin typeface="Consolas" panose="020B0609020204030204" pitchFamily="49" charset="0"/>
              </a:rPr>
              <a:t>ibook.ts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203913D3-122E-4455-9F42-0E358B08A82C}"/>
              </a:ext>
            </a:extLst>
          </p:cNvPr>
          <p:cNvSpPr/>
          <p:nvPr/>
        </p:nvSpPr>
        <p:spPr>
          <a:xfrm>
            <a:off x="1295492" y="3194584"/>
            <a:ext cx="5830723" cy="287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FDBCA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C36444EE-44A4-4A1E-9B34-5448A98DB215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36CA2E-4141-4DA3-9CE7-B5BE079778A8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F07CA8-C2BE-45D0-A2D1-A34012CDFD86}"/>
              </a:ext>
            </a:extLst>
          </p:cNvPr>
          <p:cNvSpPr/>
          <p:nvPr/>
        </p:nvSpPr>
        <p:spPr>
          <a:xfrm>
            <a:off x="990694" y="1689080"/>
            <a:ext cx="10210611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ng generate interface models/i-book</a:t>
            </a:r>
            <a:endParaRPr lang="pt-BR" sz="2400" b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EF769-3B24-4717-88B9-FF35A71B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92" y="2654584"/>
            <a:ext cx="190975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4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92725" y="720000"/>
            <a:ext cx="11340000" cy="580087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2.b)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Na classe do componente, codar uma inicialização simulada:</a:t>
            </a: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8EDE8168-074D-42C9-A5A2-EB33330CD175}"/>
              </a:ext>
            </a:extLst>
          </p:cNvPr>
          <p:cNvSpPr/>
          <p:nvPr/>
        </p:nvSpPr>
        <p:spPr>
          <a:xfrm>
            <a:off x="1141382" y="1740070"/>
            <a:ext cx="10260110" cy="46330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BookTableComponent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pt-BR" sz="14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Quem pensa, enriquece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category: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Finança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pt-BR" sz="14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Em busca de nós mesmos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category: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Filosofia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pt-BR" sz="14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A História da Fada Azulina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category: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Conto Infantil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//apenas para debug: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>
              <a:solidFill>
                <a:srgbClr val="A7DBF7"/>
              </a:solidFill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280CB8E7-7C77-440C-AE39-17A7D1BB6BCA}"/>
              </a:ext>
            </a:extLst>
          </p:cNvPr>
          <p:cNvSpPr/>
          <p:nvPr/>
        </p:nvSpPr>
        <p:spPr>
          <a:xfrm>
            <a:off x="4550088" y="4415958"/>
            <a:ext cx="3625273" cy="1006764"/>
          </a:xfrm>
          <a:prstGeom prst="leftArrow">
            <a:avLst>
              <a:gd name="adj1" fmla="val 50000"/>
              <a:gd name="adj2" fmla="val 665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Código de loop sobre um array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4BDF7F63-4E6B-4B7B-B442-102549950BD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FA3683-F507-406C-9DB2-4E2DC605E674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207093-53BC-4895-B545-E5CAFD2A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82" y="1194470"/>
            <a:ext cx="349578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65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92053" y="720000"/>
            <a:ext cx="11340000" cy="580087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2.c) Acessar a rota (nada mudou!)</a:t>
            </a:r>
          </a:p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2.d) Inspecionar a página e conferir o console: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Snipped 21">
            <a:extLst>
              <a:ext uri="{FF2B5EF4-FFF2-40B4-BE49-F238E27FC236}">
                <a16:creationId xmlns:a16="http://schemas.microsoft.com/office/drawing/2014/main" id="{F13D0D6D-FC1B-4F84-BEBB-407B914EBB73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D9A41B-E30A-4985-A300-22BDF01643DA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8447D-1C73-469E-978D-FE4F00E1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36" y="1680918"/>
            <a:ext cx="6793128" cy="4616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8273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FA6B39A2-D2E1-472F-B61A-6671E9CC447D}"/>
              </a:ext>
            </a:extLst>
          </p:cNvPr>
          <p:cNvSpPr txBox="1">
            <a:spLocks/>
          </p:cNvSpPr>
          <p:nvPr/>
        </p:nvSpPr>
        <p:spPr>
          <a:xfrm>
            <a:off x="692053" y="720000"/>
            <a:ext cx="11340000" cy="589466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2.d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) No HTML do componente, a tabela será renderizada dinamicamente com o componente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pt-BR" sz="2400" b="1">
                <a:solidFill>
                  <a:srgbClr val="7030A0"/>
                </a:solidFill>
                <a:latin typeface="Consolas" panose="020B0609020204030204" pitchFamily="49" charset="0"/>
              </a:rPr>
              <a:t>ng-container&gt; 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e a diretiva </a:t>
            </a:r>
            <a:r>
              <a:rPr lang="pt-BR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*ngFor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A9BB6643-E416-4242-985D-1C67288B47C8}"/>
              </a:ext>
            </a:extLst>
          </p:cNvPr>
          <p:cNvSpPr/>
          <p:nvPr/>
        </p:nvSpPr>
        <p:spPr>
          <a:xfrm>
            <a:off x="1216029" y="2068945"/>
            <a:ext cx="10243333" cy="44149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&lt;!– código acima omitido --&gt;</a:t>
            </a:r>
            <a:endParaRPr lang="pt-BR" sz="20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99FF"/>
                </a:solidFill>
                <a:effectLst/>
                <a:latin typeface="Consolas" panose="020B0609020204030204" pitchFamily="49" charset="0"/>
              </a:rPr>
              <a:t>&lt;ng-container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*ngFor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66FF66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pt-BR" sz="2000" b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99FF"/>
                </a:solidFill>
                <a:effectLst/>
                <a:latin typeface="Consolas" panose="020B0609020204030204" pitchFamily="49" charset="0"/>
              </a:rPr>
              <a:t>&lt;/ng-container&gt;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&lt;!– código abaixo omitido --&gt;</a:t>
            </a:r>
            <a:endParaRPr lang="pt-BR" sz="20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0721D1DB-88D9-40DF-AAEA-5628AEBAB492}"/>
              </a:ext>
            </a:extLst>
          </p:cNvPr>
          <p:cNvSpPr/>
          <p:nvPr/>
        </p:nvSpPr>
        <p:spPr>
          <a:xfrm>
            <a:off x="7255163" y="2904618"/>
            <a:ext cx="3625273" cy="1006764"/>
          </a:xfrm>
          <a:prstGeom prst="leftArrow">
            <a:avLst>
              <a:gd name="adj1" fmla="val 50000"/>
              <a:gd name="adj2" fmla="val 665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Código similar ao da classe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Seta: para a Esquerda 28">
            <a:extLst>
              <a:ext uri="{FF2B5EF4-FFF2-40B4-BE49-F238E27FC236}">
                <a16:creationId xmlns:a16="http://schemas.microsoft.com/office/drawing/2014/main" id="{A2EE06C1-2476-4B61-856D-7F49D6B8A51E}"/>
              </a:ext>
            </a:extLst>
          </p:cNvPr>
          <p:cNvSpPr/>
          <p:nvPr/>
        </p:nvSpPr>
        <p:spPr>
          <a:xfrm>
            <a:off x="5865091" y="3768000"/>
            <a:ext cx="3625273" cy="1006764"/>
          </a:xfrm>
          <a:prstGeom prst="leftArrow">
            <a:avLst>
              <a:gd name="adj1" fmla="val 50000"/>
              <a:gd name="adj2" fmla="val 6651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latin typeface="Consolas" panose="020B0609020204030204" pitchFamily="49" charset="0"/>
              </a:rPr>
              <a:t>{{ }}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 = </a:t>
            </a:r>
            <a:r>
              <a:rPr lang="pt-BR" i="1">
                <a:solidFill>
                  <a:schemeClr val="tx1"/>
                </a:solidFill>
                <a:latin typeface="Candara" panose="020E0502030303020204" pitchFamily="34" charset="0"/>
              </a:rPr>
              <a:t>Angular Expression </a:t>
            </a:r>
            <a:endParaRPr lang="pt-BR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21">
            <a:extLst>
              <a:ext uri="{FF2B5EF4-FFF2-40B4-BE49-F238E27FC236}">
                <a16:creationId xmlns:a16="http://schemas.microsoft.com/office/drawing/2014/main" id="{0296CCA7-ACC9-4A8F-B3DB-1AE6C4EEA499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CE7C52-8CA6-481A-8790-BF99A5ADC86C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A4A435-0412-4641-8E6B-C13466A6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9" y="1564945"/>
            <a:ext cx="319199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70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BDECA9D8-6EE9-4F43-A1F1-15C576E224DA}"/>
              </a:ext>
            </a:extLst>
          </p:cNvPr>
          <p:cNvSpPr/>
          <p:nvPr/>
        </p:nvSpPr>
        <p:spPr>
          <a:xfrm>
            <a:off x="1952053" y="0"/>
            <a:ext cx="1008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Codando uma tabela de produtos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EA4220-FED9-43EC-AE6B-4A0A1631A114}"/>
              </a:ext>
            </a:extLst>
          </p:cNvPr>
          <p:cNvSpPr/>
          <p:nvPr/>
        </p:nvSpPr>
        <p:spPr>
          <a:xfrm>
            <a:off x="11132053" y="19237"/>
            <a:ext cx="900000" cy="9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pt-BR" sz="28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6C49FA-0D0D-4C42-8157-A02D3B91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6" y="1809554"/>
            <a:ext cx="6120000" cy="3238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F597A6AF-DF21-4022-AB2A-479CAF321443}"/>
              </a:ext>
            </a:extLst>
          </p:cNvPr>
          <p:cNvSpPr/>
          <p:nvPr/>
        </p:nvSpPr>
        <p:spPr>
          <a:xfrm>
            <a:off x="6479311" y="3171744"/>
            <a:ext cx="4271818" cy="1557275"/>
          </a:xfrm>
          <a:prstGeom prst="leftArrow">
            <a:avLst>
              <a:gd name="adj1" fmla="val 58303"/>
              <a:gd name="adj2" fmla="val 87022"/>
            </a:avLst>
          </a:prstGeom>
          <a:solidFill>
            <a:srgbClr val="FFFF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tx1"/>
                </a:solidFill>
                <a:latin typeface="Candara" panose="020E0502030303020204" pitchFamily="34" charset="0"/>
              </a:rPr>
              <a:t>Usando os dados estático agora vindos da classe</a:t>
            </a:r>
            <a:endParaRPr lang="pt-BR" sz="2000" b="1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90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2F2F2"/>
        </a:solidFill>
        <a:ln>
          <a:solidFill>
            <a:schemeClr val="bg1">
              <a:lumMod val="85000"/>
            </a:schemeClr>
          </a:solidFill>
        </a:ln>
      </a:spPr>
      <a:bodyPr vert="horz" lIns="91440" tIns="45720" rIns="91440" bIns="45720" rtlCol="0" anchor="ctr">
        <a:noAutofit/>
      </a:bodyPr>
      <a:lstStyle>
        <a:defPPr marL="0" indent="0" algn="l">
          <a:buNone/>
          <a:defRPr sz="2400">
            <a:latin typeface="Candara" panose="020E0502030303020204" pitchFamily="34" charset="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7A6CEA-E0B3-4A71-B3A5-848E7DA681D7}"/>
</file>

<file path=customXml/itemProps2.xml><?xml version="1.0" encoding="utf-8"?>
<ds:datastoreItem xmlns:ds="http://schemas.openxmlformats.org/officeDocument/2006/customXml" ds:itemID="{D5B881CD-539F-48C0-BE3A-659D4248A3C2}"/>
</file>

<file path=customXml/itemProps3.xml><?xml version="1.0" encoding="utf-8"?>
<ds:datastoreItem xmlns:ds="http://schemas.openxmlformats.org/officeDocument/2006/customXml" ds:itemID="{4CBDD470-B29E-4695-92D2-136F8F119699}"/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5767</Words>
  <Application>Microsoft Office PowerPoint</Application>
  <PresentationFormat>Widescreen</PresentationFormat>
  <Paragraphs>1308</Paragraphs>
  <Slides>152</Slides>
  <Notes>143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152</vt:i4>
      </vt:variant>
    </vt:vector>
  </HeadingPairs>
  <TitlesOfParts>
    <vt:vector size="168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599</cp:revision>
  <dcterms:created xsi:type="dcterms:W3CDTF">2017-03-24T14:48:15Z</dcterms:created>
  <dcterms:modified xsi:type="dcterms:W3CDTF">2023-11-27T22:14:52Z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