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Montserrat SemiBold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Nunito ExtraBold"/>
      <p:bold r:id="rId51"/>
      <p:boldItalic r:id="rId52"/>
    </p:embeddedFont>
    <p:embeddedFont>
      <p:font typeface="Work Sans"/>
      <p:regular r:id="rId53"/>
      <p:bold r:id="rId54"/>
      <p:italic r:id="rId55"/>
      <p:boldItalic r:id="rId56"/>
    </p:embeddedFont>
    <p:embeddedFont>
      <p:font typeface="Work Sans SemiBold"/>
      <p:regular r:id="rId57"/>
      <p:bold r:id="rId58"/>
      <p:italic r:id="rId59"/>
      <p:boldItalic r:id="rId60"/>
    </p:embeddedFont>
    <p:embeddedFont>
      <p:font typeface="DM Sans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NunitoSemiBold-regular.fntdata"/><Relationship Id="rId34" Type="http://schemas.openxmlformats.org/officeDocument/2006/relationships/slide" Target="slides/slide30.xml"/><Relationship Id="rId37" Type="http://schemas.openxmlformats.org/officeDocument/2006/relationships/font" Target="fonts/NunitoSemiBold-italic.fntdata"/><Relationship Id="rId36" Type="http://schemas.openxmlformats.org/officeDocument/2006/relationships/font" Target="fonts/NunitoSemiBold-bold.fntdata"/><Relationship Id="rId39" Type="http://schemas.openxmlformats.org/officeDocument/2006/relationships/font" Target="fonts/MontserratSemiBold-regular.fntdata"/><Relationship Id="rId38" Type="http://schemas.openxmlformats.org/officeDocument/2006/relationships/font" Target="fonts/NunitoSemiBold-boldItalic.fntdata"/><Relationship Id="rId62" Type="http://schemas.openxmlformats.org/officeDocument/2006/relationships/font" Target="fonts/DMSans-bold.fntdata"/><Relationship Id="rId61" Type="http://schemas.openxmlformats.org/officeDocument/2006/relationships/font" Target="fonts/DMSans-regular.fntdata"/><Relationship Id="rId20" Type="http://schemas.openxmlformats.org/officeDocument/2006/relationships/slide" Target="slides/slide16.xml"/><Relationship Id="rId64" Type="http://schemas.openxmlformats.org/officeDocument/2006/relationships/font" Target="fonts/DMSans-boldItalic.fntdata"/><Relationship Id="rId63" Type="http://schemas.openxmlformats.org/officeDocument/2006/relationships/font" Target="fonts/DM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WorkSansSemiBold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NunitoExtraBold-bold.fntdata"/><Relationship Id="rId50" Type="http://schemas.openxmlformats.org/officeDocument/2006/relationships/font" Target="fonts/Nunito-boldItalic.fntdata"/><Relationship Id="rId53" Type="http://schemas.openxmlformats.org/officeDocument/2006/relationships/font" Target="fonts/WorkSans-regular.fntdata"/><Relationship Id="rId52" Type="http://schemas.openxmlformats.org/officeDocument/2006/relationships/font" Target="fonts/NunitoExtraBold-boldItalic.fntdata"/><Relationship Id="rId11" Type="http://schemas.openxmlformats.org/officeDocument/2006/relationships/slide" Target="slides/slide7.xml"/><Relationship Id="rId55" Type="http://schemas.openxmlformats.org/officeDocument/2006/relationships/font" Target="fonts/WorkSans-italic.fntdata"/><Relationship Id="rId10" Type="http://schemas.openxmlformats.org/officeDocument/2006/relationships/slide" Target="slides/slide6.xml"/><Relationship Id="rId54" Type="http://schemas.openxmlformats.org/officeDocument/2006/relationships/font" Target="fonts/WorkSans-bold.fntdata"/><Relationship Id="rId13" Type="http://schemas.openxmlformats.org/officeDocument/2006/relationships/slide" Target="slides/slide9.xml"/><Relationship Id="rId57" Type="http://schemas.openxmlformats.org/officeDocument/2006/relationships/font" Target="fonts/WorkSansSemiBold-regular.fntdata"/><Relationship Id="rId12" Type="http://schemas.openxmlformats.org/officeDocument/2006/relationships/slide" Target="slides/slide8.xml"/><Relationship Id="rId56" Type="http://schemas.openxmlformats.org/officeDocument/2006/relationships/font" Target="fonts/WorkSans-boldItalic.fntdata"/><Relationship Id="rId15" Type="http://schemas.openxmlformats.org/officeDocument/2006/relationships/slide" Target="slides/slide11.xml"/><Relationship Id="rId59" Type="http://schemas.openxmlformats.org/officeDocument/2006/relationships/font" Target="fonts/WorkSansSemiBold-italic.fntdata"/><Relationship Id="rId14" Type="http://schemas.openxmlformats.org/officeDocument/2006/relationships/slide" Target="slides/slide10.xml"/><Relationship Id="rId58" Type="http://schemas.openxmlformats.org/officeDocument/2006/relationships/font" Target="fonts/WorkSansSemiBo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a61c0c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a61c0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2ec00ba5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2ec00ba5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the behaviour briefly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Recent history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demand queue populate - colour sensor, supply queue - inter robot communication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Simply idea —- If demand &gt; supply - threshold goes down - more likely to select it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All behave same manner - together achieve the desired task distribution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b167b22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2b167b22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Global behaviours: Complex collective behaviours. This is the highest level ● Cluster behaviours: Behaviours that involve multiple entities ● Pair behaviours: Behaviours that only involve two entities (two robots or a robot and an object) ● Atomic behaviours: Behaviours that a single robot can perform without any interaction, sensing involving others </a:t>
            </a:r>
            <a:br>
              <a:rPr lang="en"/>
            </a:br>
            <a:br>
              <a:rPr lang="en"/>
            </a:br>
            <a:r>
              <a:rPr lang="en"/>
              <a:t>suited for incremental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will follow the bottom-up design approach when designing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blocks such that the users will be able to program complex global-level behaviours by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integrating low-level behaviours.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454fcd4f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454fcd4f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7f86416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7f86416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f864166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7f864166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Global behaviours: Complex collective behaviours. This is the highest level ● Cluster behaviours: Behaviours that involve multiple entities ● Pair behaviours: Behaviours that only involve two entities (two robots or a robot and an object) ● Atomic behaviours: Behaviours that a single robot can perform without any interaction, sensing involving others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7f810ef0f6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7f810ef0f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Global behaviours: Complex collective behaviours. This is the highest level ● Cluster behaviours: Behaviours that involve multiple entities ● Pair behaviours: Behaviours that only involve two entities (two robots or a robot and an object) ● Atomic behaviours: Behaviours that a single robot can perform without any interaction, sensing involving others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7f810ef0f6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7f810ef0f6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Global behaviours: Complex collective behaviours. This is the highest level ● Cluster behaviours: Behaviours that involve multiple entities ● Pair behaviours: Behaviours that only involve two entities (two robots or a robot and an object) ● Atomic behaviours: Behaviours that a single robot can perform without any interaction, sensing involving others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454fcd4f0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454fcd4f0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Global behaviours: Complex collective behaviours. This is the highest level ● Cluster behaviours: Behaviours that involve multiple entities ● Pair behaviours: Behaviours that only involve two entities (two robots or a robot and an object) ● Atomic behaviours: Behaviours that a single robot can perform without any interaction, sensing involving others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454fcd4f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454fcd4f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454fcd4f0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454fcd4f0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a61c0c5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a61c0c5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2b167b226f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2b167b226f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c90446d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c90446d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cc8cfa50e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cc8cfa50e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5714c7310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5714c7310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0582baf3f66bf0c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0582baf3f66bf0c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c8bcaa2a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c8bcaa2a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454fcd4f0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454fcd4f0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54fcd4f0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54fcd4f0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2b167b226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2b167b226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that behavioural blocks are defined based on bottom up design strategy levels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b167b226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b167b226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Adapts to changes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Desired task distribution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a61c0c5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a61c0c5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swarms - </a:t>
            </a:r>
            <a:r>
              <a:rPr lang="en">
                <a:solidFill>
                  <a:schemeClr val="dk1"/>
                </a:solidFill>
              </a:rPr>
              <a:t>such as flocks of birds, schools of fish, or colonies of ants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multiple autonomous robots, known as agents, that work together to achieve common goals.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4 characteristics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simple individual agents, following simple rules, can collectively exhibit complex behaviours and accomplish tasks that would be challenging for a single robot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454fcd4f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454fcd4f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8bcaa2a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8bcaa2a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Mention we did our literature survey on two areas, tools and behaviours.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c8cfa50e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c8cfa50e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c8cfa50e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c8cfa50e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ability of high-level algorithm composition is the main characteristic of the proposed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IDE. It allows the users to program swarm behaviours in a graphical interface in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code-less approach. The swarm behaviours are designed based on a bottom-up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approach where the users can program more complex top-level behaviours using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low-level atomic behaviours. The behaviours are categorized into multiple levels, giving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users a clear understanding of combining and scaling them up without delving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low-level details. This abstraction can help manage the complexity of programming large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swarms with sophisticated swarm behaviours with less effort.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The IDE automatically converts the graphical-level algorithm to a programming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then facilitates the compilation process for creating binaries that can be executed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the robots supporting various hardware platforms.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As the final characteristic, it supports uploading the binaries to the robots over the 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(OTA). OTA programming refers to the ability to update or reprogram hardware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remotely without physical access. This capability is attained by wireless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WiFi, MQTT messaging protocol, and a central server which enables quick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deployment of updates to multiple robots simultaneously and gives higher convenience,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efficiency, and flexibility.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b167b22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2b167b22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54fcd4f0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454fcd4f0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b167b226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b167b226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Dynamic task - say that we’ll explain in the next slide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Behavioral, IO, General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055875" y="721300"/>
            <a:ext cx="11255700" cy="11255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-827365" y="949810"/>
            <a:ext cx="10799100" cy="10799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422265" y="1353668"/>
            <a:ext cx="9985800" cy="999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 rot="5400000">
            <a:off x="772420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 rot="5400000">
            <a:off x="7954219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 rot="5400000">
            <a:off x="8336847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rot="5400000">
            <a:off x="-124835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5400000">
            <a:off x="-1018331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rot="5400000">
            <a:off x="-635703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624952" y="2942275"/>
            <a:ext cx="58941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subTitle"/>
          </p:nvPr>
        </p:nvSpPr>
        <p:spPr>
          <a:xfrm>
            <a:off x="1624924" y="3687750"/>
            <a:ext cx="58941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522300" y="-7944900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-162564" y="-7585164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92605" y="-7231083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5400000">
            <a:off x="-1626275" y="3435850"/>
            <a:ext cx="3434400" cy="34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5400000">
            <a:off x="-1330365" y="3731538"/>
            <a:ext cx="2842500" cy="2842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5400000">
            <a:off x="-837783" y="4223344"/>
            <a:ext cx="1856700" cy="185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5400000">
            <a:off x="7708526" y="1660825"/>
            <a:ext cx="2916600" cy="291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rot="5400000">
            <a:off x="7959768" y="1912082"/>
            <a:ext cx="2414100" cy="241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5400000">
            <a:off x="8377913" y="2329813"/>
            <a:ext cx="1577100" cy="15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2642550" y="3870675"/>
            <a:ext cx="38589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3"/>
          <p:cNvSpPr txBox="1"/>
          <p:nvPr>
            <p:ph hasCustomPrompt="1" idx="2" type="title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72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-304752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-26877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-23326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5635050" y="15643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5819605" y="1748905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 rot="5400000">
            <a:off x="7500000" y="379562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 rot="5400000">
            <a:off x="7730019" y="40255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5400000">
            <a:off x="8112647" y="44076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rot="5400000">
            <a:off x="8112050" y="-865625"/>
            <a:ext cx="2014800" cy="20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 rot="5400000">
            <a:off x="8285582" y="-692057"/>
            <a:ext cx="1667700" cy="1667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 rot="5400000">
            <a:off x="8574603" y="-403526"/>
            <a:ext cx="1089300" cy="1090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 txBox="1"/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14"/>
          <p:cNvSpPr txBox="1"/>
          <p:nvPr>
            <p:ph idx="1" type="subTitle"/>
          </p:nvPr>
        </p:nvSpPr>
        <p:spPr>
          <a:xfrm>
            <a:off x="924250" y="2774450"/>
            <a:ext cx="38589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2" type="title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2" type="subTitle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3" type="subTitle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hasCustomPrompt="1" idx="5" type="title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77" name="Google Shape;177;p15"/>
          <p:cNvSpPr txBox="1"/>
          <p:nvPr>
            <p:ph hasCustomPrompt="1" idx="6" type="title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/>
          <p:nvPr>
            <p:ph idx="7" type="subTitle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8" type="subTitle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9" type="subTitle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3" type="subTitle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14" type="subTitle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hasCustomPrompt="1" idx="15" type="title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16"/>
          <p:cNvSpPr/>
          <p:nvPr/>
        </p:nvSpPr>
        <p:spPr>
          <a:xfrm rot="5400000">
            <a:off x="-815175" y="-992725"/>
            <a:ext cx="2254200" cy="2254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rot="5400000">
            <a:off x="-620862" y="-798538"/>
            <a:ext cx="1865700" cy="186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 rot="5400000">
            <a:off x="-297615" y="-475827"/>
            <a:ext cx="1218600" cy="121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rot="5400000">
            <a:off x="6619050" y="4234625"/>
            <a:ext cx="1886100" cy="188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 rot="5400000">
            <a:off x="6781769" y="4397106"/>
            <a:ext cx="1560900" cy="1560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7052044" y="4667180"/>
            <a:ext cx="1019700" cy="102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 rot="5400000">
            <a:off x="-1667450" y="-15574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 rot="5400000">
            <a:off x="-1437431" y="-132754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 rot="5400000">
            <a:off x="-1054803" y="-94540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 rot="5400000">
            <a:off x="8257600" y="16928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5400000">
            <a:off x="8487619" y="19227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rot="5400000">
            <a:off x="8870247" y="23048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rot="5400000">
            <a:off x="3668400" y="4451775"/>
            <a:ext cx="1807800" cy="180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 rot="5400000">
            <a:off x="3824369" y="4607506"/>
            <a:ext cx="1496100" cy="1496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 rot="5400000">
            <a:off x="4083381" y="4866340"/>
            <a:ext cx="977400" cy="9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 rot="5400000">
            <a:off x="7428625" y="-1022150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 rot="5400000">
            <a:off x="7729725" y="-721150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 rot="5400000">
            <a:off x="8230817" y="-220752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 rot="5400000">
            <a:off x="-953375" y="2926425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 rot="5400000">
            <a:off x="-652275" y="3227425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 rot="5400000">
            <a:off x="-151183" y="3727823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4895400" y="2521871"/>
            <a:ext cx="35355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2" type="subTitle"/>
          </p:nvPr>
        </p:nvSpPr>
        <p:spPr>
          <a:xfrm>
            <a:off x="4895400" y="1998675"/>
            <a:ext cx="3535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19"/>
          <p:cNvSpPr/>
          <p:nvPr/>
        </p:nvSpPr>
        <p:spPr>
          <a:xfrm rot="5400000">
            <a:off x="-1505850" y="-1518350"/>
            <a:ext cx="4115700" cy="411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rot="5400000">
            <a:off x="-1150896" y="-1163804"/>
            <a:ext cx="3406200" cy="3406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rot="5400000">
            <a:off x="-560891" y="-574403"/>
            <a:ext cx="2225100" cy="222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 rot="5400000">
            <a:off x="7399350" y="-49440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5400000">
            <a:off x="7614861" y="-279111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 rot="5400000">
            <a:off x="7973181" y="7873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 rot="5400000">
            <a:off x="4572000" y="405855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 rot="5400000">
            <a:off x="4787511" y="4273839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rot="5400000">
            <a:off x="5145831" y="463168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713225" y="2451746"/>
            <a:ext cx="3535500" cy="1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2" type="subTitle"/>
          </p:nvPr>
        </p:nvSpPr>
        <p:spPr>
          <a:xfrm>
            <a:off x="713225" y="1928550"/>
            <a:ext cx="3535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0"/>
          <p:cNvSpPr/>
          <p:nvPr/>
        </p:nvSpPr>
        <p:spPr>
          <a:xfrm rot="5400000">
            <a:off x="8053150" y="2375550"/>
            <a:ext cx="2267700" cy="226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5400000">
            <a:off x="8248690" y="2570910"/>
            <a:ext cx="1876800" cy="187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rot="5400000">
            <a:off x="8573735" y="2895424"/>
            <a:ext cx="1225800" cy="1227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rot="5400000">
            <a:off x="1995650" y="-828500"/>
            <a:ext cx="2511600" cy="251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rot="5400000">
            <a:off x="2212487" y="-612137"/>
            <a:ext cx="2078400" cy="2078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rot="5400000">
            <a:off x="2572319" y="-252804"/>
            <a:ext cx="1357500" cy="135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rot="5400000">
            <a:off x="713275" y="3888600"/>
            <a:ext cx="2796900" cy="279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 rot="5400000">
            <a:off x="954421" y="4129554"/>
            <a:ext cx="2314800" cy="231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 rot="5400000">
            <a:off x="1355217" y="4529830"/>
            <a:ext cx="1512000" cy="15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71413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678163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642647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316500" y="1281288"/>
            <a:ext cx="2580900" cy="2580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552899" y="1517686"/>
            <a:ext cx="2106300" cy="210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211000" y="4029175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433341" y="4251516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803528" y="4621636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198825" y="-1299600"/>
            <a:ext cx="3057900" cy="30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462254" y="-1036171"/>
            <a:ext cx="2531100" cy="253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900850" y="-597654"/>
            <a:ext cx="1653300" cy="165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4572000" y="2774450"/>
            <a:ext cx="38589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4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50296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389411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74458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295900" y="-1299598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251823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888412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-1228350" y="397975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-1006015" y="420208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-635838" y="457219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 txBox="1"/>
          <p:nvPr>
            <p:ph idx="1" type="subTitle"/>
          </p:nvPr>
        </p:nvSpPr>
        <p:spPr>
          <a:xfrm>
            <a:off x="713225" y="1935550"/>
            <a:ext cx="3858900" cy="20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9pPr>
          </a:lstStyle>
          <a:p/>
        </p:txBody>
      </p:sp>
      <p:sp>
        <p:nvSpPr>
          <p:cNvPr id="252" name="Google Shape;252;p21"/>
          <p:cNvSpPr txBox="1"/>
          <p:nvPr>
            <p:ph type="title"/>
          </p:nvPr>
        </p:nvSpPr>
        <p:spPr>
          <a:xfrm>
            <a:off x="1681200" y="334875"/>
            <a:ext cx="5781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1">
  <p:cSld name="CUSTOM_12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rot="5400000">
            <a:off x="6705600" y="-794600"/>
            <a:ext cx="3059700" cy="305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rot="5400000">
            <a:off x="6969281" y="-531181"/>
            <a:ext cx="2532300" cy="253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 rot="5400000">
            <a:off x="7408031" y="-92952"/>
            <a:ext cx="1654200" cy="165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 rot="5400000">
            <a:off x="713225" y="37645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 rot="5400000">
            <a:off x="943244" y="39944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 rot="5400000">
            <a:off x="1325872" y="43765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933550" y="2038763"/>
            <a:ext cx="25863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2" type="subTitle"/>
          </p:nvPr>
        </p:nvSpPr>
        <p:spPr>
          <a:xfrm>
            <a:off x="933550" y="1667988"/>
            <a:ext cx="2586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3" type="subTitle"/>
          </p:nvPr>
        </p:nvSpPr>
        <p:spPr>
          <a:xfrm>
            <a:off x="5660200" y="3574000"/>
            <a:ext cx="2586300" cy="5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4" type="subTitle"/>
          </p:nvPr>
        </p:nvSpPr>
        <p:spPr>
          <a:xfrm>
            <a:off x="5660208" y="3203200"/>
            <a:ext cx="2586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2">
  <p:cSld name="CUSTOM_12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/>
          <p:nvPr/>
        </p:nvSpPr>
        <p:spPr>
          <a:xfrm rot="5400000">
            <a:off x="-1487374" y="3421075"/>
            <a:ext cx="3432000" cy="34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 rot="5400000">
            <a:off x="-1191731" y="3716732"/>
            <a:ext cx="2840700" cy="2840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 rot="5400000">
            <a:off x="-699446" y="4208236"/>
            <a:ext cx="1855500" cy="1857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 rot="5400000">
            <a:off x="7694675" y="-130180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 rot="5400000">
            <a:off x="7924694" y="-1071918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 rot="5400000">
            <a:off x="8307322" y="-689778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1" type="subTitle"/>
          </p:nvPr>
        </p:nvSpPr>
        <p:spPr>
          <a:xfrm>
            <a:off x="1225700" y="2955225"/>
            <a:ext cx="28341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6" name="Google Shape;276;p23"/>
          <p:cNvSpPr txBox="1"/>
          <p:nvPr>
            <p:ph idx="2" type="subTitle"/>
          </p:nvPr>
        </p:nvSpPr>
        <p:spPr>
          <a:xfrm>
            <a:off x="1225700" y="2584425"/>
            <a:ext cx="2834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3" type="subTitle"/>
          </p:nvPr>
        </p:nvSpPr>
        <p:spPr>
          <a:xfrm>
            <a:off x="5084325" y="2955225"/>
            <a:ext cx="28341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4" type="subTitle"/>
          </p:nvPr>
        </p:nvSpPr>
        <p:spPr>
          <a:xfrm>
            <a:off x="5084414" y="2584425"/>
            <a:ext cx="2834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-2249887" y="3065499"/>
            <a:ext cx="4356000" cy="4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-1874634" y="3440752"/>
            <a:ext cx="3605700" cy="360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-1249855" y="4065418"/>
            <a:ext cx="2355000" cy="2357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7924838" y="395305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8147173" y="417538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8517350" y="454549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468897" y="-1184325"/>
            <a:ext cx="1962000" cy="19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6637905" y="-1015316"/>
            <a:ext cx="1623900" cy="162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6919296" y="-733976"/>
            <a:ext cx="1060500" cy="106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1" type="subTitle"/>
          </p:nvPr>
        </p:nvSpPr>
        <p:spPr>
          <a:xfrm>
            <a:off x="503725" y="2679350"/>
            <a:ext cx="24384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2" type="subTitle"/>
          </p:nvPr>
        </p:nvSpPr>
        <p:spPr>
          <a:xfrm>
            <a:off x="503775" y="2169650"/>
            <a:ext cx="2438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4"/>
          <p:cNvSpPr txBox="1"/>
          <p:nvPr>
            <p:ph idx="3" type="subTitle"/>
          </p:nvPr>
        </p:nvSpPr>
        <p:spPr>
          <a:xfrm>
            <a:off x="3352850" y="3955700"/>
            <a:ext cx="24384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4" type="subTitle"/>
          </p:nvPr>
        </p:nvSpPr>
        <p:spPr>
          <a:xfrm>
            <a:off x="3352850" y="3446000"/>
            <a:ext cx="2438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5" type="subTitle"/>
          </p:nvPr>
        </p:nvSpPr>
        <p:spPr>
          <a:xfrm>
            <a:off x="6212000" y="2679350"/>
            <a:ext cx="24384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6" type="subTitle"/>
          </p:nvPr>
        </p:nvSpPr>
        <p:spPr>
          <a:xfrm>
            <a:off x="6212000" y="2169650"/>
            <a:ext cx="2438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2">
  <p:cSld name="CUSTOM_1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 rot="5400000">
            <a:off x="7724200" y="39303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rot="5400000">
            <a:off x="7954219" y="41602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 rot="5400000">
            <a:off x="8336847" y="45423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rot="5400000">
            <a:off x="-1248350" y="39303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rot="5400000">
            <a:off x="-1018331" y="41602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 rot="5400000">
            <a:off x="-635703" y="45423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 rot="5400000">
            <a:off x="6065525" y="-1236800"/>
            <a:ext cx="2147100" cy="21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 rot="5400000">
            <a:off x="6250760" y="-1051835"/>
            <a:ext cx="1776900" cy="177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 rot="5400000">
            <a:off x="6558459" y="-744478"/>
            <a:ext cx="1160700" cy="116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 rot="5400000">
            <a:off x="1099325" y="-1236800"/>
            <a:ext cx="2147100" cy="21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 rot="5400000">
            <a:off x="1284560" y="-1051835"/>
            <a:ext cx="1776900" cy="177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 rot="5400000">
            <a:off x="1592259" y="-744478"/>
            <a:ext cx="1160700" cy="116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25"/>
          <p:cNvSpPr txBox="1"/>
          <p:nvPr>
            <p:ph idx="1" type="subTitle"/>
          </p:nvPr>
        </p:nvSpPr>
        <p:spPr>
          <a:xfrm>
            <a:off x="435225" y="3809750"/>
            <a:ext cx="2674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2" type="subTitle"/>
          </p:nvPr>
        </p:nvSpPr>
        <p:spPr>
          <a:xfrm>
            <a:off x="435225" y="3323875"/>
            <a:ext cx="2674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3" type="subTitle"/>
          </p:nvPr>
        </p:nvSpPr>
        <p:spPr>
          <a:xfrm>
            <a:off x="3234900" y="3809750"/>
            <a:ext cx="2674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4" type="subTitle"/>
          </p:nvPr>
        </p:nvSpPr>
        <p:spPr>
          <a:xfrm>
            <a:off x="3234900" y="3323875"/>
            <a:ext cx="2674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5" type="subTitle"/>
          </p:nvPr>
        </p:nvSpPr>
        <p:spPr>
          <a:xfrm>
            <a:off x="6034825" y="3809750"/>
            <a:ext cx="26742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7" name="Google Shape;317;p25"/>
          <p:cNvSpPr txBox="1"/>
          <p:nvPr>
            <p:ph idx="6" type="subTitle"/>
          </p:nvPr>
        </p:nvSpPr>
        <p:spPr>
          <a:xfrm>
            <a:off x="6034825" y="3323875"/>
            <a:ext cx="2674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3">
  <p:cSld name="CUSTOM_1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26"/>
          <p:cNvSpPr txBox="1"/>
          <p:nvPr>
            <p:ph idx="1" type="subTitle"/>
          </p:nvPr>
        </p:nvSpPr>
        <p:spPr>
          <a:xfrm>
            <a:off x="5429000" y="1736625"/>
            <a:ext cx="30021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2" name="Google Shape;322;p26"/>
          <p:cNvSpPr txBox="1"/>
          <p:nvPr>
            <p:ph idx="2" type="subTitle"/>
          </p:nvPr>
        </p:nvSpPr>
        <p:spPr>
          <a:xfrm>
            <a:off x="5429000" y="1365825"/>
            <a:ext cx="3002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3" type="subTitle"/>
          </p:nvPr>
        </p:nvSpPr>
        <p:spPr>
          <a:xfrm>
            <a:off x="5429000" y="3010700"/>
            <a:ext cx="30021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4" name="Google Shape;324;p26"/>
          <p:cNvSpPr txBox="1"/>
          <p:nvPr>
            <p:ph idx="4" type="subTitle"/>
          </p:nvPr>
        </p:nvSpPr>
        <p:spPr>
          <a:xfrm>
            <a:off x="5429000" y="2639888"/>
            <a:ext cx="3002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5" type="subTitle"/>
          </p:nvPr>
        </p:nvSpPr>
        <p:spPr>
          <a:xfrm>
            <a:off x="5429000" y="4121425"/>
            <a:ext cx="30021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26"/>
          <p:cNvSpPr txBox="1"/>
          <p:nvPr>
            <p:ph idx="6" type="subTitle"/>
          </p:nvPr>
        </p:nvSpPr>
        <p:spPr>
          <a:xfrm>
            <a:off x="5429000" y="3750625"/>
            <a:ext cx="30021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26"/>
          <p:cNvSpPr/>
          <p:nvPr/>
        </p:nvSpPr>
        <p:spPr>
          <a:xfrm rot="5400000">
            <a:off x="-1239075" y="359960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 rot="5400000">
            <a:off x="-1009056" y="382948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 rot="5400000">
            <a:off x="-626428" y="421162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 rot="5400000">
            <a:off x="8110425" y="-984500"/>
            <a:ext cx="2032200" cy="20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 rot="5400000">
            <a:off x="8285758" y="-809433"/>
            <a:ext cx="1681800" cy="16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 rot="5400000">
            <a:off x="8576784" y="-518407"/>
            <a:ext cx="1098900" cy="109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CUSTOM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/>
          <p:nvPr/>
        </p:nvSpPr>
        <p:spPr>
          <a:xfrm>
            <a:off x="7109200" y="-1128476"/>
            <a:ext cx="3730200" cy="373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430543" y="-807132"/>
            <a:ext cx="3087600" cy="3087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965564" y="-272208"/>
            <a:ext cx="2016600" cy="2018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1199875" y="2121225"/>
            <a:ext cx="28854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27"/>
          <p:cNvSpPr txBox="1"/>
          <p:nvPr>
            <p:ph idx="2" type="subTitle"/>
          </p:nvPr>
        </p:nvSpPr>
        <p:spPr>
          <a:xfrm>
            <a:off x="1081550" y="1750425"/>
            <a:ext cx="3122100" cy="37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27"/>
          <p:cNvSpPr txBox="1"/>
          <p:nvPr>
            <p:ph idx="3" type="subTitle"/>
          </p:nvPr>
        </p:nvSpPr>
        <p:spPr>
          <a:xfrm>
            <a:off x="4938625" y="2121225"/>
            <a:ext cx="31257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27"/>
          <p:cNvSpPr txBox="1"/>
          <p:nvPr>
            <p:ph idx="4" type="subTitle"/>
          </p:nvPr>
        </p:nvSpPr>
        <p:spPr>
          <a:xfrm>
            <a:off x="4938625" y="1750425"/>
            <a:ext cx="3125700" cy="37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5" name="Google Shape;345;p27"/>
          <p:cNvSpPr txBox="1"/>
          <p:nvPr>
            <p:ph idx="5" type="subTitle"/>
          </p:nvPr>
        </p:nvSpPr>
        <p:spPr>
          <a:xfrm>
            <a:off x="1081625" y="4121424"/>
            <a:ext cx="31221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6" type="subTitle"/>
          </p:nvPr>
        </p:nvSpPr>
        <p:spPr>
          <a:xfrm>
            <a:off x="1081625" y="3750625"/>
            <a:ext cx="3122100" cy="37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27"/>
          <p:cNvSpPr txBox="1"/>
          <p:nvPr>
            <p:ph idx="7" type="subTitle"/>
          </p:nvPr>
        </p:nvSpPr>
        <p:spPr>
          <a:xfrm>
            <a:off x="4938625" y="4121425"/>
            <a:ext cx="31257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idx="8" type="subTitle"/>
          </p:nvPr>
        </p:nvSpPr>
        <p:spPr>
          <a:xfrm>
            <a:off x="4938625" y="3750625"/>
            <a:ext cx="3125700" cy="370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">
  <p:cSld name="CUSTOM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/>
          <p:nvPr/>
        </p:nvSpPr>
        <p:spPr>
          <a:xfrm rot="5400000">
            <a:off x="6971700" y="-985700"/>
            <a:ext cx="2572500" cy="257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 rot="5400000">
            <a:off x="7193471" y="-764071"/>
            <a:ext cx="2129100" cy="2129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 rot="5400000">
            <a:off x="7562236" y="-395970"/>
            <a:ext cx="1390500" cy="139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 rot="5400000">
            <a:off x="-840725" y="-1598875"/>
            <a:ext cx="3372600" cy="337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 rot="5400000">
            <a:off x="-473671" y="-1308329"/>
            <a:ext cx="2791200" cy="2791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rot="5400000">
            <a:off x="-66477" y="-825636"/>
            <a:ext cx="1823100" cy="182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5400000">
            <a:off x="8301775" y="4121425"/>
            <a:ext cx="2017500" cy="201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 rot="5400000">
            <a:off x="8475661" y="4295239"/>
            <a:ext cx="1669800" cy="166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 rot="5400000">
            <a:off x="8764872" y="4583880"/>
            <a:ext cx="1090500" cy="10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8"/>
          <p:cNvSpPr txBox="1"/>
          <p:nvPr>
            <p:ph idx="1" type="subTitle"/>
          </p:nvPr>
        </p:nvSpPr>
        <p:spPr>
          <a:xfrm>
            <a:off x="304213" y="2318661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2" name="Google Shape;362;p28"/>
          <p:cNvSpPr txBox="1"/>
          <p:nvPr>
            <p:ph idx="2" type="subTitle"/>
          </p:nvPr>
        </p:nvSpPr>
        <p:spPr>
          <a:xfrm>
            <a:off x="304213" y="1917075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3" type="subTitle"/>
          </p:nvPr>
        </p:nvSpPr>
        <p:spPr>
          <a:xfrm>
            <a:off x="3179875" y="2318660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4" name="Google Shape;364;p28"/>
          <p:cNvSpPr txBox="1"/>
          <p:nvPr>
            <p:ph idx="4" type="subTitle"/>
          </p:nvPr>
        </p:nvSpPr>
        <p:spPr>
          <a:xfrm>
            <a:off x="3179875" y="1917075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5" type="subTitle"/>
          </p:nvPr>
        </p:nvSpPr>
        <p:spPr>
          <a:xfrm>
            <a:off x="6055188" y="2318661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6" type="subTitle"/>
          </p:nvPr>
        </p:nvSpPr>
        <p:spPr>
          <a:xfrm>
            <a:off x="6055188" y="1917075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7" type="subTitle"/>
          </p:nvPr>
        </p:nvSpPr>
        <p:spPr>
          <a:xfrm>
            <a:off x="304213" y="4154652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28"/>
          <p:cNvSpPr txBox="1"/>
          <p:nvPr>
            <p:ph idx="8" type="subTitle"/>
          </p:nvPr>
        </p:nvSpPr>
        <p:spPr>
          <a:xfrm>
            <a:off x="304213" y="3750629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9" type="subTitle"/>
          </p:nvPr>
        </p:nvSpPr>
        <p:spPr>
          <a:xfrm>
            <a:off x="3179875" y="4154650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28"/>
          <p:cNvSpPr txBox="1"/>
          <p:nvPr>
            <p:ph idx="13" type="subTitle"/>
          </p:nvPr>
        </p:nvSpPr>
        <p:spPr>
          <a:xfrm>
            <a:off x="3179875" y="3750627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28"/>
          <p:cNvSpPr txBox="1"/>
          <p:nvPr>
            <p:ph idx="14" type="subTitle"/>
          </p:nvPr>
        </p:nvSpPr>
        <p:spPr>
          <a:xfrm>
            <a:off x="6055188" y="4154652"/>
            <a:ext cx="27843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28"/>
          <p:cNvSpPr txBox="1"/>
          <p:nvPr>
            <p:ph idx="15" type="subTitle"/>
          </p:nvPr>
        </p:nvSpPr>
        <p:spPr>
          <a:xfrm>
            <a:off x="6055188" y="3750629"/>
            <a:ext cx="2784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/>
          <p:nvPr/>
        </p:nvSpPr>
        <p:spPr>
          <a:xfrm rot="5400000">
            <a:off x="2512537" y="3317988"/>
            <a:ext cx="4119000" cy="41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 rot="5400000">
            <a:off x="2867494" y="3672831"/>
            <a:ext cx="3409200" cy="340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 rot="5400000">
            <a:off x="3458205" y="4262726"/>
            <a:ext cx="2226900" cy="2228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 rot="5400000">
            <a:off x="772420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 rot="5400000">
            <a:off x="7954219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 rot="5400000">
            <a:off x="8336847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 rot="5400000">
            <a:off x="-124835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 rot="5400000">
            <a:off x="-1018331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 rot="5400000">
            <a:off x="-635703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 txBox="1"/>
          <p:nvPr>
            <p:ph hasCustomPrompt="1" type="title"/>
          </p:nvPr>
        </p:nvSpPr>
        <p:spPr>
          <a:xfrm>
            <a:off x="2734563" y="1198108"/>
            <a:ext cx="35985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385" name="Google Shape;385;p29"/>
          <p:cNvSpPr txBox="1"/>
          <p:nvPr>
            <p:ph idx="1" type="subTitle"/>
          </p:nvPr>
        </p:nvSpPr>
        <p:spPr>
          <a:xfrm>
            <a:off x="2734563" y="1684706"/>
            <a:ext cx="3598500" cy="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29"/>
          <p:cNvSpPr txBox="1"/>
          <p:nvPr>
            <p:ph hasCustomPrompt="1" idx="2" type="title"/>
          </p:nvPr>
        </p:nvSpPr>
        <p:spPr>
          <a:xfrm>
            <a:off x="511563" y="3118958"/>
            <a:ext cx="35985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387" name="Google Shape;387;p29"/>
          <p:cNvSpPr txBox="1"/>
          <p:nvPr>
            <p:ph idx="3" type="subTitle"/>
          </p:nvPr>
        </p:nvSpPr>
        <p:spPr>
          <a:xfrm>
            <a:off x="511563" y="3605507"/>
            <a:ext cx="3598500" cy="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29"/>
          <p:cNvSpPr txBox="1"/>
          <p:nvPr>
            <p:ph hasCustomPrompt="1" idx="4" type="title"/>
          </p:nvPr>
        </p:nvSpPr>
        <p:spPr>
          <a:xfrm>
            <a:off x="5033938" y="3118958"/>
            <a:ext cx="3598500" cy="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389" name="Google Shape;389;p29"/>
          <p:cNvSpPr txBox="1"/>
          <p:nvPr>
            <p:ph idx="5" type="subTitle"/>
          </p:nvPr>
        </p:nvSpPr>
        <p:spPr>
          <a:xfrm>
            <a:off x="5033938" y="3605507"/>
            <a:ext cx="3598500" cy="3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">
  <p:cSld name="CUSTOM_9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/>
          <p:nvPr/>
        </p:nvSpPr>
        <p:spPr>
          <a:xfrm rot="2700000">
            <a:off x="-2992977" y="-2522795"/>
            <a:ext cx="10187005" cy="1018700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-26332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-22781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7932727" y="-12864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8179181" y="-10399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8589516" y="-6297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7406225" y="3967900"/>
            <a:ext cx="2283000" cy="22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/>
          <p:nvPr/>
        </p:nvSpPr>
        <p:spPr>
          <a:xfrm rot="10800000">
            <a:off x="7602921" y="4164596"/>
            <a:ext cx="1889700" cy="1889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948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7930373" y="4491989"/>
            <a:ext cx="1234500" cy="123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>
            <p:ph idx="1" type="subTitle"/>
          </p:nvPr>
        </p:nvSpPr>
        <p:spPr>
          <a:xfrm>
            <a:off x="713225" y="1859400"/>
            <a:ext cx="4691700" cy="10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2" name="Google Shape;402;p30"/>
          <p:cNvSpPr txBox="1"/>
          <p:nvPr>
            <p:ph type="title"/>
          </p:nvPr>
        </p:nvSpPr>
        <p:spPr>
          <a:xfrm>
            <a:off x="713225" y="2913300"/>
            <a:ext cx="46917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 rot="4290670">
            <a:off x="-882713" y="-804818"/>
            <a:ext cx="1715125" cy="171512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734910" y="-657060"/>
            <a:ext cx="1419600" cy="1419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488932" y="-411126"/>
            <a:ext cx="927300" cy="92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5400000">
            <a:off x="8311775" y="4204225"/>
            <a:ext cx="1715100" cy="171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8459515" y="4351965"/>
            <a:ext cx="1419600" cy="1419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705493" y="4597899"/>
            <a:ext cx="927300" cy="92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713225" y="1152475"/>
            <a:ext cx="7717800" cy="34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/>
          <p:nvPr/>
        </p:nvSpPr>
        <p:spPr>
          <a:xfrm rot="5400000">
            <a:off x="7037550" y="1547800"/>
            <a:ext cx="2880000" cy="288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 rot="5400000">
            <a:off x="7285941" y="1795909"/>
            <a:ext cx="2383500" cy="238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 rot="5400000">
            <a:off x="7698677" y="2207947"/>
            <a:ext cx="1556700" cy="155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 rot="5400000">
            <a:off x="569900" y="4296250"/>
            <a:ext cx="2384400" cy="2384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 rot="5400000">
            <a:off x="775479" y="4501671"/>
            <a:ext cx="1973400" cy="197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 rot="5400000">
            <a:off x="1117074" y="4842937"/>
            <a:ext cx="1289100" cy="12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 rot="5400000">
            <a:off x="-745475" y="-1400525"/>
            <a:ext cx="3372600" cy="3372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 rot="5400000">
            <a:off x="-454621" y="-1109979"/>
            <a:ext cx="2791200" cy="2791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 rot="5400000">
            <a:off x="28773" y="-627286"/>
            <a:ext cx="1823100" cy="182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775650" y="155125"/>
            <a:ext cx="7655400" cy="442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957375" y="346725"/>
            <a:ext cx="7292100" cy="404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>
            <p:ph type="title"/>
          </p:nvPr>
        </p:nvSpPr>
        <p:spPr>
          <a:xfrm>
            <a:off x="713225" y="539500"/>
            <a:ext cx="7717800" cy="6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31"/>
          <p:cNvSpPr txBox="1"/>
          <p:nvPr>
            <p:ph idx="1" type="subTitle"/>
          </p:nvPr>
        </p:nvSpPr>
        <p:spPr>
          <a:xfrm>
            <a:off x="713100" y="1151850"/>
            <a:ext cx="7717800" cy="14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1"/>
          <p:cNvSpPr txBox="1"/>
          <p:nvPr>
            <p:ph idx="2" type="subTitle"/>
          </p:nvPr>
        </p:nvSpPr>
        <p:spPr>
          <a:xfrm>
            <a:off x="713100" y="3758750"/>
            <a:ext cx="77178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1"/>
          <p:cNvSpPr txBox="1"/>
          <p:nvPr/>
        </p:nvSpPr>
        <p:spPr>
          <a:xfrm>
            <a:off x="1755450" y="323570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2814625" y="3456974"/>
            <a:ext cx="3514800" cy="35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3117408" y="3759757"/>
            <a:ext cx="2909400" cy="2909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3621526" y="4263785"/>
            <a:ext cx="1900200" cy="190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67585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89818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268362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-143650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-121416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-843988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1357325" y="3018975"/>
            <a:ext cx="25707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subTitle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4" type="subTitle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rot="5400000">
            <a:off x="-1514950" y="-1668275"/>
            <a:ext cx="2926500" cy="292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-1262461" y="-1416164"/>
            <a:ext cx="2421900" cy="242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-843038" y="-997011"/>
            <a:ext cx="1582200" cy="158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7797550" y="-1454625"/>
            <a:ext cx="2499300" cy="249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8013061" y="-1239336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 rot="5400000">
            <a:off x="8371381" y="-881492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rot="5400000">
            <a:off x="3617850" y="4559650"/>
            <a:ext cx="1908300" cy="190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5400000">
            <a:off x="3782574" y="4724026"/>
            <a:ext cx="1579200" cy="157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4055996" y="4997253"/>
            <a:ext cx="1031700" cy="1032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7854200" y="4312450"/>
            <a:ext cx="1856100" cy="185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8014074" y="4472324"/>
            <a:ext cx="1536300" cy="15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8280256" y="4738458"/>
            <a:ext cx="1003500" cy="100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21588" y="-1240450"/>
            <a:ext cx="2404200" cy="240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428683" y="-1033355"/>
            <a:ext cx="1989900" cy="1989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8773486" y="-688613"/>
            <a:ext cx="1299900" cy="1300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"/>
          <p:cNvSpPr txBox="1"/>
          <p:nvPr>
            <p:ph idx="1" type="subTitle"/>
          </p:nvPr>
        </p:nvSpPr>
        <p:spPr>
          <a:xfrm>
            <a:off x="713225" y="1582100"/>
            <a:ext cx="4696500" cy="25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713225" y="1017150"/>
            <a:ext cx="4696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 rot="10800000">
            <a:off x="1861364" y="900933"/>
            <a:ext cx="9112986" cy="3195342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>
            <a:off x="2041592" y="1086674"/>
            <a:ext cx="8634708" cy="282387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-963398" y="-16169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-716944" y="-13704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-306609" y="-9602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rot="5400000">
            <a:off x="568948" y="4144975"/>
            <a:ext cx="2153400" cy="215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rot="5400000">
            <a:off x="754542" y="4330482"/>
            <a:ext cx="1782300" cy="178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5400000">
            <a:off x="1063288" y="4638890"/>
            <a:ext cx="1164300" cy="116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7960238" y="-1019750"/>
            <a:ext cx="2601600" cy="260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8184355" y="-795633"/>
            <a:ext cx="2153400" cy="215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8557498" y="-422556"/>
            <a:ext cx="1406700" cy="1407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 txBox="1"/>
          <p:nvPr>
            <p:ph type="title"/>
          </p:nvPr>
        </p:nvSpPr>
        <p:spPr>
          <a:xfrm>
            <a:off x="3641173" y="1800200"/>
            <a:ext cx="44619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 rot="2040244">
            <a:off x="5312612" y="-2522881"/>
            <a:ext cx="10187361" cy="1018736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5672736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6027905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6551500" y="-1285875"/>
            <a:ext cx="7710300" cy="77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-1436500" y="-1299598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2235725" y="422490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2458060" y="444723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2828237" y="481734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 txBox="1"/>
          <p:nvPr>
            <p:ph type="title"/>
          </p:nvPr>
        </p:nvSpPr>
        <p:spPr>
          <a:xfrm>
            <a:off x="713225" y="1345875"/>
            <a:ext cx="4103400" cy="1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9"/>
          <p:cNvSpPr txBox="1"/>
          <p:nvPr>
            <p:ph idx="1" type="subTitle"/>
          </p:nvPr>
        </p:nvSpPr>
        <p:spPr>
          <a:xfrm>
            <a:off x="713225" y="3322125"/>
            <a:ext cx="41034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2590363" y="2269272"/>
            <a:ext cx="39555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400"/>
            </a:lvl1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BECF0">
            <a:alpha val="4804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LyaZ4x9UOlzHm1yd11abwWnzVZezS9u6/view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sJ4ByKIZv1KM6a2wX1D2QNuV-c-M5W_x/view" TargetMode="External"/><Relationship Id="rId4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2Dbw107ynyRo5YrQmQasdB-kHw7jjhPz/view" TargetMode="External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LyaZ4x9UOlzHm1yd11abwWnzVZezS9u6/view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 rot="10800000">
            <a:off x="641152" y="302316"/>
            <a:ext cx="8014086" cy="3153384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 rot="10800000">
            <a:off x="755431" y="492205"/>
            <a:ext cx="7623882" cy="276102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>
            <p:ph type="ctrTitle"/>
          </p:nvPr>
        </p:nvSpPr>
        <p:spPr>
          <a:xfrm>
            <a:off x="1718413" y="1136673"/>
            <a:ext cx="5697900" cy="148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Nunito"/>
                <a:ea typeface="Nunito"/>
                <a:cs typeface="Nunito"/>
                <a:sym typeface="Nunito"/>
              </a:rPr>
              <a:t>Programming &amp; Compiler Toolchain for Multi-Agent Systems</a:t>
            </a:r>
            <a:endParaRPr sz="3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4"/>
          <p:cNvSpPr txBox="1"/>
          <p:nvPr>
            <p:ph idx="1" type="subTitle"/>
          </p:nvPr>
        </p:nvSpPr>
        <p:spPr>
          <a:xfrm>
            <a:off x="525325" y="3561925"/>
            <a:ext cx="32046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 07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E/17/398 Hashini Wijerathne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E/17/159 Kavinaya Yogendran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E/17/352 Isara Tillekeratne</a:t>
            </a:r>
            <a:endParaRPr sz="1400"/>
          </a:p>
        </p:txBody>
      </p:sp>
      <p:sp>
        <p:nvSpPr>
          <p:cNvPr id="445" name="Google Shape;445;p34"/>
          <p:cNvSpPr txBox="1"/>
          <p:nvPr>
            <p:ph idx="1" type="subTitle"/>
          </p:nvPr>
        </p:nvSpPr>
        <p:spPr>
          <a:xfrm>
            <a:off x="5457050" y="3689375"/>
            <a:ext cx="3204600" cy="1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Supervisors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 Isuru Nawinne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 Mahanama Wickramasinghe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Prof Roshan Ragel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 Sithumini Ekanayake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/>
          <p:nvPr/>
        </p:nvSpPr>
        <p:spPr>
          <a:xfrm>
            <a:off x="632725" y="2325700"/>
            <a:ext cx="1751400" cy="6852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Demand &amp; Supply History Queues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9" name="Google Shape;579;p43"/>
          <p:cNvSpPr/>
          <p:nvPr/>
        </p:nvSpPr>
        <p:spPr>
          <a:xfrm>
            <a:off x="2519762" y="2325700"/>
            <a:ext cx="1751400" cy="6852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Evaluate Task Demand &amp; Supply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0" name="Google Shape;580;p43"/>
          <p:cNvSpPr/>
          <p:nvPr/>
        </p:nvSpPr>
        <p:spPr>
          <a:xfrm>
            <a:off x="4406800" y="2325700"/>
            <a:ext cx="1751400" cy="6852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Update Response Threshold Value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1" name="Google Shape;581;p43"/>
          <p:cNvSpPr/>
          <p:nvPr/>
        </p:nvSpPr>
        <p:spPr>
          <a:xfrm>
            <a:off x="4468650" y="3505350"/>
            <a:ext cx="1689600" cy="6852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Selection Probability Function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2824900" y="3505350"/>
            <a:ext cx="1494600" cy="6852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Select Task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3" name="Google Shape;583;p43"/>
          <p:cNvSpPr/>
          <p:nvPr/>
        </p:nvSpPr>
        <p:spPr>
          <a:xfrm rot="-8792">
            <a:off x="2383950" y="2525672"/>
            <a:ext cx="117300" cy="285300"/>
          </a:xfrm>
          <a:prstGeom prst="chevron">
            <a:avLst>
              <a:gd fmla="val 50000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 rot="-8792">
            <a:off x="4271141" y="2525559"/>
            <a:ext cx="117300" cy="285300"/>
          </a:xfrm>
          <a:prstGeom prst="chevron">
            <a:avLst>
              <a:gd fmla="val 50000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43"/>
          <p:cNvSpPr txBox="1"/>
          <p:nvPr/>
        </p:nvSpPr>
        <p:spPr>
          <a:xfrm>
            <a:off x="544650" y="4606525"/>
            <a:ext cx="56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Lee, W., &amp; Kim, D. E. (2019). Adaptive approach to regulate task distribution in swarm robotic systems. </a:t>
            </a:r>
            <a:r>
              <a:rPr i="1" lang="en" sz="900"/>
              <a:t>Swarm and Evolutionary Computation</a:t>
            </a:r>
            <a:r>
              <a:rPr lang="en" sz="900"/>
              <a:t>, </a:t>
            </a:r>
            <a:r>
              <a:rPr i="1" lang="en" sz="900"/>
              <a:t>44</a:t>
            </a:r>
            <a:endParaRPr/>
          </a:p>
        </p:txBody>
      </p:sp>
      <p:sp>
        <p:nvSpPr>
          <p:cNvPr id="587" name="Google Shape;587;p43"/>
          <p:cNvSpPr txBox="1"/>
          <p:nvPr>
            <p:ph type="title"/>
          </p:nvPr>
        </p:nvSpPr>
        <p:spPr>
          <a:xfrm>
            <a:off x="632725" y="217300"/>
            <a:ext cx="51273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Experiments</a:t>
            </a:r>
            <a:endParaRPr sz="4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8" name="Google Shape;588;p43"/>
          <p:cNvSpPr txBox="1"/>
          <p:nvPr>
            <p:ph idx="1" type="subTitle"/>
          </p:nvPr>
        </p:nvSpPr>
        <p:spPr>
          <a:xfrm>
            <a:off x="492175" y="474100"/>
            <a:ext cx="5408400" cy="18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Selected behaviour:</a:t>
            </a:r>
            <a:r>
              <a:rPr lang="en"/>
              <a:t> Dynamic Task Allocation using Response Threshold Model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End goal:</a:t>
            </a:r>
            <a:r>
              <a:rPr lang="en"/>
              <a:t> Converging to the desired task distribution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43" title="St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25" y="3251725"/>
            <a:ext cx="1980413" cy="111398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3"/>
          <p:cNvSpPr/>
          <p:nvPr/>
        </p:nvSpPr>
        <p:spPr>
          <a:xfrm rot="10790881">
            <a:off x="4337535" y="3705309"/>
            <a:ext cx="113100" cy="285300"/>
          </a:xfrm>
          <a:prstGeom prst="chevron">
            <a:avLst>
              <a:gd fmla="val 50000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 rot="5393389">
            <a:off x="5204493" y="3128523"/>
            <a:ext cx="156000" cy="259200"/>
          </a:xfrm>
          <a:prstGeom prst="chevron">
            <a:avLst>
              <a:gd fmla="val 50000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44"/>
          <p:cNvGrpSpPr/>
          <p:nvPr/>
        </p:nvGrpSpPr>
        <p:grpSpPr>
          <a:xfrm>
            <a:off x="370613" y="998079"/>
            <a:ext cx="8511482" cy="3845955"/>
            <a:chOff x="455399" y="2109875"/>
            <a:chExt cx="8233200" cy="2624688"/>
          </a:xfrm>
        </p:grpSpPr>
        <p:sp>
          <p:nvSpPr>
            <p:cNvPr id="597" name="Google Shape;597;p44"/>
            <p:cNvSpPr/>
            <p:nvPr/>
          </p:nvSpPr>
          <p:spPr>
            <a:xfrm>
              <a:off x="455450" y="2109875"/>
              <a:ext cx="1639800" cy="656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0" lIns="640075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GLOBAL BEHAVIOURS</a:t>
              </a:r>
              <a:endParaRPr sz="11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55450" y="2766138"/>
              <a:ext cx="1639800" cy="656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64007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CLUSTER BEHAVIOURS</a:t>
              </a:r>
              <a:endParaRPr sz="11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55450" y="3422263"/>
              <a:ext cx="1639800" cy="656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52ABD9"/>
            </a:solidFill>
            <a:ln>
              <a:noFill/>
            </a:ln>
          </p:spPr>
          <p:txBody>
            <a:bodyPr anchorCtr="0" anchor="ctr" bIns="0" lIns="64007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PAIR BEHAVIOURS</a:t>
              </a:r>
              <a:endParaRPr sz="11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455450" y="4078463"/>
              <a:ext cx="1639800" cy="6561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64007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ATOMIC</a:t>
              </a:r>
              <a:endParaRPr sz="11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BEHAVIOURS</a:t>
              </a:r>
              <a:endParaRPr sz="11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cxnSp>
          <p:nvCxnSpPr>
            <p:cNvPr id="601" name="Google Shape;601;p44"/>
            <p:cNvCxnSpPr/>
            <p:nvPr/>
          </p:nvCxnSpPr>
          <p:spPr>
            <a:xfrm>
              <a:off x="455399" y="2109875"/>
              <a:ext cx="8233200" cy="0"/>
            </a:xfrm>
            <a:prstGeom prst="straightConnector1">
              <a:avLst/>
            </a:prstGeom>
            <a:noFill/>
            <a:ln cap="rnd" cmpd="sng" w="9525">
              <a:solidFill>
                <a:srgbClr val="73849B">
                  <a:alpha val="49800"/>
                </a:srgbClr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455399" y="2766083"/>
              <a:ext cx="8233200" cy="0"/>
            </a:xfrm>
            <a:prstGeom prst="straightConnector1">
              <a:avLst/>
            </a:prstGeom>
            <a:noFill/>
            <a:ln cap="rnd" cmpd="sng" w="9525">
              <a:solidFill>
                <a:srgbClr val="73849B">
                  <a:alpha val="60000"/>
                </a:srgbClr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455399" y="4078500"/>
              <a:ext cx="8233200" cy="0"/>
            </a:xfrm>
            <a:prstGeom prst="straightConnector1">
              <a:avLst/>
            </a:prstGeom>
            <a:noFill/>
            <a:ln cap="rnd" cmpd="sng" w="9525">
              <a:solidFill>
                <a:srgbClr val="73849B">
                  <a:alpha val="60000"/>
                </a:srgbClr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455399" y="3422292"/>
              <a:ext cx="8233200" cy="0"/>
            </a:xfrm>
            <a:prstGeom prst="straightConnector1">
              <a:avLst/>
            </a:prstGeom>
            <a:noFill/>
            <a:ln cap="rnd" cmpd="sng" w="9525">
              <a:solidFill>
                <a:srgbClr val="73849B">
                  <a:alpha val="60000"/>
                </a:srgbClr>
              </a:solidFill>
              <a:prstDash val="lgDash"/>
              <a:miter lim="800000"/>
              <a:headEnd len="sm" w="sm" type="none"/>
              <a:tailEnd len="sm" w="sm" type="none"/>
            </a:ln>
          </p:spPr>
        </p:cxnSp>
        <p:sp>
          <p:nvSpPr>
            <p:cNvPr id="605" name="Google Shape;605;p44"/>
            <p:cNvSpPr/>
            <p:nvPr/>
          </p:nvSpPr>
          <p:spPr>
            <a:xfrm>
              <a:off x="2432037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Show Task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456903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Angular 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3437011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Move Random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441984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5446958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Move Along a Direction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6451931" y="4273450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73849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Stop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3939515" y="3617207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52ABD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Move Closer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944468" y="3617207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52ABD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 Away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5949422" y="3617207"/>
              <a:ext cx="894900" cy="266400"/>
            </a:xfrm>
            <a:prstGeom prst="roundRect">
              <a:avLst>
                <a:gd fmla="val 50000" name="adj"/>
              </a:avLst>
            </a:prstGeom>
            <a:solidFill>
              <a:srgbClr val="52ABD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Collision Avoidance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2432112" y="2961050"/>
              <a:ext cx="1077900" cy="266400"/>
            </a:xfrm>
            <a:prstGeom prst="roundRect">
              <a:avLst>
                <a:gd fmla="val 50000" name="adj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Observe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642543" y="2961050"/>
              <a:ext cx="1077900" cy="266400"/>
            </a:xfrm>
            <a:prstGeom prst="roundRect">
              <a:avLst>
                <a:gd fmla="val 50000" name="adj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Evaluate Task Demand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4852973" y="2961050"/>
              <a:ext cx="1077900" cy="266400"/>
            </a:xfrm>
            <a:prstGeom prst="roundRect">
              <a:avLst>
                <a:gd fmla="val 50000" name="adj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Evaluate Task Supply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6063403" y="2961050"/>
              <a:ext cx="1077900" cy="266400"/>
            </a:xfrm>
            <a:prstGeom prst="roundRect">
              <a:avLst>
                <a:gd fmla="val 50000" name="adj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Task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273834" y="2961050"/>
              <a:ext cx="1077900" cy="266400"/>
            </a:xfrm>
            <a:prstGeom prst="roundRect">
              <a:avLst>
                <a:gd fmla="val 50000" name="adj"/>
              </a:avLst>
            </a:prstGeom>
            <a:solidFill>
              <a:srgbClr val="36C0C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Move Random no collision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432038" y="2304800"/>
              <a:ext cx="1853100" cy="266400"/>
            </a:xfrm>
            <a:prstGeom prst="roundRect">
              <a:avLst>
                <a:gd fmla="val 50000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Dynamic Task Allocation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4465400" y="2304800"/>
              <a:ext cx="1853100" cy="266400"/>
            </a:xfrm>
            <a:prstGeom prst="roundRect">
              <a:avLst>
                <a:gd fmla="val 50000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Foraging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6498763" y="2304800"/>
              <a:ext cx="1853100" cy="266400"/>
            </a:xfrm>
            <a:prstGeom prst="roundRect">
              <a:avLst>
                <a:gd fmla="val 50000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Aggregation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22" name="Google Shape;622;p44"/>
            <p:cNvGrpSpPr/>
            <p:nvPr/>
          </p:nvGrpSpPr>
          <p:grpSpPr>
            <a:xfrm rot="-5400000">
              <a:off x="2806974" y="4033473"/>
              <a:ext cx="144979" cy="90049"/>
              <a:chOff x="4923925" y="1877500"/>
              <a:chExt cx="59525" cy="36975"/>
            </a:xfrm>
          </p:grpSpPr>
          <p:sp>
            <p:nvSpPr>
              <p:cNvPr id="623" name="Google Shape;623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44"/>
            <p:cNvGrpSpPr/>
            <p:nvPr/>
          </p:nvGrpSpPr>
          <p:grpSpPr>
            <a:xfrm rot="-5400000">
              <a:off x="3811949" y="4033473"/>
              <a:ext cx="144979" cy="90049"/>
              <a:chOff x="4923925" y="1877500"/>
              <a:chExt cx="59525" cy="36975"/>
            </a:xfrm>
          </p:grpSpPr>
          <p:sp>
            <p:nvSpPr>
              <p:cNvPr id="626" name="Google Shape;626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44"/>
            <p:cNvGrpSpPr/>
            <p:nvPr/>
          </p:nvGrpSpPr>
          <p:grpSpPr>
            <a:xfrm rot="-5400000">
              <a:off x="4816924" y="4033473"/>
              <a:ext cx="144979" cy="90049"/>
              <a:chOff x="4923925" y="1877500"/>
              <a:chExt cx="59525" cy="36975"/>
            </a:xfrm>
          </p:grpSpPr>
          <p:sp>
            <p:nvSpPr>
              <p:cNvPr id="629" name="Google Shape;629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44"/>
            <p:cNvGrpSpPr/>
            <p:nvPr/>
          </p:nvGrpSpPr>
          <p:grpSpPr>
            <a:xfrm rot="-5400000">
              <a:off x="5821899" y="4033473"/>
              <a:ext cx="144979" cy="90049"/>
              <a:chOff x="4923925" y="1877500"/>
              <a:chExt cx="59525" cy="36975"/>
            </a:xfrm>
          </p:grpSpPr>
          <p:sp>
            <p:nvSpPr>
              <p:cNvPr id="632" name="Google Shape;632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44"/>
            <p:cNvGrpSpPr/>
            <p:nvPr/>
          </p:nvGrpSpPr>
          <p:grpSpPr>
            <a:xfrm rot="-5400000">
              <a:off x="6826874" y="4033473"/>
              <a:ext cx="144979" cy="90049"/>
              <a:chOff x="4923925" y="1877500"/>
              <a:chExt cx="59525" cy="36975"/>
            </a:xfrm>
          </p:grpSpPr>
          <p:sp>
            <p:nvSpPr>
              <p:cNvPr id="635" name="Google Shape;635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44"/>
            <p:cNvGrpSpPr/>
            <p:nvPr/>
          </p:nvGrpSpPr>
          <p:grpSpPr>
            <a:xfrm rot="-5400000">
              <a:off x="7831849" y="4033473"/>
              <a:ext cx="144979" cy="90049"/>
              <a:chOff x="4923925" y="1877500"/>
              <a:chExt cx="59525" cy="36975"/>
            </a:xfrm>
          </p:grpSpPr>
          <p:sp>
            <p:nvSpPr>
              <p:cNvPr id="638" name="Google Shape;638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44"/>
            <p:cNvGrpSpPr/>
            <p:nvPr/>
          </p:nvGrpSpPr>
          <p:grpSpPr>
            <a:xfrm rot="-5400000">
              <a:off x="4314451" y="3377293"/>
              <a:ext cx="144979" cy="90049"/>
              <a:chOff x="4923943" y="2083833"/>
              <a:chExt cx="59525" cy="36975"/>
            </a:xfrm>
          </p:grpSpPr>
          <p:sp>
            <p:nvSpPr>
              <p:cNvPr id="641" name="Google Shape;641;p44"/>
              <p:cNvSpPr/>
              <p:nvPr/>
            </p:nvSpPr>
            <p:spPr>
              <a:xfrm>
                <a:off x="492394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4"/>
              <p:cNvSpPr/>
              <p:nvPr/>
            </p:nvSpPr>
            <p:spPr>
              <a:xfrm>
                <a:off x="495459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44"/>
            <p:cNvGrpSpPr/>
            <p:nvPr/>
          </p:nvGrpSpPr>
          <p:grpSpPr>
            <a:xfrm rot="-5400000">
              <a:off x="5319426" y="3377293"/>
              <a:ext cx="144979" cy="90049"/>
              <a:chOff x="4923943" y="2083833"/>
              <a:chExt cx="59525" cy="36975"/>
            </a:xfrm>
          </p:grpSpPr>
          <p:sp>
            <p:nvSpPr>
              <p:cNvPr id="644" name="Google Shape;644;p44"/>
              <p:cNvSpPr/>
              <p:nvPr/>
            </p:nvSpPr>
            <p:spPr>
              <a:xfrm>
                <a:off x="492394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4"/>
              <p:cNvSpPr/>
              <p:nvPr/>
            </p:nvSpPr>
            <p:spPr>
              <a:xfrm>
                <a:off x="495459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44"/>
            <p:cNvGrpSpPr/>
            <p:nvPr/>
          </p:nvGrpSpPr>
          <p:grpSpPr>
            <a:xfrm rot="-5400000">
              <a:off x="6324401" y="3377293"/>
              <a:ext cx="144979" cy="90049"/>
              <a:chOff x="4923943" y="2083833"/>
              <a:chExt cx="59525" cy="36975"/>
            </a:xfrm>
          </p:grpSpPr>
          <p:sp>
            <p:nvSpPr>
              <p:cNvPr id="647" name="Google Shape;647;p44"/>
              <p:cNvSpPr/>
              <p:nvPr/>
            </p:nvSpPr>
            <p:spPr>
              <a:xfrm>
                <a:off x="492394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4954593" y="2083833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44"/>
            <p:cNvGrpSpPr/>
            <p:nvPr/>
          </p:nvGrpSpPr>
          <p:grpSpPr>
            <a:xfrm rot="-5400000">
              <a:off x="2898549" y="2721111"/>
              <a:ext cx="144979" cy="90049"/>
              <a:chOff x="4923925" y="1877500"/>
              <a:chExt cx="59525" cy="36975"/>
            </a:xfrm>
          </p:grpSpPr>
          <p:sp>
            <p:nvSpPr>
              <p:cNvPr id="650" name="Google Shape;650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" name="Google Shape;652;p44"/>
            <p:cNvGrpSpPr/>
            <p:nvPr/>
          </p:nvGrpSpPr>
          <p:grpSpPr>
            <a:xfrm rot="-5400000">
              <a:off x="4108999" y="2721111"/>
              <a:ext cx="144979" cy="90049"/>
              <a:chOff x="4923925" y="1877500"/>
              <a:chExt cx="59525" cy="36975"/>
            </a:xfrm>
          </p:grpSpPr>
          <p:sp>
            <p:nvSpPr>
              <p:cNvPr id="653" name="Google Shape;653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4"/>
            <p:cNvGrpSpPr/>
            <p:nvPr/>
          </p:nvGrpSpPr>
          <p:grpSpPr>
            <a:xfrm rot="-5400000">
              <a:off x="5319449" y="2721111"/>
              <a:ext cx="144979" cy="90049"/>
              <a:chOff x="4923925" y="1877500"/>
              <a:chExt cx="59525" cy="36975"/>
            </a:xfrm>
          </p:grpSpPr>
          <p:sp>
            <p:nvSpPr>
              <p:cNvPr id="656" name="Google Shape;656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44"/>
            <p:cNvGrpSpPr/>
            <p:nvPr/>
          </p:nvGrpSpPr>
          <p:grpSpPr>
            <a:xfrm rot="-5400000">
              <a:off x="6529899" y="2721111"/>
              <a:ext cx="144979" cy="90049"/>
              <a:chOff x="4923925" y="1877500"/>
              <a:chExt cx="59525" cy="36975"/>
            </a:xfrm>
          </p:grpSpPr>
          <p:sp>
            <p:nvSpPr>
              <p:cNvPr id="659" name="Google Shape;659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44"/>
            <p:cNvGrpSpPr/>
            <p:nvPr/>
          </p:nvGrpSpPr>
          <p:grpSpPr>
            <a:xfrm rot="-5400000">
              <a:off x="7740349" y="2721111"/>
              <a:ext cx="144979" cy="90049"/>
              <a:chOff x="4923925" y="1877500"/>
              <a:chExt cx="59525" cy="36975"/>
            </a:xfrm>
          </p:grpSpPr>
          <p:sp>
            <p:nvSpPr>
              <p:cNvPr id="662" name="Google Shape;662;p44"/>
              <p:cNvSpPr/>
              <p:nvPr/>
            </p:nvSpPr>
            <p:spPr>
              <a:xfrm>
                <a:off x="492392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2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3" y="700"/>
                    </a:lnTo>
                    <a:cubicBezTo>
                      <a:pt x="455" y="722"/>
                      <a:pt x="455" y="758"/>
                      <a:pt x="433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2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4"/>
              <p:cNvSpPr/>
              <p:nvPr/>
            </p:nvSpPr>
            <p:spPr>
              <a:xfrm>
                <a:off x="4954575" y="1877500"/>
                <a:ext cx="28875" cy="36975"/>
              </a:xfrm>
              <a:custGeom>
                <a:rect b="b" l="l" r="r" t="t"/>
                <a:pathLst>
                  <a:path extrusionOk="0" h="1479" w="1155">
                    <a:moveTo>
                      <a:pt x="333" y="0"/>
                    </a:moveTo>
                    <a:cubicBezTo>
                      <a:pt x="116" y="0"/>
                      <a:pt x="1" y="260"/>
                      <a:pt x="159" y="419"/>
                    </a:cubicBezTo>
                    <a:lnTo>
                      <a:pt x="434" y="700"/>
                    </a:lnTo>
                    <a:cubicBezTo>
                      <a:pt x="455" y="722"/>
                      <a:pt x="455" y="758"/>
                      <a:pt x="434" y="779"/>
                    </a:cubicBezTo>
                    <a:lnTo>
                      <a:pt x="159" y="1053"/>
                    </a:lnTo>
                    <a:cubicBezTo>
                      <a:pt x="1" y="1212"/>
                      <a:pt x="116" y="1479"/>
                      <a:pt x="333" y="1479"/>
                    </a:cubicBezTo>
                    <a:cubicBezTo>
                      <a:pt x="397" y="1479"/>
                      <a:pt x="462" y="1450"/>
                      <a:pt x="506" y="1407"/>
                    </a:cubicBezTo>
                    <a:lnTo>
                      <a:pt x="1133" y="779"/>
                    </a:lnTo>
                    <a:cubicBezTo>
                      <a:pt x="1155" y="758"/>
                      <a:pt x="1155" y="722"/>
                      <a:pt x="1133" y="700"/>
                    </a:cubicBezTo>
                    <a:lnTo>
                      <a:pt x="506" y="73"/>
                    </a:lnTo>
                    <a:cubicBezTo>
                      <a:pt x="462" y="22"/>
                      <a:pt x="397" y="0"/>
                      <a:pt x="33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4" name="Google Shape;664;p44"/>
          <p:cNvSpPr txBox="1"/>
          <p:nvPr>
            <p:ph idx="4294967295" type="title"/>
          </p:nvPr>
        </p:nvSpPr>
        <p:spPr>
          <a:xfrm>
            <a:off x="713100" y="317100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Bottom-up Design Approach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5" name="Google Shape;66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5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5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5"/>
          <p:cNvSpPr txBox="1"/>
          <p:nvPr>
            <p:ph type="title"/>
          </p:nvPr>
        </p:nvSpPr>
        <p:spPr>
          <a:xfrm>
            <a:off x="2144550" y="2537375"/>
            <a:ext cx="4853400" cy="14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673" name="Google Shape;673;p45"/>
          <p:cNvSpPr txBox="1"/>
          <p:nvPr>
            <p:ph idx="2" type="title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4" name="Google Shape;67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0" name="Google Shape;680;p46"/>
          <p:cNvSpPr/>
          <p:nvPr/>
        </p:nvSpPr>
        <p:spPr>
          <a:xfrm>
            <a:off x="444125" y="1258950"/>
            <a:ext cx="3588600" cy="6189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Number of Robots = 10 (Initially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444125" y="2026325"/>
            <a:ext cx="3588600" cy="6189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Number of Objects = 10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(Denoting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&amp;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Blue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tasks)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444125" y="2793700"/>
            <a:ext cx="3588600" cy="6189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Distribution: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40% 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60% Blue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3" name="Google Shape;683;p46"/>
          <p:cNvSpPr/>
          <p:nvPr/>
        </p:nvSpPr>
        <p:spPr>
          <a:xfrm>
            <a:off x="444125" y="3561075"/>
            <a:ext cx="3588600" cy="12333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Robots and Objects are placed randomly on the arena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Assigned Robot - White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Blue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Assigned Robot - Green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4" name="Google Shape;684;p46"/>
          <p:cNvSpPr/>
          <p:nvPr/>
        </p:nvSpPr>
        <p:spPr>
          <a:xfrm>
            <a:off x="965825" y="359250"/>
            <a:ext cx="2545200" cy="6189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Simulation Environment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5" name="Google Shape;6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075" y="349225"/>
            <a:ext cx="4430525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47"/>
          <p:cNvSpPr/>
          <p:nvPr/>
        </p:nvSpPr>
        <p:spPr>
          <a:xfrm>
            <a:off x="2005050" y="229113"/>
            <a:ext cx="5133900" cy="5274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Time Vs Proportion of Robots Assigned to Task Red/Blue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47"/>
          <p:cNvSpPr/>
          <p:nvPr/>
        </p:nvSpPr>
        <p:spPr>
          <a:xfrm>
            <a:off x="415175" y="854625"/>
            <a:ext cx="3578100" cy="64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Distribution: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40% 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60% Blue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4145525" y="854625"/>
            <a:ext cx="4735200" cy="64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Observation: </a:t>
            </a: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robots started switching between tasks. Eventually converged into the desired task distribution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4" name="Google Shape;6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75" y="1599225"/>
            <a:ext cx="3577939" cy="34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14" y="1858075"/>
            <a:ext cx="4846085" cy="29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48"/>
          <p:cNvSpPr/>
          <p:nvPr/>
        </p:nvSpPr>
        <p:spPr>
          <a:xfrm>
            <a:off x="516725" y="443975"/>
            <a:ext cx="3578100" cy="64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Distribution: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0% 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0% Blue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2" name="Google Shape;7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3" y="1207063"/>
            <a:ext cx="3526925" cy="349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762" y="1110288"/>
            <a:ext cx="4871512" cy="292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470575" y="448638"/>
            <a:ext cx="3578100" cy="64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Distribution: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0% 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0% Blue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0" name="Google Shape;7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5" y="1193238"/>
            <a:ext cx="3507101" cy="35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26" y="1107325"/>
            <a:ext cx="4881425" cy="292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7" name="Google Shape;717;p50"/>
          <p:cNvSpPr/>
          <p:nvPr/>
        </p:nvSpPr>
        <p:spPr>
          <a:xfrm>
            <a:off x="459650" y="877725"/>
            <a:ext cx="3588600" cy="46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Task Distribution: </a:t>
            </a:r>
            <a:r>
              <a:rPr b="1"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40% Red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60% Blue</a:t>
            </a:r>
            <a:endParaRPr b="1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4264150" y="877725"/>
            <a:ext cx="4542900" cy="4665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Observation: Some robots are strongly specialized (0, 4, 7) while some are weakly specialized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1752300" y="193425"/>
            <a:ext cx="5639400" cy="5274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Robot Id Vs Initial/Final Threshold Values for Task Red/Blue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0" name="Google Shape;7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5" y="1501125"/>
            <a:ext cx="3577939" cy="34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789" y="1737263"/>
            <a:ext cx="4651239" cy="31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0"/>
          <p:cNvSpPr/>
          <p:nvPr/>
        </p:nvSpPr>
        <p:spPr>
          <a:xfrm>
            <a:off x="6881750" y="4749850"/>
            <a:ext cx="127800" cy="30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7634075" y="4794250"/>
            <a:ext cx="127800" cy="260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8199525" y="4749850"/>
            <a:ext cx="127800" cy="30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1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1"/>
          <p:cNvSpPr txBox="1"/>
          <p:nvPr>
            <p:ph type="title"/>
          </p:nvPr>
        </p:nvSpPr>
        <p:spPr>
          <a:xfrm>
            <a:off x="2371500" y="2943700"/>
            <a:ext cx="4401000" cy="14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732" name="Google Shape;732;p51"/>
          <p:cNvSpPr txBox="1"/>
          <p:nvPr>
            <p:ph idx="2" type="title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33" name="Google Shape;73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2"/>
          <p:cNvSpPr/>
          <p:nvPr/>
        </p:nvSpPr>
        <p:spPr>
          <a:xfrm>
            <a:off x="313200" y="972550"/>
            <a:ext cx="8517600" cy="9609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49D691">
              <a:alpha val="209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2"/>
          <p:cNvSpPr/>
          <p:nvPr/>
        </p:nvSpPr>
        <p:spPr>
          <a:xfrm>
            <a:off x="313200" y="1933731"/>
            <a:ext cx="8517600" cy="9609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36C0C3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2"/>
          <p:cNvSpPr/>
          <p:nvPr/>
        </p:nvSpPr>
        <p:spPr>
          <a:xfrm>
            <a:off x="313200" y="2894712"/>
            <a:ext cx="8517600" cy="9609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52ABD9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2"/>
          <p:cNvSpPr/>
          <p:nvPr/>
        </p:nvSpPr>
        <p:spPr>
          <a:xfrm>
            <a:off x="313200" y="3855801"/>
            <a:ext cx="8517600" cy="9609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73849B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52"/>
          <p:cNvSpPr/>
          <p:nvPr/>
        </p:nvSpPr>
        <p:spPr>
          <a:xfrm>
            <a:off x="541532" y="1229107"/>
            <a:ext cx="3802500" cy="6189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Robots are not equipped with cameras to distinguish between objects &amp; robots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3" name="Google Shape;743;p52"/>
          <p:cNvSpPr/>
          <p:nvPr/>
        </p:nvSpPr>
        <p:spPr>
          <a:xfrm>
            <a:off x="4800175" y="1255783"/>
            <a:ext cx="3802500" cy="6189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Mapped Red allocation to White robot &amp; Blue allocation to Green robot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4" name="Google Shape;744;p52"/>
          <p:cNvSpPr/>
          <p:nvPr/>
        </p:nvSpPr>
        <p:spPr>
          <a:xfrm>
            <a:off x="4822958" y="3680800"/>
            <a:ext cx="3756600" cy="6189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Multithreading to handle movement and task allocation </a:t>
            </a: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parallely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5" name="Google Shape;745;p52"/>
          <p:cNvSpPr/>
          <p:nvPr/>
        </p:nvSpPr>
        <p:spPr>
          <a:xfrm>
            <a:off x="541344" y="3680788"/>
            <a:ext cx="3802500" cy="618900"/>
          </a:xfrm>
          <a:prstGeom prst="roundRect">
            <a:avLst>
              <a:gd fmla="val 16667" name="adj"/>
            </a:avLst>
          </a:prstGeom>
          <a:solidFill>
            <a:srgbClr val="52A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Delays affected the underlying random movement behaviour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6" name="Google Shape;746;p52"/>
          <p:cNvSpPr txBox="1"/>
          <p:nvPr>
            <p:ph idx="4294967295" type="title"/>
          </p:nvPr>
        </p:nvSpPr>
        <p:spPr>
          <a:xfrm>
            <a:off x="717475" y="430700"/>
            <a:ext cx="3450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Problems Encountered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4714975" y="339050"/>
            <a:ext cx="397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Methods used to Resolve</a:t>
            </a:r>
            <a:endParaRPr/>
          </a:p>
        </p:txBody>
      </p:sp>
      <p:sp>
        <p:nvSpPr>
          <p:cNvPr id="748" name="Google Shape;748;p52"/>
          <p:cNvSpPr/>
          <p:nvPr/>
        </p:nvSpPr>
        <p:spPr>
          <a:xfrm>
            <a:off x="541532" y="2275594"/>
            <a:ext cx="3802500" cy="618900"/>
          </a:xfrm>
          <a:prstGeom prst="roundRect">
            <a:avLst>
              <a:gd fmla="val 16667" name="adj"/>
            </a:avLst>
          </a:prstGeom>
          <a:solidFill>
            <a:srgbClr val="36C0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Only possible to read a single colour sensor reading at an instance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9" name="Google Shape;74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52"/>
          <p:cNvSpPr/>
          <p:nvPr/>
        </p:nvSpPr>
        <p:spPr>
          <a:xfrm>
            <a:off x="4800175" y="2237318"/>
            <a:ext cx="3802500" cy="1314600"/>
          </a:xfrm>
          <a:prstGeom prst="roundRect">
            <a:avLst>
              <a:gd fmla="val 16667" name="adj"/>
            </a:avLst>
          </a:prstGeom>
          <a:solidFill>
            <a:srgbClr val="36C0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Demand queue update - Sensor reading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Supply queue update - Inter robot communication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Virtual robot update to read colour sensor data from multiple directions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4572000" y="1978550"/>
            <a:ext cx="4126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1" name="Google Shape;451;p35"/>
          <p:cNvSpPr txBox="1"/>
          <p:nvPr>
            <p:ph idx="1" type="subTitle"/>
          </p:nvPr>
        </p:nvSpPr>
        <p:spPr>
          <a:xfrm>
            <a:off x="4572000" y="2774450"/>
            <a:ext cx="3661200" cy="391500"/>
          </a:xfrm>
          <a:prstGeom prst="rect">
            <a:avLst/>
          </a:prstGeom>
        </p:spPr>
        <p:txBody>
          <a:bodyPr anchorCtr="0" anchor="ctr" bIns="91425" lIns="1097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 Statement</a:t>
            </a:r>
            <a:endParaRPr/>
          </a:p>
        </p:txBody>
      </p:sp>
      <p:sp>
        <p:nvSpPr>
          <p:cNvPr id="452" name="Google Shape;452;p35"/>
          <p:cNvSpPr txBox="1"/>
          <p:nvPr>
            <p:ph idx="2" type="title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b="0" sz="7200">
              <a:solidFill>
                <a:schemeClr val="accent2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3"/>
          <p:cNvSpPr txBox="1"/>
          <p:nvPr>
            <p:ph idx="4294967295" type="title"/>
          </p:nvPr>
        </p:nvSpPr>
        <p:spPr>
          <a:xfrm>
            <a:off x="1238400" y="251325"/>
            <a:ext cx="66672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06. Future </a:t>
            </a:r>
            <a:r>
              <a:rPr lang="en" sz="4800"/>
              <a:t>Work Plan </a:t>
            </a:r>
            <a:endParaRPr sz="4800"/>
          </a:p>
        </p:txBody>
      </p:sp>
      <p:sp>
        <p:nvSpPr>
          <p:cNvPr id="757" name="Google Shape;757;p53"/>
          <p:cNvSpPr txBox="1"/>
          <p:nvPr>
            <p:ph idx="4294967295" type="title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06</a:t>
            </a:r>
            <a:endParaRPr b="0" sz="7200">
              <a:solidFill>
                <a:schemeClr val="accent2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758" name="Google Shape;758;p53"/>
          <p:cNvPicPr preferRelativeResize="0"/>
          <p:nvPr/>
        </p:nvPicPr>
        <p:blipFill rotWithShape="1">
          <a:blip r:embed="rId3">
            <a:alphaModFix/>
          </a:blip>
          <a:srcRect b="45693" l="16527" r="0" t="0"/>
          <a:stretch/>
        </p:blipFill>
        <p:spPr>
          <a:xfrm>
            <a:off x="254525" y="1162588"/>
            <a:ext cx="8634950" cy="3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/>
          <p:nvPr>
            <p:ph type="title"/>
          </p:nvPr>
        </p:nvSpPr>
        <p:spPr>
          <a:xfrm>
            <a:off x="629400" y="522250"/>
            <a:ext cx="48678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Deliverables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&amp; their Impact</a:t>
            </a:r>
            <a:endParaRPr sz="3600"/>
          </a:p>
        </p:txBody>
      </p:sp>
      <p:sp>
        <p:nvSpPr>
          <p:cNvPr id="764" name="Google Shape;764;p54"/>
          <p:cNvSpPr txBox="1"/>
          <p:nvPr>
            <p:ph idx="2" type="title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65" name="Google Shape;76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54"/>
          <p:cNvSpPr txBox="1"/>
          <p:nvPr>
            <p:ph idx="4294967295" type="subTitle"/>
          </p:nvPr>
        </p:nvSpPr>
        <p:spPr>
          <a:xfrm>
            <a:off x="493200" y="2317000"/>
            <a:ext cx="4867800" cy="26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Fully completed IDE for programming both physical and virtual swarm robots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Comprehensive set of low level behaviours implemented as blocks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Demonstration of the dynamic task allocation in both physical &amp; virtual robots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5"/>
          <p:cNvSpPr txBox="1"/>
          <p:nvPr>
            <p:ph type="title"/>
          </p:nvPr>
        </p:nvSpPr>
        <p:spPr>
          <a:xfrm>
            <a:off x="1624965" y="2682750"/>
            <a:ext cx="58941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r>
              <a:rPr lang="en"/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55"/>
          <p:cNvSpPr txBox="1"/>
          <p:nvPr>
            <p:ph idx="1" type="subTitle"/>
          </p:nvPr>
        </p:nvSpPr>
        <p:spPr>
          <a:xfrm>
            <a:off x="2207100" y="3503975"/>
            <a:ext cx="4729800" cy="698100"/>
          </a:xfrm>
          <a:prstGeom prst="rect">
            <a:avLst/>
          </a:prstGeom>
        </p:spPr>
        <p:txBody>
          <a:bodyPr anchorCtr="0" anchor="ctr" bIns="91425" lIns="1097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r>
              <a:rPr lang="en"/>
              <a:t> Behaviour and Dynamic Task Allocation Behaviour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9" name="Google Shape;779;p56" title="simplebehaviouredited_G9YV8POU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534508" cy="45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57" title="dynamictaskedited_goDUWHLu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518176" cy="48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8"/>
          <p:cNvSpPr txBox="1"/>
          <p:nvPr>
            <p:ph type="title"/>
          </p:nvPr>
        </p:nvSpPr>
        <p:spPr>
          <a:xfrm>
            <a:off x="3039525" y="1800200"/>
            <a:ext cx="52053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THANK YOU</a:t>
            </a:r>
            <a:endParaRPr sz="6400"/>
          </a:p>
        </p:txBody>
      </p:sp>
      <p:sp>
        <p:nvSpPr>
          <p:cNvPr id="791" name="Google Shape;79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60"/>
          <p:cNvSpPr txBox="1"/>
          <p:nvPr>
            <p:ph idx="4294967295" type="title"/>
          </p:nvPr>
        </p:nvSpPr>
        <p:spPr>
          <a:xfrm>
            <a:off x="3327000" y="1951500"/>
            <a:ext cx="24900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Q&amp;A</a:t>
            </a:r>
            <a:endParaRPr sz="7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61"/>
          <p:cNvGrpSpPr/>
          <p:nvPr/>
        </p:nvGrpSpPr>
        <p:grpSpPr>
          <a:xfrm>
            <a:off x="665563" y="1471059"/>
            <a:ext cx="7812850" cy="2831347"/>
            <a:chOff x="874150" y="928409"/>
            <a:chExt cx="7812850" cy="2831347"/>
          </a:xfrm>
        </p:grpSpPr>
        <p:grpSp>
          <p:nvGrpSpPr>
            <p:cNvPr id="808" name="Google Shape;808;p61"/>
            <p:cNvGrpSpPr/>
            <p:nvPr/>
          </p:nvGrpSpPr>
          <p:grpSpPr>
            <a:xfrm>
              <a:off x="4081568" y="2875949"/>
              <a:ext cx="1398060" cy="883806"/>
              <a:chOff x="1093875" y="3696000"/>
              <a:chExt cx="3537600" cy="1038550"/>
            </a:xfrm>
          </p:grpSpPr>
          <p:sp>
            <p:nvSpPr>
              <p:cNvPr id="809" name="Google Shape;809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52AB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Actuators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11" name="Google Shape;811;p61"/>
            <p:cNvSpPr txBox="1"/>
            <p:nvPr/>
          </p:nvSpPr>
          <p:spPr>
            <a:xfrm>
              <a:off x="4004825" y="3229950"/>
              <a:ext cx="15600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41414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Directly control actuators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812" name="Google Shape;812;p61"/>
            <p:cNvSpPr/>
            <p:nvPr/>
          </p:nvSpPr>
          <p:spPr>
            <a:xfrm>
              <a:off x="874200" y="963210"/>
              <a:ext cx="2997300" cy="849000"/>
            </a:xfrm>
            <a:prstGeom prst="roundRect">
              <a:avLst>
                <a:gd fmla="val 8918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874150" y="1256750"/>
              <a:ext cx="2997300" cy="261900"/>
            </a:xfrm>
            <a:prstGeom prst="rect">
              <a:avLst/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Behavioural Blocks</a:t>
              </a:r>
              <a:endParaRPr sz="18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5689700" y="963210"/>
              <a:ext cx="2997300" cy="849000"/>
            </a:xfrm>
            <a:prstGeom prst="roundRect">
              <a:avLst>
                <a:gd fmla="val 8918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5689650" y="1256750"/>
              <a:ext cx="2997300" cy="261900"/>
            </a:xfrm>
            <a:prstGeom prst="rect">
              <a:avLst/>
            </a:prstGeom>
            <a:solidFill>
              <a:srgbClr val="49D6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General Blocks</a:t>
              </a:r>
              <a:endParaRPr sz="18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4081575" y="928409"/>
              <a:ext cx="1398000" cy="883500"/>
            </a:xfrm>
            <a:prstGeom prst="roundRect">
              <a:avLst>
                <a:gd fmla="val 8918" name="adj"/>
              </a:avLst>
            </a:prstGeom>
            <a:solidFill>
              <a:srgbClr val="49D691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1"/>
            <p:cNvSpPr txBox="1"/>
            <p:nvPr/>
          </p:nvSpPr>
          <p:spPr>
            <a:xfrm>
              <a:off x="4166925" y="1037683"/>
              <a:ext cx="1227300" cy="6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Nunito ExtraBold"/>
                  <a:ea typeface="Nunito ExtraBold"/>
                  <a:cs typeface="Nunito ExtraBold"/>
                  <a:sym typeface="Nunito ExtraBold"/>
                </a:rPr>
                <a:t>IO Blocks</a:t>
              </a:r>
              <a:endParaRPr sz="1800">
                <a:solidFill>
                  <a:srgbClr val="FFFFFF"/>
                </a:solidFill>
                <a:latin typeface="Nunito ExtraBold"/>
                <a:ea typeface="Nunito ExtraBold"/>
                <a:cs typeface="Nunito ExtraBold"/>
                <a:sym typeface="Nunito ExtraBold"/>
              </a:endParaRPr>
            </a:p>
          </p:txBody>
        </p:sp>
        <p:grpSp>
          <p:nvGrpSpPr>
            <p:cNvPr id="818" name="Google Shape;818;p61"/>
            <p:cNvGrpSpPr/>
            <p:nvPr/>
          </p:nvGrpSpPr>
          <p:grpSpPr>
            <a:xfrm>
              <a:off x="4081643" y="1902437"/>
              <a:ext cx="1398060" cy="883806"/>
              <a:chOff x="1093875" y="3696000"/>
              <a:chExt cx="3537600" cy="1038550"/>
            </a:xfrm>
          </p:grpSpPr>
          <p:sp>
            <p:nvSpPr>
              <p:cNvPr id="819" name="Google Shape;819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36C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Sensors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21" name="Google Shape;821;p61"/>
            <p:cNvSpPr txBox="1"/>
            <p:nvPr/>
          </p:nvSpPr>
          <p:spPr>
            <a:xfrm>
              <a:off x="4166991" y="2256437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41414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Directly read sensors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5685275" y="1882208"/>
              <a:ext cx="1398000" cy="5124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1"/>
            <p:cNvSpPr txBox="1"/>
            <p:nvPr/>
          </p:nvSpPr>
          <p:spPr>
            <a:xfrm>
              <a:off x="5770615" y="1986460"/>
              <a:ext cx="1227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Logic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7288856" y="1882200"/>
              <a:ext cx="1398000" cy="5124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1"/>
            <p:cNvSpPr txBox="1"/>
            <p:nvPr/>
          </p:nvSpPr>
          <p:spPr>
            <a:xfrm>
              <a:off x="7374196" y="1986452"/>
              <a:ext cx="12273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Loops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grpSp>
          <p:nvGrpSpPr>
            <p:cNvPr id="826" name="Google Shape;826;p61"/>
            <p:cNvGrpSpPr/>
            <p:nvPr/>
          </p:nvGrpSpPr>
          <p:grpSpPr>
            <a:xfrm>
              <a:off x="874318" y="2875949"/>
              <a:ext cx="1398060" cy="883806"/>
              <a:chOff x="1093875" y="3696000"/>
              <a:chExt cx="3537600" cy="1038550"/>
            </a:xfrm>
          </p:grpSpPr>
          <p:sp>
            <p:nvSpPr>
              <p:cNvPr id="827" name="Google Shape;827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52AB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Level 3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29" name="Google Shape;829;p61"/>
            <p:cNvSpPr txBox="1"/>
            <p:nvPr/>
          </p:nvSpPr>
          <p:spPr>
            <a:xfrm>
              <a:off x="959666" y="322995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Cluster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grpSp>
          <p:nvGrpSpPr>
            <p:cNvPr id="830" name="Google Shape;830;p61"/>
            <p:cNvGrpSpPr/>
            <p:nvPr/>
          </p:nvGrpSpPr>
          <p:grpSpPr>
            <a:xfrm>
              <a:off x="2473368" y="2875949"/>
              <a:ext cx="1398060" cy="883806"/>
              <a:chOff x="1093875" y="3696000"/>
              <a:chExt cx="3537600" cy="1038550"/>
            </a:xfrm>
          </p:grpSpPr>
          <p:sp>
            <p:nvSpPr>
              <p:cNvPr id="831" name="Google Shape;831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52AB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Level 4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33" name="Google Shape;833;p61"/>
            <p:cNvSpPr txBox="1"/>
            <p:nvPr/>
          </p:nvSpPr>
          <p:spPr>
            <a:xfrm>
              <a:off x="2558716" y="322995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Global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grpSp>
          <p:nvGrpSpPr>
            <p:cNvPr id="834" name="Google Shape;834;p61"/>
            <p:cNvGrpSpPr/>
            <p:nvPr/>
          </p:nvGrpSpPr>
          <p:grpSpPr>
            <a:xfrm>
              <a:off x="874393" y="1902437"/>
              <a:ext cx="1398060" cy="883806"/>
              <a:chOff x="1093875" y="3696000"/>
              <a:chExt cx="3537600" cy="1038550"/>
            </a:xfrm>
          </p:grpSpPr>
          <p:sp>
            <p:nvSpPr>
              <p:cNvPr id="835" name="Google Shape;835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36C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Level 1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37" name="Google Shape;837;p61"/>
            <p:cNvSpPr txBox="1"/>
            <p:nvPr/>
          </p:nvSpPr>
          <p:spPr>
            <a:xfrm>
              <a:off x="959741" y="2256437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Atomic</a:t>
              </a:r>
              <a:endParaRPr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Intermediate</a:t>
              </a:r>
              <a:endParaRPr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grpSp>
          <p:nvGrpSpPr>
            <p:cNvPr id="838" name="Google Shape;838;p61"/>
            <p:cNvGrpSpPr/>
            <p:nvPr/>
          </p:nvGrpSpPr>
          <p:grpSpPr>
            <a:xfrm>
              <a:off x="2473443" y="1902437"/>
              <a:ext cx="1398060" cy="883806"/>
              <a:chOff x="1093875" y="3696000"/>
              <a:chExt cx="3537600" cy="1038550"/>
            </a:xfrm>
          </p:grpSpPr>
          <p:sp>
            <p:nvSpPr>
              <p:cNvPr id="839" name="Google Shape;839;p61"/>
              <p:cNvSpPr/>
              <p:nvPr/>
            </p:nvSpPr>
            <p:spPr>
              <a:xfrm>
                <a:off x="1093875" y="3737050"/>
                <a:ext cx="3537600" cy="997500"/>
              </a:xfrm>
              <a:prstGeom prst="roundRect">
                <a:avLst>
                  <a:gd fmla="val 8918" name="adj"/>
                </a:avLst>
              </a:prstGeom>
              <a:solidFill>
                <a:srgbClr val="E8EBF5"/>
              </a:solidFill>
              <a:ln>
                <a:noFill/>
              </a:ln>
            </p:spPr>
            <p:txBody>
              <a:bodyPr anchorCtr="0" anchor="b" bIns="18287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1"/>
              <p:cNvSpPr/>
              <p:nvPr/>
            </p:nvSpPr>
            <p:spPr>
              <a:xfrm>
                <a:off x="1093875" y="3696000"/>
                <a:ext cx="3537600" cy="308100"/>
              </a:xfrm>
              <a:prstGeom prst="rect">
                <a:avLst/>
              </a:prstGeom>
              <a:solidFill>
                <a:srgbClr val="36C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Nunito SemiBold"/>
                    <a:ea typeface="Nunito SemiBold"/>
                    <a:cs typeface="Nunito SemiBold"/>
                    <a:sym typeface="Nunito SemiBold"/>
                  </a:rPr>
                  <a:t>Level 2</a:t>
                </a:r>
                <a:endParaRPr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endParaRPr>
              </a:p>
            </p:txBody>
          </p:sp>
        </p:grpSp>
        <p:sp>
          <p:nvSpPr>
            <p:cNvPr id="841" name="Google Shape;841;p61"/>
            <p:cNvSpPr txBox="1"/>
            <p:nvPr/>
          </p:nvSpPr>
          <p:spPr>
            <a:xfrm>
              <a:off x="2558791" y="2256437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Pair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842" name="Google Shape;842;p61"/>
          <p:cNvSpPr txBox="1"/>
          <p:nvPr>
            <p:ph idx="4294967295" type="title"/>
          </p:nvPr>
        </p:nvSpPr>
        <p:spPr>
          <a:xfrm>
            <a:off x="713088" y="574575"/>
            <a:ext cx="7717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Block Structure in Visual Programming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43" name="Google Shape;843;p61"/>
          <p:cNvGrpSpPr/>
          <p:nvPr/>
        </p:nvGrpSpPr>
        <p:grpSpPr>
          <a:xfrm>
            <a:off x="5476861" y="3096411"/>
            <a:ext cx="3001588" cy="512526"/>
            <a:chOff x="5685263" y="1759741"/>
            <a:chExt cx="3001588" cy="665100"/>
          </a:xfrm>
        </p:grpSpPr>
        <p:sp>
          <p:nvSpPr>
            <p:cNvPr id="844" name="Google Shape;844;p61"/>
            <p:cNvSpPr/>
            <p:nvPr/>
          </p:nvSpPr>
          <p:spPr>
            <a:xfrm>
              <a:off x="5685263" y="1759741"/>
              <a:ext cx="1398000" cy="6651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1"/>
            <p:cNvSpPr txBox="1"/>
            <p:nvPr/>
          </p:nvSpPr>
          <p:spPr>
            <a:xfrm>
              <a:off x="5770603" y="189503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Functions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846" name="Google Shape;846;p61"/>
            <p:cNvSpPr/>
            <p:nvPr/>
          </p:nvSpPr>
          <p:spPr>
            <a:xfrm>
              <a:off x="7288850" y="1759741"/>
              <a:ext cx="1398000" cy="6651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1"/>
            <p:cNvSpPr txBox="1"/>
            <p:nvPr/>
          </p:nvSpPr>
          <p:spPr>
            <a:xfrm>
              <a:off x="7374191" y="189503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Math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grpSp>
        <p:nvGrpSpPr>
          <p:cNvPr id="848" name="Google Shape;848;p61"/>
          <p:cNvGrpSpPr/>
          <p:nvPr/>
        </p:nvGrpSpPr>
        <p:grpSpPr>
          <a:xfrm>
            <a:off x="5476861" y="3789989"/>
            <a:ext cx="3001588" cy="512526"/>
            <a:chOff x="5685263" y="1882211"/>
            <a:chExt cx="3001588" cy="665100"/>
          </a:xfrm>
        </p:grpSpPr>
        <p:sp>
          <p:nvSpPr>
            <p:cNvPr id="849" name="Google Shape;849;p61"/>
            <p:cNvSpPr/>
            <p:nvPr/>
          </p:nvSpPr>
          <p:spPr>
            <a:xfrm>
              <a:off x="5685263" y="1882211"/>
              <a:ext cx="1398000" cy="6651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1"/>
            <p:cNvSpPr txBox="1"/>
            <p:nvPr/>
          </p:nvSpPr>
          <p:spPr>
            <a:xfrm>
              <a:off x="5770603" y="201750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Variables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851" name="Google Shape;851;p61"/>
            <p:cNvSpPr/>
            <p:nvPr/>
          </p:nvSpPr>
          <p:spPr>
            <a:xfrm>
              <a:off x="7288850" y="1882211"/>
              <a:ext cx="1398000" cy="665100"/>
            </a:xfrm>
            <a:prstGeom prst="roundRect">
              <a:avLst>
                <a:gd fmla="val 8918" name="adj"/>
              </a:avLst>
            </a:prstGeom>
            <a:solidFill>
              <a:srgbClr val="E8EBF5"/>
            </a:solidFill>
            <a:ln>
              <a:noFill/>
            </a:ln>
          </p:spPr>
          <p:txBody>
            <a:bodyPr anchorCtr="0" anchor="b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1"/>
            <p:cNvSpPr txBox="1"/>
            <p:nvPr/>
          </p:nvSpPr>
          <p:spPr>
            <a:xfrm>
              <a:off x="7374191" y="2017500"/>
              <a:ext cx="12273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 SemiBold"/>
                  <a:ea typeface="Nunito SemiBold"/>
                  <a:cs typeface="Nunito SemiBold"/>
                  <a:sym typeface="Nunito SemiBold"/>
                </a:rPr>
                <a:t>Arrays</a:t>
              </a:r>
              <a:endParaRPr>
                <a:solidFill>
                  <a:srgbClr val="141414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853" name="Google Shape;85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2"/>
          <p:cNvSpPr txBox="1"/>
          <p:nvPr>
            <p:ph idx="1" type="subTitle"/>
          </p:nvPr>
        </p:nvSpPr>
        <p:spPr>
          <a:xfrm>
            <a:off x="618850" y="109750"/>
            <a:ext cx="5408400" cy="18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End goal:</a:t>
            </a:r>
            <a:r>
              <a:rPr lang="en"/>
              <a:t> Demonstrating a complex swarm behaviour using the proposed IDE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/>
              <a:t>Selected behaviour:</a:t>
            </a:r>
            <a:r>
              <a:rPr lang="en"/>
              <a:t> Dynamic task allocation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0" name="Google Shape;860;p62" title="St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763" y="1627175"/>
            <a:ext cx="5096573" cy="28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2"/>
          <p:cNvSpPr/>
          <p:nvPr/>
        </p:nvSpPr>
        <p:spPr>
          <a:xfrm>
            <a:off x="7676800" y="1786325"/>
            <a:ext cx="373200" cy="3936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14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2"/>
          <p:cNvSpPr txBox="1"/>
          <p:nvPr/>
        </p:nvSpPr>
        <p:spPr>
          <a:xfrm>
            <a:off x="7746550" y="1386125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Robots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3" name="Google Shape;863;p62"/>
          <p:cNvSpPr txBox="1"/>
          <p:nvPr/>
        </p:nvSpPr>
        <p:spPr>
          <a:xfrm>
            <a:off x="7643225" y="2401025"/>
            <a:ext cx="9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Objects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4" name="Google Shape;864;p62"/>
          <p:cNvSpPr/>
          <p:nvPr/>
        </p:nvSpPr>
        <p:spPr>
          <a:xfrm>
            <a:off x="7759950" y="2801225"/>
            <a:ext cx="282300" cy="2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endParaRPr b="1"/>
          </a:p>
        </p:txBody>
      </p:sp>
      <p:sp>
        <p:nvSpPr>
          <p:cNvPr id="865" name="Google Shape;865;p62"/>
          <p:cNvSpPr/>
          <p:nvPr/>
        </p:nvSpPr>
        <p:spPr>
          <a:xfrm>
            <a:off x="8160575" y="2801213"/>
            <a:ext cx="282300" cy="26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b="1"/>
          </a:p>
        </p:txBody>
      </p:sp>
      <p:sp>
        <p:nvSpPr>
          <p:cNvPr id="866" name="Google Shape;866;p62"/>
          <p:cNvSpPr/>
          <p:nvPr/>
        </p:nvSpPr>
        <p:spPr>
          <a:xfrm>
            <a:off x="8159350" y="1786350"/>
            <a:ext cx="373200" cy="393600"/>
          </a:xfrm>
          <a:prstGeom prst="ellipse">
            <a:avLst/>
          </a:prstGeom>
          <a:solidFill>
            <a:srgbClr val="0000FF"/>
          </a:solidFill>
          <a:ln cap="flat" cmpd="sng" w="38100">
            <a:solidFill>
              <a:srgbClr val="14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2"/>
          <p:cNvSpPr txBox="1"/>
          <p:nvPr/>
        </p:nvSpPr>
        <p:spPr>
          <a:xfrm>
            <a:off x="7103825" y="3187838"/>
            <a:ext cx="19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Desired Task distribution </a:t>
            </a:r>
            <a:r>
              <a:rPr b="1" lang="en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60%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Blue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" sz="12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40%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endParaRPr b="1" sz="12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>
            <a:off x="5565975" y="195335"/>
            <a:ext cx="3227400" cy="235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5694525" y="335525"/>
            <a:ext cx="2970300" cy="20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84075" y="195313"/>
            <a:ext cx="3227400" cy="2351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612625" y="329713"/>
            <a:ext cx="2970300" cy="20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 txBox="1"/>
          <p:nvPr>
            <p:ph idx="1" type="subTitle"/>
          </p:nvPr>
        </p:nvSpPr>
        <p:spPr>
          <a:xfrm>
            <a:off x="821200" y="1189613"/>
            <a:ext cx="2570700" cy="1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08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Composed of multiple independent entities cooperating to achieve common goals</a:t>
            </a:r>
            <a:endParaRPr/>
          </a:p>
        </p:txBody>
      </p:sp>
      <p:sp>
        <p:nvSpPr>
          <p:cNvPr id="463" name="Google Shape;463;p36"/>
          <p:cNvSpPr txBox="1"/>
          <p:nvPr>
            <p:ph idx="2" type="subTitle"/>
          </p:nvPr>
        </p:nvSpPr>
        <p:spPr>
          <a:xfrm>
            <a:off x="904525" y="612125"/>
            <a:ext cx="2386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Multi-Agent Systems</a:t>
            </a:r>
            <a:endParaRPr/>
          </a:p>
        </p:txBody>
      </p:sp>
      <p:sp>
        <p:nvSpPr>
          <p:cNvPr id="464" name="Google Shape;464;p36"/>
          <p:cNvSpPr txBox="1"/>
          <p:nvPr>
            <p:ph idx="4" type="subTitle"/>
          </p:nvPr>
        </p:nvSpPr>
        <p:spPr>
          <a:xfrm>
            <a:off x="5986175" y="640863"/>
            <a:ext cx="2386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Robotics</a:t>
            </a:r>
            <a:endParaRPr/>
          </a:p>
        </p:txBody>
      </p:sp>
      <p:sp>
        <p:nvSpPr>
          <p:cNvPr id="465" name="Google Shape;465;p36"/>
          <p:cNvSpPr txBox="1"/>
          <p:nvPr>
            <p:ph idx="3" type="subTitle"/>
          </p:nvPr>
        </p:nvSpPr>
        <p:spPr>
          <a:xfrm>
            <a:off x="5894075" y="1172975"/>
            <a:ext cx="2570700" cy="8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7000" lvl="0" marL="127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 the collective behaviour observed in natural swarms</a:t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4023200" y="1185775"/>
            <a:ext cx="11025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/>
          <p:nvPr/>
        </p:nvSpPr>
        <p:spPr>
          <a:xfrm rot="10800000">
            <a:off x="5430473" y="3050563"/>
            <a:ext cx="1693764" cy="59988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8" name="Google Shape;468;p36"/>
          <p:cNvSpPr/>
          <p:nvPr/>
        </p:nvSpPr>
        <p:spPr>
          <a:xfrm rot="10800000">
            <a:off x="5472911" y="3091422"/>
            <a:ext cx="1608822" cy="5181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/>
          <p:nvPr/>
        </p:nvSpPr>
        <p:spPr>
          <a:xfrm rot="10800000">
            <a:off x="7234612" y="3050675"/>
            <a:ext cx="1693764" cy="59988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 rot="10800000">
            <a:off x="7277050" y="3091534"/>
            <a:ext cx="1608822" cy="5181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8007446" y="2864986"/>
            <a:ext cx="233100" cy="22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>
            <a:off x="8077428" y="2933083"/>
            <a:ext cx="93000" cy="9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6160816" y="2864992"/>
            <a:ext cx="233100" cy="22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 txBox="1"/>
          <p:nvPr/>
        </p:nvSpPr>
        <p:spPr>
          <a:xfrm>
            <a:off x="5611577" y="3232259"/>
            <a:ext cx="1331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Autonomous</a:t>
            </a:r>
            <a:endParaRPr b="1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p36"/>
          <p:cNvSpPr txBox="1"/>
          <p:nvPr/>
        </p:nvSpPr>
        <p:spPr>
          <a:xfrm>
            <a:off x="7402792" y="3231937"/>
            <a:ext cx="1442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Homogeneous</a:t>
            </a:r>
            <a:endParaRPr b="1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6230798" y="2933089"/>
            <a:ext cx="93000" cy="9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5445592" y="4241527"/>
            <a:ext cx="1693764" cy="59988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5488030" y="4282386"/>
            <a:ext cx="1608822" cy="5181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7219485" y="4241566"/>
            <a:ext cx="1693764" cy="59988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7261923" y="4282426"/>
            <a:ext cx="1608822" cy="5181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977446" y="4056133"/>
            <a:ext cx="233100" cy="22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8047428" y="4124230"/>
            <a:ext cx="93000" cy="9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6179619" y="4056113"/>
            <a:ext cx="233100" cy="22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 txBox="1"/>
          <p:nvPr/>
        </p:nvSpPr>
        <p:spPr>
          <a:xfrm>
            <a:off x="5651570" y="4423439"/>
            <a:ext cx="1331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Locality</a:t>
            </a:r>
            <a:endParaRPr b="1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345174" y="4423517"/>
            <a:ext cx="1442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Decentralised</a:t>
            </a:r>
            <a:endParaRPr b="1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36"/>
          <p:cNvSpPr/>
          <p:nvPr/>
        </p:nvSpPr>
        <p:spPr>
          <a:xfrm>
            <a:off x="6249602" y="4124210"/>
            <a:ext cx="93000" cy="9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36"/>
          <p:cNvPicPr preferRelativeResize="0"/>
          <p:nvPr/>
        </p:nvPicPr>
        <p:blipFill rotWithShape="1">
          <a:blip r:embed="rId3">
            <a:alphaModFix/>
          </a:blip>
          <a:srcRect b="0" l="0" r="0" t="28083"/>
          <a:stretch/>
        </p:blipFill>
        <p:spPr>
          <a:xfrm>
            <a:off x="-23425" y="1390700"/>
            <a:ext cx="5164600" cy="2079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8" name="Google Shape;4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425" y="3348963"/>
            <a:ext cx="5164597" cy="1887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9" name="Google Shape;4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414" y="4"/>
            <a:ext cx="2570700" cy="139070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7261" y="11"/>
            <a:ext cx="2644890" cy="139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3" name="Google Shape;873;p63"/>
          <p:cNvPicPr preferRelativeResize="0"/>
          <p:nvPr/>
        </p:nvPicPr>
        <p:blipFill rotWithShape="1">
          <a:blip r:embed="rId3">
            <a:alphaModFix/>
          </a:blip>
          <a:srcRect b="52287" l="0" r="0" t="0"/>
          <a:stretch/>
        </p:blipFill>
        <p:spPr>
          <a:xfrm>
            <a:off x="570475" y="677425"/>
            <a:ext cx="3067050" cy="11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00" y="2388725"/>
            <a:ext cx="25431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588" y="2434150"/>
            <a:ext cx="50196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3"/>
          <p:cNvPicPr preferRelativeResize="0"/>
          <p:nvPr/>
        </p:nvPicPr>
        <p:blipFill rotWithShape="1">
          <a:blip r:embed="rId3">
            <a:alphaModFix/>
          </a:blip>
          <a:srcRect b="-44690" l="0" r="0" t="44690"/>
          <a:stretch/>
        </p:blipFill>
        <p:spPr>
          <a:xfrm>
            <a:off x="4882900" y="503150"/>
            <a:ext cx="3067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642475" y="1125600"/>
            <a:ext cx="5408400" cy="3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Complexity</a:t>
            </a:r>
            <a:r>
              <a:rPr lang="en"/>
              <a:t> in programming swarm robots to achieve a collective behaviour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No support for block-based visual programming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Limited to software-level simulations rather than comprehensive development libraries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Lack of support for both physical and virtual robots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Limited to a few pre-programmed sets of behaviours &amp; bias towards specific algorithms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 txBox="1"/>
          <p:nvPr>
            <p:ph type="title"/>
          </p:nvPr>
        </p:nvSpPr>
        <p:spPr>
          <a:xfrm>
            <a:off x="642475" y="604175"/>
            <a:ext cx="5408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Problems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8" name="Google Shape;49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 txBox="1"/>
          <p:nvPr>
            <p:ph type="title"/>
          </p:nvPr>
        </p:nvSpPr>
        <p:spPr>
          <a:xfrm>
            <a:off x="2144550" y="2537375"/>
            <a:ext cx="4853400" cy="14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06" name="Google Shape;506;p38"/>
          <p:cNvSpPr txBox="1"/>
          <p:nvPr>
            <p:ph idx="2" type="title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7" name="Google Shape;50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/>
          <p:nvPr>
            <p:ph idx="1" type="subTitle"/>
          </p:nvPr>
        </p:nvSpPr>
        <p:spPr>
          <a:xfrm>
            <a:off x="4602863" y="1007745"/>
            <a:ext cx="3744300" cy="6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Block-based visual programming </a:t>
            </a:r>
            <a:r>
              <a:rPr lang="en"/>
              <a:t> </a:t>
            </a:r>
            <a:endParaRPr/>
          </a:p>
        </p:txBody>
      </p:sp>
      <p:sp>
        <p:nvSpPr>
          <p:cNvPr id="513" name="Google Shape;513;p39"/>
          <p:cNvSpPr txBox="1"/>
          <p:nvPr>
            <p:ph idx="2" type="subTitle"/>
          </p:nvPr>
        </p:nvSpPr>
        <p:spPr>
          <a:xfrm>
            <a:off x="4602863" y="606650"/>
            <a:ext cx="3744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High-level algorithm composition</a:t>
            </a:r>
            <a:endParaRPr sz="1800"/>
          </a:p>
        </p:txBody>
      </p:sp>
      <p:sp>
        <p:nvSpPr>
          <p:cNvPr id="514" name="Google Shape;514;p39"/>
          <p:cNvSpPr txBox="1"/>
          <p:nvPr>
            <p:ph idx="3" type="subTitle"/>
          </p:nvPr>
        </p:nvSpPr>
        <p:spPr>
          <a:xfrm>
            <a:off x="4602863" y="2459543"/>
            <a:ext cx="3744300" cy="6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 and compilation</a:t>
            </a:r>
            <a:endParaRPr/>
          </a:p>
        </p:txBody>
      </p:sp>
      <p:sp>
        <p:nvSpPr>
          <p:cNvPr id="515" name="Google Shape;515;p39"/>
          <p:cNvSpPr txBox="1"/>
          <p:nvPr>
            <p:ph idx="4" type="subTitle"/>
          </p:nvPr>
        </p:nvSpPr>
        <p:spPr>
          <a:xfrm>
            <a:off x="4602866" y="1916719"/>
            <a:ext cx="37443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onverts the graphical-level algorithm to executables</a:t>
            </a:r>
            <a:endParaRPr sz="1800"/>
          </a:p>
        </p:txBody>
      </p:sp>
      <p:sp>
        <p:nvSpPr>
          <p:cNvPr id="516" name="Google Shape;516;p39"/>
          <p:cNvSpPr txBox="1"/>
          <p:nvPr>
            <p:ph idx="5" type="subTitle"/>
          </p:nvPr>
        </p:nvSpPr>
        <p:spPr>
          <a:xfrm>
            <a:off x="4602863" y="3911358"/>
            <a:ext cx="3744300" cy="6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Reprogram multiple robots without physical access</a:t>
            </a:r>
            <a:endParaRPr/>
          </a:p>
        </p:txBody>
      </p:sp>
      <p:sp>
        <p:nvSpPr>
          <p:cNvPr id="517" name="Google Shape;517;p39"/>
          <p:cNvSpPr txBox="1"/>
          <p:nvPr>
            <p:ph idx="6" type="subTitle"/>
          </p:nvPr>
        </p:nvSpPr>
        <p:spPr>
          <a:xfrm>
            <a:off x="4602863" y="3467375"/>
            <a:ext cx="3744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OTA code upload and execution</a:t>
            </a:r>
            <a:endParaRPr sz="1800"/>
          </a:p>
        </p:txBody>
      </p:sp>
      <p:sp>
        <p:nvSpPr>
          <p:cNvPr id="518" name="Google Shape;518;p39"/>
          <p:cNvSpPr/>
          <p:nvPr/>
        </p:nvSpPr>
        <p:spPr>
          <a:xfrm>
            <a:off x="796838" y="1059465"/>
            <a:ext cx="2343300" cy="245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930941" y="1200174"/>
            <a:ext cx="2073000" cy="217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1102487" y="1380171"/>
            <a:ext cx="1731900" cy="1817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366836" y="1059469"/>
            <a:ext cx="366000" cy="40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"/>
          <p:cNvSpPr/>
          <p:nvPr/>
        </p:nvSpPr>
        <p:spPr>
          <a:xfrm>
            <a:off x="2437305" y="1137300"/>
            <a:ext cx="225000" cy="24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"/>
          <p:cNvSpPr/>
          <p:nvPr/>
        </p:nvSpPr>
        <p:spPr>
          <a:xfrm>
            <a:off x="2366836" y="3113644"/>
            <a:ext cx="366000" cy="40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437305" y="3191475"/>
            <a:ext cx="225000" cy="24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2905581" y="2086556"/>
            <a:ext cx="366000" cy="40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2976051" y="2164388"/>
            <a:ext cx="225000" cy="24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39"/>
          <p:cNvCxnSpPr>
            <a:stCxn id="522" idx="6"/>
            <a:endCxn id="513" idx="1"/>
          </p:cNvCxnSpPr>
          <p:nvPr/>
        </p:nvCxnSpPr>
        <p:spPr>
          <a:xfrm flipH="1" rot="10800000">
            <a:off x="2662305" y="860850"/>
            <a:ext cx="1940700" cy="4011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8" name="Google Shape;528;p39"/>
          <p:cNvCxnSpPr>
            <a:stCxn id="526" idx="6"/>
            <a:endCxn id="515" idx="1"/>
          </p:cNvCxnSpPr>
          <p:nvPr/>
        </p:nvCxnSpPr>
        <p:spPr>
          <a:xfrm flipH="1" rot="10800000">
            <a:off x="3201051" y="2283638"/>
            <a:ext cx="1401900" cy="54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9" name="Google Shape;529;p39"/>
          <p:cNvCxnSpPr>
            <a:stCxn id="524" idx="6"/>
            <a:endCxn id="517" idx="1"/>
          </p:cNvCxnSpPr>
          <p:nvPr/>
        </p:nvCxnSpPr>
        <p:spPr>
          <a:xfrm>
            <a:off x="2662305" y="3316125"/>
            <a:ext cx="1940700" cy="405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30" name="Google Shape;530;p39"/>
          <p:cNvSpPr txBox="1"/>
          <p:nvPr>
            <p:ph idx="2" type="subTitle"/>
          </p:nvPr>
        </p:nvSpPr>
        <p:spPr>
          <a:xfrm>
            <a:off x="1133738" y="1633250"/>
            <a:ext cx="16674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IDE Features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39"/>
          <p:cNvSpPr txBox="1"/>
          <p:nvPr>
            <p:ph idx="5" type="subTitle"/>
          </p:nvPr>
        </p:nvSpPr>
        <p:spPr>
          <a:xfrm>
            <a:off x="1102413" y="2077400"/>
            <a:ext cx="1731900" cy="6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Compatible with Physical and Virtual Robots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/>
          <p:nvPr>
            <p:ph type="title"/>
          </p:nvPr>
        </p:nvSpPr>
        <p:spPr>
          <a:xfrm>
            <a:off x="2611800" y="292475"/>
            <a:ext cx="39204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Solution Architecture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Google Shape;53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40"/>
          <p:cNvPicPr preferRelativeResize="0"/>
          <p:nvPr/>
        </p:nvPicPr>
        <p:blipFill rotWithShape="1">
          <a:blip r:embed="rId3">
            <a:alphaModFix/>
          </a:blip>
          <a:srcRect b="9764" l="14258" r="13985" t="6272"/>
          <a:stretch/>
        </p:blipFill>
        <p:spPr>
          <a:xfrm>
            <a:off x="1553025" y="877800"/>
            <a:ext cx="6037949" cy="3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0" rotWithShape="0" algn="bl" dir="5100000" dist="14287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"/>
          <p:cNvSpPr txBox="1"/>
          <p:nvPr>
            <p:ph type="title"/>
          </p:nvPr>
        </p:nvSpPr>
        <p:spPr>
          <a:xfrm>
            <a:off x="2144550" y="2537375"/>
            <a:ext cx="4853400" cy="14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547" name="Google Shape;547;p41"/>
          <p:cNvSpPr txBox="1"/>
          <p:nvPr>
            <p:ph idx="2" type="title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1"/>
          <p:cNvSpPr txBox="1"/>
          <p:nvPr>
            <p:ph idx="4294967295" type="subTitle"/>
          </p:nvPr>
        </p:nvSpPr>
        <p:spPr>
          <a:xfrm>
            <a:off x="2207100" y="3697900"/>
            <a:ext cx="4729800" cy="698100"/>
          </a:xfrm>
          <a:prstGeom prst="rect">
            <a:avLst/>
          </a:prstGeom>
        </p:spPr>
        <p:txBody>
          <a:bodyPr anchorCtr="0" anchor="ctr" bIns="91425" lIns="1097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Completed Tasks &amp; </a:t>
            </a: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/>
          <p:nvPr/>
        </p:nvSpPr>
        <p:spPr>
          <a:xfrm>
            <a:off x="304125" y="776200"/>
            <a:ext cx="8565300" cy="8847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49D691">
              <a:alpha val="209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304125" y="1661467"/>
            <a:ext cx="8565300" cy="8847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36C0C3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2"/>
          <p:cNvSpPr/>
          <p:nvPr/>
        </p:nvSpPr>
        <p:spPr>
          <a:xfrm>
            <a:off x="304125" y="2546548"/>
            <a:ext cx="8565300" cy="8847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52ABD9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304125" y="3431725"/>
            <a:ext cx="8565300" cy="14925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73849B">
              <a:alpha val="20780"/>
            </a:srgbClr>
          </a:solidFill>
          <a:ln>
            <a:noFill/>
          </a:ln>
        </p:spPr>
        <p:txBody>
          <a:bodyPr anchorCtr="0" anchor="ctr" bIns="91425" lIns="36575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522183" y="893039"/>
            <a:ext cx="8135400" cy="485700"/>
          </a:xfrm>
          <a:prstGeom prst="roundRect">
            <a:avLst>
              <a:gd fmla="val 16667" name="adj"/>
            </a:avLst>
          </a:prstGeom>
          <a:solidFill>
            <a:srgbClr val="49D6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Defined a block structure and implemented new blocks supporting swarm behaviours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22558" y="2024475"/>
            <a:ext cx="8135400" cy="485700"/>
          </a:xfrm>
          <a:prstGeom prst="roundRect">
            <a:avLst>
              <a:gd fmla="val 16667" name="adj"/>
            </a:avLst>
          </a:prstGeom>
          <a:solidFill>
            <a:srgbClr val="36C0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Compilation process using Maven for virtual robots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522156" y="2590246"/>
            <a:ext cx="8135400" cy="485700"/>
          </a:xfrm>
          <a:prstGeom prst="roundRect">
            <a:avLst>
              <a:gd fmla="val 16667" name="adj"/>
            </a:avLst>
          </a:prstGeom>
          <a:solidFill>
            <a:srgbClr val="36C0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Integrating the IDE to the Virtual Robot Simulator and Visualizer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1" name="Google Shape;561;p42"/>
          <p:cNvSpPr/>
          <p:nvPr/>
        </p:nvSpPr>
        <p:spPr>
          <a:xfrm>
            <a:off x="522139" y="3156016"/>
            <a:ext cx="8135400" cy="4857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Testing some simple robot behaviours using both Physical and Virtual robots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2" name="Google Shape;562;p42"/>
          <p:cNvSpPr txBox="1"/>
          <p:nvPr>
            <p:ph idx="4294967295" type="title"/>
          </p:nvPr>
        </p:nvSpPr>
        <p:spPr>
          <a:xfrm>
            <a:off x="2864950" y="217300"/>
            <a:ext cx="3450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Completed Tasks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endParaRPr sz="3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522558" y="1458763"/>
            <a:ext cx="8135400" cy="485700"/>
          </a:xfrm>
          <a:prstGeom prst="roundRect">
            <a:avLst>
              <a:gd fmla="val 16667" name="adj"/>
            </a:avLst>
          </a:prstGeom>
          <a:solidFill>
            <a:srgbClr val="36C0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Java code generation for virtual robots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515600" y="3721787"/>
            <a:ext cx="8135400" cy="4650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Implementing the random movement with collision avoidance behaviour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6" name="Google Shape;5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997725"/>
            <a:ext cx="313574" cy="27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1563441"/>
            <a:ext cx="313574" cy="27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2129191"/>
            <a:ext cx="313574" cy="27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2694930"/>
            <a:ext cx="313574" cy="27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3260701"/>
            <a:ext cx="313574" cy="27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3826473"/>
            <a:ext cx="313574" cy="27640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/>
          <p:nvPr/>
        </p:nvSpPr>
        <p:spPr>
          <a:xfrm>
            <a:off x="504300" y="4287625"/>
            <a:ext cx="8135400" cy="465000"/>
          </a:xfrm>
          <a:prstGeom prst="roundRect">
            <a:avLst>
              <a:gd fmla="val 16667" name="adj"/>
            </a:avLst>
          </a:prstGeom>
          <a:solidFill>
            <a:srgbClr val="7384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Programming &amp; testing a complex swarm behaviour using Virtual robots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3" name="Google Shape;5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00" y="4371448"/>
            <a:ext cx="313574" cy="27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