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Nunito SemiBold"/>
      <p:regular r:id="rId26"/>
      <p:bold r:id="rId27"/>
      <p:italic r:id="rId28"/>
      <p:boldItalic r:id="rId29"/>
    </p:embeddedFont>
    <p:embeddedFont>
      <p:font typeface="Montserrat SemiBold"/>
      <p:regular r:id="rId30"/>
      <p:bold r:id="rId31"/>
      <p:italic r:id="rId32"/>
      <p:boldItalic r:id="rId33"/>
    </p:embeddedFont>
    <p:embeddedFont>
      <p:font typeface="Roboto"/>
      <p:regular r:id="rId34"/>
      <p:bold r:id="rId35"/>
      <p:italic r:id="rId36"/>
      <p:boldItalic r:id="rId37"/>
    </p:embeddedFont>
    <p:embeddedFont>
      <p:font typeface="Nunito"/>
      <p:regular r:id="rId38"/>
      <p:bold r:id="rId39"/>
      <p:italic r:id="rId40"/>
      <p:boldItalic r:id="rId41"/>
    </p:embeddedFont>
    <p:embeddedFont>
      <p:font typeface="Nunito ExtraBold"/>
      <p:bold r:id="rId42"/>
      <p:boldItalic r:id="rId43"/>
    </p:embeddedFont>
    <p:embeddedFont>
      <p:font typeface="Work Sans"/>
      <p:regular r:id="rId44"/>
      <p:bold r:id="rId45"/>
      <p:italic r:id="rId46"/>
      <p:boldItalic r:id="rId47"/>
    </p:embeddedFont>
    <p:embeddedFont>
      <p:font typeface="Work Sans SemiBold"/>
      <p:regular r:id="rId48"/>
      <p:bold r:id="rId49"/>
      <p:italic r:id="rId50"/>
      <p:boldItalic r:id="rId51"/>
    </p:embeddedFont>
    <p:embeddedFont>
      <p:font typeface="DM Sans"/>
      <p:regular r:id="rId52"/>
      <p:bold r:id="rId53"/>
      <p:italic r:id="rId54"/>
      <p:boldItalic r:id="rId55"/>
    </p:embeddedFont>
    <p:embeddedFont>
      <p:font typeface="Fira Sans Extra Condensed SemiBol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42" Type="http://schemas.openxmlformats.org/officeDocument/2006/relationships/font" Target="fonts/NunitoExtraBold-bold.fntdata"/><Relationship Id="rId41" Type="http://schemas.openxmlformats.org/officeDocument/2006/relationships/font" Target="fonts/Nunito-boldItalic.fntdata"/><Relationship Id="rId44" Type="http://schemas.openxmlformats.org/officeDocument/2006/relationships/font" Target="fonts/WorkSans-regular.fntdata"/><Relationship Id="rId43" Type="http://schemas.openxmlformats.org/officeDocument/2006/relationships/font" Target="fonts/NunitoExtraBold-boldItalic.fntdata"/><Relationship Id="rId46" Type="http://schemas.openxmlformats.org/officeDocument/2006/relationships/font" Target="fonts/WorkSans-italic.fntdata"/><Relationship Id="rId45" Type="http://schemas.openxmlformats.org/officeDocument/2006/relationships/font" Target="fonts/Work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WorkSansSemiBold-regular.fntdata"/><Relationship Id="rId47" Type="http://schemas.openxmlformats.org/officeDocument/2006/relationships/font" Target="fonts/WorkSans-boldItalic.fntdata"/><Relationship Id="rId49" Type="http://schemas.openxmlformats.org/officeDocument/2006/relationships/font" Target="fonts/WorkSansSemiBo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33" Type="http://schemas.openxmlformats.org/officeDocument/2006/relationships/font" Target="fonts/MontserratSemiBold-boldItalic.fntdata"/><Relationship Id="rId32" Type="http://schemas.openxmlformats.org/officeDocument/2006/relationships/font" Target="fonts/MontserratSemiBold-italic.fntdata"/><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Nunito-bold.fntdata"/><Relationship Id="rId38" Type="http://schemas.openxmlformats.org/officeDocument/2006/relationships/font" Target="fonts/Nunito-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NunitoSemiBold-regular.fntdata"/><Relationship Id="rId25" Type="http://schemas.openxmlformats.org/officeDocument/2006/relationships/slide" Target="slides/slide21.xml"/><Relationship Id="rId28" Type="http://schemas.openxmlformats.org/officeDocument/2006/relationships/font" Target="fonts/NunitoSemiBold-italic.fntdata"/><Relationship Id="rId27" Type="http://schemas.openxmlformats.org/officeDocument/2006/relationships/font" Target="fonts/NunitoSemiBold-bold.fntdata"/><Relationship Id="rId29" Type="http://schemas.openxmlformats.org/officeDocument/2006/relationships/font" Target="fonts/NunitoSemiBold-boldItalic.fntdata"/><Relationship Id="rId51" Type="http://schemas.openxmlformats.org/officeDocument/2006/relationships/font" Target="fonts/WorkSansSemiBold-boldItalic.fntdata"/><Relationship Id="rId50" Type="http://schemas.openxmlformats.org/officeDocument/2006/relationships/font" Target="fonts/WorkSansSemiBold-italic.fntdata"/><Relationship Id="rId53" Type="http://schemas.openxmlformats.org/officeDocument/2006/relationships/font" Target="fonts/DMSans-bold.fntdata"/><Relationship Id="rId52" Type="http://schemas.openxmlformats.org/officeDocument/2006/relationships/font" Target="fonts/DMSans-regular.fntdata"/><Relationship Id="rId11" Type="http://schemas.openxmlformats.org/officeDocument/2006/relationships/slide" Target="slides/slide7.xml"/><Relationship Id="rId55" Type="http://schemas.openxmlformats.org/officeDocument/2006/relationships/font" Target="fonts/DMSans-boldItalic.fntdata"/><Relationship Id="rId10" Type="http://schemas.openxmlformats.org/officeDocument/2006/relationships/slide" Target="slides/slide6.xml"/><Relationship Id="rId54" Type="http://schemas.openxmlformats.org/officeDocument/2006/relationships/font" Target="fonts/DMSans-italic.fntdata"/><Relationship Id="rId13" Type="http://schemas.openxmlformats.org/officeDocument/2006/relationships/slide" Target="slides/slide9.xml"/><Relationship Id="rId57" Type="http://schemas.openxmlformats.org/officeDocument/2006/relationships/font" Target="fonts/FiraSansExtraCondensedSemiBold-bold.fntdata"/><Relationship Id="rId12" Type="http://schemas.openxmlformats.org/officeDocument/2006/relationships/slide" Target="slides/slide8.xml"/><Relationship Id="rId56" Type="http://schemas.openxmlformats.org/officeDocument/2006/relationships/font" Target="fonts/FiraSansExtraCondensedSemiBold-regular.fntdata"/><Relationship Id="rId15" Type="http://schemas.openxmlformats.org/officeDocument/2006/relationships/slide" Target="slides/slide11.xml"/><Relationship Id="rId59" Type="http://schemas.openxmlformats.org/officeDocument/2006/relationships/font" Target="fonts/FiraSansExtraCondensedSemiBold-boldItalic.fntdata"/><Relationship Id="rId14" Type="http://schemas.openxmlformats.org/officeDocument/2006/relationships/slide" Target="slides/slide10.xml"/><Relationship Id="rId58" Type="http://schemas.openxmlformats.org/officeDocument/2006/relationships/font" Target="fonts/FiraSansExtraCondensedSemi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c863ae5e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c863ae5e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2b167b226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2b167b226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Functionalities of current tool</a:t>
            </a:r>
            <a:endParaRPr/>
          </a:p>
          <a:p>
            <a:pPr indent="0" lvl="0" marL="0" rtl="0" algn="l">
              <a:spcBef>
                <a:spcPts val="0"/>
              </a:spcBef>
              <a:spcAft>
                <a:spcPts val="0"/>
              </a:spcAft>
              <a:buClr>
                <a:schemeClr val="dk1"/>
              </a:buClr>
              <a:buSzPts val="1100"/>
              <a:buFont typeface="Arial"/>
              <a:buNone/>
            </a:pPr>
            <a:r>
              <a:rPr lang="en"/>
              <a:t>Visual programming - A simple graphical interface created for block-based programming</a:t>
            </a:r>
            <a:endParaRPr/>
          </a:p>
          <a:p>
            <a:pPr indent="0" lvl="0" marL="0" rtl="0" algn="l">
              <a:spcBef>
                <a:spcPts val="0"/>
              </a:spcBef>
              <a:spcAft>
                <a:spcPts val="0"/>
              </a:spcAft>
              <a:buClr>
                <a:schemeClr val="dk1"/>
              </a:buClr>
              <a:buSzPts val="1100"/>
              <a:buFont typeface="Arial"/>
              <a:buNone/>
            </a:pPr>
            <a:r>
              <a:rPr lang="en"/>
              <a:t>using the Google Blockly framework. Supports code generation for C++.</a:t>
            </a:r>
            <a:endParaRPr/>
          </a:p>
          <a:p>
            <a:pPr indent="0" lvl="0" marL="0" rtl="0" algn="l">
              <a:spcBef>
                <a:spcPts val="0"/>
              </a:spcBef>
              <a:spcAft>
                <a:spcPts val="0"/>
              </a:spcAft>
              <a:buClr>
                <a:schemeClr val="dk1"/>
              </a:buClr>
              <a:buSzPts val="1100"/>
              <a:buFont typeface="Arial"/>
              <a:buNone/>
            </a:pPr>
            <a:r>
              <a:rPr lang="en"/>
              <a:t>● Compilation - PlatformIO CLI tool is integrated to compile the C++ code to binaries. The</a:t>
            </a:r>
            <a:endParaRPr/>
          </a:p>
          <a:p>
            <a:pPr indent="0" lvl="0" marL="0" rtl="0" algn="l">
              <a:spcBef>
                <a:spcPts val="0"/>
              </a:spcBef>
              <a:spcAft>
                <a:spcPts val="0"/>
              </a:spcAft>
              <a:buClr>
                <a:schemeClr val="dk1"/>
              </a:buClr>
              <a:buSzPts val="1100"/>
              <a:buFont typeface="Arial"/>
              <a:buNone/>
            </a:pPr>
            <a:r>
              <a:rPr lang="en"/>
              <a:t>compilation process is shown in the frontend.</a:t>
            </a:r>
            <a:endParaRPr/>
          </a:p>
          <a:p>
            <a:pPr indent="0" lvl="0" marL="0" rtl="0" algn="l">
              <a:spcBef>
                <a:spcPts val="0"/>
              </a:spcBef>
              <a:spcAft>
                <a:spcPts val="0"/>
              </a:spcAft>
              <a:buClr>
                <a:schemeClr val="dk1"/>
              </a:buClr>
              <a:buSzPts val="1100"/>
              <a:buFont typeface="Arial"/>
              <a:buNone/>
            </a:pPr>
            <a:r>
              <a:rPr lang="en"/>
              <a:t>● OTA code upload - An OTA code upload mechanism is created using WIFI</a:t>
            </a:r>
            <a:endParaRPr/>
          </a:p>
          <a:p>
            <a:pPr indent="0" lvl="0" marL="0" rtl="0" algn="l">
              <a:spcBef>
                <a:spcPts val="0"/>
              </a:spcBef>
              <a:spcAft>
                <a:spcPts val="0"/>
              </a:spcAft>
              <a:buClr>
                <a:schemeClr val="dk1"/>
              </a:buClr>
              <a:buSzPts val="1100"/>
              <a:buFont typeface="Arial"/>
              <a:buNone/>
            </a:pPr>
            <a:r>
              <a:rPr lang="en"/>
              <a:t>communication and MQTT protocol. UI is created to send MQTT messages from the</a:t>
            </a:r>
            <a:endParaRPr/>
          </a:p>
          <a:p>
            <a:pPr indent="0" lvl="0" marL="0" rtl="0" algn="l">
              <a:spcBef>
                <a:spcPts val="0"/>
              </a:spcBef>
              <a:spcAft>
                <a:spcPts val="0"/>
              </a:spcAft>
              <a:buClr>
                <a:schemeClr val="dk1"/>
              </a:buClr>
              <a:buSzPts val="1100"/>
              <a:buFont typeface="Arial"/>
              <a:buNone/>
            </a:pPr>
            <a:r>
              <a:rPr lang="en"/>
              <a:t>frontend.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2b167b226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2b167b226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Modify the block-based programming feature, providing a good level of abstraction to support complex collective swarm behaviours. We will modify the existing blocks and introduce new blocks. We will follow the bottom-up design approach when designing blocks such that the users will be able to program complex global-level behaviours by integrating low-level behaviours.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User inconvenience - Enable users to program new behaviours and save them to use in future implementations,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Modify the MQTT message-sending feature, resolving the current issues. Provide guidance for users on MQTT topics and message formats to use. ● Support programming virtual robots. We will support generating codes in Java, parallel to C++ such that the IDE is capable of programming virtual robots along with physical ones. Integrate our IDE with the Mixed Reality Environment for Swarm Robotics Simulations. This feature will enable us to test the scalability of the complex swarm algorithms. ● Study and identify the improvements which can be done at the compiler level (Currently, the PlatformIO tool is used for the compilation process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2b167b226f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2b167b226f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2b167b226f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2b167b226f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cc90446d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cc90446d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2b167b226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2b167b226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Adapts to changes</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Desired task distribution</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2ec00ba5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2ec00ba5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lang="en">
                <a:solidFill>
                  <a:schemeClr val="dk1"/>
                </a:solidFill>
              </a:rPr>
              <a:t>We will follow the bottom-up design approach when designing</a:t>
            </a:r>
            <a:endParaRPr>
              <a:solidFill>
                <a:schemeClr val="dk1"/>
              </a:solidFill>
            </a:endParaRPr>
          </a:p>
          <a:p>
            <a:pPr indent="0" lvl="0" marL="457200" rtl="0" algn="just">
              <a:lnSpc>
                <a:spcPct val="115000"/>
              </a:lnSpc>
              <a:spcBef>
                <a:spcPts val="0"/>
              </a:spcBef>
              <a:spcAft>
                <a:spcPts val="0"/>
              </a:spcAft>
              <a:buNone/>
            </a:pPr>
            <a:r>
              <a:rPr lang="en">
                <a:solidFill>
                  <a:schemeClr val="dk1"/>
                </a:solidFill>
              </a:rPr>
              <a:t>blocks such that the users will be able to program complex global-level behaviours by</a:t>
            </a:r>
            <a:endParaRPr>
              <a:solidFill>
                <a:schemeClr val="dk1"/>
              </a:solidFill>
            </a:endParaRPr>
          </a:p>
          <a:p>
            <a:pPr indent="0" lvl="0" marL="457200" rtl="0" algn="just">
              <a:lnSpc>
                <a:spcPct val="115000"/>
              </a:lnSpc>
              <a:spcBef>
                <a:spcPts val="0"/>
              </a:spcBef>
              <a:spcAft>
                <a:spcPts val="0"/>
              </a:spcAft>
              <a:buNone/>
            </a:pPr>
            <a:r>
              <a:rPr lang="en">
                <a:solidFill>
                  <a:schemeClr val="dk1"/>
                </a:solidFill>
              </a:rPr>
              <a:t>integrating low-level behaviours.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rPr>
              <a:t>We’ve been studying available algorithms under this behaviour which are compatible with the existing Pera Swarm robots’ hardware capabilities.</a:t>
            </a:r>
            <a:endParaRPr>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2b167b226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2b167b226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Global behaviours: Complex collective behaviours. This is the highest level ● Cluster behaviours: Behaviours that involve multiple entities ● Pair behaviours: Behaviours that only involve two entities (two robots or a robot and an object) ● Atomic behaviours: Behaviours that a single robot can perform without any interaction, sensing involving others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cc8cfa50e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cc8cfa50e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5714c7310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5714c7310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c8bcaa2a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c8bcaa2a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ff798d6db4330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ff798d6db4330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c8bcaa2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c8bcaa2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cc8cfa50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cc8cfa50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swarms - </a:t>
            </a:r>
            <a:r>
              <a:rPr lang="en">
                <a:solidFill>
                  <a:schemeClr val="dk1"/>
                </a:solidFill>
              </a:rPr>
              <a:t>such as flocks of birds, schools of fish, or colonies of ants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multiple autonomous robots, known as agents, that work together to achieve common goals.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Explain the 4 characteristics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simple individual agents, following simple rules, can collectively exhibit complex behaviours and accomplish tasks that would be challenging for a single robot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cc8cfa50e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cc8cfa50e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53c66f32af6f0e8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53c66f32af6f0e8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2eb1f066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2eb1f066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
                <a:solidFill>
                  <a:schemeClr val="dk1"/>
                </a:solidFill>
              </a:rPr>
              <a:t>Flocks can be described as aggregations of many individuals which move together with cohesion, flexibility, and alignment.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c8bcaa2a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c8bcaa2a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595F6B"/>
              </a:buClr>
              <a:buSzPts val="2200"/>
              <a:buFont typeface="Nunito"/>
              <a:buChar char="●"/>
            </a:pPr>
            <a:r>
              <a:rPr lang="en" sz="1200">
                <a:solidFill>
                  <a:srgbClr val="595F6B"/>
                </a:solidFill>
                <a:latin typeface="Nunito"/>
                <a:ea typeface="Nunito"/>
                <a:cs typeface="Nunito"/>
                <a:sym typeface="Nunito"/>
              </a:rPr>
              <a:t>requires dealing with low-level complexities of handling and programming each robot and the interactions between the robots</a:t>
            </a:r>
            <a:endParaRPr sz="1200">
              <a:solidFill>
                <a:srgbClr val="595F6B"/>
              </a:solidFill>
              <a:latin typeface="Nunito"/>
              <a:ea typeface="Nunito"/>
              <a:cs typeface="Nunito"/>
              <a:sym typeface="Nunito"/>
            </a:endParaRPr>
          </a:p>
          <a:p>
            <a:pPr indent="-342900" lvl="0" marL="457200" rtl="0" algn="just">
              <a:lnSpc>
                <a:spcPct val="115000"/>
              </a:lnSpc>
              <a:spcBef>
                <a:spcPts val="0"/>
              </a:spcBef>
              <a:spcAft>
                <a:spcPts val="0"/>
              </a:spcAft>
              <a:buClr>
                <a:srgbClr val="595F6B"/>
              </a:buClr>
              <a:buSzPts val="1800"/>
              <a:buFont typeface="Nunito"/>
              <a:buChar char="●"/>
            </a:pPr>
            <a:r>
              <a:rPr lang="en">
                <a:solidFill>
                  <a:schemeClr val="dk1"/>
                </a:solidFill>
              </a:rPr>
              <a:t>Most of the available frameworks for swarm programming focus only on software-level simulations, which do not discuss extending them to real hardware robot platforms,</a:t>
            </a:r>
            <a:endParaRPr>
              <a:solidFill>
                <a:schemeClr val="dk1"/>
              </a:solidFill>
            </a:endParaRPr>
          </a:p>
          <a:p>
            <a:pPr indent="-406400" lvl="0" marL="457200" rtl="0" algn="just">
              <a:lnSpc>
                <a:spcPct val="115000"/>
              </a:lnSpc>
              <a:spcBef>
                <a:spcPts val="0"/>
              </a:spcBef>
              <a:spcAft>
                <a:spcPts val="0"/>
              </a:spcAft>
              <a:buClr>
                <a:schemeClr val="dk1"/>
              </a:buClr>
              <a:buSzPts val="2800"/>
              <a:buFont typeface="Nunito"/>
              <a:buChar char="●"/>
            </a:pPr>
            <a:r>
              <a:rPr lang="en">
                <a:solidFill>
                  <a:schemeClr val="dk1"/>
                </a:solidFill>
              </a:rPr>
              <a:t>few pre-programmed sets of behaviours and do not give developers the ability to change the inbuilt behaviours or use them to integrate and build new behaviours.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cc8cfa50e2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cc8cfa50e2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cc8cfa50e2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cc8cfa50e2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ability of high-level algorithm composition is the main characteristic of the proposed</a:t>
            </a:r>
            <a:endParaRPr/>
          </a:p>
          <a:p>
            <a:pPr indent="0" lvl="0" marL="0" rtl="0" algn="l">
              <a:spcBef>
                <a:spcPts val="0"/>
              </a:spcBef>
              <a:spcAft>
                <a:spcPts val="0"/>
              </a:spcAft>
              <a:buClr>
                <a:schemeClr val="dk1"/>
              </a:buClr>
              <a:buSzPts val="1100"/>
              <a:buFont typeface="Arial"/>
              <a:buNone/>
            </a:pPr>
            <a:r>
              <a:rPr lang="en"/>
              <a:t>IDE. It allows the users to program swarm behaviours in a graphical interface in a</a:t>
            </a:r>
            <a:endParaRPr/>
          </a:p>
          <a:p>
            <a:pPr indent="0" lvl="0" marL="0" rtl="0" algn="l">
              <a:spcBef>
                <a:spcPts val="0"/>
              </a:spcBef>
              <a:spcAft>
                <a:spcPts val="0"/>
              </a:spcAft>
              <a:buClr>
                <a:schemeClr val="dk1"/>
              </a:buClr>
              <a:buSzPts val="1100"/>
              <a:buFont typeface="Arial"/>
              <a:buNone/>
            </a:pPr>
            <a:r>
              <a:rPr lang="en"/>
              <a:t>code-less approach. The swarm behaviours are designed based on a bottom-up design</a:t>
            </a:r>
            <a:endParaRPr/>
          </a:p>
          <a:p>
            <a:pPr indent="0" lvl="0" marL="0" rtl="0" algn="l">
              <a:spcBef>
                <a:spcPts val="0"/>
              </a:spcBef>
              <a:spcAft>
                <a:spcPts val="0"/>
              </a:spcAft>
              <a:buClr>
                <a:schemeClr val="dk1"/>
              </a:buClr>
              <a:buSzPts val="1100"/>
              <a:buFont typeface="Arial"/>
              <a:buNone/>
            </a:pPr>
            <a:r>
              <a:rPr lang="en"/>
              <a:t>approach where the users can program more complex top-level behaviours using the</a:t>
            </a:r>
            <a:endParaRPr/>
          </a:p>
          <a:p>
            <a:pPr indent="0" lvl="0" marL="0" rtl="0" algn="l">
              <a:spcBef>
                <a:spcPts val="0"/>
              </a:spcBef>
              <a:spcAft>
                <a:spcPts val="0"/>
              </a:spcAft>
              <a:buClr>
                <a:schemeClr val="dk1"/>
              </a:buClr>
              <a:buSzPts val="1100"/>
              <a:buFont typeface="Arial"/>
              <a:buNone/>
            </a:pPr>
            <a:r>
              <a:rPr lang="en"/>
              <a:t>low-level atomic behaviours. The behaviours are categorized into multiple levels, giving</a:t>
            </a:r>
            <a:endParaRPr/>
          </a:p>
          <a:p>
            <a:pPr indent="0" lvl="0" marL="0" rtl="0" algn="l">
              <a:spcBef>
                <a:spcPts val="0"/>
              </a:spcBef>
              <a:spcAft>
                <a:spcPts val="0"/>
              </a:spcAft>
              <a:buClr>
                <a:schemeClr val="dk1"/>
              </a:buClr>
              <a:buSzPts val="1100"/>
              <a:buFont typeface="Arial"/>
              <a:buNone/>
            </a:pPr>
            <a:r>
              <a:rPr lang="en"/>
              <a:t>the users a clear understanding of combining and scaling them up without delving into</a:t>
            </a:r>
            <a:endParaRPr/>
          </a:p>
          <a:p>
            <a:pPr indent="0" lvl="0" marL="0" rtl="0" algn="l">
              <a:spcBef>
                <a:spcPts val="0"/>
              </a:spcBef>
              <a:spcAft>
                <a:spcPts val="0"/>
              </a:spcAft>
              <a:buClr>
                <a:schemeClr val="dk1"/>
              </a:buClr>
              <a:buSzPts val="1100"/>
              <a:buFont typeface="Arial"/>
              <a:buNone/>
            </a:pPr>
            <a:r>
              <a:rPr lang="en"/>
              <a:t>low-level details. This abstraction can help manage the complexity of programming large</a:t>
            </a:r>
            <a:endParaRPr/>
          </a:p>
          <a:p>
            <a:pPr indent="0" lvl="0" marL="0" rtl="0" algn="l">
              <a:spcBef>
                <a:spcPts val="0"/>
              </a:spcBef>
              <a:spcAft>
                <a:spcPts val="0"/>
              </a:spcAft>
              <a:buClr>
                <a:schemeClr val="dk1"/>
              </a:buClr>
              <a:buSzPts val="1100"/>
              <a:buFont typeface="Arial"/>
              <a:buNone/>
            </a:pPr>
            <a:r>
              <a:rPr lang="en"/>
              <a:t>swarms with sophisticated swarm behaviours with less effort.</a:t>
            </a:r>
            <a:endParaRPr/>
          </a:p>
          <a:p>
            <a:pPr indent="0" lvl="0" marL="0" rtl="0" algn="l">
              <a:spcBef>
                <a:spcPts val="0"/>
              </a:spcBef>
              <a:spcAft>
                <a:spcPts val="0"/>
              </a:spcAft>
              <a:buClr>
                <a:schemeClr val="dk1"/>
              </a:buClr>
              <a:buSzPts val="1100"/>
              <a:buFont typeface="Arial"/>
              <a:buNone/>
            </a:pPr>
            <a:r>
              <a:rPr lang="en"/>
              <a:t>● The IDE automatically converts the graphical-level algorithm to a programming language</a:t>
            </a:r>
            <a:endParaRPr/>
          </a:p>
          <a:p>
            <a:pPr indent="0" lvl="0" marL="0" rtl="0" algn="l">
              <a:spcBef>
                <a:spcPts val="0"/>
              </a:spcBef>
              <a:spcAft>
                <a:spcPts val="0"/>
              </a:spcAft>
              <a:buClr>
                <a:schemeClr val="dk1"/>
              </a:buClr>
              <a:buSzPts val="1100"/>
              <a:buFont typeface="Arial"/>
              <a:buNone/>
            </a:pPr>
            <a:r>
              <a:rPr lang="en"/>
              <a:t>which then facilitates the compilation process for creating binaries that can be executed</a:t>
            </a:r>
            <a:endParaRPr/>
          </a:p>
          <a:p>
            <a:pPr indent="0" lvl="0" marL="0" rtl="0" algn="l">
              <a:spcBef>
                <a:spcPts val="0"/>
              </a:spcBef>
              <a:spcAft>
                <a:spcPts val="0"/>
              </a:spcAft>
              <a:buClr>
                <a:schemeClr val="dk1"/>
              </a:buClr>
              <a:buSzPts val="1100"/>
              <a:buFont typeface="Arial"/>
              <a:buNone/>
            </a:pPr>
            <a:r>
              <a:rPr lang="en"/>
              <a:t>on the robots supporting various hardware platforms.</a:t>
            </a:r>
            <a:endParaRPr/>
          </a:p>
          <a:p>
            <a:pPr indent="0" lvl="0" marL="0" rtl="0" algn="l">
              <a:spcBef>
                <a:spcPts val="0"/>
              </a:spcBef>
              <a:spcAft>
                <a:spcPts val="0"/>
              </a:spcAft>
              <a:buClr>
                <a:schemeClr val="dk1"/>
              </a:buClr>
              <a:buSzPts val="1100"/>
              <a:buFont typeface="Arial"/>
              <a:buNone/>
            </a:pPr>
            <a:r>
              <a:rPr lang="en"/>
              <a:t>● As the final characteristic, it supports uploading the binaries to the robots over the air</a:t>
            </a:r>
            <a:endParaRPr/>
          </a:p>
          <a:p>
            <a:pPr indent="0" lvl="0" marL="0" rtl="0" algn="l">
              <a:spcBef>
                <a:spcPts val="0"/>
              </a:spcBef>
              <a:spcAft>
                <a:spcPts val="0"/>
              </a:spcAft>
              <a:buClr>
                <a:schemeClr val="dk1"/>
              </a:buClr>
              <a:buSzPts val="1100"/>
              <a:buFont typeface="Arial"/>
              <a:buNone/>
            </a:pPr>
            <a:r>
              <a:rPr lang="en"/>
              <a:t>(OTA). OTA programming refers to the ability to update or reprogram hardware devices</a:t>
            </a:r>
            <a:endParaRPr/>
          </a:p>
          <a:p>
            <a:pPr indent="0" lvl="0" marL="0" rtl="0" algn="l">
              <a:spcBef>
                <a:spcPts val="0"/>
              </a:spcBef>
              <a:spcAft>
                <a:spcPts val="0"/>
              </a:spcAft>
              <a:buClr>
                <a:schemeClr val="dk1"/>
              </a:buClr>
              <a:buSzPts val="1100"/>
              <a:buFont typeface="Arial"/>
              <a:buNone/>
            </a:pPr>
            <a:r>
              <a:rPr lang="en"/>
              <a:t>remotely without physical access. This capability is attained by wireless communication</a:t>
            </a:r>
            <a:endParaRPr/>
          </a:p>
          <a:p>
            <a:pPr indent="0" lvl="0" marL="0" rtl="0" algn="l">
              <a:spcBef>
                <a:spcPts val="0"/>
              </a:spcBef>
              <a:spcAft>
                <a:spcPts val="0"/>
              </a:spcAft>
              <a:buClr>
                <a:schemeClr val="dk1"/>
              </a:buClr>
              <a:buSzPts val="1100"/>
              <a:buFont typeface="Arial"/>
              <a:buNone/>
            </a:pPr>
            <a:r>
              <a:rPr lang="en"/>
              <a:t>using WiFi, MQTT messaging protocol, and a central server which enables quick</a:t>
            </a:r>
            <a:endParaRPr/>
          </a:p>
          <a:p>
            <a:pPr indent="0" lvl="0" marL="0" rtl="0" algn="l">
              <a:spcBef>
                <a:spcPts val="0"/>
              </a:spcBef>
              <a:spcAft>
                <a:spcPts val="0"/>
              </a:spcAft>
              <a:buClr>
                <a:schemeClr val="dk1"/>
              </a:buClr>
              <a:buSzPts val="1100"/>
              <a:buFont typeface="Arial"/>
              <a:buNone/>
            </a:pPr>
            <a:r>
              <a:rPr lang="en"/>
              <a:t>deployment of updates to multiple robots simultaneously and gives higher convenience,</a:t>
            </a:r>
            <a:endParaRPr/>
          </a:p>
          <a:p>
            <a:pPr indent="0" lvl="0" marL="0" rtl="0" algn="l">
              <a:spcBef>
                <a:spcPts val="0"/>
              </a:spcBef>
              <a:spcAft>
                <a:spcPts val="0"/>
              </a:spcAft>
              <a:buClr>
                <a:schemeClr val="dk1"/>
              </a:buClr>
              <a:buSzPts val="1100"/>
              <a:buFont typeface="Arial"/>
              <a:buNone/>
            </a:pPr>
            <a:r>
              <a:rPr lang="en"/>
              <a:t>efficiency, and flexibility.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7870513" y="3869150"/>
            <a:ext cx="2765700" cy="2765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8108649" y="4107286"/>
            <a:ext cx="2289300" cy="2289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8505753" y="4503562"/>
            <a:ext cx="1495500" cy="1496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1581150" y="-1580275"/>
            <a:ext cx="2943600" cy="2943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1327411" y="-1326536"/>
            <a:ext cx="2436300" cy="24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904778" y="-905027"/>
            <a:ext cx="1591500" cy="1592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932450" y="4444400"/>
            <a:ext cx="1615200" cy="161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0800000">
            <a:off x="1071728" y="4583678"/>
            <a:ext cx="1336800" cy="1336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03703" y="4815037"/>
            <a:ext cx="873300" cy="87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6536525" y="-1117475"/>
            <a:ext cx="1829700" cy="1829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6693914" y="-960086"/>
            <a:ext cx="1514700" cy="1514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6957099" y="-697754"/>
            <a:ext cx="989100" cy="990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type="ctrTitle"/>
          </p:nvPr>
        </p:nvSpPr>
        <p:spPr>
          <a:xfrm>
            <a:off x="1746350" y="1570885"/>
            <a:ext cx="5697900" cy="1484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 name="Google Shape;23;p2"/>
          <p:cNvSpPr txBox="1"/>
          <p:nvPr>
            <p:ph idx="1" type="subTitle"/>
          </p:nvPr>
        </p:nvSpPr>
        <p:spPr>
          <a:xfrm>
            <a:off x="1750925" y="3178413"/>
            <a:ext cx="5697900" cy="3915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11"/>
          <p:cNvSpPr/>
          <p:nvPr/>
        </p:nvSpPr>
        <p:spPr>
          <a:xfrm>
            <a:off x="-1055875" y="721300"/>
            <a:ext cx="11255700" cy="112557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827365" y="949810"/>
            <a:ext cx="10799100" cy="10799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422265" y="1353668"/>
            <a:ext cx="9985800" cy="999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772420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7954219"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336847"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rot="5400000">
            <a:off x="-124835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1018331"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5400000">
            <a:off x="-635703"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txBox="1"/>
          <p:nvPr>
            <p:ph hasCustomPrompt="1" type="title"/>
          </p:nvPr>
        </p:nvSpPr>
        <p:spPr>
          <a:xfrm>
            <a:off x="1624952" y="2942275"/>
            <a:ext cx="5894100" cy="74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0" name="Google Shape;130;p11"/>
          <p:cNvSpPr txBox="1"/>
          <p:nvPr>
            <p:ph idx="1" type="subTitle"/>
          </p:nvPr>
        </p:nvSpPr>
        <p:spPr>
          <a:xfrm>
            <a:off x="1624924" y="3687750"/>
            <a:ext cx="5894100" cy="54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31" name="Google Shape;13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134" name="Shape 134"/>
        <p:cNvGrpSpPr/>
        <p:nvPr/>
      </p:nvGrpSpPr>
      <p:grpSpPr>
        <a:xfrm>
          <a:off x="0" y="0"/>
          <a:ext cx="0" cy="0"/>
          <a:chOff x="0" y="0"/>
          <a:chExt cx="0" cy="0"/>
        </a:xfrm>
      </p:grpSpPr>
      <p:sp>
        <p:nvSpPr>
          <p:cNvPr id="135" name="Google Shape;135;p13"/>
          <p:cNvSpPr/>
          <p:nvPr/>
        </p:nvSpPr>
        <p:spPr>
          <a:xfrm>
            <a:off x="-522300" y="-7944900"/>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62564" y="-7585164"/>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92605" y="-7231083"/>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1626275" y="3435850"/>
            <a:ext cx="3434400" cy="3434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5400000">
            <a:off x="-1330365" y="3731538"/>
            <a:ext cx="2842500" cy="2842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837783" y="4223344"/>
            <a:ext cx="1856700" cy="1858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rot="5400000">
            <a:off x="7708526" y="1660825"/>
            <a:ext cx="2916600" cy="29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rot="5400000">
            <a:off x="7959768" y="1912082"/>
            <a:ext cx="2414100" cy="2414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8377913" y="2329813"/>
            <a:ext cx="1577100" cy="157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txBox="1"/>
          <p:nvPr>
            <p:ph type="title"/>
          </p:nvPr>
        </p:nvSpPr>
        <p:spPr>
          <a:xfrm>
            <a:off x="2642550" y="3074775"/>
            <a:ext cx="3858900" cy="79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5" name="Google Shape;145;p13"/>
          <p:cNvSpPr txBox="1"/>
          <p:nvPr>
            <p:ph idx="1" type="subTitle"/>
          </p:nvPr>
        </p:nvSpPr>
        <p:spPr>
          <a:xfrm>
            <a:off x="2642550" y="3870675"/>
            <a:ext cx="38589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6" name="Google Shape;146;p13"/>
          <p:cNvSpPr txBox="1"/>
          <p:nvPr>
            <p:ph hasCustomPrompt="1" idx="2" type="title"/>
          </p:nvPr>
        </p:nvSpPr>
        <p:spPr>
          <a:xfrm>
            <a:off x="3749850" y="1482700"/>
            <a:ext cx="16443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0" sz="7200">
                <a:latin typeface="Work Sans SemiBold"/>
                <a:ea typeface="Work Sans SemiBold"/>
                <a:cs typeface="Work Sans SemiBold"/>
                <a:sym typeface="Work Sans SemiBold"/>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47" name="Google Shape;14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spTree>
      <p:nvGrpSpPr>
        <p:cNvPr id="148" name="Shape 148"/>
        <p:cNvGrpSpPr/>
        <p:nvPr/>
      </p:nvGrpSpPr>
      <p:grpSpPr>
        <a:xfrm>
          <a:off x="0" y="0"/>
          <a:ext cx="0" cy="0"/>
          <a:chOff x="0" y="0"/>
          <a:chExt cx="0" cy="0"/>
        </a:xfrm>
      </p:grpSpPr>
      <p:sp>
        <p:nvSpPr>
          <p:cNvPr id="149" name="Google Shape;149;p14"/>
          <p:cNvSpPr/>
          <p:nvPr/>
        </p:nvSpPr>
        <p:spPr>
          <a:xfrm>
            <a:off x="-3047525" y="-2522775"/>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2687789"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233262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5635050" y="1564350"/>
            <a:ext cx="2014800" cy="2014800"/>
          </a:xfrm>
          <a:prstGeom prst="ellipse">
            <a:avLst/>
          </a:prstGeom>
          <a:gradFill>
            <a:gsLst>
              <a:gs pos="0">
                <a:schemeClr val="l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5819605" y="1748905"/>
            <a:ext cx="1644300" cy="1644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rot="5400000">
            <a:off x="7500000" y="379562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rot="5400000">
            <a:off x="7730019" y="4025507"/>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rot="5400000">
            <a:off x="8112647" y="4407647"/>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rot="5400000">
            <a:off x="8112050" y="-865625"/>
            <a:ext cx="2014800" cy="201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rot="5400000">
            <a:off x="8285582" y="-692057"/>
            <a:ext cx="1667700" cy="1667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rot="5400000">
            <a:off x="8574603" y="-403526"/>
            <a:ext cx="1089300" cy="1090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txBox="1"/>
          <p:nvPr>
            <p:ph type="title"/>
          </p:nvPr>
        </p:nvSpPr>
        <p:spPr>
          <a:xfrm>
            <a:off x="924250" y="1978550"/>
            <a:ext cx="3858900" cy="795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1" name="Google Shape;161;p14"/>
          <p:cNvSpPr txBox="1"/>
          <p:nvPr>
            <p:ph idx="1" type="subTitle"/>
          </p:nvPr>
        </p:nvSpPr>
        <p:spPr>
          <a:xfrm>
            <a:off x="924250" y="2774450"/>
            <a:ext cx="3858900" cy="391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14"/>
          <p:cNvSpPr txBox="1"/>
          <p:nvPr>
            <p:ph hasCustomPrompt="1" idx="2" type="title"/>
          </p:nvPr>
        </p:nvSpPr>
        <p:spPr>
          <a:xfrm>
            <a:off x="5784900" y="2201750"/>
            <a:ext cx="17151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63" name="Google Shape;16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spTree>
      <p:nvGrpSpPr>
        <p:cNvPr id="164" name="Shape 164"/>
        <p:cNvGrpSpPr/>
        <p:nvPr/>
      </p:nvGrpSpPr>
      <p:grpSpPr>
        <a:xfrm>
          <a:off x="0" y="0"/>
          <a:ext cx="0" cy="0"/>
          <a:chOff x="0" y="0"/>
          <a:chExt cx="0" cy="0"/>
        </a:xfrm>
      </p:grpSpPr>
      <p:sp>
        <p:nvSpPr>
          <p:cNvPr id="165" name="Google Shape;165;p15"/>
          <p:cNvSpPr/>
          <p:nvPr/>
        </p:nvSpPr>
        <p:spPr>
          <a:xfrm>
            <a:off x="-803475" y="-804800"/>
            <a:ext cx="1993800" cy="199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631724" y="-633049"/>
            <a:ext cx="1650300" cy="165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345767" y="-347143"/>
            <a:ext cx="1077900" cy="107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7953925" y="-804800"/>
            <a:ext cx="1993800" cy="199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8125676" y="-633049"/>
            <a:ext cx="1650300" cy="165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8411633" y="-347143"/>
            <a:ext cx="1077900" cy="107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txBox="1"/>
          <p:nvPr>
            <p:ph idx="1" type="subTitle"/>
          </p:nvPr>
        </p:nvSpPr>
        <p:spPr>
          <a:xfrm>
            <a:off x="5591875" y="1926312"/>
            <a:ext cx="25332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2" name="Google Shape;172;p15"/>
          <p:cNvSpPr txBox="1"/>
          <p:nvPr>
            <p:ph idx="2" type="subTitle"/>
          </p:nvPr>
        </p:nvSpPr>
        <p:spPr>
          <a:xfrm>
            <a:off x="5591875" y="1505088"/>
            <a:ext cx="25332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18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73" name="Google Shape;173;p15"/>
          <p:cNvSpPr txBox="1"/>
          <p:nvPr>
            <p:ph idx="3" type="subTitle"/>
          </p:nvPr>
        </p:nvSpPr>
        <p:spPr>
          <a:xfrm>
            <a:off x="1600575" y="1796347"/>
            <a:ext cx="2533200" cy="59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4" name="Google Shape;174;p1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 name="Google Shape;175;p15"/>
          <p:cNvSpPr txBox="1"/>
          <p:nvPr>
            <p:ph hasCustomPrompt="1" idx="4" type="title"/>
          </p:nvPr>
        </p:nvSpPr>
        <p:spPr>
          <a:xfrm>
            <a:off x="630900" y="1741750"/>
            <a:ext cx="8517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76" name="Google Shape;176;p15"/>
          <p:cNvSpPr txBox="1"/>
          <p:nvPr>
            <p:ph hasCustomPrompt="1" idx="5" type="title"/>
          </p:nvPr>
        </p:nvSpPr>
        <p:spPr>
          <a:xfrm>
            <a:off x="630704" y="3394278"/>
            <a:ext cx="8517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77" name="Google Shape;177;p15"/>
          <p:cNvSpPr txBox="1"/>
          <p:nvPr>
            <p:ph hasCustomPrompt="1" idx="6" type="title"/>
          </p:nvPr>
        </p:nvSpPr>
        <p:spPr>
          <a:xfrm>
            <a:off x="4700571" y="1735600"/>
            <a:ext cx="774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78" name="Google Shape;178;p15"/>
          <p:cNvSpPr txBox="1"/>
          <p:nvPr>
            <p:ph idx="7" type="subTitle"/>
          </p:nvPr>
        </p:nvSpPr>
        <p:spPr>
          <a:xfrm>
            <a:off x="1600641" y="3584998"/>
            <a:ext cx="25332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9" name="Google Shape;179;p15"/>
          <p:cNvSpPr txBox="1"/>
          <p:nvPr>
            <p:ph idx="8" type="subTitle"/>
          </p:nvPr>
        </p:nvSpPr>
        <p:spPr>
          <a:xfrm>
            <a:off x="1600641" y="3163774"/>
            <a:ext cx="25332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18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80" name="Google Shape;180;p15"/>
          <p:cNvSpPr txBox="1"/>
          <p:nvPr>
            <p:ph idx="9" type="subTitle"/>
          </p:nvPr>
        </p:nvSpPr>
        <p:spPr>
          <a:xfrm>
            <a:off x="5591875" y="3584998"/>
            <a:ext cx="25332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1" name="Google Shape;181;p15"/>
          <p:cNvSpPr txBox="1"/>
          <p:nvPr>
            <p:ph idx="13" type="subTitle"/>
          </p:nvPr>
        </p:nvSpPr>
        <p:spPr>
          <a:xfrm>
            <a:off x="5591875" y="3163774"/>
            <a:ext cx="25332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18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82" name="Google Shape;182;p15"/>
          <p:cNvSpPr txBox="1"/>
          <p:nvPr>
            <p:ph idx="14" type="subTitle"/>
          </p:nvPr>
        </p:nvSpPr>
        <p:spPr>
          <a:xfrm>
            <a:off x="1600575" y="1461579"/>
            <a:ext cx="2533200" cy="4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83" name="Google Shape;183;p15"/>
          <p:cNvSpPr txBox="1"/>
          <p:nvPr>
            <p:ph hasCustomPrompt="1" idx="15" type="title"/>
          </p:nvPr>
        </p:nvSpPr>
        <p:spPr>
          <a:xfrm>
            <a:off x="4700571" y="3394275"/>
            <a:ext cx="774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4" name="Google Shape;18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85" name="Shape 185"/>
        <p:cNvGrpSpPr/>
        <p:nvPr/>
      </p:nvGrpSpPr>
      <p:grpSpPr>
        <a:xfrm>
          <a:off x="0" y="0"/>
          <a:ext cx="0" cy="0"/>
          <a:chOff x="0" y="0"/>
          <a:chExt cx="0" cy="0"/>
        </a:xfrm>
      </p:grpSpPr>
      <p:sp>
        <p:nvSpPr>
          <p:cNvPr id="186" name="Google Shape;186;p1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16"/>
          <p:cNvSpPr/>
          <p:nvPr/>
        </p:nvSpPr>
        <p:spPr>
          <a:xfrm rot="5400000">
            <a:off x="-815175" y="-992725"/>
            <a:ext cx="2254200" cy="22542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rot="5400000">
            <a:off x="-620862" y="-798538"/>
            <a:ext cx="1865700" cy="1865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rot="5400000">
            <a:off x="-297615" y="-475827"/>
            <a:ext cx="1218600" cy="1219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rot="5400000">
            <a:off x="6619050" y="4234625"/>
            <a:ext cx="1886100" cy="1886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rot="5400000">
            <a:off x="6781769" y="4397106"/>
            <a:ext cx="1560900" cy="1560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rot="5400000">
            <a:off x="7052044" y="4667180"/>
            <a:ext cx="1019700" cy="102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94" name="Shape 194"/>
        <p:cNvGrpSpPr/>
        <p:nvPr/>
      </p:nvGrpSpPr>
      <p:grpSpPr>
        <a:xfrm>
          <a:off x="0" y="0"/>
          <a:ext cx="0" cy="0"/>
          <a:chOff x="0" y="0"/>
          <a:chExt cx="0" cy="0"/>
        </a:xfrm>
      </p:grpSpPr>
      <p:sp>
        <p:nvSpPr>
          <p:cNvPr id="195" name="Google Shape;195;p17"/>
          <p:cNvSpPr/>
          <p:nvPr/>
        </p:nvSpPr>
        <p:spPr>
          <a:xfrm rot="5400000">
            <a:off x="-1667450" y="-1557425"/>
            <a:ext cx="2668500" cy="26685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5400000">
            <a:off x="-1437431" y="-132754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rot="5400000">
            <a:off x="-1054803" y="-94540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rot="5400000">
            <a:off x="8257600" y="1692825"/>
            <a:ext cx="2668500" cy="26685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rot="5400000">
            <a:off x="8487619" y="1922707"/>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rot="5400000">
            <a:off x="8870247" y="2304847"/>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rot="5400000">
            <a:off x="3668400" y="4451775"/>
            <a:ext cx="1807800" cy="18078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rot="5400000">
            <a:off x="3824369" y="4607506"/>
            <a:ext cx="1496100" cy="1496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rot="5400000">
            <a:off x="4083381" y="4866340"/>
            <a:ext cx="977400" cy="97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5" name="Google Shape;20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
    <p:spTree>
      <p:nvGrpSpPr>
        <p:cNvPr id="206" name="Shape 206"/>
        <p:cNvGrpSpPr/>
        <p:nvPr/>
      </p:nvGrpSpPr>
      <p:grpSpPr>
        <a:xfrm>
          <a:off x="0" y="0"/>
          <a:ext cx="0" cy="0"/>
          <a:chOff x="0" y="0"/>
          <a:chExt cx="0" cy="0"/>
        </a:xfrm>
      </p:grpSpPr>
      <p:sp>
        <p:nvSpPr>
          <p:cNvPr id="207" name="Google Shape;207;p18"/>
          <p:cNvSpPr/>
          <p:nvPr/>
        </p:nvSpPr>
        <p:spPr>
          <a:xfrm rot="5400000">
            <a:off x="7428625" y="-1022150"/>
            <a:ext cx="3494100" cy="3494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rot="5400000">
            <a:off x="7729725" y="-721150"/>
            <a:ext cx="2892000" cy="2892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rot="5400000">
            <a:off x="8230817" y="-220752"/>
            <a:ext cx="1889100" cy="189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rot="5400000">
            <a:off x="-953375" y="2926425"/>
            <a:ext cx="3494100" cy="3494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rot="5400000">
            <a:off x="-652275" y="3227425"/>
            <a:ext cx="2892000" cy="2892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rot="5400000">
            <a:off x="-151183" y="3727823"/>
            <a:ext cx="1889100" cy="189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 name="Google Shape;21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215" name="Shape 215"/>
        <p:cNvGrpSpPr/>
        <p:nvPr/>
      </p:nvGrpSpPr>
      <p:grpSpPr>
        <a:xfrm>
          <a:off x="0" y="0"/>
          <a:ext cx="0" cy="0"/>
          <a:chOff x="0" y="0"/>
          <a:chExt cx="0" cy="0"/>
        </a:xfrm>
      </p:grpSpPr>
      <p:sp>
        <p:nvSpPr>
          <p:cNvPr id="216" name="Google Shape;216;p19"/>
          <p:cNvSpPr txBox="1"/>
          <p:nvPr>
            <p:ph idx="1" type="subTitle"/>
          </p:nvPr>
        </p:nvSpPr>
        <p:spPr>
          <a:xfrm>
            <a:off x="4895400" y="2521871"/>
            <a:ext cx="3535500" cy="113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7" name="Google Shape;217;p19"/>
          <p:cNvSpPr txBox="1"/>
          <p:nvPr>
            <p:ph idx="2" type="subTitle"/>
          </p:nvPr>
        </p:nvSpPr>
        <p:spPr>
          <a:xfrm>
            <a:off x="4895400" y="1998675"/>
            <a:ext cx="35355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800">
                <a:solidFill>
                  <a:schemeClr val="dk1"/>
                </a:solidFill>
                <a:latin typeface="Work Sans"/>
                <a:ea typeface="Work Sans"/>
                <a:cs typeface="Work Sans"/>
                <a:sym typeface="Work Sans"/>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18" name="Google Shape;218;p19"/>
          <p:cNvSpPr/>
          <p:nvPr/>
        </p:nvSpPr>
        <p:spPr>
          <a:xfrm rot="5400000">
            <a:off x="-1505850" y="-1518350"/>
            <a:ext cx="4115700" cy="4115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rot="5400000">
            <a:off x="-1150896" y="-1163804"/>
            <a:ext cx="3406200" cy="3406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rot="5400000">
            <a:off x="-560891" y="-574403"/>
            <a:ext cx="2225100" cy="2226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rot="5400000">
            <a:off x="7399350" y="-494400"/>
            <a:ext cx="2499300" cy="249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rot="5400000">
            <a:off x="7614861" y="-279111"/>
            <a:ext cx="2068500" cy="2068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rot="5400000">
            <a:off x="7973181" y="78733"/>
            <a:ext cx="1351200" cy="1352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rot="5400000">
            <a:off x="4572000" y="4058550"/>
            <a:ext cx="2499300" cy="249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5400000">
            <a:off x="4787511" y="4273839"/>
            <a:ext cx="2068500" cy="2068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5400000">
            <a:off x="5145831" y="4631683"/>
            <a:ext cx="1351200" cy="1352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_1">
    <p:spTree>
      <p:nvGrpSpPr>
        <p:cNvPr id="228" name="Shape 228"/>
        <p:cNvGrpSpPr/>
        <p:nvPr/>
      </p:nvGrpSpPr>
      <p:grpSpPr>
        <a:xfrm>
          <a:off x="0" y="0"/>
          <a:ext cx="0" cy="0"/>
          <a:chOff x="0" y="0"/>
          <a:chExt cx="0" cy="0"/>
        </a:xfrm>
      </p:grpSpPr>
      <p:sp>
        <p:nvSpPr>
          <p:cNvPr id="229" name="Google Shape;229;p20"/>
          <p:cNvSpPr txBox="1"/>
          <p:nvPr>
            <p:ph idx="1" type="subTitle"/>
          </p:nvPr>
        </p:nvSpPr>
        <p:spPr>
          <a:xfrm>
            <a:off x="713225" y="2451746"/>
            <a:ext cx="3535500" cy="113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0" name="Google Shape;230;p20"/>
          <p:cNvSpPr txBox="1"/>
          <p:nvPr>
            <p:ph idx="2" type="subTitle"/>
          </p:nvPr>
        </p:nvSpPr>
        <p:spPr>
          <a:xfrm>
            <a:off x="713225" y="1928550"/>
            <a:ext cx="35355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800">
                <a:solidFill>
                  <a:schemeClr val="dk1"/>
                </a:solidFill>
                <a:latin typeface="Work Sans"/>
                <a:ea typeface="Work Sans"/>
                <a:cs typeface="Work Sans"/>
                <a:sym typeface="Work Sans"/>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31" name="Google Shape;231;p20"/>
          <p:cNvSpPr/>
          <p:nvPr/>
        </p:nvSpPr>
        <p:spPr>
          <a:xfrm rot="5400000">
            <a:off x="8053150" y="2375550"/>
            <a:ext cx="2267700" cy="2267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5400000">
            <a:off x="8248690" y="2570910"/>
            <a:ext cx="1876800" cy="1876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rot="5400000">
            <a:off x="8573735" y="2895424"/>
            <a:ext cx="1225800" cy="1227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5400000">
            <a:off x="1995650" y="-828500"/>
            <a:ext cx="2511600" cy="251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5400000">
            <a:off x="2212487" y="-612137"/>
            <a:ext cx="2078400" cy="2078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5400000">
            <a:off x="2572319" y="-252804"/>
            <a:ext cx="1357500" cy="1359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rot="5400000">
            <a:off x="713275" y="3888600"/>
            <a:ext cx="2796900" cy="279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rot="5400000">
            <a:off x="954421" y="4129554"/>
            <a:ext cx="2314800" cy="2314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rot="5400000">
            <a:off x="1355217" y="4529830"/>
            <a:ext cx="1512000" cy="1513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p:nvPr/>
        </p:nvSpPr>
        <p:spPr>
          <a:xfrm>
            <a:off x="-7141375" y="-2522775"/>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781639"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642647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316500" y="1281288"/>
            <a:ext cx="2580900" cy="2580900"/>
          </a:xfrm>
          <a:prstGeom prst="ellipse">
            <a:avLst/>
          </a:prstGeom>
          <a:gradFill>
            <a:gsLst>
              <a:gs pos="0">
                <a:schemeClr val="l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552899" y="1517686"/>
            <a:ext cx="2106300" cy="210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5211000" y="4029175"/>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5433341" y="4251516"/>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5803528" y="4621636"/>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198825" y="-1299600"/>
            <a:ext cx="3057900" cy="3057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462254" y="-1036171"/>
            <a:ext cx="2531100" cy="2531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7900850" y="-597654"/>
            <a:ext cx="1653300" cy="1654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txBox="1"/>
          <p:nvPr>
            <p:ph type="title"/>
          </p:nvPr>
        </p:nvSpPr>
        <p:spPr>
          <a:xfrm>
            <a:off x="4572000" y="1978550"/>
            <a:ext cx="3858900" cy="795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7" name="Google Shape;37;p3"/>
          <p:cNvSpPr txBox="1"/>
          <p:nvPr>
            <p:ph idx="1" type="subTitle"/>
          </p:nvPr>
        </p:nvSpPr>
        <p:spPr>
          <a:xfrm>
            <a:off x="4572000" y="2774450"/>
            <a:ext cx="3858900" cy="391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3"/>
          <p:cNvSpPr txBox="1"/>
          <p:nvPr>
            <p:ph hasCustomPrompt="1" idx="2" type="title"/>
          </p:nvPr>
        </p:nvSpPr>
        <p:spPr>
          <a:xfrm>
            <a:off x="1748500" y="2201750"/>
            <a:ext cx="17151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9" name="Google Shape;3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4">
    <p:spTree>
      <p:nvGrpSpPr>
        <p:cNvPr id="241" name="Shape 241"/>
        <p:cNvGrpSpPr/>
        <p:nvPr/>
      </p:nvGrpSpPr>
      <p:grpSpPr>
        <a:xfrm>
          <a:off x="0" y="0"/>
          <a:ext cx="0" cy="0"/>
          <a:chOff x="0" y="0"/>
          <a:chExt cx="0" cy="0"/>
        </a:xfrm>
      </p:grpSpPr>
      <p:sp>
        <p:nvSpPr>
          <p:cNvPr id="242" name="Google Shape;242;p21"/>
          <p:cNvSpPr/>
          <p:nvPr/>
        </p:nvSpPr>
        <p:spPr>
          <a:xfrm>
            <a:off x="5029675" y="-2522775"/>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5389411"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574458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2295900" y="-1299598"/>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2518235" y="-1077263"/>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2888412" y="-707153"/>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1228350" y="3979752"/>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1006015" y="4202087"/>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635838" y="4572197"/>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txBox="1"/>
          <p:nvPr>
            <p:ph idx="1" type="subTitle"/>
          </p:nvPr>
        </p:nvSpPr>
        <p:spPr>
          <a:xfrm>
            <a:off x="713225" y="1935550"/>
            <a:ext cx="3858900" cy="20442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p:txBody>
      </p:sp>
      <p:sp>
        <p:nvSpPr>
          <p:cNvPr id="252" name="Google Shape;252;p21"/>
          <p:cNvSpPr txBox="1"/>
          <p:nvPr>
            <p:ph type="title"/>
          </p:nvPr>
        </p:nvSpPr>
        <p:spPr>
          <a:xfrm>
            <a:off x="1681200" y="334875"/>
            <a:ext cx="5781600" cy="7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3" name="Google Shape;25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1">
  <p:cSld name="CUSTOM_12_1_1">
    <p:spTree>
      <p:nvGrpSpPr>
        <p:cNvPr id="254" name="Shape 254"/>
        <p:cNvGrpSpPr/>
        <p:nvPr/>
      </p:nvGrpSpPr>
      <p:grpSpPr>
        <a:xfrm>
          <a:off x="0" y="0"/>
          <a:ext cx="0" cy="0"/>
          <a:chOff x="0" y="0"/>
          <a:chExt cx="0" cy="0"/>
        </a:xfrm>
      </p:grpSpPr>
      <p:sp>
        <p:nvSpPr>
          <p:cNvPr id="255" name="Google Shape;255;p22"/>
          <p:cNvSpPr/>
          <p:nvPr/>
        </p:nvSpPr>
        <p:spPr>
          <a:xfrm rot="5400000">
            <a:off x="6705600" y="-794600"/>
            <a:ext cx="3059700" cy="3059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rot="5400000">
            <a:off x="6969281" y="-531181"/>
            <a:ext cx="2532300" cy="2532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rot="5400000">
            <a:off x="7408031" y="-92952"/>
            <a:ext cx="1654200" cy="1655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rot="5400000">
            <a:off x="713225" y="376455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rot="5400000">
            <a:off x="943244" y="399443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rot="5400000">
            <a:off x="1325872" y="437657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ph idx="1" type="subTitle"/>
          </p:nvPr>
        </p:nvSpPr>
        <p:spPr>
          <a:xfrm>
            <a:off x="933550" y="2038763"/>
            <a:ext cx="2586300" cy="59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62" name="Google Shape;262;p22"/>
          <p:cNvSpPr txBox="1"/>
          <p:nvPr>
            <p:ph idx="2" type="subTitle"/>
          </p:nvPr>
        </p:nvSpPr>
        <p:spPr>
          <a:xfrm>
            <a:off x="933550" y="1667988"/>
            <a:ext cx="25863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63" name="Google Shape;263;p22"/>
          <p:cNvSpPr txBox="1"/>
          <p:nvPr>
            <p:ph idx="3" type="subTitle"/>
          </p:nvPr>
        </p:nvSpPr>
        <p:spPr>
          <a:xfrm>
            <a:off x="5660200" y="3574000"/>
            <a:ext cx="2586300" cy="59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264" name="Google Shape;264;p22"/>
          <p:cNvSpPr txBox="1"/>
          <p:nvPr>
            <p:ph idx="4" type="subTitle"/>
          </p:nvPr>
        </p:nvSpPr>
        <p:spPr>
          <a:xfrm>
            <a:off x="5660208" y="3203200"/>
            <a:ext cx="25863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65" name="Google Shape;265;p22"/>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6" name="Google Shape;26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2">
  <p:cSld name="CUSTOM_12_1_1_1">
    <p:spTree>
      <p:nvGrpSpPr>
        <p:cNvPr id="267" name="Shape 267"/>
        <p:cNvGrpSpPr/>
        <p:nvPr/>
      </p:nvGrpSpPr>
      <p:grpSpPr>
        <a:xfrm>
          <a:off x="0" y="0"/>
          <a:ext cx="0" cy="0"/>
          <a:chOff x="0" y="0"/>
          <a:chExt cx="0" cy="0"/>
        </a:xfrm>
      </p:grpSpPr>
      <p:sp>
        <p:nvSpPr>
          <p:cNvPr id="268" name="Google Shape;268;p23"/>
          <p:cNvSpPr/>
          <p:nvPr/>
        </p:nvSpPr>
        <p:spPr>
          <a:xfrm rot="5400000">
            <a:off x="-1487374" y="3421075"/>
            <a:ext cx="3432000" cy="343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rot="5400000">
            <a:off x="-1191731" y="3716732"/>
            <a:ext cx="2840700" cy="2840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rot="5400000">
            <a:off x="-699446" y="4208236"/>
            <a:ext cx="1855500" cy="1857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rot="5400000">
            <a:off x="7694675" y="-130180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rot="5400000">
            <a:off x="7924694" y="-1071918"/>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rot="5400000">
            <a:off x="8307322" y="-689778"/>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23"/>
          <p:cNvSpPr txBox="1"/>
          <p:nvPr>
            <p:ph idx="1" type="subTitle"/>
          </p:nvPr>
        </p:nvSpPr>
        <p:spPr>
          <a:xfrm>
            <a:off x="1225700" y="2955225"/>
            <a:ext cx="28341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6" name="Google Shape;276;p23"/>
          <p:cNvSpPr txBox="1"/>
          <p:nvPr>
            <p:ph idx="2" type="subTitle"/>
          </p:nvPr>
        </p:nvSpPr>
        <p:spPr>
          <a:xfrm>
            <a:off x="1225700" y="2584425"/>
            <a:ext cx="28341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77" name="Google Shape;277;p23"/>
          <p:cNvSpPr txBox="1"/>
          <p:nvPr>
            <p:ph idx="3" type="subTitle"/>
          </p:nvPr>
        </p:nvSpPr>
        <p:spPr>
          <a:xfrm>
            <a:off x="5084325" y="2955225"/>
            <a:ext cx="28341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8" name="Google Shape;278;p23"/>
          <p:cNvSpPr txBox="1"/>
          <p:nvPr>
            <p:ph idx="4" type="subTitle"/>
          </p:nvPr>
        </p:nvSpPr>
        <p:spPr>
          <a:xfrm>
            <a:off x="5084414" y="2584425"/>
            <a:ext cx="28341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79" name="Google Shape;27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1">
  <p:cSld name="CUSTOM">
    <p:spTree>
      <p:nvGrpSpPr>
        <p:cNvPr id="280" name="Shape 280"/>
        <p:cNvGrpSpPr/>
        <p:nvPr/>
      </p:nvGrpSpPr>
      <p:grpSpPr>
        <a:xfrm>
          <a:off x="0" y="0"/>
          <a:ext cx="0" cy="0"/>
          <a:chOff x="0" y="0"/>
          <a:chExt cx="0" cy="0"/>
        </a:xfrm>
      </p:grpSpPr>
      <p:sp>
        <p:nvSpPr>
          <p:cNvPr id="281" name="Google Shape;281;p24"/>
          <p:cNvSpPr/>
          <p:nvPr/>
        </p:nvSpPr>
        <p:spPr>
          <a:xfrm>
            <a:off x="-2249887" y="3065499"/>
            <a:ext cx="4356000" cy="435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1874634" y="3440752"/>
            <a:ext cx="3605700" cy="3605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1249855" y="4065418"/>
            <a:ext cx="2355000" cy="2357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7924838" y="3953052"/>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8147173" y="4175387"/>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8517350" y="4545497"/>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6468897" y="-1184325"/>
            <a:ext cx="1962000" cy="196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6637905" y="-1015316"/>
            <a:ext cx="1623900" cy="162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6919296" y="-733976"/>
            <a:ext cx="1060500" cy="1061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1" name="Google Shape;291;p24"/>
          <p:cNvSpPr txBox="1"/>
          <p:nvPr>
            <p:ph idx="1" type="subTitle"/>
          </p:nvPr>
        </p:nvSpPr>
        <p:spPr>
          <a:xfrm>
            <a:off x="503725" y="2679350"/>
            <a:ext cx="24384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2" name="Google Shape;292;p24"/>
          <p:cNvSpPr txBox="1"/>
          <p:nvPr>
            <p:ph idx="2" type="subTitle"/>
          </p:nvPr>
        </p:nvSpPr>
        <p:spPr>
          <a:xfrm>
            <a:off x="503775" y="2169650"/>
            <a:ext cx="24384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93" name="Google Shape;293;p24"/>
          <p:cNvSpPr txBox="1"/>
          <p:nvPr>
            <p:ph idx="3" type="subTitle"/>
          </p:nvPr>
        </p:nvSpPr>
        <p:spPr>
          <a:xfrm>
            <a:off x="3352850" y="3955700"/>
            <a:ext cx="24384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4" name="Google Shape;294;p24"/>
          <p:cNvSpPr txBox="1"/>
          <p:nvPr>
            <p:ph idx="4" type="subTitle"/>
          </p:nvPr>
        </p:nvSpPr>
        <p:spPr>
          <a:xfrm>
            <a:off x="3352850" y="3446000"/>
            <a:ext cx="24384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95" name="Google Shape;295;p24"/>
          <p:cNvSpPr txBox="1"/>
          <p:nvPr>
            <p:ph idx="5" type="subTitle"/>
          </p:nvPr>
        </p:nvSpPr>
        <p:spPr>
          <a:xfrm>
            <a:off x="6212000" y="2679350"/>
            <a:ext cx="24384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p24"/>
          <p:cNvSpPr txBox="1"/>
          <p:nvPr>
            <p:ph idx="6" type="subTitle"/>
          </p:nvPr>
        </p:nvSpPr>
        <p:spPr>
          <a:xfrm>
            <a:off x="6212000" y="2169650"/>
            <a:ext cx="24384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97" name="Google Shape;29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2">
  <p:cSld name="CUSTOM_11">
    <p:spTree>
      <p:nvGrpSpPr>
        <p:cNvPr id="298" name="Shape 298"/>
        <p:cNvGrpSpPr/>
        <p:nvPr/>
      </p:nvGrpSpPr>
      <p:grpSpPr>
        <a:xfrm>
          <a:off x="0" y="0"/>
          <a:ext cx="0" cy="0"/>
          <a:chOff x="0" y="0"/>
          <a:chExt cx="0" cy="0"/>
        </a:xfrm>
      </p:grpSpPr>
      <p:sp>
        <p:nvSpPr>
          <p:cNvPr id="299" name="Google Shape;299;p25"/>
          <p:cNvSpPr/>
          <p:nvPr/>
        </p:nvSpPr>
        <p:spPr>
          <a:xfrm rot="5400000">
            <a:off x="7724200" y="393035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rot="5400000">
            <a:off x="7954219" y="416023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rot="5400000">
            <a:off x="8336847" y="454237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rot="5400000">
            <a:off x="-1248350" y="393035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rot="5400000">
            <a:off x="-1018331" y="416023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rot="5400000">
            <a:off x="-635703" y="454237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rot="5400000">
            <a:off x="6065525" y="-1236800"/>
            <a:ext cx="2147100" cy="214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250760" y="-1051835"/>
            <a:ext cx="1776900" cy="1776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rot="5400000">
            <a:off x="6558459" y="-744478"/>
            <a:ext cx="1160700" cy="1161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rot="5400000">
            <a:off x="1099325" y="-1236800"/>
            <a:ext cx="2147100" cy="214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rot="5400000">
            <a:off x="1284560" y="-1051835"/>
            <a:ext cx="1776900" cy="1776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rot="5400000">
            <a:off x="1592259" y="-744478"/>
            <a:ext cx="1160700" cy="1161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2" name="Google Shape;312;p25"/>
          <p:cNvSpPr txBox="1"/>
          <p:nvPr>
            <p:ph idx="1" type="subTitle"/>
          </p:nvPr>
        </p:nvSpPr>
        <p:spPr>
          <a:xfrm>
            <a:off x="435225" y="3809750"/>
            <a:ext cx="26742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3" name="Google Shape;313;p25"/>
          <p:cNvSpPr txBox="1"/>
          <p:nvPr>
            <p:ph idx="2" type="subTitle"/>
          </p:nvPr>
        </p:nvSpPr>
        <p:spPr>
          <a:xfrm>
            <a:off x="435225" y="3323875"/>
            <a:ext cx="26742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14" name="Google Shape;314;p25"/>
          <p:cNvSpPr txBox="1"/>
          <p:nvPr>
            <p:ph idx="3" type="subTitle"/>
          </p:nvPr>
        </p:nvSpPr>
        <p:spPr>
          <a:xfrm>
            <a:off x="3234900" y="3809750"/>
            <a:ext cx="26742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5" name="Google Shape;315;p25"/>
          <p:cNvSpPr txBox="1"/>
          <p:nvPr>
            <p:ph idx="4" type="subTitle"/>
          </p:nvPr>
        </p:nvSpPr>
        <p:spPr>
          <a:xfrm>
            <a:off x="3234900" y="3323875"/>
            <a:ext cx="26742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16" name="Google Shape;316;p25"/>
          <p:cNvSpPr txBox="1"/>
          <p:nvPr>
            <p:ph idx="5" type="subTitle"/>
          </p:nvPr>
        </p:nvSpPr>
        <p:spPr>
          <a:xfrm>
            <a:off x="6034825" y="3809750"/>
            <a:ext cx="26742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7" name="Google Shape;317;p25"/>
          <p:cNvSpPr txBox="1"/>
          <p:nvPr>
            <p:ph idx="6" type="subTitle"/>
          </p:nvPr>
        </p:nvSpPr>
        <p:spPr>
          <a:xfrm>
            <a:off x="6034825" y="3323875"/>
            <a:ext cx="26742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18" name="Google Shape;31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3">
  <p:cSld name="CUSTOM_11_1">
    <p:spTree>
      <p:nvGrpSpPr>
        <p:cNvPr id="319" name="Shape 319"/>
        <p:cNvGrpSpPr/>
        <p:nvPr/>
      </p:nvGrpSpPr>
      <p:grpSpPr>
        <a:xfrm>
          <a:off x="0" y="0"/>
          <a:ext cx="0" cy="0"/>
          <a:chOff x="0" y="0"/>
          <a:chExt cx="0" cy="0"/>
        </a:xfrm>
      </p:grpSpPr>
      <p:sp>
        <p:nvSpPr>
          <p:cNvPr id="320" name="Google Shape;320;p2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1" name="Google Shape;321;p26"/>
          <p:cNvSpPr txBox="1"/>
          <p:nvPr>
            <p:ph idx="1" type="subTitle"/>
          </p:nvPr>
        </p:nvSpPr>
        <p:spPr>
          <a:xfrm>
            <a:off x="5429000" y="1736625"/>
            <a:ext cx="30021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2" name="Google Shape;322;p26"/>
          <p:cNvSpPr txBox="1"/>
          <p:nvPr>
            <p:ph idx="2" type="subTitle"/>
          </p:nvPr>
        </p:nvSpPr>
        <p:spPr>
          <a:xfrm>
            <a:off x="5429000" y="1365825"/>
            <a:ext cx="30021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23" name="Google Shape;323;p26"/>
          <p:cNvSpPr txBox="1"/>
          <p:nvPr>
            <p:ph idx="3" type="subTitle"/>
          </p:nvPr>
        </p:nvSpPr>
        <p:spPr>
          <a:xfrm>
            <a:off x="5429000" y="3010700"/>
            <a:ext cx="30021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4" name="Google Shape;324;p26"/>
          <p:cNvSpPr txBox="1"/>
          <p:nvPr>
            <p:ph idx="4" type="subTitle"/>
          </p:nvPr>
        </p:nvSpPr>
        <p:spPr>
          <a:xfrm>
            <a:off x="5429000" y="2639888"/>
            <a:ext cx="30021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25" name="Google Shape;325;p26"/>
          <p:cNvSpPr txBox="1"/>
          <p:nvPr>
            <p:ph idx="5" type="subTitle"/>
          </p:nvPr>
        </p:nvSpPr>
        <p:spPr>
          <a:xfrm>
            <a:off x="5429000" y="4121425"/>
            <a:ext cx="30021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6" name="Google Shape;326;p26"/>
          <p:cNvSpPr txBox="1"/>
          <p:nvPr>
            <p:ph idx="6" type="subTitle"/>
          </p:nvPr>
        </p:nvSpPr>
        <p:spPr>
          <a:xfrm>
            <a:off x="5429000" y="3750625"/>
            <a:ext cx="30021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27" name="Google Shape;327;p26"/>
          <p:cNvSpPr/>
          <p:nvPr/>
        </p:nvSpPr>
        <p:spPr>
          <a:xfrm rot="5400000">
            <a:off x="-1239075" y="359960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rot="5400000">
            <a:off x="-1009056" y="382948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rot="5400000">
            <a:off x="-626428" y="421162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rot="5400000">
            <a:off x="8110425" y="-984500"/>
            <a:ext cx="2032200" cy="2032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rot="5400000">
            <a:off x="8285758" y="-809433"/>
            <a:ext cx="1681800" cy="168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rot="5400000">
            <a:off x="8576784" y="-518407"/>
            <a:ext cx="1098900" cy="1099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1">
  <p:cSld name="CUSTOM_1">
    <p:spTree>
      <p:nvGrpSpPr>
        <p:cNvPr id="334" name="Shape 334"/>
        <p:cNvGrpSpPr/>
        <p:nvPr/>
      </p:nvGrpSpPr>
      <p:grpSpPr>
        <a:xfrm>
          <a:off x="0" y="0"/>
          <a:ext cx="0" cy="0"/>
          <a:chOff x="0" y="0"/>
          <a:chExt cx="0" cy="0"/>
        </a:xfrm>
      </p:grpSpPr>
      <p:sp>
        <p:nvSpPr>
          <p:cNvPr id="335" name="Google Shape;335;p27"/>
          <p:cNvSpPr/>
          <p:nvPr/>
        </p:nvSpPr>
        <p:spPr>
          <a:xfrm>
            <a:off x="7109200" y="-1128476"/>
            <a:ext cx="3730200" cy="3730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7430543" y="-807132"/>
            <a:ext cx="3087600" cy="3087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7965564" y="-272208"/>
            <a:ext cx="2016600" cy="2018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1214165" y="-1077263"/>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843988" y="-707153"/>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1" name="Google Shape;341;p27"/>
          <p:cNvSpPr txBox="1"/>
          <p:nvPr>
            <p:ph idx="1" type="subTitle"/>
          </p:nvPr>
        </p:nvSpPr>
        <p:spPr>
          <a:xfrm>
            <a:off x="1199875" y="2121225"/>
            <a:ext cx="28854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2" name="Google Shape;342;p27"/>
          <p:cNvSpPr txBox="1"/>
          <p:nvPr>
            <p:ph idx="2" type="subTitle"/>
          </p:nvPr>
        </p:nvSpPr>
        <p:spPr>
          <a:xfrm>
            <a:off x="1081550" y="1750425"/>
            <a:ext cx="31221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43" name="Google Shape;343;p27"/>
          <p:cNvSpPr txBox="1"/>
          <p:nvPr>
            <p:ph idx="3" type="subTitle"/>
          </p:nvPr>
        </p:nvSpPr>
        <p:spPr>
          <a:xfrm>
            <a:off x="4938625" y="2121225"/>
            <a:ext cx="31257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4" name="Google Shape;344;p27"/>
          <p:cNvSpPr txBox="1"/>
          <p:nvPr>
            <p:ph idx="4" type="subTitle"/>
          </p:nvPr>
        </p:nvSpPr>
        <p:spPr>
          <a:xfrm>
            <a:off x="4938625" y="1750425"/>
            <a:ext cx="31257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45" name="Google Shape;345;p27"/>
          <p:cNvSpPr txBox="1"/>
          <p:nvPr>
            <p:ph idx="5" type="subTitle"/>
          </p:nvPr>
        </p:nvSpPr>
        <p:spPr>
          <a:xfrm>
            <a:off x="1081625" y="4121424"/>
            <a:ext cx="31221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6" name="Google Shape;346;p27"/>
          <p:cNvSpPr txBox="1"/>
          <p:nvPr>
            <p:ph idx="6" type="subTitle"/>
          </p:nvPr>
        </p:nvSpPr>
        <p:spPr>
          <a:xfrm>
            <a:off x="1081625" y="3750625"/>
            <a:ext cx="31221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47" name="Google Shape;347;p27"/>
          <p:cNvSpPr txBox="1"/>
          <p:nvPr>
            <p:ph idx="7" type="subTitle"/>
          </p:nvPr>
        </p:nvSpPr>
        <p:spPr>
          <a:xfrm>
            <a:off x="4938625" y="4121425"/>
            <a:ext cx="31257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8" name="Google Shape;348;p27"/>
          <p:cNvSpPr txBox="1"/>
          <p:nvPr>
            <p:ph idx="8" type="subTitle"/>
          </p:nvPr>
        </p:nvSpPr>
        <p:spPr>
          <a:xfrm>
            <a:off x="4938625" y="3750625"/>
            <a:ext cx="31257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49" name="Google Shape;34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
  <p:cSld name="CUSTOM_2">
    <p:spTree>
      <p:nvGrpSpPr>
        <p:cNvPr id="350" name="Shape 350"/>
        <p:cNvGrpSpPr/>
        <p:nvPr/>
      </p:nvGrpSpPr>
      <p:grpSpPr>
        <a:xfrm>
          <a:off x="0" y="0"/>
          <a:ext cx="0" cy="0"/>
          <a:chOff x="0" y="0"/>
          <a:chExt cx="0" cy="0"/>
        </a:xfrm>
      </p:grpSpPr>
      <p:sp>
        <p:nvSpPr>
          <p:cNvPr id="351" name="Google Shape;351;p28"/>
          <p:cNvSpPr/>
          <p:nvPr/>
        </p:nvSpPr>
        <p:spPr>
          <a:xfrm rot="5400000">
            <a:off x="6971700" y="-985700"/>
            <a:ext cx="2572500" cy="257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rot="5400000">
            <a:off x="7193471" y="-764071"/>
            <a:ext cx="2129100" cy="2129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rot="5400000">
            <a:off x="7562236" y="-395970"/>
            <a:ext cx="1390500" cy="1392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rot="5400000">
            <a:off x="-840725" y="-1598875"/>
            <a:ext cx="3372600" cy="33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rot="5400000">
            <a:off x="-473671" y="-1308329"/>
            <a:ext cx="2791200" cy="2791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rot="5400000">
            <a:off x="-66477" y="-825636"/>
            <a:ext cx="1823100" cy="1825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rot="5400000">
            <a:off x="8301775" y="4121425"/>
            <a:ext cx="2017500" cy="201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rot="5400000">
            <a:off x="8475661" y="4295239"/>
            <a:ext cx="1669800" cy="1669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rot="5400000">
            <a:off x="8764872" y="4583880"/>
            <a:ext cx="1090500" cy="1092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8"/>
          <p:cNvSpPr txBox="1"/>
          <p:nvPr>
            <p:ph idx="1" type="subTitle"/>
          </p:nvPr>
        </p:nvSpPr>
        <p:spPr>
          <a:xfrm>
            <a:off x="304213" y="2318661"/>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2" name="Google Shape;362;p28"/>
          <p:cNvSpPr txBox="1"/>
          <p:nvPr>
            <p:ph idx="2" type="subTitle"/>
          </p:nvPr>
        </p:nvSpPr>
        <p:spPr>
          <a:xfrm>
            <a:off x="304213" y="1917075"/>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63" name="Google Shape;363;p28"/>
          <p:cNvSpPr txBox="1"/>
          <p:nvPr>
            <p:ph idx="3" type="subTitle"/>
          </p:nvPr>
        </p:nvSpPr>
        <p:spPr>
          <a:xfrm>
            <a:off x="3179875" y="2318660"/>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4" name="Google Shape;364;p28"/>
          <p:cNvSpPr txBox="1"/>
          <p:nvPr>
            <p:ph idx="4" type="subTitle"/>
          </p:nvPr>
        </p:nvSpPr>
        <p:spPr>
          <a:xfrm>
            <a:off x="3179875" y="1917075"/>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65" name="Google Shape;365;p28"/>
          <p:cNvSpPr txBox="1"/>
          <p:nvPr>
            <p:ph idx="5" type="subTitle"/>
          </p:nvPr>
        </p:nvSpPr>
        <p:spPr>
          <a:xfrm>
            <a:off x="6055188" y="2318661"/>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6" name="Google Shape;366;p28"/>
          <p:cNvSpPr txBox="1"/>
          <p:nvPr>
            <p:ph idx="6" type="subTitle"/>
          </p:nvPr>
        </p:nvSpPr>
        <p:spPr>
          <a:xfrm>
            <a:off x="6055188" y="1917075"/>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67" name="Google Shape;367;p28"/>
          <p:cNvSpPr txBox="1"/>
          <p:nvPr>
            <p:ph idx="7" type="subTitle"/>
          </p:nvPr>
        </p:nvSpPr>
        <p:spPr>
          <a:xfrm>
            <a:off x="304213" y="4154652"/>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8" name="Google Shape;368;p28"/>
          <p:cNvSpPr txBox="1"/>
          <p:nvPr>
            <p:ph idx="8" type="subTitle"/>
          </p:nvPr>
        </p:nvSpPr>
        <p:spPr>
          <a:xfrm>
            <a:off x="304213" y="3750629"/>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69" name="Google Shape;369;p28"/>
          <p:cNvSpPr txBox="1"/>
          <p:nvPr>
            <p:ph idx="9" type="subTitle"/>
          </p:nvPr>
        </p:nvSpPr>
        <p:spPr>
          <a:xfrm>
            <a:off x="3179875" y="4154650"/>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0" name="Google Shape;370;p28"/>
          <p:cNvSpPr txBox="1"/>
          <p:nvPr>
            <p:ph idx="13" type="subTitle"/>
          </p:nvPr>
        </p:nvSpPr>
        <p:spPr>
          <a:xfrm>
            <a:off x="3179875" y="3750627"/>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71" name="Google Shape;371;p28"/>
          <p:cNvSpPr txBox="1"/>
          <p:nvPr>
            <p:ph idx="14" type="subTitle"/>
          </p:nvPr>
        </p:nvSpPr>
        <p:spPr>
          <a:xfrm>
            <a:off x="6055188" y="4154652"/>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2" name="Google Shape;372;p28"/>
          <p:cNvSpPr txBox="1"/>
          <p:nvPr>
            <p:ph idx="15" type="subTitle"/>
          </p:nvPr>
        </p:nvSpPr>
        <p:spPr>
          <a:xfrm>
            <a:off x="6055188" y="3750629"/>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73" name="Google Shape;37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374" name="Shape 374"/>
        <p:cNvGrpSpPr/>
        <p:nvPr/>
      </p:nvGrpSpPr>
      <p:grpSpPr>
        <a:xfrm>
          <a:off x="0" y="0"/>
          <a:ext cx="0" cy="0"/>
          <a:chOff x="0" y="0"/>
          <a:chExt cx="0" cy="0"/>
        </a:xfrm>
      </p:grpSpPr>
      <p:sp>
        <p:nvSpPr>
          <p:cNvPr id="375" name="Google Shape;375;p29"/>
          <p:cNvSpPr/>
          <p:nvPr/>
        </p:nvSpPr>
        <p:spPr>
          <a:xfrm rot="5400000">
            <a:off x="2512537" y="3317988"/>
            <a:ext cx="4119000" cy="411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rot="5400000">
            <a:off x="2867494" y="3672831"/>
            <a:ext cx="3409200" cy="3409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rot="5400000">
            <a:off x="3458205" y="4262726"/>
            <a:ext cx="2226900" cy="2228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rot="5400000">
            <a:off x="772420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rot="5400000">
            <a:off x="7954219"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rot="5400000">
            <a:off x="8336847"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rot="5400000">
            <a:off x="-124835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rot="5400000">
            <a:off x="-1018331"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rot="5400000">
            <a:off x="-635703"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txBox="1"/>
          <p:nvPr>
            <p:ph hasCustomPrompt="1" type="title"/>
          </p:nvPr>
        </p:nvSpPr>
        <p:spPr>
          <a:xfrm>
            <a:off x="2734563" y="1198108"/>
            <a:ext cx="35985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385" name="Google Shape;385;p29"/>
          <p:cNvSpPr txBox="1"/>
          <p:nvPr>
            <p:ph idx="1" type="subTitle"/>
          </p:nvPr>
        </p:nvSpPr>
        <p:spPr>
          <a:xfrm>
            <a:off x="2734563" y="1684706"/>
            <a:ext cx="3598500" cy="30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6" name="Google Shape;386;p29"/>
          <p:cNvSpPr txBox="1"/>
          <p:nvPr>
            <p:ph hasCustomPrompt="1" idx="2" type="title"/>
          </p:nvPr>
        </p:nvSpPr>
        <p:spPr>
          <a:xfrm>
            <a:off x="511563" y="3118958"/>
            <a:ext cx="35985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387" name="Google Shape;387;p29"/>
          <p:cNvSpPr txBox="1"/>
          <p:nvPr>
            <p:ph idx="3" type="subTitle"/>
          </p:nvPr>
        </p:nvSpPr>
        <p:spPr>
          <a:xfrm>
            <a:off x="511563" y="3605507"/>
            <a:ext cx="3598500" cy="30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8" name="Google Shape;388;p29"/>
          <p:cNvSpPr txBox="1"/>
          <p:nvPr>
            <p:ph hasCustomPrompt="1" idx="4" type="title"/>
          </p:nvPr>
        </p:nvSpPr>
        <p:spPr>
          <a:xfrm>
            <a:off x="5033938" y="3118958"/>
            <a:ext cx="35985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389" name="Google Shape;389;p29"/>
          <p:cNvSpPr txBox="1"/>
          <p:nvPr>
            <p:ph idx="5" type="subTitle"/>
          </p:nvPr>
        </p:nvSpPr>
        <p:spPr>
          <a:xfrm>
            <a:off x="5033938" y="3605507"/>
            <a:ext cx="3598500" cy="30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0" name="Google Shape;39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CUSTOM_9">
    <p:spTree>
      <p:nvGrpSpPr>
        <p:cNvPr id="391" name="Shape 391"/>
        <p:cNvGrpSpPr/>
        <p:nvPr/>
      </p:nvGrpSpPr>
      <p:grpSpPr>
        <a:xfrm>
          <a:off x="0" y="0"/>
          <a:ext cx="0" cy="0"/>
          <a:chOff x="0" y="0"/>
          <a:chExt cx="0" cy="0"/>
        </a:xfrm>
      </p:grpSpPr>
      <p:sp>
        <p:nvSpPr>
          <p:cNvPr id="392" name="Google Shape;392;p30"/>
          <p:cNvSpPr/>
          <p:nvPr/>
        </p:nvSpPr>
        <p:spPr>
          <a:xfrm rot="2700000">
            <a:off x="-2992977" y="-2522795"/>
            <a:ext cx="10187005" cy="10187005"/>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2633289"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227812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7932727" y="-1286450"/>
            <a:ext cx="2860800" cy="286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8179181" y="-1039995"/>
            <a:ext cx="2367900" cy="236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8589516" y="-629735"/>
            <a:ext cx="1546800" cy="154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7406225" y="3967900"/>
            <a:ext cx="2283000" cy="2283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rot="10800000">
            <a:off x="7602921" y="4164596"/>
            <a:ext cx="1889700" cy="1889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948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7930373" y="4491989"/>
            <a:ext cx="1234500" cy="1235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txBox="1"/>
          <p:nvPr>
            <p:ph idx="1" type="subTitle"/>
          </p:nvPr>
        </p:nvSpPr>
        <p:spPr>
          <a:xfrm>
            <a:off x="713225" y="1859400"/>
            <a:ext cx="4691700" cy="105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800"/>
              <a:buNone/>
              <a:defRPr sz="18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2" name="Google Shape;402;p30"/>
          <p:cNvSpPr txBox="1"/>
          <p:nvPr>
            <p:ph type="title"/>
          </p:nvPr>
        </p:nvSpPr>
        <p:spPr>
          <a:xfrm>
            <a:off x="713225" y="2913300"/>
            <a:ext cx="4691700" cy="37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403" name="Google Shape;40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4"/>
          <p:cNvSpPr/>
          <p:nvPr/>
        </p:nvSpPr>
        <p:spPr>
          <a:xfrm rot="4290670">
            <a:off x="-882713" y="-804818"/>
            <a:ext cx="1715125" cy="1715125"/>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734910" y="-657060"/>
            <a:ext cx="1419600" cy="1419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488932" y="-411126"/>
            <a:ext cx="927300" cy="92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rot="5400000">
            <a:off x="8311775" y="4204225"/>
            <a:ext cx="1715100" cy="1715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8459515" y="4351965"/>
            <a:ext cx="1419600" cy="1419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705493" y="4597899"/>
            <a:ext cx="927300" cy="92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 name="Google Shape;48;p4"/>
          <p:cNvSpPr txBox="1"/>
          <p:nvPr>
            <p:ph idx="1" type="subTitle"/>
          </p:nvPr>
        </p:nvSpPr>
        <p:spPr>
          <a:xfrm>
            <a:off x="713225" y="1152475"/>
            <a:ext cx="7717800" cy="342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p:txBody>
      </p:sp>
      <p:sp>
        <p:nvSpPr>
          <p:cNvPr id="49" name="Google Shape;4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04" name="Shape 404"/>
        <p:cNvGrpSpPr/>
        <p:nvPr/>
      </p:nvGrpSpPr>
      <p:grpSpPr>
        <a:xfrm>
          <a:off x="0" y="0"/>
          <a:ext cx="0" cy="0"/>
          <a:chOff x="0" y="0"/>
          <a:chExt cx="0" cy="0"/>
        </a:xfrm>
      </p:grpSpPr>
      <p:sp>
        <p:nvSpPr>
          <p:cNvPr id="405" name="Google Shape;405;p31"/>
          <p:cNvSpPr/>
          <p:nvPr/>
        </p:nvSpPr>
        <p:spPr>
          <a:xfrm rot="5400000">
            <a:off x="7037550" y="1547800"/>
            <a:ext cx="2880000" cy="28800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rot="5400000">
            <a:off x="7285941" y="1795909"/>
            <a:ext cx="2383500" cy="2383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rot="5400000">
            <a:off x="7698677" y="2207947"/>
            <a:ext cx="1556700" cy="155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rot="5400000">
            <a:off x="569900" y="4296250"/>
            <a:ext cx="2384400" cy="2384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rot="5400000">
            <a:off x="775479" y="4501671"/>
            <a:ext cx="1973400" cy="1973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rot="5400000">
            <a:off x="1117074" y="4842937"/>
            <a:ext cx="1289100" cy="129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rot="5400000">
            <a:off x="-745475" y="-1400525"/>
            <a:ext cx="3372600" cy="33726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rot="5400000">
            <a:off x="-454621" y="-1109979"/>
            <a:ext cx="2791200" cy="2791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rot="5400000">
            <a:off x="28773" y="-627286"/>
            <a:ext cx="1823100" cy="1825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775650" y="155125"/>
            <a:ext cx="7655400" cy="4422300"/>
          </a:xfrm>
          <a:prstGeom prst="roundRect">
            <a:avLst>
              <a:gd fmla="val 16667" name="adj"/>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957375" y="346725"/>
            <a:ext cx="7292100" cy="4048500"/>
          </a:xfrm>
          <a:prstGeom prst="roundRect">
            <a:avLst>
              <a:gd fmla="val 16667" name="adj"/>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txBox="1"/>
          <p:nvPr>
            <p:ph type="title"/>
          </p:nvPr>
        </p:nvSpPr>
        <p:spPr>
          <a:xfrm>
            <a:off x="713225" y="539500"/>
            <a:ext cx="7717800" cy="61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7" name="Google Shape;417;p31"/>
          <p:cNvSpPr txBox="1"/>
          <p:nvPr>
            <p:ph idx="1" type="subTitle"/>
          </p:nvPr>
        </p:nvSpPr>
        <p:spPr>
          <a:xfrm>
            <a:off x="713100" y="1151850"/>
            <a:ext cx="7717800" cy="14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8" name="Google Shape;418;p31"/>
          <p:cNvSpPr txBox="1"/>
          <p:nvPr>
            <p:ph idx="2" type="subTitle"/>
          </p:nvPr>
        </p:nvSpPr>
        <p:spPr>
          <a:xfrm>
            <a:off x="713100" y="3758750"/>
            <a:ext cx="77178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b="1"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9" name="Google Shape;419;p31"/>
          <p:cNvSpPr txBox="1"/>
          <p:nvPr/>
        </p:nvSpPr>
        <p:spPr>
          <a:xfrm>
            <a:off x="1755450" y="3235700"/>
            <a:ext cx="5633100" cy="396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lang="en" sz="1200">
                <a:solidFill>
                  <a:schemeClr val="dk1"/>
                </a:solidFill>
                <a:latin typeface="DM Sans"/>
                <a:ea typeface="DM Sans"/>
                <a:cs typeface="DM Sans"/>
                <a:sym typeface="DM Sans"/>
              </a:rPr>
              <a:t>CREDITS: 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sz="1200">
              <a:solidFill>
                <a:schemeClr val="dk1"/>
              </a:solidFill>
              <a:latin typeface="Montserrat SemiBold"/>
              <a:ea typeface="Montserrat SemiBold"/>
              <a:cs typeface="Montserrat SemiBold"/>
              <a:sym typeface="Montserrat SemiBold"/>
            </a:endParaRPr>
          </a:p>
        </p:txBody>
      </p:sp>
      <p:sp>
        <p:nvSpPr>
          <p:cNvPr id="420" name="Google Shape;4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421" name="Shape 421"/>
        <p:cNvGrpSpPr/>
        <p:nvPr/>
      </p:nvGrpSpPr>
      <p:grpSpPr>
        <a:xfrm>
          <a:off x="0" y="0"/>
          <a:ext cx="0" cy="0"/>
          <a:chOff x="0" y="0"/>
          <a:chExt cx="0" cy="0"/>
        </a:xfrm>
      </p:grpSpPr>
      <p:sp>
        <p:nvSpPr>
          <p:cNvPr id="422" name="Google Shape;422;p32"/>
          <p:cNvSpPr/>
          <p:nvPr/>
        </p:nvSpPr>
        <p:spPr>
          <a:xfrm rot="5400000">
            <a:off x="-2228489" y="327425"/>
            <a:ext cx="4412100" cy="4412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rot="5400000">
            <a:off x="-1848100" y="707536"/>
            <a:ext cx="3651600" cy="3651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rot="5400000">
            <a:off x="-1216051" y="1338900"/>
            <a:ext cx="2385300" cy="238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rot="5400000">
            <a:off x="6960389" y="327425"/>
            <a:ext cx="4412100" cy="4412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rot="5400000">
            <a:off x="7340778" y="707536"/>
            <a:ext cx="3651600" cy="3651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rot="5400000">
            <a:off x="7972827" y="1338900"/>
            <a:ext cx="2385300" cy="238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
    <p:spTree>
      <p:nvGrpSpPr>
        <p:cNvPr id="429" name="Shape 429"/>
        <p:cNvGrpSpPr/>
        <p:nvPr/>
      </p:nvGrpSpPr>
      <p:grpSpPr>
        <a:xfrm>
          <a:off x="0" y="0"/>
          <a:ext cx="0" cy="0"/>
          <a:chOff x="0" y="0"/>
          <a:chExt cx="0" cy="0"/>
        </a:xfrm>
      </p:grpSpPr>
      <p:sp>
        <p:nvSpPr>
          <p:cNvPr id="430" name="Google Shape;430;p33"/>
          <p:cNvSpPr/>
          <p:nvPr/>
        </p:nvSpPr>
        <p:spPr>
          <a:xfrm rot="5400000">
            <a:off x="-2287450" y="2537575"/>
            <a:ext cx="4859400" cy="4859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rot="5400000">
            <a:off x="-1868503" y="2956227"/>
            <a:ext cx="4021800" cy="402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rot="5400000">
            <a:off x="-1172362" y="3651612"/>
            <a:ext cx="2627100" cy="2630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rot="5400000">
            <a:off x="6572050" y="-2447325"/>
            <a:ext cx="4859400" cy="4859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rot="5400000">
            <a:off x="6990997" y="-2028673"/>
            <a:ext cx="4021800" cy="402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rot="5400000">
            <a:off x="7687138" y="-1333288"/>
            <a:ext cx="2627100" cy="2630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
          <p:cNvSpPr/>
          <p:nvPr/>
        </p:nvSpPr>
        <p:spPr>
          <a:xfrm>
            <a:off x="2814625" y="3456974"/>
            <a:ext cx="3514800" cy="351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3117408" y="3759757"/>
            <a:ext cx="2909400" cy="2909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621526" y="4263785"/>
            <a:ext cx="1900200" cy="1901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7675850" y="-1265623"/>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898185" y="-1043288"/>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8268362" y="-673178"/>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436500" y="-1265623"/>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214165" y="-1043288"/>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843988" y="-673178"/>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5"/>
          <p:cNvSpPr txBox="1"/>
          <p:nvPr>
            <p:ph idx="1" type="subTitle"/>
          </p:nvPr>
        </p:nvSpPr>
        <p:spPr>
          <a:xfrm>
            <a:off x="1357325" y="3018975"/>
            <a:ext cx="25707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2" name="Google Shape;62;p5"/>
          <p:cNvSpPr txBox="1"/>
          <p:nvPr>
            <p:ph idx="2" type="subTitle"/>
          </p:nvPr>
        </p:nvSpPr>
        <p:spPr>
          <a:xfrm>
            <a:off x="1449425" y="2648163"/>
            <a:ext cx="23865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63" name="Google Shape;63;p5"/>
          <p:cNvSpPr txBox="1"/>
          <p:nvPr>
            <p:ph idx="3" type="subTitle"/>
          </p:nvPr>
        </p:nvSpPr>
        <p:spPr>
          <a:xfrm>
            <a:off x="5216100" y="3145650"/>
            <a:ext cx="25707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4" name="Google Shape;64;p5"/>
          <p:cNvSpPr txBox="1"/>
          <p:nvPr>
            <p:ph idx="4" type="subTitle"/>
          </p:nvPr>
        </p:nvSpPr>
        <p:spPr>
          <a:xfrm>
            <a:off x="5308175" y="2648163"/>
            <a:ext cx="23865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65" name="Google Shape;6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6"/>
          <p:cNvSpPr/>
          <p:nvPr/>
        </p:nvSpPr>
        <p:spPr>
          <a:xfrm rot="5400000">
            <a:off x="-1514950" y="-1668275"/>
            <a:ext cx="2926500" cy="29265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5400000">
            <a:off x="-1262461" y="-1416164"/>
            <a:ext cx="2421900" cy="2421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rot="5400000">
            <a:off x="-843038" y="-997011"/>
            <a:ext cx="1582200" cy="1583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rot="5400000">
            <a:off x="7797550" y="-1454625"/>
            <a:ext cx="2499300" cy="24993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rot="5400000">
            <a:off x="8013061" y="-1239336"/>
            <a:ext cx="2068500" cy="2068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rot="5400000">
            <a:off x="8371381" y="-881492"/>
            <a:ext cx="1351200" cy="1352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5400000">
            <a:off x="3617850" y="4559650"/>
            <a:ext cx="1908300" cy="19083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rot="5400000">
            <a:off x="3782574" y="4724026"/>
            <a:ext cx="1579200" cy="1579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rot="5400000">
            <a:off x="4055996" y="4997253"/>
            <a:ext cx="1031700" cy="1032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p:nvPr/>
        </p:nvSpPr>
        <p:spPr>
          <a:xfrm>
            <a:off x="7854200" y="4312450"/>
            <a:ext cx="1856100" cy="185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8014074" y="4472324"/>
            <a:ext cx="1536300" cy="15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8280256" y="4738458"/>
            <a:ext cx="1003500" cy="1004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8221588" y="-1240450"/>
            <a:ext cx="2404200" cy="240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8428683" y="-1033355"/>
            <a:ext cx="1989900" cy="1989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8773486" y="-688613"/>
            <a:ext cx="1299900" cy="1300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idx="1" type="subTitle"/>
          </p:nvPr>
        </p:nvSpPr>
        <p:spPr>
          <a:xfrm>
            <a:off x="713225" y="1582100"/>
            <a:ext cx="4696500" cy="255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p:txBody>
      </p:sp>
      <p:sp>
        <p:nvSpPr>
          <p:cNvPr id="86" name="Google Shape;86;p7"/>
          <p:cNvSpPr txBox="1"/>
          <p:nvPr>
            <p:ph type="title"/>
          </p:nvPr>
        </p:nvSpPr>
        <p:spPr>
          <a:xfrm>
            <a:off x="713225" y="1017150"/>
            <a:ext cx="4696500" cy="518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 name="Google Shape;8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sp>
        <p:nvSpPr>
          <p:cNvPr id="89" name="Google Shape;89;p8"/>
          <p:cNvSpPr/>
          <p:nvPr/>
        </p:nvSpPr>
        <p:spPr>
          <a:xfrm rot="10800000">
            <a:off x="1861364" y="900933"/>
            <a:ext cx="9112986" cy="3195342"/>
          </a:xfrm>
          <a:prstGeom prst="flowChartTerminator">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10800000">
            <a:off x="2041592" y="1086674"/>
            <a:ext cx="8634708" cy="2823876"/>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63398" y="-1616950"/>
            <a:ext cx="2860800" cy="286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16944" y="-1370495"/>
            <a:ext cx="2367900" cy="236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306609" y="-960235"/>
            <a:ext cx="1546800" cy="154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568948" y="4144975"/>
            <a:ext cx="2153400" cy="215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rot="5400000">
            <a:off x="754542" y="4330482"/>
            <a:ext cx="1782300" cy="1782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rot="5400000">
            <a:off x="1063288" y="4638890"/>
            <a:ext cx="1164300" cy="1165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7960238" y="-1019750"/>
            <a:ext cx="2601600" cy="260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8184355" y="-795633"/>
            <a:ext cx="2153400" cy="2153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8557498" y="-422556"/>
            <a:ext cx="1406700" cy="1407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txBox="1"/>
          <p:nvPr>
            <p:ph type="title"/>
          </p:nvPr>
        </p:nvSpPr>
        <p:spPr>
          <a:xfrm>
            <a:off x="3641173" y="1800200"/>
            <a:ext cx="4461900" cy="1240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1" name="Google Shape;10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9"/>
          <p:cNvSpPr/>
          <p:nvPr/>
        </p:nvSpPr>
        <p:spPr>
          <a:xfrm rot="2040244">
            <a:off x="5312612" y="-2522881"/>
            <a:ext cx="10187361" cy="10187361"/>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5672736"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6027905"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6551500" y="-1285875"/>
            <a:ext cx="7710300" cy="7715100"/>
          </a:xfrm>
          <a:prstGeom prst="ellipse">
            <a:avLst/>
          </a:prstGeom>
          <a:gradFill>
            <a:gsLst>
              <a:gs pos="0">
                <a:schemeClr val="lt1"/>
              </a:gs>
              <a:gs pos="100000">
                <a:srgbClr val="F0F0F3"/>
              </a:gs>
            </a:gsLst>
            <a:lin ang="5400700"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1436500" y="-1299598"/>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1214165" y="-1077263"/>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843988" y="-707153"/>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2235725" y="4224902"/>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2458060" y="4447237"/>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2828237" y="4817347"/>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txBox="1"/>
          <p:nvPr>
            <p:ph type="title"/>
          </p:nvPr>
        </p:nvSpPr>
        <p:spPr>
          <a:xfrm>
            <a:off x="713225" y="1345875"/>
            <a:ext cx="4103400" cy="1812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14" name="Google Shape;114;p9"/>
          <p:cNvSpPr txBox="1"/>
          <p:nvPr>
            <p:ph idx="1" type="subTitle"/>
          </p:nvPr>
        </p:nvSpPr>
        <p:spPr>
          <a:xfrm>
            <a:off x="713225" y="3322125"/>
            <a:ext cx="4103400" cy="4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5" name="Google Shape;11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10"/>
          <p:cNvSpPr txBox="1"/>
          <p:nvPr>
            <p:ph idx="1" type="body"/>
          </p:nvPr>
        </p:nvSpPr>
        <p:spPr>
          <a:xfrm>
            <a:off x="2590363" y="2269272"/>
            <a:ext cx="39555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b="1" sz="2400"/>
            </a:lvl1pPr>
          </a:lstStyle>
          <a:p/>
        </p:txBody>
      </p:sp>
      <p:sp>
        <p:nvSpPr>
          <p:cNvPr id="118" name="Google Shape;11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BECF0">
            <a:alpha val="4804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8119200" cy="47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Work Sans"/>
              <a:buNone/>
              <a:defRPr b="1" sz="2800">
                <a:solidFill>
                  <a:schemeClr val="dk1"/>
                </a:solidFill>
                <a:latin typeface="Work Sans"/>
                <a:ea typeface="Work Sans"/>
                <a:cs typeface="Work Sans"/>
                <a:sym typeface="Work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indent="-330200" lvl="1" marL="9144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indent="-330200" lvl="2" marL="13716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indent="-330200" lvl="3" marL="18288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indent="-330200" lvl="4" marL="22860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indent="-330200" lvl="5" marL="2743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indent="-330200" lvl="6" marL="32004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indent="-330200" lvl="7" marL="36576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indent="-330200" lvl="8" marL="4114800">
              <a:lnSpc>
                <a:spcPct val="115000"/>
              </a:lnSpc>
              <a:spcBef>
                <a:spcPts val="1600"/>
              </a:spcBef>
              <a:spcAft>
                <a:spcPts val="1600"/>
              </a:spcAft>
              <a:buClr>
                <a:schemeClr val="dk1"/>
              </a:buClr>
              <a:buSzPts val="1600"/>
              <a:buFont typeface="Nunito"/>
              <a:buChar char="■"/>
              <a:defRPr sz="1600">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Nunito"/>
                <a:ea typeface="Nunito"/>
                <a:cs typeface="Nunito"/>
                <a:sym typeface="Nunito"/>
              </a:defRPr>
            </a:lvl1pPr>
            <a:lvl2pPr lvl="1" algn="r">
              <a:buNone/>
              <a:defRPr sz="1300">
                <a:solidFill>
                  <a:schemeClr val="dk1"/>
                </a:solidFill>
                <a:latin typeface="Nunito"/>
                <a:ea typeface="Nunito"/>
                <a:cs typeface="Nunito"/>
                <a:sym typeface="Nunito"/>
              </a:defRPr>
            </a:lvl2pPr>
            <a:lvl3pPr lvl="2" algn="r">
              <a:buNone/>
              <a:defRPr sz="1300">
                <a:solidFill>
                  <a:schemeClr val="dk1"/>
                </a:solidFill>
                <a:latin typeface="Nunito"/>
                <a:ea typeface="Nunito"/>
                <a:cs typeface="Nunito"/>
                <a:sym typeface="Nunito"/>
              </a:defRPr>
            </a:lvl3pPr>
            <a:lvl4pPr lvl="3" algn="r">
              <a:buNone/>
              <a:defRPr sz="1300">
                <a:solidFill>
                  <a:schemeClr val="dk1"/>
                </a:solidFill>
                <a:latin typeface="Nunito"/>
                <a:ea typeface="Nunito"/>
                <a:cs typeface="Nunito"/>
                <a:sym typeface="Nunito"/>
              </a:defRPr>
            </a:lvl4pPr>
            <a:lvl5pPr lvl="4" algn="r">
              <a:buNone/>
              <a:defRPr sz="1300">
                <a:solidFill>
                  <a:schemeClr val="dk1"/>
                </a:solidFill>
                <a:latin typeface="Nunito"/>
                <a:ea typeface="Nunito"/>
                <a:cs typeface="Nunito"/>
                <a:sym typeface="Nunito"/>
              </a:defRPr>
            </a:lvl5pPr>
            <a:lvl6pPr lvl="5" algn="r">
              <a:buNone/>
              <a:defRPr sz="1300">
                <a:solidFill>
                  <a:schemeClr val="dk1"/>
                </a:solidFill>
                <a:latin typeface="Nunito"/>
                <a:ea typeface="Nunito"/>
                <a:cs typeface="Nunito"/>
                <a:sym typeface="Nunito"/>
              </a:defRPr>
            </a:lvl6pPr>
            <a:lvl7pPr lvl="6" algn="r">
              <a:buNone/>
              <a:defRPr sz="1300">
                <a:solidFill>
                  <a:schemeClr val="dk1"/>
                </a:solidFill>
                <a:latin typeface="Nunito"/>
                <a:ea typeface="Nunito"/>
                <a:cs typeface="Nunito"/>
                <a:sym typeface="Nunito"/>
              </a:defRPr>
            </a:lvl7pPr>
            <a:lvl8pPr lvl="7" algn="r">
              <a:buNone/>
              <a:defRPr sz="1300">
                <a:solidFill>
                  <a:schemeClr val="dk1"/>
                </a:solidFill>
                <a:latin typeface="Nunito"/>
                <a:ea typeface="Nunito"/>
                <a:cs typeface="Nunito"/>
                <a:sym typeface="Nunito"/>
              </a:defRPr>
            </a:lvl8pPr>
            <a:lvl9pPr lvl="8" algn="r">
              <a:buNone/>
              <a:defRPr sz="1300">
                <a:solidFill>
                  <a:schemeClr val="dk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hyperlink" Target="http://drive.google.com/file/d/1LyaZ4x9UOlzHm1yd11abwWnzVZezS9u6/view" TargetMode="Externa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drive.google.com/file/d/1HZ-jtR7E6AN7cbFmdour3XMDrH47kauW/view" TargetMode="Externa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drive.google.com/file/d/1NifekVhLqHZCmCGZu-sf85ZQ-cDEGDOw/view" TargetMode="External"/><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1.jp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hyperlink" Target="https://doi.org/10.1007/978-3-540-30552-1_8" TargetMode="External"/><Relationship Id="rId4" Type="http://schemas.openxmlformats.org/officeDocument/2006/relationships/hyperlink" Target="http://arxiv.org/abs/1507.0594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p:nvPr/>
        </p:nvSpPr>
        <p:spPr>
          <a:xfrm rot="10800000">
            <a:off x="564952" y="493491"/>
            <a:ext cx="8014086" cy="3153384"/>
          </a:xfrm>
          <a:prstGeom prst="flowChartTerminator">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rot="10800000">
            <a:off x="755431" y="683380"/>
            <a:ext cx="7623882" cy="2761020"/>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txBox="1"/>
          <p:nvPr>
            <p:ph type="ctrTitle"/>
          </p:nvPr>
        </p:nvSpPr>
        <p:spPr>
          <a:xfrm>
            <a:off x="1718413" y="1327848"/>
            <a:ext cx="5697900" cy="1484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3700">
                <a:latin typeface="Nunito"/>
                <a:ea typeface="Nunito"/>
                <a:cs typeface="Nunito"/>
                <a:sym typeface="Nunito"/>
              </a:rPr>
              <a:t>Programming &amp; Compiler Toolchain for Multi-Agent Systems</a:t>
            </a:r>
            <a:endParaRPr sz="3700">
              <a:latin typeface="Nunito"/>
              <a:ea typeface="Nunito"/>
              <a:cs typeface="Nunito"/>
              <a:sym typeface="Nunito"/>
            </a:endParaRPr>
          </a:p>
        </p:txBody>
      </p:sp>
      <p:sp>
        <p:nvSpPr>
          <p:cNvPr id="444" name="Google Shape;444;p34"/>
          <p:cNvSpPr txBox="1"/>
          <p:nvPr>
            <p:ph idx="1" type="subTitle"/>
          </p:nvPr>
        </p:nvSpPr>
        <p:spPr>
          <a:xfrm>
            <a:off x="564950" y="3734875"/>
            <a:ext cx="3204600" cy="12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Group 07</a:t>
            </a:r>
            <a:endParaRPr sz="1400"/>
          </a:p>
          <a:p>
            <a:pPr indent="0" lvl="0" marL="0" rtl="0" algn="l">
              <a:spcBef>
                <a:spcPts val="0"/>
              </a:spcBef>
              <a:spcAft>
                <a:spcPts val="0"/>
              </a:spcAft>
              <a:buNone/>
            </a:pPr>
            <a:r>
              <a:rPr lang="en" sz="1400"/>
              <a:t>E/17/398 Hashini Wijerathne </a:t>
            </a:r>
            <a:endParaRPr sz="1400"/>
          </a:p>
          <a:p>
            <a:pPr indent="0" lvl="0" marL="0" rtl="0" algn="l">
              <a:spcBef>
                <a:spcPts val="0"/>
              </a:spcBef>
              <a:spcAft>
                <a:spcPts val="0"/>
              </a:spcAft>
              <a:buNone/>
            </a:pPr>
            <a:r>
              <a:rPr lang="en" sz="1400"/>
              <a:t>E/17/159 Kavinaya Yogendran</a:t>
            </a:r>
            <a:endParaRPr sz="1400"/>
          </a:p>
          <a:p>
            <a:pPr indent="0" lvl="0" marL="0" rtl="0" algn="l">
              <a:spcBef>
                <a:spcPts val="0"/>
              </a:spcBef>
              <a:spcAft>
                <a:spcPts val="0"/>
              </a:spcAft>
              <a:buNone/>
            </a:pPr>
            <a:r>
              <a:rPr lang="en" sz="1400"/>
              <a:t>E/17/352 Isara Tillekeratne</a:t>
            </a:r>
            <a:endParaRPr sz="1400"/>
          </a:p>
        </p:txBody>
      </p:sp>
      <p:sp>
        <p:nvSpPr>
          <p:cNvPr id="445" name="Google Shape;445;p34"/>
          <p:cNvSpPr txBox="1"/>
          <p:nvPr/>
        </p:nvSpPr>
        <p:spPr>
          <a:xfrm>
            <a:off x="5639825" y="3734875"/>
            <a:ext cx="3204600" cy="1265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595F6B"/>
                </a:solidFill>
                <a:latin typeface="Nunito"/>
                <a:ea typeface="Nunito"/>
                <a:cs typeface="Nunito"/>
                <a:sym typeface="Nunito"/>
              </a:rPr>
              <a:t>Supervisors</a:t>
            </a:r>
            <a:endParaRPr>
              <a:solidFill>
                <a:srgbClr val="595F6B"/>
              </a:solidFill>
              <a:latin typeface="Nunito"/>
              <a:ea typeface="Nunito"/>
              <a:cs typeface="Nunito"/>
              <a:sym typeface="Nunito"/>
            </a:endParaRPr>
          </a:p>
          <a:p>
            <a:pPr indent="0" lvl="0" marL="0" rtl="0" algn="l">
              <a:lnSpc>
                <a:spcPct val="115000"/>
              </a:lnSpc>
              <a:spcBef>
                <a:spcPts val="0"/>
              </a:spcBef>
              <a:spcAft>
                <a:spcPts val="0"/>
              </a:spcAft>
              <a:buNone/>
            </a:pPr>
            <a:r>
              <a:rPr lang="en">
                <a:solidFill>
                  <a:srgbClr val="595F6B"/>
                </a:solidFill>
                <a:latin typeface="Nunito"/>
                <a:ea typeface="Nunito"/>
                <a:cs typeface="Nunito"/>
                <a:sym typeface="Nunito"/>
              </a:rPr>
              <a:t>Dr Isuru Nawinne </a:t>
            </a:r>
            <a:endParaRPr>
              <a:solidFill>
                <a:srgbClr val="595F6B"/>
              </a:solidFill>
              <a:latin typeface="Nunito"/>
              <a:ea typeface="Nunito"/>
              <a:cs typeface="Nunito"/>
              <a:sym typeface="Nunito"/>
            </a:endParaRPr>
          </a:p>
          <a:p>
            <a:pPr indent="0" lvl="0" marL="0" rtl="0" algn="l">
              <a:lnSpc>
                <a:spcPct val="115000"/>
              </a:lnSpc>
              <a:spcBef>
                <a:spcPts val="0"/>
              </a:spcBef>
              <a:spcAft>
                <a:spcPts val="0"/>
              </a:spcAft>
              <a:buNone/>
            </a:pPr>
            <a:r>
              <a:rPr lang="en">
                <a:solidFill>
                  <a:srgbClr val="595F6B"/>
                </a:solidFill>
                <a:latin typeface="Nunito"/>
                <a:ea typeface="Nunito"/>
                <a:cs typeface="Nunito"/>
                <a:sym typeface="Nunito"/>
              </a:rPr>
              <a:t>Dr Mahanama Wickramasinghe</a:t>
            </a:r>
            <a:endParaRPr>
              <a:solidFill>
                <a:srgbClr val="595F6B"/>
              </a:solidFill>
              <a:latin typeface="Nunito"/>
              <a:ea typeface="Nunito"/>
              <a:cs typeface="Nunito"/>
              <a:sym typeface="Nunito"/>
            </a:endParaRPr>
          </a:p>
          <a:p>
            <a:pPr indent="0" lvl="0" marL="0" rtl="0" algn="l">
              <a:lnSpc>
                <a:spcPct val="115000"/>
              </a:lnSpc>
              <a:spcBef>
                <a:spcPts val="0"/>
              </a:spcBef>
              <a:spcAft>
                <a:spcPts val="0"/>
              </a:spcAft>
              <a:buNone/>
            </a:pPr>
            <a:r>
              <a:rPr lang="en">
                <a:solidFill>
                  <a:srgbClr val="595F6B"/>
                </a:solidFill>
                <a:latin typeface="Nunito"/>
                <a:ea typeface="Nunito"/>
                <a:cs typeface="Nunito"/>
                <a:sym typeface="Nunito"/>
              </a:rPr>
              <a:t>Prof Roshan Ragel</a:t>
            </a:r>
            <a:endParaRPr>
              <a:solidFill>
                <a:srgbClr val="595F6B"/>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3"/>
          <p:cNvSpPr txBox="1"/>
          <p:nvPr>
            <p:ph type="title"/>
          </p:nvPr>
        </p:nvSpPr>
        <p:spPr>
          <a:xfrm>
            <a:off x="713100" y="90900"/>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Solution Architecture of the </a:t>
            </a:r>
            <a:r>
              <a:rPr lang="en">
                <a:latin typeface="Nunito"/>
                <a:ea typeface="Nunito"/>
                <a:cs typeface="Nunito"/>
                <a:sym typeface="Nunito"/>
              </a:rPr>
              <a:t>Existing Tool</a:t>
            </a:r>
            <a:endParaRPr>
              <a:latin typeface="Nunito"/>
              <a:ea typeface="Nunito"/>
              <a:cs typeface="Nunito"/>
              <a:sym typeface="Nunito"/>
            </a:endParaRPr>
          </a:p>
        </p:txBody>
      </p:sp>
      <p:pic>
        <p:nvPicPr>
          <p:cNvPr id="650" name="Google Shape;650;p43"/>
          <p:cNvPicPr preferRelativeResize="0"/>
          <p:nvPr/>
        </p:nvPicPr>
        <p:blipFill rotWithShape="1">
          <a:blip r:embed="rId3">
            <a:alphaModFix/>
          </a:blip>
          <a:srcRect b="0" l="13782" r="14243" t="0"/>
          <a:stretch/>
        </p:blipFill>
        <p:spPr>
          <a:xfrm>
            <a:off x="1770213" y="556075"/>
            <a:ext cx="5603574" cy="4377001"/>
          </a:xfrm>
          <a:prstGeom prst="rect">
            <a:avLst/>
          </a:prstGeom>
          <a:noFill/>
          <a:ln>
            <a:noFill/>
          </a:ln>
        </p:spPr>
      </p:pic>
      <p:sp>
        <p:nvSpPr>
          <p:cNvPr id="651" name="Google Shape;65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5" name="Shape 655"/>
        <p:cNvGrpSpPr/>
        <p:nvPr/>
      </p:nvGrpSpPr>
      <p:grpSpPr>
        <a:xfrm>
          <a:off x="0" y="0"/>
          <a:ext cx="0" cy="0"/>
          <a:chOff x="0" y="0"/>
          <a:chExt cx="0" cy="0"/>
        </a:xfrm>
      </p:grpSpPr>
      <p:sp>
        <p:nvSpPr>
          <p:cNvPr id="656" name="Google Shape;656;p44"/>
          <p:cNvSpPr/>
          <p:nvPr/>
        </p:nvSpPr>
        <p:spPr>
          <a:xfrm>
            <a:off x="313200" y="972550"/>
            <a:ext cx="8517600" cy="960900"/>
          </a:xfrm>
          <a:prstGeom prst="round2SameRect">
            <a:avLst>
              <a:gd fmla="val 0" name="adj1"/>
              <a:gd fmla="val 0" name="adj2"/>
            </a:avLst>
          </a:prstGeom>
          <a:solidFill>
            <a:srgbClr val="49D691">
              <a:alpha val="20980"/>
            </a:srgbClr>
          </a:solidFill>
          <a:ln>
            <a:noFill/>
          </a:ln>
        </p:spPr>
        <p:txBody>
          <a:bodyPr anchorCtr="0" anchor="ctr" bIns="91425" lIns="365750" spcFirstLastPara="1" rIns="274300" wrap="square" tIns="91425">
            <a:noAutofit/>
          </a:bodyPr>
          <a:lstStyle/>
          <a:p>
            <a:pPr indent="0" lvl="0" marL="0" rtl="0" algn="l">
              <a:lnSpc>
                <a:spcPct val="100000"/>
              </a:lnSpc>
              <a:spcBef>
                <a:spcPts val="0"/>
              </a:spcBef>
              <a:spcAft>
                <a:spcPts val="0"/>
              </a:spcAft>
              <a:buNone/>
            </a:pPr>
            <a:r>
              <a:t/>
            </a:r>
            <a:endParaRPr>
              <a:solidFill>
                <a:srgbClr val="FFFFFF"/>
              </a:solidFill>
              <a:latin typeface="Calibri"/>
              <a:ea typeface="Calibri"/>
              <a:cs typeface="Calibri"/>
              <a:sym typeface="Calibri"/>
            </a:endParaRPr>
          </a:p>
        </p:txBody>
      </p:sp>
      <p:sp>
        <p:nvSpPr>
          <p:cNvPr id="657" name="Google Shape;657;p44"/>
          <p:cNvSpPr/>
          <p:nvPr/>
        </p:nvSpPr>
        <p:spPr>
          <a:xfrm>
            <a:off x="313200" y="1933731"/>
            <a:ext cx="8517600" cy="960900"/>
          </a:xfrm>
          <a:prstGeom prst="round2SameRect">
            <a:avLst>
              <a:gd fmla="val 0" name="adj1"/>
              <a:gd fmla="val 0" name="adj2"/>
            </a:avLst>
          </a:prstGeom>
          <a:solidFill>
            <a:srgbClr val="36C0C3">
              <a:alpha val="20780"/>
            </a:srgbClr>
          </a:solidFill>
          <a:ln>
            <a:noFill/>
          </a:ln>
        </p:spPr>
        <p:txBody>
          <a:bodyPr anchorCtr="0" anchor="ctr" bIns="91425" lIns="365750" spcFirstLastPara="1" rIns="274300"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658" name="Google Shape;658;p44"/>
          <p:cNvSpPr/>
          <p:nvPr/>
        </p:nvSpPr>
        <p:spPr>
          <a:xfrm>
            <a:off x="313200" y="2894712"/>
            <a:ext cx="8517600" cy="960900"/>
          </a:xfrm>
          <a:prstGeom prst="round2SameRect">
            <a:avLst>
              <a:gd fmla="val 0" name="adj1"/>
              <a:gd fmla="val 0" name="adj2"/>
            </a:avLst>
          </a:prstGeom>
          <a:solidFill>
            <a:srgbClr val="52ABD9">
              <a:alpha val="20780"/>
            </a:srgbClr>
          </a:solidFill>
          <a:ln>
            <a:noFill/>
          </a:ln>
        </p:spPr>
        <p:txBody>
          <a:bodyPr anchorCtr="0" anchor="ctr" bIns="91425" lIns="365750" spcFirstLastPara="1" rIns="274300"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659" name="Google Shape;659;p44"/>
          <p:cNvSpPr/>
          <p:nvPr/>
        </p:nvSpPr>
        <p:spPr>
          <a:xfrm>
            <a:off x="313200" y="3855801"/>
            <a:ext cx="8517600" cy="960900"/>
          </a:xfrm>
          <a:prstGeom prst="round2SameRect">
            <a:avLst>
              <a:gd fmla="val 0" name="adj1"/>
              <a:gd fmla="val 0" name="adj2"/>
            </a:avLst>
          </a:prstGeom>
          <a:solidFill>
            <a:srgbClr val="73849B">
              <a:alpha val="20780"/>
            </a:srgbClr>
          </a:solidFill>
          <a:ln>
            <a:noFill/>
          </a:ln>
        </p:spPr>
        <p:txBody>
          <a:bodyPr anchorCtr="0" anchor="ctr" bIns="91425" lIns="365750" spcFirstLastPara="1" rIns="274300"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660" name="Google Shape;660;p44"/>
          <p:cNvSpPr/>
          <p:nvPr/>
        </p:nvSpPr>
        <p:spPr>
          <a:xfrm>
            <a:off x="541357" y="1143607"/>
            <a:ext cx="3802500" cy="6189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Block-based visual programming doesn’t support complex behaviours</a:t>
            </a:r>
            <a:endParaRPr b="1">
              <a:solidFill>
                <a:srgbClr val="FFFFFF"/>
              </a:solidFill>
              <a:latin typeface="Nunito"/>
              <a:ea typeface="Nunito"/>
              <a:cs typeface="Nunito"/>
              <a:sym typeface="Nunito"/>
            </a:endParaRPr>
          </a:p>
        </p:txBody>
      </p:sp>
      <p:sp>
        <p:nvSpPr>
          <p:cNvPr id="661" name="Google Shape;661;p44"/>
          <p:cNvSpPr/>
          <p:nvPr/>
        </p:nvSpPr>
        <p:spPr>
          <a:xfrm>
            <a:off x="4800000" y="1143592"/>
            <a:ext cx="3802500" cy="13398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Modify existing blocks, design &amp; build new blocks. Enable users to create complex behaviours by integrating low level blocks and save for later use</a:t>
            </a:r>
            <a:endParaRPr b="1">
              <a:solidFill>
                <a:srgbClr val="FFFFFF"/>
              </a:solidFill>
              <a:latin typeface="Nunito"/>
              <a:ea typeface="Nunito"/>
              <a:cs typeface="Nunito"/>
              <a:sym typeface="Nunito"/>
            </a:endParaRPr>
          </a:p>
        </p:txBody>
      </p:sp>
      <p:sp>
        <p:nvSpPr>
          <p:cNvPr id="662" name="Google Shape;662;p44"/>
          <p:cNvSpPr/>
          <p:nvPr/>
        </p:nvSpPr>
        <p:spPr>
          <a:xfrm>
            <a:off x="541532" y="2585166"/>
            <a:ext cx="3802500" cy="618900"/>
          </a:xfrm>
          <a:prstGeom prst="roundRect">
            <a:avLst>
              <a:gd fmla="val 16667" name="adj"/>
            </a:avLst>
          </a:prstGeom>
          <a:solidFill>
            <a:srgbClr val="36C0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Doesn’t support programming virtual robots</a:t>
            </a:r>
            <a:endParaRPr b="1">
              <a:solidFill>
                <a:srgbClr val="FFFFFF"/>
              </a:solidFill>
              <a:latin typeface="Nunito"/>
              <a:ea typeface="Nunito"/>
              <a:cs typeface="Nunito"/>
              <a:sym typeface="Nunito"/>
            </a:endParaRPr>
          </a:p>
        </p:txBody>
      </p:sp>
      <p:sp>
        <p:nvSpPr>
          <p:cNvPr id="663" name="Google Shape;663;p44"/>
          <p:cNvSpPr/>
          <p:nvPr/>
        </p:nvSpPr>
        <p:spPr>
          <a:xfrm>
            <a:off x="4800185" y="2585166"/>
            <a:ext cx="3802500" cy="618900"/>
          </a:xfrm>
          <a:prstGeom prst="roundRect">
            <a:avLst>
              <a:gd fmla="val 16667" name="adj"/>
            </a:avLst>
          </a:prstGeom>
          <a:solidFill>
            <a:srgbClr val="36C0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Parallel</a:t>
            </a:r>
            <a:r>
              <a:rPr b="1" lang="en">
                <a:solidFill>
                  <a:srgbClr val="FFFFFF"/>
                </a:solidFill>
                <a:latin typeface="Nunito"/>
                <a:ea typeface="Nunito"/>
                <a:cs typeface="Nunito"/>
                <a:sym typeface="Nunito"/>
              </a:rPr>
              <a:t> code generation in Java to program virtual robots in simulation environment</a:t>
            </a:r>
            <a:endParaRPr b="1">
              <a:solidFill>
                <a:srgbClr val="FFFFFF"/>
              </a:solidFill>
              <a:latin typeface="Nunito"/>
              <a:ea typeface="Nunito"/>
              <a:cs typeface="Nunito"/>
              <a:sym typeface="Nunito"/>
            </a:endParaRPr>
          </a:p>
        </p:txBody>
      </p:sp>
      <p:sp>
        <p:nvSpPr>
          <p:cNvPr id="664" name="Google Shape;664;p44"/>
          <p:cNvSpPr/>
          <p:nvPr/>
        </p:nvSpPr>
        <p:spPr>
          <a:xfrm>
            <a:off x="4800042" y="3306016"/>
            <a:ext cx="1871100" cy="618900"/>
          </a:xfrm>
          <a:prstGeom prst="roundRect">
            <a:avLst>
              <a:gd fmla="val 16667" name="adj"/>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User convenience MQTT messaging</a:t>
            </a:r>
            <a:endParaRPr b="1">
              <a:solidFill>
                <a:srgbClr val="FFFFFF"/>
              </a:solidFill>
              <a:latin typeface="Nunito"/>
              <a:ea typeface="Nunito"/>
              <a:cs typeface="Nunito"/>
              <a:sym typeface="Nunito"/>
            </a:endParaRPr>
          </a:p>
        </p:txBody>
      </p:sp>
      <p:sp>
        <p:nvSpPr>
          <p:cNvPr id="665" name="Google Shape;665;p44"/>
          <p:cNvSpPr/>
          <p:nvPr/>
        </p:nvSpPr>
        <p:spPr>
          <a:xfrm>
            <a:off x="6731359" y="3306016"/>
            <a:ext cx="1871100" cy="618900"/>
          </a:xfrm>
          <a:prstGeom prst="roundRect">
            <a:avLst>
              <a:gd fmla="val 16667" name="adj"/>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Binary generation for multiple robots</a:t>
            </a:r>
            <a:endParaRPr b="1">
              <a:solidFill>
                <a:srgbClr val="FFFFFF"/>
              </a:solidFill>
              <a:latin typeface="Nunito"/>
              <a:ea typeface="Nunito"/>
              <a:cs typeface="Nunito"/>
              <a:sym typeface="Nunito"/>
            </a:endParaRPr>
          </a:p>
        </p:txBody>
      </p:sp>
      <p:sp>
        <p:nvSpPr>
          <p:cNvPr id="666" name="Google Shape;666;p44"/>
          <p:cNvSpPr/>
          <p:nvPr/>
        </p:nvSpPr>
        <p:spPr>
          <a:xfrm>
            <a:off x="541344" y="3306013"/>
            <a:ext cx="3802500" cy="618900"/>
          </a:xfrm>
          <a:prstGeom prst="roundRect">
            <a:avLst>
              <a:gd fmla="val 16667" name="adj"/>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Software level improvements</a:t>
            </a:r>
            <a:endParaRPr b="1">
              <a:solidFill>
                <a:srgbClr val="FFFFFF"/>
              </a:solidFill>
              <a:latin typeface="Nunito"/>
              <a:ea typeface="Nunito"/>
              <a:cs typeface="Nunito"/>
              <a:sym typeface="Nunito"/>
            </a:endParaRPr>
          </a:p>
        </p:txBody>
      </p:sp>
      <p:sp>
        <p:nvSpPr>
          <p:cNvPr id="667" name="Google Shape;667;p44"/>
          <p:cNvSpPr/>
          <p:nvPr/>
        </p:nvSpPr>
        <p:spPr>
          <a:xfrm>
            <a:off x="541336" y="4026859"/>
            <a:ext cx="3802500" cy="618900"/>
          </a:xfrm>
          <a:prstGeom prst="roundRect">
            <a:avLst>
              <a:gd fmla="val 16667" name="adj"/>
            </a:avLst>
          </a:prstGeom>
          <a:solidFill>
            <a:srgbClr val="7384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Lack of an inter-robot communication </a:t>
            </a:r>
            <a:r>
              <a:rPr b="1" lang="en">
                <a:solidFill>
                  <a:srgbClr val="FFFFFF"/>
                </a:solidFill>
                <a:latin typeface="Nunito"/>
                <a:ea typeface="Nunito"/>
                <a:cs typeface="Nunito"/>
                <a:sym typeface="Nunito"/>
              </a:rPr>
              <a:t>mechanism</a:t>
            </a:r>
            <a:endParaRPr b="1">
              <a:solidFill>
                <a:srgbClr val="FFFFFF"/>
              </a:solidFill>
              <a:latin typeface="Nunito"/>
              <a:ea typeface="Nunito"/>
              <a:cs typeface="Nunito"/>
              <a:sym typeface="Nunito"/>
            </a:endParaRPr>
          </a:p>
        </p:txBody>
      </p:sp>
      <p:sp>
        <p:nvSpPr>
          <p:cNvPr id="668" name="Google Shape;668;p44"/>
          <p:cNvSpPr/>
          <p:nvPr/>
        </p:nvSpPr>
        <p:spPr>
          <a:xfrm>
            <a:off x="4800031" y="4026859"/>
            <a:ext cx="3802500" cy="618900"/>
          </a:xfrm>
          <a:prstGeom prst="roundRect">
            <a:avLst>
              <a:gd fmla="val 16667" name="adj"/>
            </a:avLst>
          </a:prstGeom>
          <a:solidFill>
            <a:srgbClr val="7384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Implement an inter-robot communication </a:t>
            </a:r>
            <a:r>
              <a:rPr b="1" lang="en">
                <a:solidFill>
                  <a:srgbClr val="FFFFFF"/>
                </a:solidFill>
                <a:latin typeface="Nunito"/>
                <a:ea typeface="Nunito"/>
                <a:cs typeface="Nunito"/>
                <a:sym typeface="Nunito"/>
              </a:rPr>
              <a:t>mechanism</a:t>
            </a:r>
            <a:r>
              <a:rPr b="1" lang="en">
                <a:solidFill>
                  <a:srgbClr val="FFFFFF"/>
                </a:solidFill>
                <a:latin typeface="Nunito"/>
                <a:ea typeface="Nunito"/>
                <a:cs typeface="Nunito"/>
                <a:sym typeface="Nunito"/>
              </a:rPr>
              <a:t>. Eg: virtual pheromone based</a:t>
            </a:r>
            <a:endParaRPr b="1">
              <a:solidFill>
                <a:srgbClr val="FFFFFF"/>
              </a:solidFill>
              <a:latin typeface="Nunito"/>
              <a:ea typeface="Nunito"/>
              <a:cs typeface="Nunito"/>
              <a:sym typeface="Nunito"/>
            </a:endParaRPr>
          </a:p>
        </p:txBody>
      </p:sp>
      <p:sp>
        <p:nvSpPr>
          <p:cNvPr id="669" name="Google Shape;669;p44"/>
          <p:cNvSpPr txBox="1"/>
          <p:nvPr>
            <p:ph idx="4294967295" type="title"/>
          </p:nvPr>
        </p:nvSpPr>
        <p:spPr>
          <a:xfrm>
            <a:off x="893250" y="418450"/>
            <a:ext cx="3450600" cy="37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Identified </a:t>
            </a:r>
            <a:r>
              <a:rPr lang="en" sz="2400">
                <a:latin typeface="Nunito"/>
                <a:ea typeface="Nunito"/>
                <a:cs typeface="Nunito"/>
                <a:sym typeface="Nunito"/>
              </a:rPr>
              <a:t>Weaknesses </a:t>
            </a:r>
            <a:endParaRPr>
              <a:latin typeface="Nunito"/>
              <a:ea typeface="Nunito"/>
              <a:cs typeface="Nunito"/>
              <a:sym typeface="Nunito"/>
            </a:endParaRPr>
          </a:p>
        </p:txBody>
      </p:sp>
      <p:sp>
        <p:nvSpPr>
          <p:cNvPr id="670" name="Google Shape;670;p44"/>
          <p:cNvSpPr txBox="1"/>
          <p:nvPr/>
        </p:nvSpPr>
        <p:spPr>
          <a:xfrm>
            <a:off x="5004350" y="3268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Nunito"/>
                <a:ea typeface="Nunito"/>
                <a:cs typeface="Nunito"/>
                <a:sym typeface="Nunito"/>
              </a:rPr>
              <a:t>Proposed Solutions</a:t>
            </a:r>
            <a:endParaRPr/>
          </a:p>
        </p:txBody>
      </p:sp>
      <p:sp>
        <p:nvSpPr>
          <p:cNvPr id="671" name="Google Shape;671;p44"/>
          <p:cNvSpPr/>
          <p:nvPr/>
        </p:nvSpPr>
        <p:spPr>
          <a:xfrm>
            <a:off x="541532" y="1864394"/>
            <a:ext cx="3802500" cy="6189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Some blocks don’t fully function</a:t>
            </a:r>
            <a:endParaRPr b="1">
              <a:solidFill>
                <a:srgbClr val="FFFFFF"/>
              </a:solidFill>
              <a:latin typeface="Nunito"/>
              <a:ea typeface="Nunito"/>
              <a:cs typeface="Nunito"/>
              <a:sym typeface="Nunito"/>
            </a:endParaRPr>
          </a:p>
        </p:txBody>
      </p:sp>
      <p:sp>
        <p:nvSpPr>
          <p:cNvPr id="672" name="Google Shape;67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5"/>
          <p:cNvSpPr txBox="1"/>
          <p:nvPr>
            <p:ph type="title"/>
          </p:nvPr>
        </p:nvSpPr>
        <p:spPr>
          <a:xfrm>
            <a:off x="4572000" y="1978550"/>
            <a:ext cx="4126200" cy="79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 Plan </a:t>
            </a:r>
            <a:endParaRPr/>
          </a:p>
        </p:txBody>
      </p:sp>
      <p:sp>
        <p:nvSpPr>
          <p:cNvPr id="678" name="Google Shape;678;p45"/>
          <p:cNvSpPr txBox="1"/>
          <p:nvPr>
            <p:ph idx="2" type="title"/>
          </p:nvPr>
        </p:nvSpPr>
        <p:spPr>
          <a:xfrm>
            <a:off x="1748500" y="2201750"/>
            <a:ext cx="1715100" cy="7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7200">
                <a:solidFill>
                  <a:schemeClr val="accent2"/>
                </a:solidFill>
                <a:latin typeface="Work Sans SemiBold"/>
                <a:ea typeface="Work Sans SemiBold"/>
                <a:cs typeface="Work Sans SemiBold"/>
                <a:sym typeface="Work Sans SemiBold"/>
              </a:rPr>
              <a:t>03</a:t>
            </a:r>
            <a:endParaRPr b="0" sz="7200">
              <a:solidFill>
                <a:schemeClr val="accent2"/>
              </a:solidFill>
              <a:latin typeface="Work Sans SemiBold"/>
              <a:ea typeface="Work Sans SemiBold"/>
              <a:cs typeface="Work Sans SemiBold"/>
              <a:sym typeface="Work Sans SemiBold"/>
            </a:endParaRPr>
          </a:p>
        </p:txBody>
      </p:sp>
      <p:sp>
        <p:nvSpPr>
          <p:cNvPr id="679" name="Google Shape;67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3" name="Shape 683"/>
        <p:cNvGrpSpPr/>
        <p:nvPr/>
      </p:nvGrpSpPr>
      <p:grpSpPr>
        <a:xfrm>
          <a:off x="0" y="0"/>
          <a:ext cx="0" cy="0"/>
          <a:chOff x="0" y="0"/>
          <a:chExt cx="0" cy="0"/>
        </a:xfrm>
      </p:grpSpPr>
      <p:sp>
        <p:nvSpPr>
          <p:cNvPr id="684" name="Google Shape;68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5" name="Google Shape;685;p46"/>
          <p:cNvPicPr preferRelativeResize="0"/>
          <p:nvPr/>
        </p:nvPicPr>
        <p:blipFill rotWithShape="1">
          <a:blip r:embed="rId3">
            <a:alphaModFix/>
          </a:blip>
          <a:srcRect b="18897" l="16770" r="0" t="3209"/>
          <a:stretch/>
        </p:blipFill>
        <p:spPr>
          <a:xfrm>
            <a:off x="228588" y="178950"/>
            <a:ext cx="8686824" cy="457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7"/>
          <p:cNvSpPr txBox="1"/>
          <p:nvPr>
            <p:ph type="title"/>
          </p:nvPr>
        </p:nvSpPr>
        <p:spPr>
          <a:xfrm>
            <a:off x="671300" y="1014600"/>
            <a:ext cx="4140600" cy="311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Deliverables &amp; Current Progress</a:t>
            </a:r>
            <a:endParaRPr/>
          </a:p>
        </p:txBody>
      </p:sp>
      <p:sp>
        <p:nvSpPr>
          <p:cNvPr id="691" name="Google Shape;691;p47"/>
          <p:cNvSpPr txBox="1"/>
          <p:nvPr>
            <p:ph idx="2" type="title"/>
          </p:nvPr>
        </p:nvSpPr>
        <p:spPr>
          <a:xfrm>
            <a:off x="5784900" y="2201750"/>
            <a:ext cx="1715100" cy="7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92" name="Google Shape;69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8"/>
          <p:cNvSpPr txBox="1"/>
          <p:nvPr>
            <p:ph idx="1" type="subTitle"/>
          </p:nvPr>
        </p:nvSpPr>
        <p:spPr>
          <a:xfrm>
            <a:off x="618850" y="109750"/>
            <a:ext cx="5408400" cy="18516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End goal:</a:t>
            </a:r>
            <a:r>
              <a:rPr lang="en"/>
              <a:t> Demonstrating a complex swarm behaviour using the proposed IDE</a:t>
            </a:r>
            <a:endParaRPr/>
          </a:p>
          <a:p>
            <a:pPr indent="-406400" lvl="0" marL="457200" rtl="0" algn="l">
              <a:spcBef>
                <a:spcPts val="0"/>
              </a:spcBef>
              <a:spcAft>
                <a:spcPts val="0"/>
              </a:spcAft>
              <a:buSzPts val="2800"/>
              <a:buChar char="●"/>
            </a:pPr>
            <a:r>
              <a:rPr b="1" lang="en"/>
              <a:t>Selected behaviour:</a:t>
            </a:r>
            <a:r>
              <a:rPr lang="en"/>
              <a:t> Dynamic task allocation </a:t>
            </a:r>
            <a:endParaRPr/>
          </a:p>
          <a:p>
            <a:pPr indent="0" lvl="0" marL="457200" rtl="0" algn="l">
              <a:spcBef>
                <a:spcPts val="0"/>
              </a:spcBef>
              <a:spcAft>
                <a:spcPts val="0"/>
              </a:spcAft>
              <a:buNone/>
            </a:pPr>
            <a:r>
              <a:t/>
            </a:r>
            <a:endParaRPr/>
          </a:p>
        </p:txBody>
      </p:sp>
      <p:sp>
        <p:nvSpPr>
          <p:cNvPr id="698" name="Google Shape;6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9" name="Google Shape;699;p48" title="Start.mp4">
            <a:hlinkClick r:id="rId3"/>
          </p:cNvPr>
          <p:cNvPicPr preferRelativeResize="0"/>
          <p:nvPr/>
        </p:nvPicPr>
        <p:blipFill>
          <a:blip r:embed="rId4">
            <a:alphaModFix/>
          </a:blip>
          <a:stretch>
            <a:fillRect/>
          </a:stretch>
        </p:blipFill>
        <p:spPr>
          <a:xfrm>
            <a:off x="718763" y="1627175"/>
            <a:ext cx="5096573" cy="2866825"/>
          </a:xfrm>
          <a:prstGeom prst="rect">
            <a:avLst/>
          </a:prstGeom>
          <a:noFill/>
          <a:ln>
            <a:noFill/>
          </a:ln>
        </p:spPr>
      </p:pic>
      <p:sp>
        <p:nvSpPr>
          <p:cNvPr id="700" name="Google Shape;700;p48"/>
          <p:cNvSpPr/>
          <p:nvPr/>
        </p:nvSpPr>
        <p:spPr>
          <a:xfrm>
            <a:off x="7676800" y="1786325"/>
            <a:ext cx="373200" cy="393600"/>
          </a:xfrm>
          <a:prstGeom prst="ellipse">
            <a:avLst/>
          </a:prstGeom>
          <a:solidFill>
            <a:srgbClr val="FF0000"/>
          </a:solidFill>
          <a:ln cap="flat" cmpd="sng" w="38100">
            <a:solidFill>
              <a:srgbClr val="1414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8"/>
          <p:cNvSpPr txBox="1"/>
          <p:nvPr/>
        </p:nvSpPr>
        <p:spPr>
          <a:xfrm>
            <a:off x="7746550" y="1386125"/>
            <a:ext cx="7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Robots</a:t>
            </a:r>
            <a:endParaRPr b="1">
              <a:latin typeface="Nunito"/>
              <a:ea typeface="Nunito"/>
              <a:cs typeface="Nunito"/>
              <a:sym typeface="Nunito"/>
            </a:endParaRPr>
          </a:p>
        </p:txBody>
      </p:sp>
      <p:sp>
        <p:nvSpPr>
          <p:cNvPr id="702" name="Google Shape;702;p48"/>
          <p:cNvSpPr txBox="1"/>
          <p:nvPr/>
        </p:nvSpPr>
        <p:spPr>
          <a:xfrm>
            <a:off x="7643225" y="2401025"/>
            <a:ext cx="9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Objects</a:t>
            </a:r>
            <a:endParaRPr b="1">
              <a:latin typeface="Nunito"/>
              <a:ea typeface="Nunito"/>
              <a:cs typeface="Nunito"/>
              <a:sym typeface="Nunito"/>
            </a:endParaRPr>
          </a:p>
        </p:txBody>
      </p:sp>
      <p:sp>
        <p:nvSpPr>
          <p:cNvPr id="703" name="Google Shape;703;p48"/>
          <p:cNvSpPr/>
          <p:nvPr/>
        </p:nvSpPr>
        <p:spPr>
          <a:xfrm>
            <a:off x="7759950" y="2801225"/>
            <a:ext cx="282300" cy="2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6</a:t>
            </a:r>
            <a:endParaRPr b="1"/>
          </a:p>
        </p:txBody>
      </p:sp>
      <p:sp>
        <p:nvSpPr>
          <p:cNvPr id="704" name="Google Shape;704;p48"/>
          <p:cNvSpPr/>
          <p:nvPr/>
        </p:nvSpPr>
        <p:spPr>
          <a:xfrm>
            <a:off x="8160575" y="2801213"/>
            <a:ext cx="282300" cy="264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4</a:t>
            </a:r>
            <a:endParaRPr b="1"/>
          </a:p>
        </p:txBody>
      </p:sp>
      <p:sp>
        <p:nvSpPr>
          <p:cNvPr id="705" name="Google Shape;705;p48"/>
          <p:cNvSpPr/>
          <p:nvPr/>
        </p:nvSpPr>
        <p:spPr>
          <a:xfrm>
            <a:off x="8159350" y="1786350"/>
            <a:ext cx="373200" cy="393600"/>
          </a:xfrm>
          <a:prstGeom prst="ellipse">
            <a:avLst/>
          </a:prstGeom>
          <a:solidFill>
            <a:srgbClr val="0000FF"/>
          </a:solidFill>
          <a:ln cap="flat" cmpd="sng" w="38100">
            <a:solidFill>
              <a:srgbClr val="1414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txBox="1"/>
          <p:nvPr/>
        </p:nvSpPr>
        <p:spPr>
          <a:xfrm>
            <a:off x="7103825" y="3187838"/>
            <a:ext cx="1983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Nunito"/>
                <a:ea typeface="Nunito"/>
                <a:cs typeface="Nunito"/>
                <a:sym typeface="Nunito"/>
              </a:rPr>
              <a:t>Desired Task distribution </a:t>
            </a:r>
            <a:r>
              <a:rPr b="1" lang="en" sz="1200">
                <a:solidFill>
                  <a:srgbClr val="0000FF"/>
                </a:solidFill>
                <a:latin typeface="Nunito"/>
                <a:ea typeface="Nunito"/>
                <a:cs typeface="Nunito"/>
                <a:sym typeface="Nunito"/>
              </a:rPr>
              <a:t>60%</a:t>
            </a:r>
            <a:r>
              <a:rPr b="1" lang="en" sz="1200">
                <a:latin typeface="Nunito"/>
                <a:ea typeface="Nunito"/>
                <a:cs typeface="Nunito"/>
                <a:sym typeface="Nunito"/>
              </a:rPr>
              <a:t> </a:t>
            </a:r>
            <a:r>
              <a:rPr b="1" lang="en" sz="1200">
                <a:solidFill>
                  <a:srgbClr val="0000FF"/>
                </a:solidFill>
                <a:latin typeface="Nunito"/>
                <a:ea typeface="Nunito"/>
                <a:cs typeface="Nunito"/>
                <a:sym typeface="Nunito"/>
              </a:rPr>
              <a:t>Blue</a:t>
            </a:r>
            <a:r>
              <a:rPr b="1" lang="en" sz="1200">
                <a:latin typeface="Nunito"/>
                <a:ea typeface="Nunito"/>
                <a:cs typeface="Nunito"/>
                <a:sym typeface="Nunito"/>
              </a:rPr>
              <a:t>  </a:t>
            </a:r>
            <a:r>
              <a:rPr b="1" lang="en" sz="1200">
                <a:solidFill>
                  <a:srgbClr val="FF0000"/>
                </a:solidFill>
                <a:latin typeface="Nunito"/>
                <a:ea typeface="Nunito"/>
                <a:cs typeface="Nunito"/>
                <a:sym typeface="Nunito"/>
              </a:rPr>
              <a:t>40%</a:t>
            </a:r>
            <a:r>
              <a:rPr b="1" lang="en" sz="1200">
                <a:latin typeface="Nunito"/>
                <a:ea typeface="Nunito"/>
                <a:cs typeface="Nunito"/>
                <a:sym typeface="Nunito"/>
              </a:rPr>
              <a:t> </a:t>
            </a:r>
            <a:r>
              <a:rPr b="1" lang="en" sz="1200">
                <a:solidFill>
                  <a:srgbClr val="FF0000"/>
                </a:solidFill>
                <a:latin typeface="Nunito"/>
                <a:ea typeface="Nunito"/>
                <a:cs typeface="Nunito"/>
                <a:sym typeface="Nunito"/>
              </a:rPr>
              <a:t>Red</a:t>
            </a:r>
            <a:endParaRPr b="1" sz="1200">
              <a:solidFill>
                <a:srgbClr val="FF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9"/>
          <p:cNvSpPr txBox="1"/>
          <p:nvPr>
            <p:ph idx="1" type="subTitle"/>
          </p:nvPr>
        </p:nvSpPr>
        <p:spPr>
          <a:xfrm>
            <a:off x="544650" y="550900"/>
            <a:ext cx="5408400" cy="7557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Algorithm: </a:t>
            </a:r>
            <a:r>
              <a:rPr lang="en"/>
              <a:t>Uses response threshold model, decentralised, without communication</a:t>
            </a:r>
            <a:endParaRPr/>
          </a:p>
        </p:txBody>
      </p:sp>
      <p:sp>
        <p:nvSpPr>
          <p:cNvPr id="712" name="Google Shape;712;p49"/>
          <p:cNvSpPr/>
          <p:nvPr/>
        </p:nvSpPr>
        <p:spPr>
          <a:xfrm>
            <a:off x="544650" y="1671500"/>
            <a:ext cx="1754700" cy="975300"/>
          </a:xfrm>
          <a:prstGeom prst="roundRect">
            <a:avLst>
              <a:gd fmla="val 16667" name="adj"/>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Two queues on</a:t>
            </a:r>
            <a:r>
              <a:rPr b="1" lang="en">
                <a:solidFill>
                  <a:srgbClr val="FFFFFF"/>
                </a:solidFill>
                <a:latin typeface="Nunito"/>
                <a:ea typeface="Nunito"/>
                <a:cs typeface="Nunito"/>
                <a:sym typeface="Nunito"/>
              </a:rPr>
              <a:t> local Task Demand &amp; Supply</a:t>
            </a:r>
            <a:endParaRPr b="1">
              <a:solidFill>
                <a:srgbClr val="FFFFFF"/>
              </a:solidFill>
              <a:latin typeface="Nunito"/>
              <a:ea typeface="Nunito"/>
              <a:cs typeface="Nunito"/>
              <a:sym typeface="Nunito"/>
            </a:endParaRPr>
          </a:p>
        </p:txBody>
      </p:sp>
      <p:sp>
        <p:nvSpPr>
          <p:cNvPr id="713" name="Google Shape;713;p49"/>
          <p:cNvSpPr/>
          <p:nvPr/>
        </p:nvSpPr>
        <p:spPr>
          <a:xfrm>
            <a:off x="2435287" y="1671500"/>
            <a:ext cx="1754700" cy="9753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Estimation of global status</a:t>
            </a:r>
            <a:endParaRPr b="1">
              <a:solidFill>
                <a:srgbClr val="FFFFFF"/>
              </a:solidFill>
              <a:latin typeface="Nunito"/>
              <a:ea typeface="Nunito"/>
              <a:cs typeface="Nunito"/>
              <a:sym typeface="Nunito"/>
            </a:endParaRPr>
          </a:p>
        </p:txBody>
      </p:sp>
      <p:sp>
        <p:nvSpPr>
          <p:cNvPr id="714" name="Google Shape;714;p49"/>
          <p:cNvSpPr/>
          <p:nvPr/>
        </p:nvSpPr>
        <p:spPr>
          <a:xfrm>
            <a:off x="4325924" y="1671500"/>
            <a:ext cx="1754700" cy="975300"/>
          </a:xfrm>
          <a:prstGeom prst="roundRect">
            <a:avLst>
              <a:gd fmla="val 16667" name="adj"/>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Update Response Threshold Value</a:t>
            </a:r>
            <a:endParaRPr b="1">
              <a:solidFill>
                <a:srgbClr val="FFFFFF"/>
              </a:solidFill>
              <a:latin typeface="Nunito"/>
              <a:ea typeface="Nunito"/>
              <a:cs typeface="Nunito"/>
              <a:sym typeface="Nunito"/>
            </a:endParaRPr>
          </a:p>
        </p:txBody>
      </p:sp>
      <p:sp>
        <p:nvSpPr>
          <p:cNvPr id="715" name="Google Shape;715;p49"/>
          <p:cNvSpPr/>
          <p:nvPr/>
        </p:nvSpPr>
        <p:spPr>
          <a:xfrm>
            <a:off x="3152962" y="2935860"/>
            <a:ext cx="1754700" cy="9753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Task Selection Probability Function</a:t>
            </a:r>
            <a:endParaRPr b="1">
              <a:solidFill>
                <a:srgbClr val="FFFFFF"/>
              </a:solidFill>
              <a:latin typeface="Nunito"/>
              <a:ea typeface="Nunito"/>
              <a:cs typeface="Nunito"/>
              <a:sym typeface="Nunito"/>
            </a:endParaRPr>
          </a:p>
        </p:txBody>
      </p:sp>
      <p:sp>
        <p:nvSpPr>
          <p:cNvPr id="716" name="Google Shape;716;p49"/>
          <p:cNvSpPr/>
          <p:nvPr/>
        </p:nvSpPr>
        <p:spPr>
          <a:xfrm>
            <a:off x="1261846" y="2935845"/>
            <a:ext cx="1754700" cy="975300"/>
          </a:xfrm>
          <a:prstGeom prst="roundRect">
            <a:avLst>
              <a:gd fmla="val 16667" name="adj"/>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Select Task</a:t>
            </a:r>
            <a:endParaRPr b="1">
              <a:solidFill>
                <a:srgbClr val="FFFFFF"/>
              </a:solidFill>
              <a:latin typeface="Nunito"/>
              <a:ea typeface="Nunito"/>
              <a:cs typeface="Nunito"/>
              <a:sym typeface="Nunito"/>
            </a:endParaRPr>
          </a:p>
        </p:txBody>
      </p:sp>
      <p:sp>
        <p:nvSpPr>
          <p:cNvPr id="717" name="Google Shape;717;p49"/>
          <p:cNvSpPr/>
          <p:nvPr/>
        </p:nvSpPr>
        <p:spPr>
          <a:xfrm rot="-8770">
            <a:off x="2299216" y="1956246"/>
            <a:ext cx="117600" cy="406200"/>
          </a:xfrm>
          <a:prstGeom prst="chevron">
            <a:avLst>
              <a:gd fmla="val 50000" name="adj"/>
            </a:avLst>
          </a:prstGeom>
          <a:solidFill>
            <a:srgbClr val="738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9"/>
          <p:cNvSpPr/>
          <p:nvPr/>
        </p:nvSpPr>
        <p:spPr>
          <a:xfrm rot="-8770">
            <a:off x="4189857" y="1879174"/>
            <a:ext cx="117600" cy="406200"/>
          </a:xfrm>
          <a:prstGeom prst="chevron">
            <a:avLst>
              <a:gd fmla="val 50000" name="adj"/>
            </a:avLst>
          </a:prstGeom>
          <a:solidFill>
            <a:srgbClr val="738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rot="10791230">
            <a:off x="3048226" y="3220390"/>
            <a:ext cx="117600" cy="406200"/>
          </a:xfrm>
          <a:prstGeom prst="chevron">
            <a:avLst>
              <a:gd fmla="val 50000" name="adj"/>
            </a:avLst>
          </a:prstGeom>
          <a:solidFill>
            <a:srgbClr val="738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1" name="Google Shape;721;p49"/>
          <p:cNvSpPr txBox="1"/>
          <p:nvPr/>
        </p:nvSpPr>
        <p:spPr>
          <a:xfrm>
            <a:off x="601000" y="4200200"/>
            <a:ext cx="561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Lee, W., &amp; Kim, D. E. (2019). Adaptive approach to regulate task distribution in swarm robotic systems. </a:t>
            </a:r>
            <a:r>
              <a:rPr i="1" lang="en" sz="900"/>
              <a:t>Swarm and Evolutionary Computation</a:t>
            </a:r>
            <a:r>
              <a:rPr lang="en" sz="900"/>
              <a:t>, </a:t>
            </a:r>
            <a:r>
              <a:rPr i="1" lang="en" sz="900"/>
              <a:t>44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5" name="Shape 725"/>
        <p:cNvGrpSpPr/>
        <p:nvPr/>
      </p:nvGrpSpPr>
      <p:grpSpPr>
        <a:xfrm>
          <a:off x="0" y="0"/>
          <a:ext cx="0" cy="0"/>
          <a:chOff x="0" y="0"/>
          <a:chExt cx="0" cy="0"/>
        </a:xfrm>
      </p:grpSpPr>
      <p:grpSp>
        <p:nvGrpSpPr>
          <p:cNvPr id="726" name="Google Shape;726;p50"/>
          <p:cNvGrpSpPr/>
          <p:nvPr/>
        </p:nvGrpSpPr>
        <p:grpSpPr>
          <a:xfrm>
            <a:off x="370613" y="998079"/>
            <a:ext cx="8511482" cy="3845955"/>
            <a:chOff x="455399" y="2109875"/>
            <a:chExt cx="8233200" cy="2624688"/>
          </a:xfrm>
        </p:grpSpPr>
        <p:sp>
          <p:nvSpPr>
            <p:cNvPr id="727" name="Google Shape;727;p50"/>
            <p:cNvSpPr/>
            <p:nvPr/>
          </p:nvSpPr>
          <p:spPr>
            <a:xfrm>
              <a:off x="455450" y="2109875"/>
              <a:ext cx="1639800" cy="656100"/>
            </a:xfrm>
            <a:prstGeom prst="round2SameRect">
              <a:avLst>
                <a:gd fmla="val 0" name="adj1"/>
                <a:gd fmla="val 0" name="adj2"/>
              </a:avLst>
            </a:prstGeom>
            <a:solidFill>
              <a:srgbClr val="49D691"/>
            </a:solidFill>
            <a:ln>
              <a:noFill/>
            </a:ln>
          </p:spPr>
          <p:txBody>
            <a:bodyPr anchorCtr="0" anchor="ctr" bIns="0" lIns="640075" spcFirstLastPara="1" rIns="0" wrap="square" tIns="0">
              <a:noAutofit/>
            </a:bodyPr>
            <a:lstStyle/>
            <a:p>
              <a:pPr indent="0" lvl="0" marL="0" rtl="0" algn="l">
                <a:lnSpc>
                  <a:spcPct val="100000"/>
                </a:lnSpc>
                <a:spcBef>
                  <a:spcPts val="0"/>
                </a:spcBef>
                <a:spcAft>
                  <a:spcPts val="0"/>
                </a:spcAft>
                <a:buNone/>
              </a:pPr>
              <a:r>
                <a:rPr lang="en" sz="1100">
                  <a:solidFill>
                    <a:srgbClr val="FFFFFF"/>
                  </a:solidFill>
                  <a:latin typeface="Nunito ExtraBold"/>
                  <a:ea typeface="Nunito ExtraBold"/>
                  <a:cs typeface="Nunito ExtraBold"/>
                  <a:sym typeface="Nunito ExtraBold"/>
                </a:rPr>
                <a:t>GLOBAL BEHAVIOURS</a:t>
              </a:r>
              <a:endParaRPr sz="1100">
                <a:solidFill>
                  <a:srgbClr val="FFFFFF"/>
                </a:solidFill>
                <a:latin typeface="Nunito ExtraBold"/>
                <a:ea typeface="Nunito ExtraBold"/>
                <a:cs typeface="Nunito ExtraBold"/>
                <a:sym typeface="Nunito ExtraBold"/>
              </a:endParaRPr>
            </a:p>
          </p:txBody>
        </p:sp>
        <p:sp>
          <p:nvSpPr>
            <p:cNvPr id="728" name="Google Shape;728;p50"/>
            <p:cNvSpPr/>
            <p:nvPr/>
          </p:nvSpPr>
          <p:spPr>
            <a:xfrm>
              <a:off x="455450" y="2766138"/>
              <a:ext cx="1639800" cy="656100"/>
            </a:xfrm>
            <a:prstGeom prst="round2SameRect">
              <a:avLst>
                <a:gd fmla="val 0" name="adj1"/>
                <a:gd fmla="val 0" name="adj2"/>
              </a:avLst>
            </a:prstGeom>
            <a:solidFill>
              <a:srgbClr val="36C0C3"/>
            </a:solidFill>
            <a:ln>
              <a:noFill/>
            </a:ln>
          </p:spPr>
          <p:txBody>
            <a:bodyPr anchorCtr="0" anchor="ctr" bIns="0" lIns="640075" spcFirstLastPara="1" rIns="0" wrap="square" tIns="0">
              <a:noAutofit/>
            </a:bodyPr>
            <a:lstStyle/>
            <a:p>
              <a:pPr indent="0" lvl="0" marL="0" rtl="0" algn="l">
                <a:spcBef>
                  <a:spcPts val="0"/>
                </a:spcBef>
                <a:spcAft>
                  <a:spcPts val="0"/>
                </a:spcAft>
                <a:buNone/>
              </a:pPr>
              <a:r>
                <a:rPr lang="en" sz="1100">
                  <a:solidFill>
                    <a:srgbClr val="FFFFFF"/>
                  </a:solidFill>
                  <a:latin typeface="Nunito ExtraBold"/>
                  <a:ea typeface="Nunito ExtraBold"/>
                  <a:cs typeface="Nunito ExtraBold"/>
                  <a:sym typeface="Nunito ExtraBold"/>
                </a:rPr>
                <a:t>CLUSTER BEHAVIOURS</a:t>
              </a:r>
              <a:endParaRPr sz="1100">
                <a:solidFill>
                  <a:srgbClr val="FFFFFF"/>
                </a:solidFill>
                <a:latin typeface="Nunito ExtraBold"/>
                <a:ea typeface="Nunito ExtraBold"/>
                <a:cs typeface="Nunito ExtraBold"/>
                <a:sym typeface="Nunito ExtraBold"/>
              </a:endParaRPr>
            </a:p>
          </p:txBody>
        </p:sp>
        <p:sp>
          <p:nvSpPr>
            <p:cNvPr id="729" name="Google Shape;729;p50"/>
            <p:cNvSpPr/>
            <p:nvPr/>
          </p:nvSpPr>
          <p:spPr>
            <a:xfrm>
              <a:off x="455450" y="3422263"/>
              <a:ext cx="1639800" cy="656100"/>
            </a:xfrm>
            <a:prstGeom prst="round2SameRect">
              <a:avLst>
                <a:gd fmla="val 0" name="adj1"/>
                <a:gd fmla="val 0" name="adj2"/>
              </a:avLst>
            </a:prstGeom>
            <a:solidFill>
              <a:srgbClr val="52ABD9"/>
            </a:solidFill>
            <a:ln>
              <a:noFill/>
            </a:ln>
          </p:spPr>
          <p:txBody>
            <a:bodyPr anchorCtr="0" anchor="ctr" bIns="0" lIns="640075" spcFirstLastPara="1" rIns="0" wrap="square" tIns="0">
              <a:noAutofit/>
            </a:bodyPr>
            <a:lstStyle/>
            <a:p>
              <a:pPr indent="0" lvl="0" marL="0" rtl="0" algn="l">
                <a:spcBef>
                  <a:spcPts val="0"/>
                </a:spcBef>
                <a:spcAft>
                  <a:spcPts val="0"/>
                </a:spcAft>
                <a:buNone/>
              </a:pPr>
              <a:r>
                <a:rPr lang="en" sz="1100">
                  <a:solidFill>
                    <a:srgbClr val="FFFFFF"/>
                  </a:solidFill>
                  <a:latin typeface="Nunito ExtraBold"/>
                  <a:ea typeface="Nunito ExtraBold"/>
                  <a:cs typeface="Nunito ExtraBold"/>
                  <a:sym typeface="Nunito ExtraBold"/>
                </a:rPr>
                <a:t>PAIR BEHAVIOURS</a:t>
              </a:r>
              <a:endParaRPr sz="1100">
                <a:solidFill>
                  <a:srgbClr val="FFFFFF"/>
                </a:solidFill>
                <a:latin typeface="Nunito ExtraBold"/>
                <a:ea typeface="Nunito ExtraBold"/>
                <a:cs typeface="Nunito ExtraBold"/>
                <a:sym typeface="Nunito ExtraBold"/>
              </a:endParaRPr>
            </a:p>
          </p:txBody>
        </p:sp>
        <p:sp>
          <p:nvSpPr>
            <p:cNvPr id="730" name="Google Shape;730;p50"/>
            <p:cNvSpPr/>
            <p:nvPr/>
          </p:nvSpPr>
          <p:spPr>
            <a:xfrm>
              <a:off x="455450" y="4078463"/>
              <a:ext cx="1639800" cy="656100"/>
            </a:xfrm>
            <a:prstGeom prst="round2SameRect">
              <a:avLst>
                <a:gd fmla="val 0" name="adj1"/>
                <a:gd fmla="val 0" name="adj2"/>
              </a:avLst>
            </a:prstGeom>
            <a:solidFill>
              <a:srgbClr val="73849B"/>
            </a:solidFill>
            <a:ln>
              <a:noFill/>
            </a:ln>
          </p:spPr>
          <p:txBody>
            <a:bodyPr anchorCtr="0" anchor="ctr" bIns="0" lIns="640075" spcFirstLastPara="1" rIns="0" wrap="square" tIns="0">
              <a:noAutofit/>
            </a:bodyPr>
            <a:lstStyle/>
            <a:p>
              <a:pPr indent="0" lvl="0" marL="0" rtl="0" algn="l">
                <a:spcBef>
                  <a:spcPts val="0"/>
                </a:spcBef>
                <a:spcAft>
                  <a:spcPts val="0"/>
                </a:spcAft>
                <a:buNone/>
              </a:pPr>
              <a:r>
                <a:rPr lang="en" sz="1100">
                  <a:solidFill>
                    <a:srgbClr val="FFFFFF"/>
                  </a:solidFill>
                  <a:latin typeface="Nunito ExtraBold"/>
                  <a:ea typeface="Nunito ExtraBold"/>
                  <a:cs typeface="Nunito ExtraBold"/>
                  <a:sym typeface="Nunito ExtraBold"/>
                </a:rPr>
                <a:t>ATOMIC</a:t>
              </a:r>
              <a:endParaRPr sz="1100">
                <a:solidFill>
                  <a:srgbClr val="FFFFFF"/>
                </a:solidFill>
                <a:latin typeface="Nunito ExtraBold"/>
                <a:ea typeface="Nunito ExtraBold"/>
                <a:cs typeface="Nunito ExtraBold"/>
                <a:sym typeface="Nunito ExtraBold"/>
              </a:endParaRPr>
            </a:p>
            <a:p>
              <a:pPr indent="0" lvl="0" marL="0" rtl="0" algn="l">
                <a:spcBef>
                  <a:spcPts val="0"/>
                </a:spcBef>
                <a:spcAft>
                  <a:spcPts val="0"/>
                </a:spcAft>
                <a:buNone/>
              </a:pPr>
              <a:r>
                <a:rPr lang="en" sz="1100">
                  <a:solidFill>
                    <a:srgbClr val="FFFFFF"/>
                  </a:solidFill>
                  <a:latin typeface="Nunito ExtraBold"/>
                  <a:ea typeface="Nunito ExtraBold"/>
                  <a:cs typeface="Nunito ExtraBold"/>
                  <a:sym typeface="Nunito ExtraBold"/>
                </a:rPr>
                <a:t>BEHAVIOURS</a:t>
              </a:r>
              <a:endParaRPr sz="1100">
                <a:solidFill>
                  <a:srgbClr val="FFFFFF"/>
                </a:solidFill>
                <a:latin typeface="Nunito ExtraBold"/>
                <a:ea typeface="Nunito ExtraBold"/>
                <a:cs typeface="Nunito ExtraBold"/>
                <a:sym typeface="Nunito ExtraBold"/>
              </a:endParaRPr>
            </a:p>
          </p:txBody>
        </p:sp>
        <p:cxnSp>
          <p:nvCxnSpPr>
            <p:cNvPr id="731" name="Google Shape;731;p50"/>
            <p:cNvCxnSpPr/>
            <p:nvPr/>
          </p:nvCxnSpPr>
          <p:spPr>
            <a:xfrm>
              <a:off x="455399" y="2109875"/>
              <a:ext cx="8233200" cy="0"/>
            </a:xfrm>
            <a:prstGeom prst="straightConnector1">
              <a:avLst/>
            </a:prstGeom>
            <a:noFill/>
            <a:ln cap="rnd" cmpd="sng" w="9525">
              <a:solidFill>
                <a:srgbClr val="73849B">
                  <a:alpha val="49800"/>
                </a:srgbClr>
              </a:solidFill>
              <a:prstDash val="lgDash"/>
              <a:miter lim="800000"/>
              <a:headEnd len="sm" w="sm" type="none"/>
              <a:tailEnd len="sm" w="sm" type="none"/>
            </a:ln>
          </p:spPr>
        </p:cxnSp>
        <p:cxnSp>
          <p:nvCxnSpPr>
            <p:cNvPr id="732" name="Google Shape;732;p50"/>
            <p:cNvCxnSpPr/>
            <p:nvPr/>
          </p:nvCxnSpPr>
          <p:spPr>
            <a:xfrm>
              <a:off x="455399" y="2766083"/>
              <a:ext cx="8233200" cy="0"/>
            </a:xfrm>
            <a:prstGeom prst="straightConnector1">
              <a:avLst/>
            </a:prstGeom>
            <a:noFill/>
            <a:ln cap="rnd" cmpd="sng" w="9525">
              <a:solidFill>
                <a:srgbClr val="73849B">
                  <a:alpha val="60000"/>
                </a:srgbClr>
              </a:solidFill>
              <a:prstDash val="lgDash"/>
              <a:miter lim="800000"/>
              <a:headEnd len="sm" w="sm" type="none"/>
              <a:tailEnd len="sm" w="sm" type="none"/>
            </a:ln>
          </p:spPr>
        </p:cxnSp>
        <p:cxnSp>
          <p:nvCxnSpPr>
            <p:cNvPr id="733" name="Google Shape;733;p50"/>
            <p:cNvCxnSpPr/>
            <p:nvPr/>
          </p:nvCxnSpPr>
          <p:spPr>
            <a:xfrm>
              <a:off x="455399" y="4078500"/>
              <a:ext cx="8233200" cy="0"/>
            </a:xfrm>
            <a:prstGeom prst="straightConnector1">
              <a:avLst/>
            </a:prstGeom>
            <a:noFill/>
            <a:ln cap="rnd" cmpd="sng" w="9525">
              <a:solidFill>
                <a:srgbClr val="73849B">
                  <a:alpha val="60000"/>
                </a:srgbClr>
              </a:solidFill>
              <a:prstDash val="lgDash"/>
              <a:miter lim="800000"/>
              <a:headEnd len="sm" w="sm" type="none"/>
              <a:tailEnd len="sm" w="sm" type="none"/>
            </a:ln>
          </p:spPr>
        </p:cxnSp>
        <p:cxnSp>
          <p:nvCxnSpPr>
            <p:cNvPr id="734" name="Google Shape;734;p50"/>
            <p:cNvCxnSpPr/>
            <p:nvPr/>
          </p:nvCxnSpPr>
          <p:spPr>
            <a:xfrm>
              <a:off x="455399" y="3422292"/>
              <a:ext cx="8233200" cy="0"/>
            </a:xfrm>
            <a:prstGeom prst="straightConnector1">
              <a:avLst/>
            </a:prstGeom>
            <a:noFill/>
            <a:ln cap="rnd" cmpd="sng" w="9525">
              <a:solidFill>
                <a:srgbClr val="73849B">
                  <a:alpha val="60000"/>
                </a:srgbClr>
              </a:solidFill>
              <a:prstDash val="lgDash"/>
              <a:miter lim="800000"/>
              <a:headEnd len="sm" w="sm" type="none"/>
              <a:tailEnd len="sm" w="sm" type="none"/>
            </a:ln>
          </p:spPr>
        </p:cxnSp>
        <p:sp>
          <p:nvSpPr>
            <p:cNvPr id="735" name="Google Shape;735;p50"/>
            <p:cNvSpPr/>
            <p:nvPr/>
          </p:nvSpPr>
          <p:spPr>
            <a:xfrm>
              <a:off x="2432037" y="4273450"/>
              <a:ext cx="894900" cy="266400"/>
            </a:xfrm>
            <a:prstGeom prst="roundRect">
              <a:avLst>
                <a:gd fmla="val 50000" name="adj"/>
              </a:avLst>
            </a:prstGeom>
            <a:solidFill>
              <a:srgbClr val="73849B"/>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Show Task</a:t>
              </a:r>
              <a:endParaRPr sz="1200">
                <a:solidFill>
                  <a:srgbClr val="FFFFFF"/>
                </a:solidFill>
                <a:latin typeface="Roboto"/>
                <a:ea typeface="Roboto"/>
                <a:cs typeface="Roboto"/>
                <a:sym typeface="Roboto"/>
              </a:endParaRPr>
            </a:p>
          </p:txBody>
        </p:sp>
        <p:sp>
          <p:nvSpPr>
            <p:cNvPr id="736" name="Google Shape;736;p50"/>
            <p:cNvSpPr/>
            <p:nvPr/>
          </p:nvSpPr>
          <p:spPr>
            <a:xfrm>
              <a:off x="7456903" y="4273450"/>
              <a:ext cx="894900" cy="266400"/>
            </a:xfrm>
            <a:prstGeom prst="roundRect">
              <a:avLst>
                <a:gd fmla="val 50000" name="adj"/>
              </a:avLst>
            </a:prstGeom>
            <a:solidFill>
              <a:srgbClr val="73849B"/>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Angular Turn</a:t>
              </a:r>
              <a:endParaRPr sz="1200">
                <a:solidFill>
                  <a:srgbClr val="FFFFFF"/>
                </a:solidFill>
                <a:latin typeface="Roboto"/>
                <a:ea typeface="Roboto"/>
                <a:cs typeface="Roboto"/>
                <a:sym typeface="Roboto"/>
              </a:endParaRPr>
            </a:p>
          </p:txBody>
        </p:sp>
        <p:sp>
          <p:nvSpPr>
            <p:cNvPr id="737" name="Google Shape;737;p50"/>
            <p:cNvSpPr/>
            <p:nvPr/>
          </p:nvSpPr>
          <p:spPr>
            <a:xfrm>
              <a:off x="3437011" y="4273450"/>
              <a:ext cx="894900" cy="266400"/>
            </a:xfrm>
            <a:prstGeom prst="roundRect">
              <a:avLst>
                <a:gd fmla="val 50000" name="adj"/>
              </a:avLst>
            </a:prstGeom>
            <a:solidFill>
              <a:srgbClr val="73849B"/>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Move Random</a:t>
              </a:r>
              <a:endParaRPr sz="1200">
                <a:solidFill>
                  <a:srgbClr val="FFFFFF"/>
                </a:solidFill>
                <a:latin typeface="Roboto"/>
                <a:ea typeface="Roboto"/>
                <a:cs typeface="Roboto"/>
                <a:sym typeface="Roboto"/>
              </a:endParaRPr>
            </a:p>
          </p:txBody>
        </p:sp>
        <p:sp>
          <p:nvSpPr>
            <p:cNvPr id="738" name="Google Shape;738;p50"/>
            <p:cNvSpPr/>
            <p:nvPr/>
          </p:nvSpPr>
          <p:spPr>
            <a:xfrm>
              <a:off x="4441984" y="4273450"/>
              <a:ext cx="894900" cy="266400"/>
            </a:xfrm>
            <a:prstGeom prst="roundRect">
              <a:avLst>
                <a:gd fmla="val 50000" name="adj"/>
              </a:avLst>
            </a:prstGeom>
            <a:solidFill>
              <a:srgbClr val="73849B"/>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Random Turn</a:t>
              </a:r>
              <a:endParaRPr sz="1200">
                <a:solidFill>
                  <a:srgbClr val="FFFFFF"/>
                </a:solidFill>
                <a:latin typeface="Roboto"/>
                <a:ea typeface="Roboto"/>
                <a:cs typeface="Roboto"/>
                <a:sym typeface="Roboto"/>
              </a:endParaRPr>
            </a:p>
          </p:txBody>
        </p:sp>
        <p:sp>
          <p:nvSpPr>
            <p:cNvPr id="739" name="Google Shape;739;p50"/>
            <p:cNvSpPr/>
            <p:nvPr/>
          </p:nvSpPr>
          <p:spPr>
            <a:xfrm>
              <a:off x="5446958" y="4273450"/>
              <a:ext cx="894900" cy="266400"/>
            </a:xfrm>
            <a:prstGeom prst="roundRect">
              <a:avLst>
                <a:gd fmla="val 50000" name="adj"/>
              </a:avLst>
            </a:prstGeom>
            <a:solidFill>
              <a:srgbClr val="73849B"/>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Move Along a Direction</a:t>
              </a:r>
              <a:endParaRPr sz="1200">
                <a:solidFill>
                  <a:srgbClr val="FFFFFF"/>
                </a:solidFill>
                <a:latin typeface="Roboto"/>
                <a:ea typeface="Roboto"/>
                <a:cs typeface="Roboto"/>
                <a:sym typeface="Roboto"/>
              </a:endParaRPr>
            </a:p>
          </p:txBody>
        </p:sp>
        <p:sp>
          <p:nvSpPr>
            <p:cNvPr id="740" name="Google Shape;740;p50"/>
            <p:cNvSpPr/>
            <p:nvPr/>
          </p:nvSpPr>
          <p:spPr>
            <a:xfrm>
              <a:off x="6451931" y="4273450"/>
              <a:ext cx="894900" cy="266400"/>
            </a:xfrm>
            <a:prstGeom prst="roundRect">
              <a:avLst>
                <a:gd fmla="val 50000" name="adj"/>
              </a:avLst>
            </a:prstGeom>
            <a:solidFill>
              <a:srgbClr val="73849B"/>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Stop</a:t>
              </a:r>
              <a:endParaRPr sz="1200">
                <a:solidFill>
                  <a:srgbClr val="FFFFFF"/>
                </a:solidFill>
                <a:latin typeface="Roboto"/>
                <a:ea typeface="Roboto"/>
                <a:cs typeface="Roboto"/>
                <a:sym typeface="Roboto"/>
              </a:endParaRPr>
            </a:p>
          </p:txBody>
        </p:sp>
        <p:sp>
          <p:nvSpPr>
            <p:cNvPr id="741" name="Google Shape;741;p50"/>
            <p:cNvSpPr/>
            <p:nvPr/>
          </p:nvSpPr>
          <p:spPr>
            <a:xfrm>
              <a:off x="3939515" y="3617207"/>
              <a:ext cx="894900" cy="266400"/>
            </a:xfrm>
            <a:prstGeom prst="roundRect">
              <a:avLst>
                <a:gd fmla="val 50000" name="adj"/>
              </a:avLst>
            </a:prstGeom>
            <a:solidFill>
              <a:srgbClr val="52ABD9"/>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Move Closer</a:t>
              </a:r>
              <a:endParaRPr sz="1200">
                <a:solidFill>
                  <a:srgbClr val="FFFFFF"/>
                </a:solidFill>
                <a:latin typeface="Roboto"/>
                <a:ea typeface="Roboto"/>
                <a:cs typeface="Roboto"/>
                <a:sym typeface="Roboto"/>
              </a:endParaRPr>
            </a:p>
          </p:txBody>
        </p:sp>
        <p:sp>
          <p:nvSpPr>
            <p:cNvPr id="742" name="Google Shape;742;p50"/>
            <p:cNvSpPr/>
            <p:nvPr/>
          </p:nvSpPr>
          <p:spPr>
            <a:xfrm>
              <a:off x="4944468" y="3617207"/>
              <a:ext cx="894900" cy="266400"/>
            </a:xfrm>
            <a:prstGeom prst="roundRect">
              <a:avLst>
                <a:gd fmla="val 50000" name="adj"/>
              </a:avLst>
            </a:prstGeom>
            <a:solidFill>
              <a:srgbClr val="52ABD9"/>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Go Away</a:t>
              </a:r>
              <a:endParaRPr sz="1200">
                <a:solidFill>
                  <a:srgbClr val="FFFFFF"/>
                </a:solidFill>
                <a:latin typeface="Roboto"/>
                <a:ea typeface="Roboto"/>
                <a:cs typeface="Roboto"/>
                <a:sym typeface="Roboto"/>
              </a:endParaRPr>
            </a:p>
          </p:txBody>
        </p:sp>
        <p:sp>
          <p:nvSpPr>
            <p:cNvPr id="743" name="Google Shape;743;p50"/>
            <p:cNvSpPr/>
            <p:nvPr/>
          </p:nvSpPr>
          <p:spPr>
            <a:xfrm>
              <a:off x="5949422" y="3617207"/>
              <a:ext cx="894900" cy="266400"/>
            </a:xfrm>
            <a:prstGeom prst="roundRect">
              <a:avLst>
                <a:gd fmla="val 50000" name="adj"/>
              </a:avLst>
            </a:prstGeom>
            <a:solidFill>
              <a:srgbClr val="52ABD9"/>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Collision Avoidance</a:t>
              </a:r>
              <a:endParaRPr sz="1200">
                <a:solidFill>
                  <a:srgbClr val="FFFFFF"/>
                </a:solidFill>
                <a:latin typeface="Roboto"/>
                <a:ea typeface="Roboto"/>
                <a:cs typeface="Roboto"/>
                <a:sym typeface="Roboto"/>
              </a:endParaRPr>
            </a:p>
          </p:txBody>
        </p:sp>
        <p:sp>
          <p:nvSpPr>
            <p:cNvPr id="744" name="Google Shape;744;p50"/>
            <p:cNvSpPr/>
            <p:nvPr/>
          </p:nvSpPr>
          <p:spPr>
            <a:xfrm>
              <a:off x="2432112" y="2961050"/>
              <a:ext cx="1077900" cy="266400"/>
            </a:xfrm>
            <a:prstGeom prst="roundRect">
              <a:avLst>
                <a:gd fmla="val 50000" name="adj"/>
              </a:avLst>
            </a:prstGeom>
            <a:solidFill>
              <a:srgbClr val="36C0C3"/>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Observe</a:t>
              </a:r>
              <a:endParaRPr sz="1200">
                <a:solidFill>
                  <a:srgbClr val="FFFFFF"/>
                </a:solidFill>
                <a:latin typeface="Roboto"/>
                <a:ea typeface="Roboto"/>
                <a:cs typeface="Roboto"/>
                <a:sym typeface="Roboto"/>
              </a:endParaRPr>
            </a:p>
          </p:txBody>
        </p:sp>
        <p:sp>
          <p:nvSpPr>
            <p:cNvPr id="745" name="Google Shape;745;p50"/>
            <p:cNvSpPr/>
            <p:nvPr/>
          </p:nvSpPr>
          <p:spPr>
            <a:xfrm>
              <a:off x="3642543" y="2961050"/>
              <a:ext cx="1077900" cy="266400"/>
            </a:xfrm>
            <a:prstGeom prst="roundRect">
              <a:avLst>
                <a:gd fmla="val 50000" name="adj"/>
              </a:avLst>
            </a:prstGeom>
            <a:solidFill>
              <a:srgbClr val="36C0C3"/>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Evaluate Task Demand</a:t>
              </a:r>
              <a:endParaRPr sz="1200">
                <a:solidFill>
                  <a:srgbClr val="FFFFFF"/>
                </a:solidFill>
                <a:latin typeface="Roboto"/>
                <a:ea typeface="Roboto"/>
                <a:cs typeface="Roboto"/>
                <a:sym typeface="Roboto"/>
              </a:endParaRPr>
            </a:p>
          </p:txBody>
        </p:sp>
        <p:sp>
          <p:nvSpPr>
            <p:cNvPr id="746" name="Google Shape;746;p50"/>
            <p:cNvSpPr/>
            <p:nvPr/>
          </p:nvSpPr>
          <p:spPr>
            <a:xfrm>
              <a:off x="4852973" y="2961050"/>
              <a:ext cx="1077900" cy="266400"/>
            </a:xfrm>
            <a:prstGeom prst="roundRect">
              <a:avLst>
                <a:gd fmla="val 50000" name="adj"/>
              </a:avLst>
            </a:prstGeom>
            <a:solidFill>
              <a:srgbClr val="36C0C3"/>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Evaluate Task Supply</a:t>
              </a:r>
              <a:endParaRPr sz="1200">
                <a:solidFill>
                  <a:srgbClr val="FFFFFF"/>
                </a:solidFill>
                <a:latin typeface="Roboto"/>
                <a:ea typeface="Roboto"/>
                <a:cs typeface="Roboto"/>
                <a:sym typeface="Roboto"/>
              </a:endParaRPr>
            </a:p>
          </p:txBody>
        </p:sp>
        <p:sp>
          <p:nvSpPr>
            <p:cNvPr id="747" name="Google Shape;747;p50"/>
            <p:cNvSpPr/>
            <p:nvPr/>
          </p:nvSpPr>
          <p:spPr>
            <a:xfrm>
              <a:off x="6063403" y="2961050"/>
              <a:ext cx="1077900" cy="266400"/>
            </a:xfrm>
            <a:prstGeom prst="roundRect">
              <a:avLst>
                <a:gd fmla="val 50000" name="adj"/>
              </a:avLst>
            </a:prstGeom>
            <a:solidFill>
              <a:srgbClr val="36C0C3"/>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Select Task</a:t>
              </a:r>
              <a:endParaRPr sz="1200">
                <a:solidFill>
                  <a:srgbClr val="FFFFFF"/>
                </a:solidFill>
                <a:latin typeface="Roboto"/>
                <a:ea typeface="Roboto"/>
                <a:cs typeface="Roboto"/>
                <a:sym typeface="Roboto"/>
              </a:endParaRPr>
            </a:p>
          </p:txBody>
        </p:sp>
        <p:sp>
          <p:nvSpPr>
            <p:cNvPr id="748" name="Google Shape;748;p50"/>
            <p:cNvSpPr/>
            <p:nvPr/>
          </p:nvSpPr>
          <p:spPr>
            <a:xfrm>
              <a:off x="7273834" y="2961050"/>
              <a:ext cx="1077900" cy="266400"/>
            </a:xfrm>
            <a:prstGeom prst="roundRect">
              <a:avLst>
                <a:gd fmla="val 50000" name="adj"/>
              </a:avLst>
            </a:prstGeom>
            <a:solidFill>
              <a:srgbClr val="36C0C3"/>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Move Random no collision</a:t>
              </a:r>
              <a:endParaRPr sz="1200">
                <a:solidFill>
                  <a:srgbClr val="FFFFFF"/>
                </a:solidFill>
                <a:latin typeface="Roboto"/>
                <a:ea typeface="Roboto"/>
                <a:cs typeface="Roboto"/>
                <a:sym typeface="Roboto"/>
              </a:endParaRPr>
            </a:p>
          </p:txBody>
        </p:sp>
        <p:sp>
          <p:nvSpPr>
            <p:cNvPr id="749" name="Google Shape;749;p50"/>
            <p:cNvSpPr/>
            <p:nvPr/>
          </p:nvSpPr>
          <p:spPr>
            <a:xfrm>
              <a:off x="2432038" y="2304800"/>
              <a:ext cx="1853100" cy="266400"/>
            </a:xfrm>
            <a:prstGeom prst="roundRect">
              <a:avLst>
                <a:gd fmla="val 50000" name="adj"/>
              </a:avLst>
            </a:prstGeom>
            <a:solidFill>
              <a:srgbClr val="49D69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Dynamic Task Allocation</a:t>
              </a:r>
              <a:endParaRPr sz="1200">
                <a:solidFill>
                  <a:srgbClr val="FFFFFF"/>
                </a:solidFill>
                <a:latin typeface="Roboto"/>
                <a:ea typeface="Roboto"/>
                <a:cs typeface="Roboto"/>
                <a:sym typeface="Roboto"/>
              </a:endParaRPr>
            </a:p>
          </p:txBody>
        </p:sp>
        <p:sp>
          <p:nvSpPr>
            <p:cNvPr id="750" name="Google Shape;750;p50"/>
            <p:cNvSpPr/>
            <p:nvPr/>
          </p:nvSpPr>
          <p:spPr>
            <a:xfrm>
              <a:off x="4465400" y="2304800"/>
              <a:ext cx="1853100" cy="266400"/>
            </a:xfrm>
            <a:prstGeom prst="roundRect">
              <a:avLst>
                <a:gd fmla="val 50000" name="adj"/>
              </a:avLst>
            </a:prstGeom>
            <a:solidFill>
              <a:srgbClr val="49D69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Foraging</a:t>
              </a:r>
              <a:endParaRPr sz="1200">
                <a:solidFill>
                  <a:srgbClr val="FFFFFF"/>
                </a:solidFill>
                <a:latin typeface="Roboto"/>
                <a:ea typeface="Roboto"/>
                <a:cs typeface="Roboto"/>
                <a:sym typeface="Roboto"/>
              </a:endParaRPr>
            </a:p>
          </p:txBody>
        </p:sp>
        <p:sp>
          <p:nvSpPr>
            <p:cNvPr id="751" name="Google Shape;751;p50"/>
            <p:cNvSpPr/>
            <p:nvPr/>
          </p:nvSpPr>
          <p:spPr>
            <a:xfrm>
              <a:off x="6498763" y="2304800"/>
              <a:ext cx="1853100" cy="266400"/>
            </a:xfrm>
            <a:prstGeom prst="roundRect">
              <a:avLst>
                <a:gd fmla="val 50000" name="adj"/>
              </a:avLst>
            </a:prstGeom>
            <a:solidFill>
              <a:srgbClr val="49D69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Aggregation</a:t>
              </a:r>
              <a:endParaRPr sz="1200">
                <a:solidFill>
                  <a:srgbClr val="FFFFFF"/>
                </a:solidFill>
                <a:latin typeface="Roboto"/>
                <a:ea typeface="Roboto"/>
                <a:cs typeface="Roboto"/>
                <a:sym typeface="Roboto"/>
              </a:endParaRPr>
            </a:p>
          </p:txBody>
        </p:sp>
        <p:grpSp>
          <p:nvGrpSpPr>
            <p:cNvPr id="752" name="Google Shape;752;p50"/>
            <p:cNvGrpSpPr/>
            <p:nvPr/>
          </p:nvGrpSpPr>
          <p:grpSpPr>
            <a:xfrm rot="-5400000">
              <a:off x="2806974" y="4033473"/>
              <a:ext cx="144979" cy="90049"/>
              <a:chOff x="4923925" y="1877500"/>
              <a:chExt cx="59525" cy="36975"/>
            </a:xfrm>
          </p:grpSpPr>
          <p:sp>
            <p:nvSpPr>
              <p:cNvPr id="753" name="Google Shape;753;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50"/>
            <p:cNvGrpSpPr/>
            <p:nvPr/>
          </p:nvGrpSpPr>
          <p:grpSpPr>
            <a:xfrm rot="-5400000">
              <a:off x="3811949" y="4033473"/>
              <a:ext cx="144979" cy="90049"/>
              <a:chOff x="4923925" y="1877500"/>
              <a:chExt cx="59525" cy="36975"/>
            </a:xfrm>
          </p:grpSpPr>
          <p:sp>
            <p:nvSpPr>
              <p:cNvPr id="756" name="Google Shape;756;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50"/>
            <p:cNvGrpSpPr/>
            <p:nvPr/>
          </p:nvGrpSpPr>
          <p:grpSpPr>
            <a:xfrm rot="-5400000">
              <a:off x="4816924" y="4033473"/>
              <a:ext cx="144979" cy="90049"/>
              <a:chOff x="4923925" y="1877500"/>
              <a:chExt cx="59525" cy="36975"/>
            </a:xfrm>
          </p:grpSpPr>
          <p:sp>
            <p:nvSpPr>
              <p:cNvPr id="759" name="Google Shape;759;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50"/>
            <p:cNvGrpSpPr/>
            <p:nvPr/>
          </p:nvGrpSpPr>
          <p:grpSpPr>
            <a:xfrm rot="-5400000">
              <a:off x="5821899" y="4033473"/>
              <a:ext cx="144979" cy="90049"/>
              <a:chOff x="4923925" y="1877500"/>
              <a:chExt cx="59525" cy="36975"/>
            </a:xfrm>
          </p:grpSpPr>
          <p:sp>
            <p:nvSpPr>
              <p:cNvPr id="762" name="Google Shape;762;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50"/>
            <p:cNvGrpSpPr/>
            <p:nvPr/>
          </p:nvGrpSpPr>
          <p:grpSpPr>
            <a:xfrm rot="-5400000">
              <a:off x="6826874" y="4033473"/>
              <a:ext cx="144979" cy="90049"/>
              <a:chOff x="4923925" y="1877500"/>
              <a:chExt cx="59525" cy="36975"/>
            </a:xfrm>
          </p:grpSpPr>
          <p:sp>
            <p:nvSpPr>
              <p:cNvPr id="765" name="Google Shape;765;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50"/>
            <p:cNvGrpSpPr/>
            <p:nvPr/>
          </p:nvGrpSpPr>
          <p:grpSpPr>
            <a:xfrm rot="-5400000">
              <a:off x="7831849" y="4033473"/>
              <a:ext cx="144979" cy="90049"/>
              <a:chOff x="4923925" y="1877500"/>
              <a:chExt cx="59525" cy="36975"/>
            </a:xfrm>
          </p:grpSpPr>
          <p:sp>
            <p:nvSpPr>
              <p:cNvPr id="768" name="Google Shape;768;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50"/>
            <p:cNvGrpSpPr/>
            <p:nvPr/>
          </p:nvGrpSpPr>
          <p:grpSpPr>
            <a:xfrm rot="-5400000">
              <a:off x="4314451" y="3377293"/>
              <a:ext cx="144979" cy="90049"/>
              <a:chOff x="4923943" y="2083833"/>
              <a:chExt cx="59525" cy="36975"/>
            </a:xfrm>
          </p:grpSpPr>
          <p:sp>
            <p:nvSpPr>
              <p:cNvPr id="771" name="Google Shape;771;p50"/>
              <p:cNvSpPr/>
              <p:nvPr/>
            </p:nvSpPr>
            <p:spPr>
              <a:xfrm>
                <a:off x="4923943" y="2083833"/>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0"/>
              <p:cNvSpPr/>
              <p:nvPr/>
            </p:nvSpPr>
            <p:spPr>
              <a:xfrm>
                <a:off x="4954593" y="2083833"/>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50"/>
            <p:cNvGrpSpPr/>
            <p:nvPr/>
          </p:nvGrpSpPr>
          <p:grpSpPr>
            <a:xfrm rot="-5400000">
              <a:off x="5319426" y="3377293"/>
              <a:ext cx="144979" cy="90049"/>
              <a:chOff x="4923943" y="2083833"/>
              <a:chExt cx="59525" cy="36975"/>
            </a:xfrm>
          </p:grpSpPr>
          <p:sp>
            <p:nvSpPr>
              <p:cNvPr id="774" name="Google Shape;774;p50"/>
              <p:cNvSpPr/>
              <p:nvPr/>
            </p:nvSpPr>
            <p:spPr>
              <a:xfrm>
                <a:off x="4923943" y="2083833"/>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4954593" y="2083833"/>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50"/>
            <p:cNvGrpSpPr/>
            <p:nvPr/>
          </p:nvGrpSpPr>
          <p:grpSpPr>
            <a:xfrm rot="-5400000">
              <a:off x="6324401" y="3377293"/>
              <a:ext cx="144979" cy="90049"/>
              <a:chOff x="4923943" y="2083833"/>
              <a:chExt cx="59525" cy="36975"/>
            </a:xfrm>
          </p:grpSpPr>
          <p:sp>
            <p:nvSpPr>
              <p:cNvPr id="777" name="Google Shape;777;p50"/>
              <p:cNvSpPr/>
              <p:nvPr/>
            </p:nvSpPr>
            <p:spPr>
              <a:xfrm>
                <a:off x="4923943" y="2083833"/>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0"/>
              <p:cNvSpPr/>
              <p:nvPr/>
            </p:nvSpPr>
            <p:spPr>
              <a:xfrm>
                <a:off x="4954593" y="2083833"/>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50"/>
            <p:cNvGrpSpPr/>
            <p:nvPr/>
          </p:nvGrpSpPr>
          <p:grpSpPr>
            <a:xfrm rot="-5400000">
              <a:off x="2898549" y="2721111"/>
              <a:ext cx="144979" cy="90049"/>
              <a:chOff x="4923925" y="1877500"/>
              <a:chExt cx="59525" cy="36975"/>
            </a:xfrm>
          </p:grpSpPr>
          <p:sp>
            <p:nvSpPr>
              <p:cNvPr id="780" name="Google Shape;780;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50"/>
            <p:cNvGrpSpPr/>
            <p:nvPr/>
          </p:nvGrpSpPr>
          <p:grpSpPr>
            <a:xfrm rot="-5400000">
              <a:off x="4108999" y="2721111"/>
              <a:ext cx="144979" cy="90049"/>
              <a:chOff x="4923925" y="1877500"/>
              <a:chExt cx="59525" cy="36975"/>
            </a:xfrm>
          </p:grpSpPr>
          <p:sp>
            <p:nvSpPr>
              <p:cNvPr id="783" name="Google Shape;783;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50"/>
            <p:cNvGrpSpPr/>
            <p:nvPr/>
          </p:nvGrpSpPr>
          <p:grpSpPr>
            <a:xfrm rot="-5400000">
              <a:off x="5319449" y="2721111"/>
              <a:ext cx="144979" cy="90049"/>
              <a:chOff x="4923925" y="1877500"/>
              <a:chExt cx="59525" cy="36975"/>
            </a:xfrm>
          </p:grpSpPr>
          <p:sp>
            <p:nvSpPr>
              <p:cNvPr id="786" name="Google Shape;786;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50"/>
            <p:cNvGrpSpPr/>
            <p:nvPr/>
          </p:nvGrpSpPr>
          <p:grpSpPr>
            <a:xfrm rot="-5400000">
              <a:off x="6529899" y="2721111"/>
              <a:ext cx="144979" cy="90049"/>
              <a:chOff x="4923925" y="1877500"/>
              <a:chExt cx="59525" cy="36975"/>
            </a:xfrm>
          </p:grpSpPr>
          <p:sp>
            <p:nvSpPr>
              <p:cNvPr id="789" name="Google Shape;789;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50"/>
            <p:cNvGrpSpPr/>
            <p:nvPr/>
          </p:nvGrpSpPr>
          <p:grpSpPr>
            <a:xfrm rot="-5400000">
              <a:off x="7740349" y="2721111"/>
              <a:ext cx="144979" cy="90049"/>
              <a:chOff x="4923925" y="1877500"/>
              <a:chExt cx="59525" cy="36975"/>
            </a:xfrm>
          </p:grpSpPr>
          <p:sp>
            <p:nvSpPr>
              <p:cNvPr id="792" name="Google Shape;792;p50"/>
              <p:cNvSpPr/>
              <p:nvPr/>
            </p:nvSpPr>
            <p:spPr>
              <a:xfrm>
                <a:off x="4923925" y="1877500"/>
                <a:ext cx="28875" cy="36975"/>
              </a:xfrm>
              <a:custGeom>
                <a:rect b="b" l="l" r="r" t="t"/>
                <a:pathLst>
                  <a:path extrusionOk="0" h="1479" w="1155">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4954575" y="1877500"/>
                <a:ext cx="28875" cy="36975"/>
              </a:xfrm>
              <a:custGeom>
                <a:rect b="b" l="l" r="r" t="t"/>
                <a:pathLst>
                  <a:path extrusionOk="0" h="1479" w="1155">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4" name="Google Shape;794;p50"/>
          <p:cNvSpPr txBox="1"/>
          <p:nvPr>
            <p:ph idx="4294967295" type="title"/>
          </p:nvPr>
        </p:nvSpPr>
        <p:spPr>
          <a:xfrm>
            <a:off x="713100" y="326825"/>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Bottom-up Design Approach</a:t>
            </a:r>
            <a:endParaRPr>
              <a:latin typeface="Nunito"/>
              <a:ea typeface="Nunito"/>
              <a:cs typeface="Nunito"/>
              <a:sym typeface="Nunito"/>
            </a:endParaRPr>
          </a:p>
        </p:txBody>
      </p:sp>
      <p:sp>
        <p:nvSpPr>
          <p:cNvPr id="795" name="Google Shape;79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1"/>
          <p:cNvSpPr txBox="1"/>
          <p:nvPr>
            <p:ph type="title"/>
          </p:nvPr>
        </p:nvSpPr>
        <p:spPr>
          <a:xfrm>
            <a:off x="1624965" y="2682750"/>
            <a:ext cx="5894100" cy="7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Demonstration</a:t>
            </a:r>
            <a:r>
              <a:rPr lang="en"/>
              <a:t> </a:t>
            </a:r>
            <a:endParaRPr>
              <a:solidFill>
                <a:srgbClr val="000000"/>
              </a:solidFill>
              <a:latin typeface="Arial"/>
              <a:ea typeface="Arial"/>
              <a:cs typeface="Arial"/>
              <a:sym typeface="Arial"/>
            </a:endParaRPr>
          </a:p>
        </p:txBody>
      </p:sp>
      <p:sp>
        <p:nvSpPr>
          <p:cNvPr id="801" name="Google Shape;801;p51"/>
          <p:cNvSpPr txBox="1"/>
          <p:nvPr>
            <p:ph idx="1" type="subTitle"/>
          </p:nvPr>
        </p:nvSpPr>
        <p:spPr>
          <a:xfrm>
            <a:off x="1624936" y="3428225"/>
            <a:ext cx="58941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With a single robot and an object</a:t>
            </a:r>
            <a:endParaRPr>
              <a:solidFill>
                <a:srgbClr val="000000"/>
              </a:solidFill>
              <a:latin typeface="Arial"/>
              <a:ea typeface="Arial"/>
              <a:cs typeface="Arial"/>
              <a:sym typeface="Arial"/>
            </a:endParaRPr>
          </a:p>
        </p:txBody>
      </p:sp>
      <p:sp>
        <p:nvSpPr>
          <p:cNvPr id="802" name="Google Shape;80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6" name="Shape 806"/>
        <p:cNvGrpSpPr/>
        <p:nvPr/>
      </p:nvGrpSpPr>
      <p:grpSpPr>
        <a:xfrm>
          <a:off x="0" y="0"/>
          <a:ext cx="0" cy="0"/>
          <a:chOff x="0" y="0"/>
          <a:chExt cx="0" cy="0"/>
        </a:xfrm>
      </p:grpSpPr>
      <p:sp>
        <p:nvSpPr>
          <p:cNvPr id="807" name="Google Shape;80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8" name="Google Shape;808;p52" title="bandicam 2023-07-03 23-12-51-134.mp4">
            <a:hlinkClick r:id="rId3"/>
          </p:cNvPr>
          <p:cNvPicPr preferRelativeResize="0"/>
          <p:nvPr/>
        </p:nvPicPr>
        <p:blipFill>
          <a:blip r:embed="rId4">
            <a:alphaModFix/>
          </a:blip>
          <a:stretch>
            <a:fillRect/>
          </a:stretch>
        </p:blipFill>
        <p:spPr>
          <a:xfrm>
            <a:off x="446013" y="161500"/>
            <a:ext cx="8251984" cy="46599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title"/>
          </p:nvPr>
        </p:nvSpPr>
        <p:spPr>
          <a:xfrm>
            <a:off x="4572000" y="1978550"/>
            <a:ext cx="4126200" cy="79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51" name="Google Shape;451;p35"/>
          <p:cNvSpPr txBox="1"/>
          <p:nvPr>
            <p:ph idx="1" type="subTitle"/>
          </p:nvPr>
        </p:nvSpPr>
        <p:spPr>
          <a:xfrm>
            <a:off x="4572000" y="2774450"/>
            <a:ext cx="3661200" cy="391500"/>
          </a:xfrm>
          <a:prstGeom prst="rect">
            <a:avLst/>
          </a:prstGeom>
        </p:spPr>
        <p:txBody>
          <a:bodyPr anchorCtr="0" anchor="ctr" bIns="91425" lIns="109725" spcFirstLastPara="1" rIns="91425" wrap="square" tIns="91425">
            <a:noAutofit/>
          </a:bodyPr>
          <a:lstStyle/>
          <a:p>
            <a:pPr indent="0" lvl="0" marL="0" rtl="0" algn="l">
              <a:spcBef>
                <a:spcPts val="0"/>
              </a:spcBef>
              <a:spcAft>
                <a:spcPts val="0"/>
              </a:spcAft>
              <a:buNone/>
            </a:pPr>
            <a:r>
              <a:rPr lang="en"/>
              <a:t>Domain, Literature Review and Problem Statement</a:t>
            </a:r>
            <a:endParaRPr/>
          </a:p>
        </p:txBody>
      </p:sp>
      <p:sp>
        <p:nvSpPr>
          <p:cNvPr id="452" name="Google Shape;452;p35"/>
          <p:cNvSpPr txBox="1"/>
          <p:nvPr>
            <p:ph idx="2" type="title"/>
          </p:nvPr>
        </p:nvSpPr>
        <p:spPr>
          <a:xfrm>
            <a:off x="1748500" y="2201750"/>
            <a:ext cx="1715100" cy="7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7200">
                <a:solidFill>
                  <a:schemeClr val="accent2"/>
                </a:solidFill>
                <a:latin typeface="Work Sans SemiBold"/>
                <a:ea typeface="Work Sans SemiBold"/>
                <a:cs typeface="Work Sans SemiBold"/>
                <a:sym typeface="Work Sans SemiBold"/>
              </a:rPr>
              <a:t>01</a:t>
            </a:r>
            <a:endParaRPr b="0" sz="7200">
              <a:solidFill>
                <a:schemeClr val="accent2"/>
              </a:solidFill>
              <a:latin typeface="Work Sans SemiBold"/>
              <a:ea typeface="Work Sans SemiBold"/>
              <a:cs typeface="Work Sans SemiBold"/>
              <a:sym typeface="Work Sans SemiBold"/>
            </a:endParaRPr>
          </a:p>
        </p:txBody>
      </p:sp>
      <p:sp>
        <p:nvSpPr>
          <p:cNvPr id="453" name="Google Shape;45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4" name="Google Shape;814;p53" title="VID_20230704_090925.mp4">
            <a:hlinkClick r:id="rId3"/>
          </p:cNvPr>
          <p:cNvPicPr preferRelativeResize="0"/>
          <p:nvPr/>
        </p:nvPicPr>
        <p:blipFill>
          <a:blip r:embed="rId4">
            <a:alphaModFix/>
          </a:blip>
          <a:stretch>
            <a:fillRect/>
          </a:stretch>
        </p:blipFill>
        <p:spPr>
          <a:xfrm>
            <a:off x="453388" y="299188"/>
            <a:ext cx="8237227" cy="4545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4"/>
          <p:cNvSpPr txBox="1"/>
          <p:nvPr>
            <p:ph type="title"/>
          </p:nvPr>
        </p:nvSpPr>
        <p:spPr>
          <a:xfrm>
            <a:off x="3039525" y="1800200"/>
            <a:ext cx="5205300" cy="124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400"/>
              <a:t>THANK YOU</a:t>
            </a:r>
            <a:endParaRPr sz="6400"/>
          </a:p>
        </p:txBody>
      </p:sp>
      <p:sp>
        <p:nvSpPr>
          <p:cNvPr id="820" name="Google Shape;820;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6"/>
          <p:cNvSpPr/>
          <p:nvPr/>
        </p:nvSpPr>
        <p:spPr>
          <a:xfrm>
            <a:off x="5565975" y="195335"/>
            <a:ext cx="3227400" cy="2351700"/>
          </a:xfrm>
          <a:prstGeom prst="roundRect">
            <a:avLst>
              <a:gd fmla="val 16667" name="adj"/>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5694525" y="335525"/>
            <a:ext cx="2970300" cy="2082900"/>
          </a:xfrm>
          <a:prstGeom prst="roundRect">
            <a:avLst>
              <a:gd fmla="val 16667" name="adj"/>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484075" y="195313"/>
            <a:ext cx="3227400" cy="2351700"/>
          </a:xfrm>
          <a:prstGeom prst="roundRect">
            <a:avLst>
              <a:gd fmla="val 16667" name="adj"/>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612625" y="329713"/>
            <a:ext cx="2970300" cy="2082900"/>
          </a:xfrm>
          <a:prstGeom prst="roundRect">
            <a:avLst>
              <a:gd fmla="val 16667" name="adj"/>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txBox="1"/>
          <p:nvPr>
            <p:ph idx="1" type="subTitle"/>
          </p:nvPr>
        </p:nvSpPr>
        <p:spPr>
          <a:xfrm>
            <a:off x="821200" y="1189613"/>
            <a:ext cx="2570700" cy="1101300"/>
          </a:xfrm>
          <a:prstGeom prst="rect">
            <a:avLst/>
          </a:prstGeom>
        </p:spPr>
        <p:txBody>
          <a:bodyPr anchorCtr="0" anchor="ctr" bIns="91425" lIns="91425" spcFirstLastPara="1" rIns="91425" wrap="square" tIns="91425">
            <a:noAutofit/>
          </a:bodyPr>
          <a:lstStyle/>
          <a:p>
            <a:pPr indent="50800" lvl="0" marL="0" rtl="0" algn="ctr">
              <a:spcBef>
                <a:spcPts val="0"/>
              </a:spcBef>
              <a:spcAft>
                <a:spcPts val="0"/>
              </a:spcAft>
              <a:buNone/>
            </a:pPr>
            <a:r>
              <a:rPr lang="en"/>
              <a:t>C</a:t>
            </a:r>
            <a:r>
              <a:rPr lang="en"/>
              <a:t>omposed of multiple independent entities cooperating to achieve common goals</a:t>
            </a:r>
            <a:endParaRPr/>
          </a:p>
        </p:txBody>
      </p:sp>
      <p:sp>
        <p:nvSpPr>
          <p:cNvPr id="463" name="Google Shape;463;p36"/>
          <p:cNvSpPr txBox="1"/>
          <p:nvPr>
            <p:ph idx="2" type="subTitle"/>
          </p:nvPr>
        </p:nvSpPr>
        <p:spPr>
          <a:xfrm>
            <a:off x="904525" y="612125"/>
            <a:ext cx="23865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Multi-Agent Systems</a:t>
            </a:r>
            <a:endParaRPr/>
          </a:p>
        </p:txBody>
      </p:sp>
      <p:sp>
        <p:nvSpPr>
          <p:cNvPr id="464" name="Google Shape;464;p36"/>
          <p:cNvSpPr txBox="1"/>
          <p:nvPr>
            <p:ph idx="4" type="subTitle"/>
          </p:nvPr>
        </p:nvSpPr>
        <p:spPr>
          <a:xfrm>
            <a:off x="5986175" y="640863"/>
            <a:ext cx="23865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Swarm Robotics</a:t>
            </a:r>
            <a:endParaRPr/>
          </a:p>
        </p:txBody>
      </p:sp>
      <p:sp>
        <p:nvSpPr>
          <p:cNvPr id="465" name="Google Shape;465;p36"/>
          <p:cNvSpPr txBox="1"/>
          <p:nvPr>
            <p:ph idx="3" type="subTitle"/>
          </p:nvPr>
        </p:nvSpPr>
        <p:spPr>
          <a:xfrm>
            <a:off x="5894075" y="1172975"/>
            <a:ext cx="2570700" cy="825600"/>
          </a:xfrm>
          <a:prstGeom prst="rect">
            <a:avLst/>
          </a:prstGeom>
        </p:spPr>
        <p:txBody>
          <a:bodyPr anchorCtr="0" anchor="ctr" bIns="91425" lIns="91425" spcFirstLastPara="1" rIns="91425" wrap="square" tIns="91425">
            <a:noAutofit/>
          </a:bodyPr>
          <a:lstStyle/>
          <a:p>
            <a:pPr indent="-127000" lvl="0" marL="127000" rtl="0" algn="ctr">
              <a:spcBef>
                <a:spcPts val="0"/>
              </a:spcBef>
              <a:spcAft>
                <a:spcPts val="0"/>
              </a:spcAft>
              <a:buNone/>
            </a:pPr>
            <a:r>
              <a:rPr lang="en"/>
              <a:t>I</a:t>
            </a:r>
            <a:r>
              <a:rPr lang="en"/>
              <a:t>nspired by the collective behaviour observed in natural swarms</a:t>
            </a:r>
            <a:endParaRPr/>
          </a:p>
        </p:txBody>
      </p:sp>
      <p:sp>
        <p:nvSpPr>
          <p:cNvPr id="466" name="Google Shape;466;p36"/>
          <p:cNvSpPr/>
          <p:nvPr/>
        </p:nvSpPr>
        <p:spPr>
          <a:xfrm>
            <a:off x="4023200" y="1185775"/>
            <a:ext cx="1102500" cy="37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rot="10800000">
            <a:off x="5430473" y="3050563"/>
            <a:ext cx="1693764" cy="599886"/>
          </a:xfrm>
          <a:prstGeom prst="flowChartTerminator">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8" name="Google Shape;468;p36"/>
          <p:cNvSpPr/>
          <p:nvPr/>
        </p:nvSpPr>
        <p:spPr>
          <a:xfrm rot="10800000">
            <a:off x="5472911" y="3091422"/>
            <a:ext cx="1608822" cy="518184"/>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rot="10800000">
            <a:off x="7234612" y="3050675"/>
            <a:ext cx="1693764" cy="599886"/>
          </a:xfrm>
          <a:prstGeom prst="flowChartTerminator">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0" name="Google Shape;470;p36"/>
          <p:cNvSpPr/>
          <p:nvPr/>
        </p:nvSpPr>
        <p:spPr>
          <a:xfrm rot="10800000">
            <a:off x="7277050" y="3091534"/>
            <a:ext cx="1608822" cy="518184"/>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8007446" y="2864986"/>
            <a:ext cx="233100" cy="226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8077428" y="2933083"/>
            <a:ext cx="93000" cy="90600"/>
          </a:xfrm>
          <a:prstGeom prst="ellipse">
            <a:avLst/>
          </a:prstGeom>
          <a:solidFill>
            <a:schemeClr val="accen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6160816" y="2864992"/>
            <a:ext cx="233100" cy="226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txBox="1"/>
          <p:nvPr/>
        </p:nvSpPr>
        <p:spPr>
          <a:xfrm>
            <a:off x="5611577" y="3232259"/>
            <a:ext cx="13317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95F6B"/>
                </a:solidFill>
                <a:latin typeface="Nunito"/>
                <a:ea typeface="Nunito"/>
                <a:cs typeface="Nunito"/>
                <a:sym typeface="Nunito"/>
              </a:rPr>
              <a:t>Autonomous</a:t>
            </a:r>
            <a:endParaRPr b="1">
              <a:solidFill>
                <a:srgbClr val="595F6B"/>
              </a:solidFill>
              <a:latin typeface="Nunito"/>
              <a:ea typeface="Nunito"/>
              <a:cs typeface="Nunito"/>
              <a:sym typeface="Nunito"/>
            </a:endParaRPr>
          </a:p>
        </p:txBody>
      </p:sp>
      <p:sp>
        <p:nvSpPr>
          <p:cNvPr id="475" name="Google Shape;475;p36"/>
          <p:cNvSpPr txBox="1"/>
          <p:nvPr/>
        </p:nvSpPr>
        <p:spPr>
          <a:xfrm>
            <a:off x="7402792" y="3231937"/>
            <a:ext cx="1442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95F6B"/>
                </a:solidFill>
                <a:latin typeface="Nunito"/>
                <a:ea typeface="Nunito"/>
                <a:cs typeface="Nunito"/>
                <a:sym typeface="Nunito"/>
              </a:rPr>
              <a:t>Homogeneous</a:t>
            </a:r>
            <a:endParaRPr b="1">
              <a:solidFill>
                <a:srgbClr val="595F6B"/>
              </a:solidFill>
              <a:latin typeface="Nunito"/>
              <a:ea typeface="Nunito"/>
              <a:cs typeface="Nunito"/>
              <a:sym typeface="Nunito"/>
            </a:endParaRPr>
          </a:p>
        </p:txBody>
      </p:sp>
      <p:sp>
        <p:nvSpPr>
          <p:cNvPr id="476" name="Google Shape;476;p36"/>
          <p:cNvSpPr/>
          <p:nvPr/>
        </p:nvSpPr>
        <p:spPr>
          <a:xfrm>
            <a:off x="6230798" y="2933089"/>
            <a:ext cx="93000" cy="90600"/>
          </a:xfrm>
          <a:prstGeom prst="ellipse">
            <a:avLst/>
          </a:prstGeom>
          <a:solidFill>
            <a:schemeClr val="lt2"/>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rot="10800000">
            <a:off x="5445592" y="4241527"/>
            <a:ext cx="1693764" cy="599886"/>
          </a:xfrm>
          <a:prstGeom prst="flowChartTerminator">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8" name="Google Shape;478;p36"/>
          <p:cNvSpPr/>
          <p:nvPr/>
        </p:nvSpPr>
        <p:spPr>
          <a:xfrm rot="10800000">
            <a:off x="5488030" y="4282386"/>
            <a:ext cx="1608822" cy="518184"/>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rot="10800000">
            <a:off x="7219485" y="4241566"/>
            <a:ext cx="1693764" cy="599886"/>
          </a:xfrm>
          <a:prstGeom prst="flowChartTerminator">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80" name="Google Shape;480;p36"/>
          <p:cNvSpPr/>
          <p:nvPr/>
        </p:nvSpPr>
        <p:spPr>
          <a:xfrm rot="10800000">
            <a:off x="7261923" y="4282426"/>
            <a:ext cx="1608822" cy="518184"/>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7977446" y="4056133"/>
            <a:ext cx="233100" cy="226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8047428" y="4124230"/>
            <a:ext cx="93000" cy="90600"/>
          </a:xfrm>
          <a:prstGeom prst="ellipse">
            <a:avLst/>
          </a:prstGeom>
          <a:solidFill>
            <a:schemeClr val="accen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6179619" y="4056113"/>
            <a:ext cx="233100" cy="226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txBox="1"/>
          <p:nvPr/>
        </p:nvSpPr>
        <p:spPr>
          <a:xfrm>
            <a:off x="5651570" y="4423439"/>
            <a:ext cx="13317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95F6B"/>
                </a:solidFill>
                <a:latin typeface="Nunito"/>
                <a:ea typeface="Nunito"/>
                <a:cs typeface="Nunito"/>
                <a:sym typeface="Nunito"/>
              </a:rPr>
              <a:t>Locality</a:t>
            </a:r>
            <a:endParaRPr b="1">
              <a:solidFill>
                <a:srgbClr val="595F6B"/>
              </a:solidFill>
              <a:latin typeface="Nunito"/>
              <a:ea typeface="Nunito"/>
              <a:cs typeface="Nunito"/>
              <a:sym typeface="Nunito"/>
            </a:endParaRPr>
          </a:p>
        </p:txBody>
      </p:sp>
      <p:sp>
        <p:nvSpPr>
          <p:cNvPr id="485" name="Google Shape;485;p36"/>
          <p:cNvSpPr txBox="1"/>
          <p:nvPr/>
        </p:nvSpPr>
        <p:spPr>
          <a:xfrm>
            <a:off x="7345174" y="4423517"/>
            <a:ext cx="1442400" cy="23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95F6B"/>
                </a:solidFill>
                <a:latin typeface="Nunito"/>
                <a:ea typeface="Nunito"/>
                <a:cs typeface="Nunito"/>
                <a:sym typeface="Nunito"/>
              </a:rPr>
              <a:t>Decentralised</a:t>
            </a:r>
            <a:endParaRPr b="1">
              <a:solidFill>
                <a:srgbClr val="595F6B"/>
              </a:solidFill>
              <a:latin typeface="Nunito"/>
              <a:ea typeface="Nunito"/>
              <a:cs typeface="Nunito"/>
              <a:sym typeface="Nunito"/>
            </a:endParaRPr>
          </a:p>
        </p:txBody>
      </p:sp>
      <p:sp>
        <p:nvSpPr>
          <p:cNvPr id="486" name="Google Shape;486;p36"/>
          <p:cNvSpPr/>
          <p:nvPr/>
        </p:nvSpPr>
        <p:spPr>
          <a:xfrm>
            <a:off x="6249602" y="4124210"/>
            <a:ext cx="93000" cy="90600"/>
          </a:xfrm>
          <a:prstGeom prst="ellipse">
            <a:avLst/>
          </a:prstGeom>
          <a:solidFill>
            <a:schemeClr val="lt2"/>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36"/>
          <p:cNvPicPr preferRelativeResize="0"/>
          <p:nvPr/>
        </p:nvPicPr>
        <p:blipFill rotWithShape="1">
          <a:blip r:embed="rId3">
            <a:alphaModFix/>
          </a:blip>
          <a:srcRect b="0" l="0" r="0" t="28083"/>
          <a:stretch/>
        </p:blipFill>
        <p:spPr>
          <a:xfrm>
            <a:off x="-23425" y="1390700"/>
            <a:ext cx="5164600" cy="2079950"/>
          </a:xfrm>
          <a:prstGeom prst="rect">
            <a:avLst/>
          </a:prstGeom>
          <a:noFill/>
          <a:ln cap="flat" cmpd="sng" w="19050">
            <a:solidFill>
              <a:schemeClr val="dk2"/>
            </a:solidFill>
            <a:prstDash val="solid"/>
            <a:round/>
            <a:headEnd len="sm" w="sm" type="none"/>
            <a:tailEnd len="sm" w="sm" type="none"/>
          </a:ln>
        </p:spPr>
      </p:pic>
      <p:pic>
        <p:nvPicPr>
          <p:cNvPr id="488" name="Google Shape;488;p36"/>
          <p:cNvPicPr preferRelativeResize="0"/>
          <p:nvPr/>
        </p:nvPicPr>
        <p:blipFill>
          <a:blip r:embed="rId4">
            <a:alphaModFix/>
          </a:blip>
          <a:stretch>
            <a:fillRect/>
          </a:stretch>
        </p:blipFill>
        <p:spPr>
          <a:xfrm>
            <a:off x="-23425" y="3348963"/>
            <a:ext cx="5164597" cy="1887650"/>
          </a:xfrm>
          <a:prstGeom prst="rect">
            <a:avLst/>
          </a:prstGeom>
          <a:noFill/>
          <a:ln cap="flat" cmpd="sng" w="19050">
            <a:solidFill>
              <a:schemeClr val="dk2"/>
            </a:solidFill>
            <a:prstDash val="solid"/>
            <a:round/>
            <a:headEnd len="sm" w="sm" type="none"/>
            <a:tailEnd len="sm" w="sm" type="none"/>
          </a:ln>
        </p:spPr>
      </p:pic>
      <p:pic>
        <p:nvPicPr>
          <p:cNvPr id="489" name="Google Shape;489;p36"/>
          <p:cNvPicPr preferRelativeResize="0"/>
          <p:nvPr/>
        </p:nvPicPr>
        <p:blipFill>
          <a:blip r:embed="rId5">
            <a:alphaModFix/>
          </a:blip>
          <a:stretch>
            <a:fillRect/>
          </a:stretch>
        </p:blipFill>
        <p:spPr>
          <a:xfrm>
            <a:off x="-23414" y="4"/>
            <a:ext cx="2570700" cy="1390707"/>
          </a:xfrm>
          <a:prstGeom prst="rect">
            <a:avLst/>
          </a:prstGeom>
          <a:noFill/>
          <a:ln cap="flat" cmpd="sng" w="19050">
            <a:solidFill>
              <a:schemeClr val="dk2"/>
            </a:solidFill>
            <a:prstDash val="solid"/>
            <a:round/>
            <a:headEnd len="sm" w="sm" type="none"/>
            <a:tailEnd len="sm" w="sm" type="none"/>
          </a:ln>
        </p:spPr>
      </p:pic>
      <p:pic>
        <p:nvPicPr>
          <p:cNvPr id="490" name="Google Shape;490;p36"/>
          <p:cNvPicPr preferRelativeResize="0"/>
          <p:nvPr/>
        </p:nvPicPr>
        <p:blipFill>
          <a:blip r:embed="rId6">
            <a:alphaModFix/>
          </a:blip>
          <a:stretch>
            <a:fillRect/>
          </a:stretch>
        </p:blipFill>
        <p:spPr>
          <a:xfrm>
            <a:off x="2507261" y="11"/>
            <a:ext cx="2644890" cy="1390700"/>
          </a:xfrm>
          <a:prstGeom prst="rect">
            <a:avLst/>
          </a:prstGeom>
          <a:noFill/>
          <a:ln cap="flat" cmpd="sng" w="19050">
            <a:solidFill>
              <a:schemeClr val="dk2"/>
            </a:solidFill>
            <a:prstDash val="solid"/>
            <a:round/>
            <a:headEnd len="sm" w="sm" type="none"/>
            <a:tailEnd len="sm" w="sm" type="none"/>
          </a:ln>
        </p:spPr>
      </p:pic>
      <p:sp>
        <p:nvSpPr>
          <p:cNvPr id="491" name="Google Shape;49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2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2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2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2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7"/>
          <p:cNvSpPr txBox="1"/>
          <p:nvPr/>
        </p:nvSpPr>
        <p:spPr>
          <a:xfrm>
            <a:off x="713100" y="169775"/>
            <a:ext cx="7717800" cy="37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595F6B"/>
                </a:solidFill>
                <a:latin typeface="Nunito"/>
                <a:ea typeface="Nunito"/>
                <a:cs typeface="Nunito"/>
                <a:sym typeface="Nunito"/>
              </a:rPr>
              <a:t>Literature review</a:t>
            </a:r>
            <a:endParaRPr b="1" sz="2800">
              <a:solidFill>
                <a:srgbClr val="595F6B"/>
              </a:solidFill>
              <a:latin typeface="Nunito"/>
              <a:ea typeface="Nunito"/>
              <a:cs typeface="Nunito"/>
              <a:sym typeface="Nunito"/>
            </a:endParaRPr>
          </a:p>
        </p:txBody>
      </p:sp>
      <p:sp>
        <p:nvSpPr>
          <p:cNvPr id="497" name="Google Shape;497;p37"/>
          <p:cNvSpPr/>
          <p:nvPr/>
        </p:nvSpPr>
        <p:spPr>
          <a:xfrm>
            <a:off x="247863" y="646025"/>
            <a:ext cx="8549700" cy="370800"/>
          </a:xfrm>
          <a:prstGeom prst="roundRect">
            <a:avLst>
              <a:gd fmla="val 28028" name="adj"/>
            </a:avLst>
          </a:prstGeom>
          <a:solidFill>
            <a:srgbClr val="475D84"/>
          </a:solidFill>
          <a:ln>
            <a:noFill/>
          </a:ln>
        </p:spPr>
        <p:txBody>
          <a:bodyPr anchorCtr="0" anchor="ctr" bIns="91425" lIns="91425" spcFirstLastPara="1" rIns="91425" wrap="square" tIns="91425">
            <a:noAutofit/>
          </a:bodyPr>
          <a:lstStyle/>
          <a:p>
            <a:pPr indent="-323850" lvl="0" marL="457200" rtl="0" algn="ctr">
              <a:spcBef>
                <a:spcPts val="0"/>
              </a:spcBef>
              <a:spcAft>
                <a:spcPts val="0"/>
              </a:spcAft>
              <a:buClr>
                <a:srgbClr val="FFFFFF"/>
              </a:buClr>
              <a:buSzPts val="1500"/>
              <a:buFont typeface="Nunito SemiBold"/>
              <a:buAutoNum type="arabicPeriod"/>
            </a:pPr>
            <a:r>
              <a:rPr lang="en" sz="1500">
                <a:solidFill>
                  <a:srgbClr val="FFFFFF"/>
                </a:solidFill>
                <a:latin typeface="Nunito SemiBold"/>
                <a:ea typeface="Nunito SemiBold"/>
                <a:cs typeface="Nunito SemiBold"/>
                <a:sym typeface="Nunito SemiBold"/>
              </a:rPr>
              <a:t>Swarm Programming Tools-Based Studies</a:t>
            </a:r>
            <a:endParaRPr sz="1200">
              <a:solidFill>
                <a:srgbClr val="FFFFFF"/>
              </a:solidFill>
              <a:latin typeface="Nunito SemiBold"/>
              <a:ea typeface="Nunito SemiBold"/>
              <a:cs typeface="Nunito SemiBold"/>
              <a:sym typeface="Nunito SemiBold"/>
            </a:endParaRPr>
          </a:p>
        </p:txBody>
      </p:sp>
      <p:sp>
        <p:nvSpPr>
          <p:cNvPr id="498" name="Google Shape;498;p37"/>
          <p:cNvSpPr txBox="1"/>
          <p:nvPr/>
        </p:nvSpPr>
        <p:spPr>
          <a:xfrm>
            <a:off x="8347446" y="4704326"/>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595F6B"/>
                </a:solidFill>
                <a:latin typeface="Nunito"/>
                <a:ea typeface="Nunito"/>
                <a:cs typeface="Nunito"/>
                <a:sym typeface="Nunito"/>
              </a:rPr>
              <a:t>‹#›</a:t>
            </a:fld>
            <a:endParaRPr sz="1300">
              <a:solidFill>
                <a:srgbClr val="595F6B"/>
              </a:solidFill>
              <a:latin typeface="Nunito"/>
              <a:ea typeface="Nunito"/>
              <a:cs typeface="Nunito"/>
              <a:sym typeface="Nunito"/>
            </a:endParaRPr>
          </a:p>
        </p:txBody>
      </p:sp>
      <p:sp>
        <p:nvSpPr>
          <p:cNvPr id="499" name="Google Shape;499;p37"/>
          <p:cNvSpPr/>
          <p:nvPr/>
        </p:nvSpPr>
        <p:spPr>
          <a:xfrm>
            <a:off x="546287" y="2755257"/>
            <a:ext cx="102450" cy="151057"/>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681272" y="2817039"/>
            <a:ext cx="122928" cy="118423"/>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553734" y="3086694"/>
            <a:ext cx="125706" cy="120384"/>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730620" y="2966659"/>
            <a:ext cx="105228" cy="149663"/>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515555" y="2903526"/>
            <a:ext cx="163884" cy="153759"/>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699888" y="3114884"/>
            <a:ext cx="165746" cy="156547"/>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499270" y="4028086"/>
            <a:ext cx="366364" cy="541538"/>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550323" y="4181275"/>
            <a:ext cx="315311" cy="255331"/>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584641" y="4142149"/>
            <a:ext cx="125223" cy="41377"/>
          </a:xfrm>
          <a:custGeom>
            <a:rect b="b" l="l" r="r" t="t"/>
            <a:pathLst>
              <a:path extrusionOk="0" h="1364" w="4128">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574115" y="4326828"/>
            <a:ext cx="20082" cy="22023"/>
          </a:xfrm>
          <a:custGeom>
            <a:rect b="b" l="l" r="r" t="t"/>
            <a:pathLst>
              <a:path extrusionOk="0" h="726" w="662">
                <a:moveTo>
                  <a:pt x="1" y="1"/>
                </a:moveTo>
                <a:lnTo>
                  <a:pt x="1" y="725"/>
                </a:lnTo>
                <a:lnTo>
                  <a:pt x="662" y="725"/>
                </a:lnTo>
                <a:lnTo>
                  <a:pt x="6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574115" y="4244651"/>
            <a:ext cx="20082" cy="20082"/>
          </a:xfrm>
          <a:custGeom>
            <a:rect b="b" l="l" r="r" t="t"/>
            <a:pathLst>
              <a:path extrusionOk="0" h="662" w="662">
                <a:moveTo>
                  <a:pt x="1" y="0"/>
                </a:moveTo>
                <a:lnTo>
                  <a:pt x="1" y="662"/>
                </a:lnTo>
                <a:lnTo>
                  <a:pt x="662" y="662"/>
                </a:lnTo>
                <a:lnTo>
                  <a:pt x="6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574115" y="4411888"/>
            <a:ext cx="20082" cy="20112"/>
          </a:xfrm>
          <a:custGeom>
            <a:rect b="b" l="l" r="r" t="t"/>
            <a:pathLst>
              <a:path extrusionOk="0" h="663" w="662">
                <a:moveTo>
                  <a:pt x="1" y="1"/>
                </a:moveTo>
                <a:lnTo>
                  <a:pt x="1" y="662"/>
                </a:lnTo>
                <a:lnTo>
                  <a:pt x="662" y="662"/>
                </a:lnTo>
                <a:lnTo>
                  <a:pt x="6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511048" y="4162443"/>
            <a:ext cx="270467" cy="333594"/>
          </a:xfrm>
          <a:custGeom>
            <a:rect b="b" l="l" r="r" t="t"/>
            <a:pathLst>
              <a:path extrusionOk="0" h="10997" w="8916">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803478" y="4264702"/>
            <a:ext cx="62156" cy="126194"/>
          </a:xfrm>
          <a:custGeom>
            <a:rect b="b" l="l" r="r" t="t"/>
            <a:pathLst>
              <a:path extrusionOk="0" h="4160" w="2049">
                <a:moveTo>
                  <a:pt x="1" y="1"/>
                </a:moveTo>
                <a:lnTo>
                  <a:pt x="1" y="4160"/>
                </a:lnTo>
                <a:lnTo>
                  <a:pt x="2049" y="4160"/>
                </a:lnTo>
                <a:lnTo>
                  <a:pt x="20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803478" y="4182525"/>
            <a:ext cx="62156" cy="62156"/>
          </a:xfrm>
          <a:custGeom>
            <a:rect b="b" l="l" r="r" t="t"/>
            <a:pathLst>
              <a:path extrusionOk="0" h="2049" w="2049">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805389" y="4411888"/>
            <a:ext cx="56423" cy="62156"/>
          </a:xfrm>
          <a:custGeom>
            <a:rect b="b" l="l" r="r" t="t"/>
            <a:pathLst>
              <a:path extrusionOk="0" h="2049" w="1860">
                <a:moveTo>
                  <a:pt x="1" y="1"/>
                </a:moveTo>
                <a:lnTo>
                  <a:pt x="599" y="1796"/>
                </a:lnTo>
                <a:cubicBezTo>
                  <a:pt x="694" y="1985"/>
                  <a:pt x="788" y="2048"/>
                  <a:pt x="946" y="2048"/>
                </a:cubicBezTo>
                <a:cubicBezTo>
                  <a:pt x="1103" y="2048"/>
                  <a:pt x="1229" y="1985"/>
                  <a:pt x="1261" y="1796"/>
                </a:cubicBezTo>
                <a:lnTo>
                  <a:pt x="18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rot="-5400000">
            <a:off x="1077075" y="349925"/>
            <a:ext cx="909900" cy="2568300"/>
          </a:xfrm>
          <a:prstGeom prst="round2SameRect">
            <a:avLst>
              <a:gd fmla="val 50000" name="adj1"/>
              <a:gd fmla="val 0" name="adj2"/>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141414"/>
              </a:solidFill>
              <a:latin typeface="Fira Sans Extra Condensed SemiBold"/>
              <a:ea typeface="Fira Sans Extra Condensed SemiBold"/>
              <a:cs typeface="Fira Sans Extra Condensed SemiBold"/>
              <a:sym typeface="Fira Sans Extra Condensed SemiBold"/>
            </a:endParaRPr>
          </a:p>
        </p:txBody>
      </p:sp>
      <p:sp>
        <p:nvSpPr>
          <p:cNvPr id="516" name="Google Shape;516;p37"/>
          <p:cNvSpPr/>
          <p:nvPr/>
        </p:nvSpPr>
        <p:spPr>
          <a:xfrm rot="-5400000">
            <a:off x="977325" y="1472800"/>
            <a:ext cx="1096500" cy="2555400"/>
          </a:xfrm>
          <a:prstGeom prst="round2SameRect">
            <a:avLst>
              <a:gd fmla="val 50000" name="adj1"/>
              <a:gd fmla="val 0" name="adj2"/>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141414"/>
              </a:solidFill>
              <a:latin typeface="Fira Sans Extra Condensed SemiBold"/>
              <a:ea typeface="Fira Sans Extra Condensed SemiBold"/>
              <a:cs typeface="Fira Sans Extra Condensed SemiBold"/>
              <a:sym typeface="Fira Sans Extra Condensed SemiBold"/>
            </a:endParaRPr>
          </a:p>
        </p:txBody>
      </p:sp>
      <p:sp>
        <p:nvSpPr>
          <p:cNvPr id="517" name="Google Shape;517;p37"/>
          <p:cNvSpPr/>
          <p:nvPr/>
        </p:nvSpPr>
        <p:spPr>
          <a:xfrm rot="-5400000">
            <a:off x="817575" y="2842250"/>
            <a:ext cx="1416000" cy="2555400"/>
          </a:xfrm>
          <a:prstGeom prst="round2SameRect">
            <a:avLst>
              <a:gd fmla="val 50000" name="adj1"/>
              <a:gd fmla="val 0" name="adj2"/>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141414"/>
              </a:solidFill>
              <a:latin typeface="Fira Sans Extra Condensed SemiBold"/>
              <a:ea typeface="Fira Sans Extra Condensed SemiBold"/>
              <a:cs typeface="Fira Sans Extra Condensed SemiBold"/>
              <a:sym typeface="Fira Sans Extra Condensed SemiBold"/>
            </a:endParaRPr>
          </a:p>
        </p:txBody>
      </p:sp>
      <p:sp>
        <p:nvSpPr>
          <p:cNvPr id="518" name="Google Shape;518;p37"/>
          <p:cNvSpPr txBox="1"/>
          <p:nvPr/>
        </p:nvSpPr>
        <p:spPr>
          <a:xfrm>
            <a:off x="865638" y="1187186"/>
            <a:ext cx="1253400" cy="2857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Nunito"/>
                <a:ea typeface="Nunito"/>
                <a:cs typeface="Nunito"/>
                <a:sym typeface="Nunito"/>
              </a:rPr>
              <a:t>PySwarm</a:t>
            </a:r>
            <a:endParaRPr b="1" sz="1500">
              <a:solidFill>
                <a:srgbClr val="FFFFFF"/>
              </a:solidFill>
              <a:latin typeface="Nunito"/>
              <a:ea typeface="Nunito"/>
              <a:cs typeface="Nunito"/>
              <a:sym typeface="Nunito"/>
            </a:endParaRPr>
          </a:p>
        </p:txBody>
      </p:sp>
      <p:sp>
        <p:nvSpPr>
          <p:cNvPr id="519" name="Google Shape;519;p37"/>
          <p:cNvSpPr txBox="1"/>
          <p:nvPr/>
        </p:nvSpPr>
        <p:spPr>
          <a:xfrm>
            <a:off x="785013" y="2279271"/>
            <a:ext cx="1253400" cy="2857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Nunito"/>
                <a:ea typeface="Nunito"/>
                <a:cs typeface="Nunito"/>
                <a:sym typeface="Nunito"/>
              </a:rPr>
              <a:t>SwarmOps</a:t>
            </a:r>
            <a:endParaRPr b="1" sz="1500">
              <a:solidFill>
                <a:srgbClr val="FFFFFF"/>
              </a:solidFill>
              <a:latin typeface="Nunito"/>
              <a:ea typeface="Nunito"/>
              <a:cs typeface="Nunito"/>
              <a:sym typeface="Nunito"/>
            </a:endParaRPr>
          </a:p>
        </p:txBody>
      </p:sp>
      <p:sp>
        <p:nvSpPr>
          <p:cNvPr id="520" name="Google Shape;520;p37"/>
          <p:cNvSpPr txBox="1"/>
          <p:nvPr/>
        </p:nvSpPr>
        <p:spPr>
          <a:xfrm>
            <a:off x="785013" y="3535181"/>
            <a:ext cx="1253400" cy="2291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Nunito"/>
                <a:ea typeface="Nunito"/>
                <a:cs typeface="Nunito"/>
                <a:sym typeface="Nunito"/>
              </a:rPr>
              <a:t>SwarmLib</a:t>
            </a:r>
            <a:endParaRPr b="1" sz="1500">
              <a:solidFill>
                <a:srgbClr val="FFFFFF"/>
              </a:solidFill>
              <a:latin typeface="Nunito"/>
              <a:ea typeface="Nunito"/>
              <a:cs typeface="Nunito"/>
              <a:sym typeface="Nunito"/>
            </a:endParaRPr>
          </a:p>
        </p:txBody>
      </p:sp>
      <p:sp>
        <p:nvSpPr>
          <p:cNvPr id="521" name="Google Shape;521;p37"/>
          <p:cNvSpPr/>
          <p:nvPr/>
        </p:nvSpPr>
        <p:spPr>
          <a:xfrm>
            <a:off x="2908837" y="1167850"/>
            <a:ext cx="3326100" cy="909852"/>
          </a:xfrm>
          <a:prstGeom prst="rect">
            <a:avLst/>
          </a:prstGeom>
          <a:solidFill>
            <a:srgbClr val="52A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flipH="1" rot="5400000">
            <a:off x="5939447" y="2013929"/>
            <a:ext cx="3603581" cy="2076300"/>
          </a:xfrm>
          <a:prstGeom prst="round2SameRect">
            <a:avLst>
              <a:gd fmla="val 50000" name="adj1"/>
              <a:gd fmla="val 0" name="adj2"/>
            </a:avLst>
          </a:prstGeom>
          <a:solidFill>
            <a:srgbClr val="7384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141414"/>
              </a:solidFill>
              <a:latin typeface="Fira Sans Extra Condensed SemiBold"/>
              <a:ea typeface="Fira Sans Extra Condensed SemiBold"/>
              <a:cs typeface="Fira Sans Extra Condensed SemiBold"/>
              <a:sym typeface="Fira Sans Extra Condensed SemiBold"/>
            </a:endParaRPr>
          </a:p>
        </p:txBody>
      </p:sp>
      <p:sp>
        <p:nvSpPr>
          <p:cNvPr id="523" name="Google Shape;523;p37"/>
          <p:cNvSpPr txBox="1"/>
          <p:nvPr/>
        </p:nvSpPr>
        <p:spPr>
          <a:xfrm flipH="1">
            <a:off x="7018213" y="1627146"/>
            <a:ext cx="1779300" cy="284986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FFFFFF"/>
                </a:solidFill>
                <a:latin typeface="Nunito SemiBold"/>
                <a:ea typeface="Nunito SemiBold"/>
                <a:cs typeface="Nunito SemiBold"/>
                <a:sym typeface="Nunito SemiBold"/>
              </a:rPr>
              <a:t>No support for block-based visual programming</a:t>
            </a:r>
            <a:endParaRPr sz="1200">
              <a:solidFill>
                <a:srgbClr val="FFFFFF"/>
              </a:solidFill>
              <a:latin typeface="Nunito SemiBold"/>
              <a:ea typeface="Nunito SemiBold"/>
              <a:cs typeface="Nunito SemiBold"/>
              <a:sym typeface="Nunito SemiBold"/>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p:txBody>
      </p:sp>
      <p:sp>
        <p:nvSpPr>
          <p:cNvPr id="524" name="Google Shape;524;p37"/>
          <p:cNvSpPr/>
          <p:nvPr/>
        </p:nvSpPr>
        <p:spPr>
          <a:xfrm>
            <a:off x="2933275" y="3747650"/>
            <a:ext cx="1779300" cy="1096500"/>
          </a:xfrm>
          <a:prstGeom prst="rect">
            <a:avLst/>
          </a:prstGeom>
          <a:solidFill>
            <a:srgbClr val="52A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3044925" y="1300988"/>
            <a:ext cx="3047400" cy="643576"/>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141414"/>
                </a:solidFill>
                <a:latin typeface="Nunito SemiBold"/>
                <a:ea typeface="Nunito SemiBold"/>
                <a:cs typeface="Nunito SemiBold"/>
                <a:sym typeface="Nunito SemiBold"/>
              </a:rPr>
              <a:t>Limited to focus on only Particle Swarm Optimization (PSO) </a:t>
            </a:r>
            <a:endParaRPr/>
          </a:p>
        </p:txBody>
      </p:sp>
      <p:sp>
        <p:nvSpPr>
          <p:cNvPr id="526" name="Google Shape;526;p37"/>
          <p:cNvSpPr/>
          <p:nvPr/>
        </p:nvSpPr>
        <p:spPr>
          <a:xfrm>
            <a:off x="3044925" y="3842300"/>
            <a:ext cx="1540500" cy="907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41414"/>
                </a:solidFill>
                <a:latin typeface="Nunito SemiBold"/>
                <a:ea typeface="Nunito SemiBold"/>
                <a:cs typeface="Nunito SemiBold"/>
                <a:sym typeface="Nunito SemiBold"/>
              </a:rPr>
              <a:t>Tested only with pre-programmed behaviours</a:t>
            </a:r>
            <a:endParaRPr sz="1200">
              <a:latin typeface="Roboto"/>
              <a:ea typeface="Roboto"/>
              <a:cs typeface="Roboto"/>
              <a:sym typeface="Roboto"/>
            </a:endParaRPr>
          </a:p>
        </p:txBody>
      </p:sp>
      <p:cxnSp>
        <p:nvCxnSpPr>
          <p:cNvPr id="527" name="Google Shape;527;p37"/>
          <p:cNvCxnSpPr>
            <a:stCxn id="524" idx="3"/>
            <a:endCxn id="528" idx="1"/>
          </p:cNvCxnSpPr>
          <p:nvPr/>
        </p:nvCxnSpPr>
        <p:spPr>
          <a:xfrm flipH="1" rot="10800000">
            <a:off x="4712575" y="3652100"/>
            <a:ext cx="285900" cy="643800"/>
          </a:xfrm>
          <a:prstGeom prst="bentConnector3">
            <a:avLst>
              <a:gd fmla="val 50007" name="adj1"/>
            </a:avLst>
          </a:prstGeom>
          <a:noFill/>
          <a:ln cap="flat" cmpd="sng" w="9525">
            <a:solidFill>
              <a:srgbClr val="141414"/>
            </a:solidFill>
            <a:prstDash val="dash"/>
            <a:round/>
            <a:headEnd len="med" w="med" type="none"/>
            <a:tailEnd len="med" w="med" type="triangle"/>
          </a:ln>
        </p:spPr>
      </p:cxnSp>
      <p:sp>
        <p:nvSpPr>
          <p:cNvPr id="528" name="Google Shape;528;p37"/>
          <p:cNvSpPr/>
          <p:nvPr/>
        </p:nvSpPr>
        <p:spPr>
          <a:xfrm flipH="1" rot="5400000">
            <a:off x="4444738" y="3018600"/>
            <a:ext cx="2374800" cy="1267200"/>
          </a:xfrm>
          <a:prstGeom prst="round2SameRect">
            <a:avLst>
              <a:gd fmla="val 50000" name="adj1"/>
              <a:gd fmla="val 0" name="adj2"/>
            </a:avLst>
          </a:prstGeom>
          <a:solidFill>
            <a:srgbClr val="36C0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141414"/>
              </a:solidFill>
              <a:latin typeface="Fira Sans Extra Condensed SemiBold"/>
              <a:ea typeface="Fira Sans Extra Condensed SemiBold"/>
              <a:cs typeface="Fira Sans Extra Condensed SemiBold"/>
              <a:sym typeface="Fira Sans Extra Condensed SemiBold"/>
            </a:endParaRPr>
          </a:p>
        </p:txBody>
      </p:sp>
      <p:cxnSp>
        <p:nvCxnSpPr>
          <p:cNvPr id="529" name="Google Shape;529;p37"/>
          <p:cNvCxnSpPr>
            <a:stCxn id="516" idx="1"/>
            <a:endCxn id="528" idx="1"/>
          </p:cNvCxnSpPr>
          <p:nvPr/>
        </p:nvCxnSpPr>
        <p:spPr>
          <a:xfrm>
            <a:off x="2803275" y="2750500"/>
            <a:ext cx="2195400" cy="901800"/>
          </a:xfrm>
          <a:prstGeom prst="bentConnector3">
            <a:avLst>
              <a:gd fmla="val 93711" name="adj1"/>
            </a:avLst>
          </a:prstGeom>
          <a:noFill/>
          <a:ln cap="flat" cmpd="sng" w="9525">
            <a:solidFill>
              <a:srgbClr val="141414"/>
            </a:solidFill>
            <a:prstDash val="dash"/>
            <a:round/>
            <a:headEnd len="med" w="med" type="none"/>
            <a:tailEnd len="med" w="med" type="none"/>
          </a:ln>
        </p:spPr>
      </p:cxnSp>
      <p:sp>
        <p:nvSpPr>
          <p:cNvPr id="530" name="Google Shape;530;p37"/>
          <p:cNvSpPr txBox="1"/>
          <p:nvPr/>
        </p:nvSpPr>
        <p:spPr>
          <a:xfrm>
            <a:off x="5098563" y="2928550"/>
            <a:ext cx="1272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Nunito SemiBold"/>
                <a:ea typeface="Nunito SemiBold"/>
                <a:cs typeface="Nunito SemiBold"/>
                <a:sym typeface="Nunito SemiBold"/>
              </a:rPr>
              <a:t>Limited to collection of swarm intelligence optimization algorithms</a:t>
            </a:r>
            <a:endParaRPr sz="1200">
              <a:solidFill>
                <a:srgbClr val="FFFFFF"/>
              </a:solidFill>
              <a:latin typeface="Nunito SemiBold"/>
              <a:ea typeface="Nunito SemiBold"/>
              <a:cs typeface="Nunito SemiBold"/>
              <a:sym typeface="Nunito SemiBold"/>
            </a:endParaRPr>
          </a:p>
        </p:txBody>
      </p:sp>
      <p:cxnSp>
        <p:nvCxnSpPr>
          <p:cNvPr id="531" name="Google Shape;531;p37"/>
          <p:cNvCxnSpPr>
            <a:stCxn id="528" idx="3"/>
            <a:endCxn id="522" idx="1"/>
          </p:cNvCxnSpPr>
          <p:nvPr/>
        </p:nvCxnSpPr>
        <p:spPr>
          <a:xfrm flipH="1" rot="10800000">
            <a:off x="6265738" y="3052200"/>
            <a:ext cx="437400" cy="600000"/>
          </a:xfrm>
          <a:prstGeom prst="bentConnector3">
            <a:avLst>
              <a:gd fmla="val 49991" name="adj1"/>
            </a:avLst>
          </a:prstGeom>
          <a:noFill/>
          <a:ln cap="flat" cmpd="sng" w="9525">
            <a:solidFill>
              <a:srgbClr val="141414"/>
            </a:solidFill>
            <a:prstDash val="dash"/>
            <a:round/>
            <a:headEnd len="med" w="med" type="none"/>
            <a:tailEnd len="med" w="med" type="triangle"/>
          </a:ln>
        </p:spPr>
      </p:cxnSp>
      <p:cxnSp>
        <p:nvCxnSpPr>
          <p:cNvPr id="532" name="Google Shape;532;p37"/>
          <p:cNvCxnSpPr>
            <a:stCxn id="521" idx="3"/>
            <a:endCxn id="522" idx="1"/>
          </p:cNvCxnSpPr>
          <p:nvPr/>
        </p:nvCxnSpPr>
        <p:spPr>
          <a:xfrm>
            <a:off x="6234937" y="1622776"/>
            <a:ext cx="468300" cy="1429200"/>
          </a:xfrm>
          <a:prstGeom prst="bentConnector3">
            <a:avLst>
              <a:gd fmla="val 49981" name="adj1"/>
            </a:avLst>
          </a:prstGeom>
          <a:noFill/>
          <a:ln cap="flat" cmpd="sng" w="9525">
            <a:solidFill>
              <a:srgbClr val="141414"/>
            </a:solidFill>
            <a:prstDash val="dash"/>
            <a:round/>
            <a:headEnd len="med" w="med" type="none"/>
            <a:tailEnd len="med" w="med" type="none"/>
          </a:ln>
        </p:spPr>
      </p:cxnSp>
      <p:sp>
        <p:nvSpPr>
          <p:cNvPr id="533" name="Google Shape;533;p37"/>
          <p:cNvSpPr txBox="1"/>
          <p:nvPr/>
        </p:nvSpPr>
        <p:spPr>
          <a:xfrm>
            <a:off x="499263" y="1458588"/>
            <a:ext cx="22560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t>Madhushanka, H. M. K., &amp; Perera, A. L. H. E. (2023). _Swarm Intelligence Programming Framework _ Literature Review. February.</a:t>
            </a:r>
            <a:endParaRPr sz="1100"/>
          </a:p>
        </p:txBody>
      </p:sp>
      <p:sp>
        <p:nvSpPr>
          <p:cNvPr id="534" name="Google Shape;534;p37"/>
          <p:cNvSpPr txBox="1"/>
          <p:nvPr/>
        </p:nvSpPr>
        <p:spPr>
          <a:xfrm>
            <a:off x="444213" y="2538825"/>
            <a:ext cx="2178600" cy="7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t>Madhushanka, H. M. K., &amp; Perera, A. L. H. E. (2023). _Swarm Intelligence Programming Framework _ Literature Review. February.</a:t>
            </a:r>
            <a:endParaRPr sz="800"/>
          </a:p>
        </p:txBody>
      </p:sp>
      <p:sp>
        <p:nvSpPr>
          <p:cNvPr id="535" name="Google Shape;535;p37"/>
          <p:cNvSpPr txBox="1"/>
          <p:nvPr/>
        </p:nvSpPr>
        <p:spPr>
          <a:xfrm>
            <a:off x="499263" y="3740400"/>
            <a:ext cx="2178600" cy="10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t>Dassanayaka, M., Bandara, T., Adikari, N., Nawinne, I., &amp; Ragel, R. (2020, July). A Programming Framework for Robot Swarms. In 2020 Moratuwa Engineering Research Conference (MERCon) (pp. 578-583). IEEE</a:t>
            </a:r>
            <a:endParaRPr sz="800">
              <a:solidFill>
                <a:srgbClr val="141414"/>
              </a:solidFill>
              <a:latin typeface="Nunito SemiBold"/>
              <a:ea typeface="Nunito SemiBold"/>
              <a:cs typeface="Nunito SemiBold"/>
              <a:sym typeface="Nunit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1000"/>
                                        <p:tgtEl>
                                          <p:spTgt spid="5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1000"/>
                                        <p:tgtEl>
                                          <p:spTgt spid="5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1000"/>
                                        <p:tgtEl>
                                          <p:spTgt spid="5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1000"/>
                                        <p:tgtEl>
                                          <p:spTgt spid="5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1000"/>
                                        <p:tgtEl>
                                          <p:spTgt spid="5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1000"/>
                                        <p:tgtEl>
                                          <p:spTgt spid="5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1000"/>
                                        <p:tgtEl>
                                          <p:spTgt spid="5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1000"/>
                                        <p:tgtEl>
                                          <p:spTgt spid="5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1000"/>
                                        <p:tgtEl>
                                          <p:spTgt spid="5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1000"/>
                                        <p:tgtEl>
                                          <p:spTgt spid="5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1000"/>
                                        <p:tgtEl>
                                          <p:spTgt spid="5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1000"/>
                                        <p:tgtEl>
                                          <p:spTgt spid="5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1000"/>
                                        <p:tgtEl>
                                          <p:spTgt spid="5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1000"/>
                                        <p:tgtEl>
                                          <p:spTgt spid="51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1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1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100"/>
                                        <p:tgtEl>
                                          <p:spTgt spid="517"/>
                                        </p:tgtEl>
                                      </p:cBhvr>
                                    </p:animEffect>
                                  </p:childTnLst>
                                </p:cTn>
                              </p:par>
                              <p:par>
                                <p:cTn fill="hold" nodeType="withEffect" presetClass="entr" presetID="2" presetSubtype="8">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000"/>
                                        <p:tgtEl>
                                          <p:spTgt spid="5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1000"/>
                                        <p:tgtEl>
                                          <p:spTgt spid="5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1000"/>
                                        <p:tgtEl>
                                          <p:spTgt spid="5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1000"/>
                                        <p:tgtEl>
                                          <p:spTgt spid="5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1000"/>
                                        <p:tgtEl>
                                          <p:spTgt spid="5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1000"/>
                                        <p:tgtEl>
                                          <p:spTgt spid="5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8"/>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595F6B"/>
                </a:solidFill>
                <a:latin typeface="Nunito"/>
                <a:ea typeface="Nunito"/>
                <a:cs typeface="Nunito"/>
                <a:sym typeface="Nunito"/>
              </a:rPr>
              <a:t>‹#›</a:t>
            </a:fld>
            <a:endParaRPr sz="1300">
              <a:solidFill>
                <a:srgbClr val="595F6B"/>
              </a:solidFill>
              <a:latin typeface="Nunito"/>
              <a:ea typeface="Nunito"/>
              <a:cs typeface="Nunito"/>
              <a:sym typeface="Nunito"/>
            </a:endParaRPr>
          </a:p>
        </p:txBody>
      </p:sp>
      <p:sp>
        <p:nvSpPr>
          <p:cNvPr id="541" name="Google Shape;541;p38"/>
          <p:cNvSpPr txBox="1"/>
          <p:nvPr/>
        </p:nvSpPr>
        <p:spPr>
          <a:xfrm>
            <a:off x="713100" y="169775"/>
            <a:ext cx="7717800" cy="37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595F6B"/>
                </a:solidFill>
                <a:latin typeface="Nunito"/>
                <a:ea typeface="Nunito"/>
                <a:cs typeface="Nunito"/>
                <a:sym typeface="Nunito"/>
              </a:rPr>
              <a:t>Literature review</a:t>
            </a:r>
            <a:endParaRPr b="1" sz="2800">
              <a:solidFill>
                <a:srgbClr val="595F6B"/>
              </a:solidFill>
              <a:latin typeface="Nunito"/>
              <a:ea typeface="Nunito"/>
              <a:cs typeface="Nunito"/>
              <a:sym typeface="Nunito"/>
            </a:endParaRPr>
          </a:p>
        </p:txBody>
      </p:sp>
      <p:sp>
        <p:nvSpPr>
          <p:cNvPr id="542" name="Google Shape;542;p38"/>
          <p:cNvSpPr/>
          <p:nvPr/>
        </p:nvSpPr>
        <p:spPr>
          <a:xfrm>
            <a:off x="349600" y="691550"/>
            <a:ext cx="8444700" cy="370800"/>
          </a:xfrm>
          <a:prstGeom prst="roundRect">
            <a:avLst>
              <a:gd fmla="val 28028" name="adj"/>
            </a:avLst>
          </a:prstGeom>
          <a:solidFill>
            <a:srgbClr val="475D84"/>
          </a:solidFill>
          <a:ln>
            <a:noFill/>
          </a:ln>
        </p:spPr>
        <p:txBody>
          <a:bodyPr anchorCtr="0" anchor="ctr" bIns="91425" lIns="91425" spcFirstLastPara="1" rIns="91425" wrap="square" tIns="91425">
            <a:noAutofit/>
          </a:bodyPr>
          <a:lstStyle/>
          <a:p>
            <a:pPr indent="-323850" lvl="0" marL="457200" rtl="0" algn="ctr">
              <a:spcBef>
                <a:spcPts val="0"/>
              </a:spcBef>
              <a:spcAft>
                <a:spcPts val="0"/>
              </a:spcAft>
              <a:buClr>
                <a:srgbClr val="FFFFFF"/>
              </a:buClr>
              <a:buSzPts val="1500"/>
              <a:buFont typeface="Nunito SemiBold"/>
              <a:buAutoNum type="arabicPeriod"/>
            </a:pPr>
            <a:r>
              <a:rPr lang="en" sz="1500">
                <a:solidFill>
                  <a:srgbClr val="FFFFFF"/>
                </a:solidFill>
                <a:latin typeface="Nunito SemiBold"/>
                <a:ea typeface="Nunito SemiBold"/>
                <a:cs typeface="Nunito SemiBold"/>
                <a:sym typeface="Nunito SemiBold"/>
              </a:rPr>
              <a:t>Swarm Programming Tools-Based Studies</a:t>
            </a:r>
            <a:endParaRPr sz="1200">
              <a:solidFill>
                <a:srgbClr val="FFFFFF"/>
              </a:solidFill>
              <a:latin typeface="Nunito SemiBold"/>
              <a:ea typeface="Nunito SemiBold"/>
              <a:cs typeface="Nunito SemiBold"/>
              <a:sym typeface="Nunito SemiBold"/>
            </a:endParaRPr>
          </a:p>
        </p:txBody>
      </p:sp>
      <p:grpSp>
        <p:nvGrpSpPr>
          <p:cNvPr id="543" name="Google Shape;543;p38"/>
          <p:cNvGrpSpPr/>
          <p:nvPr/>
        </p:nvGrpSpPr>
        <p:grpSpPr>
          <a:xfrm>
            <a:off x="617405" y="3242079"/>
            <a:ext cx="350079" cy="509865"/>
            <a:chOff x="2037825" y="3254050"/>
            <a:chExt cx="296175" cy="296175"/>
          </a:xfrm>
        </p:grpSpPr>
        <p:sp>
          <p:nvSpPr>
            <p:cNvPr id="544" name="Google Shape;544;p38"/>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38"/>
          <p:cNvGrpSpPr/>
          <p:nvPr/>
        </p:nvGrpSpPr>
        <p:grpSpPr>
          <a:xfrm>
            <a:off x="601120" y="4038880"/>
            <a:ext cx="366364" cy="534967"/>
            <a:chOff x="-61783350" y="3743950"/>
            <a:chExt cx="316650" cy="317450"/>
          </a:xfrm>
        </p:grpSpPr>
        <p:sp>
          <p:nvSpPr>
            <p:cNvPr id="551" name="Google Shape;551;p38"/>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38"/>
          <p:cNvGrpSpPr/>
          <p:nvPr/>
        </p:nvGrpSpPr>
        <p:grpSpPr>
          <a:xfrm>
            <a:off x="612898" y="4187674"/>
            <a:ext cx="354586" cy="353888"/>
            <a:chOff x="-31094350" y="3194000"/>
            <a:chExt cx="292225" cy="291650"/>
          </a:xfrm>
        </p:grpSpPr>
        <p:sp>
          <p:nvSpPr>
            <p:cNvPr id="554" name="Google Shape;554;p38"/>
            <p:cNvSpPr/>
            <p:nvPr/>
          </p:nvSpPr>
          <p:spPr>
            <a:xfrm>
              <a:off x="-31033700" y="3194000"/>
              <a:ext cx="103200" cy="34100"/>
            </a:xfrm>
            <a:custGeom>
              <a:rect b="b" l="l" r="r" t="t"/>
              <a:pathLst>
                <a:path extrusionOk="0" h="1364" w="4128">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31042375" y="3346200"/>
              <a:ext cx="16550" cy="18150"/>
            </a:xfrm>
            <a:custGeom>
              <a:rect b="b" l="l" r="r" t="t"/>
              <a:pathLst>
                <a:path extrusionOk="0" h="726" w="662">
                  <a:moveTo>
                    <a:pt x="1" y="1"/>
                  </a:moveTo>
                  <a:lnTo>
                    <a:pt x="1" y="725"/>
                  </a:lnTo>
                  <a:lnTo>
                    <a:pt x="662" y="725"/>
                  </a:lnTo>
                  <a:lnTo>
                    <a:pt x="6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31042375" y="3278475"/>
              <a:ext cx="16550" cy="16550"/>
            </a:xfrm>
            <a:custGeom>
              <a:rect b="b" l="l" r="r" t="t"/>
              <a:pathLst>
                <a:path extrusionOk="0" h="662" w="662">
                  <a:moveTo>
                    <a:pt x="1" y="0"/>
                  </a:moveTo>
                  <a:lnTo>
                    <a:pt x="1" y="662"/>
                  </a:lnTo>
                  <a:lnTo>
                    <a:pt x="662" y="662"/>
                  </a:lnTo>
                  <a:lnTo>
                    <a:pt x="6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31042375" y="3416300"/>
              <a:ext cx="16550" cy="16575"/>
            </a:xfrm>
            <a:custGeom>
              <a:rect b="b" l="l" r="r" t="t"/>
              <a:pathLst>
                <a:path extrusionOk="0" h="663" w="662">
                  <a:moveTo>
                    <a:pt x="1" y="1"/>
                  </a:moveTo>
                  <a:lnTo>
                    <a:pt x="1" y="662"/>
                  </a:lnTo>
                  <a:lnTo>
                    <a:pt x="662" y="662"/>
                  </a:lnTo>
                  <a:lnTo>
                    <a:pt x="6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31094350" y="3210725"/>
              <a:ext cx="222900" cy="274925"/>
            </a:xfrm>
            <a:custGeom>
              <a:rect b="b" l="l" r="r" t="t"/>
              <a:pathLst>
                <a:path extrusionOk="0" h="10997" w="8916">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30853350" y="3295000"/>
              <a:ext cx="51225" cy="104000"/>
            </a:xfrm>
            <a:custGeom>
              <a:rect b="b" l="l" r="r" t="t"/>
              <a:pathLst>
                <a:path extrusionOk="0" h="4160" w="2049">
                  <a:moveTo>
                    <a:pt x="1" y="1"/>
                  </a:moveTo>
                  <a:lnTo>
                    <a:pt x="1" y="4160"/>
                  </a:lnTo>
                  <a:lnTo>
                    <a:pt x="2049" y="4160"/>
                  </a:lnTo>
                  <a:lnTo>
                    <a:pt x="20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30853350" y="3227275"/>
              <a:ext cx="51225" cy="51225"/>
            </a:xfrm>
            <a:custGeom>
              <a:rect b="b" l="l" r="r" t="t"/>
              <a:pathLst>
                <a:path extrusionOk="0" h="2049" w="2049">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30851775" y="3416300"/>
              <a:ext cx="46500" cy="51225"/>
            </a:xfrm>
            <a:custGeom>
              <a:rect b="b" l="l" r="r" t="t"/>
              <a:pathLst>
                <a:path extrusionOk="0" h="2049" w="1860">
                  <a:moveTo>
                    <a:pt x="1" y="1"/>
                  </a:moveTo>
                  <a:lnTo>
                    <a:pt x="599" y="1796"/>
                  </a:lnTo>
                  <a:cubicBezTo>
                    <a:pt x="694" y="1985"/>
                    <a:pt x="788" y="2048"/>
                    <a:pt x="946" y="2048"/>
                  </a:cubicBezTo>
                  <a:cubicBezTo>
                    <a:pt x="1103" y="2048"/>
                    <a:pt x="1229" y="1985"/>
                    <a:pt x="1261" y="1796"/>
                  </a:cubicBezTo>
                  <a:lnTo>
                    <a:pt x="18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8"/>
          <p:cNvGrpSpPr/>
          <p:nvPr/>
        </p:nvGrpSpPr>
        <p:grpSpPr>
          <a:xfrm>
            <a:off x="349737" y="1674400"/>
            <a:ext cx="8444525" cy="2364475"/>
            <a:chOff x="457210" y="1367245"/>
            <a:chExt cx="8158173" cy="1623395"/>
          </a:xfrm>
        </p:grpSpPr>
        <p:sp>
          <p:nvSpPr>
            <p:cNvPr id="563" name="Google Shape;563;p38"/>
            <p:cNvSpPr/>
            <p:nvPr/>
          </p:nvSpPr>
          <p:spPr>
            <a:xfrm rot="-5400000">
              <a:off x="1516660" y="315520"/>
              <a:ext cx="743700" cy="2862600"/>
            </a:xfrm>
            <a:prstGeom prst="round2SameRect">
              <a:avLst>
                <a:gd fmla="val 50000" name="adj1"/>
                <a:gd fmla="val 0" name="adj2"/>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141414"/>
                </a:solidFill>
                <a:latin typeface="Fira Sans Extra Condensed SemiBold"/>
                <a:ea typeface="Fira Sans Extra Condensed SemiBold"/>
                <a:cs typeface="Fira Sans Extra Condensed SemiBold"/>
                <a:sym typeface="Fira Sans Extra Condensed SemiBold"/>
              </a:endParaRPr>
            </a:p>
          </p:txBody>
        </p:sp>
        <p:sp>
          <p:nvSpPr>
            <p:cNvPr id="564" name="Google Shape;564;p38"/>
            <p:cNvSpPr/>
            <p:nvPr/>
          </p:nvSpPr>
          <p:spPr>
            <a:xfrm rot="-5400000">
              <a:off x="1510514" y="1193640"/>
              <a:ext cx="743700" cy="2850300"/>
            </a:xfrm>
            <a:prstGeom prst="round2SameRect">
              <a:avLst>
                <a:gd fmla="val 50000" name="adj1"/>
                <a:gd fmla="val 0" name="adj2"/>
              </a:avLst>
            </a:prstGeom>
            <a:solidFill>
              <a:srgbClr val="36C0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141414"/>
                </a:solidFill>
                <a:latin typeface="Fira Sans Extra Condensed SemiBold"/>
                <a:ea typeface="Fira Sans Extra Condensed SemiBold"/>
                <a:cs typeface="Fira Sans Extra Condensed SemiBold"/>
                <a:sym typeface="Fira Sans Extra Condensed SemiBold"/>
              </a:endParaRPr>
            </a:p>
          </p:txBody>
        </p:sp>
        <p:sp>
          <p:nvSpPr>
            <p:cNvPr id="565" name="Google Shape;565;p38"/>
            <p:cNvSpPr txBox="1"/>
            <p:nvPr/>
          </p:nvSpPr>
          <p:spPr>
            <a:xfrm>
              <a:off x="913834" y="1439181"/>
              <a:ext cx="1611000" cy="1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Nunito"/>
                  <a:ea typeface="Nunito"/>
                  <a:cs typeface="Nunito"/>
                  <a:sym typeface="Nunito"/>
                </a:rPr>
                <a:t>Physicomimetics</a:t>
              </a:r>
              <a:endParaRPr b="1" sz="1500">
                <a:solidFill>
                  <a:srgbClr val="FFFFFF"/>
                </a:solidFill>
                <a:latin typeface="Nunito"/>
                <a:ea typeface="Nunito"/>
                <a:cs typeface="Nunito"/>
                <a:sym typeface="Nunito"/>
              </a:endParaRPr>
            </a:p>
          </p:txBody>
        </p:sp>
        <p:sp>
          <p:nvSpPr>
            <p:cNvPr id="566" name="Google Shape;566;p38"/>
            <p:cNvSpPr txBox="1"/>
            <p:nvPr/>
          </p:nvSpPr>
          <p:spPr>
            <a:xfrm>
              <a:off x="913825" y="2252346"/>
              <a:ext cx="12534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Nunito"/>
                  <a:ea typeface="Nunito"/>
                  <a:cs typeface="Nunito"/>
                  <a:sym typeface="Nunito"/>
                </a:rPr>
                <a:t>Buzz</a:t>
              </a:r>
              <a:endParaRPr b="1" sz="1500">
                <a:solidFill>
                  <a:srgbClr val="FFFFFF"/>
                </a:solidFill>
                <a:latin typeface="Nunito"/>
                <a:ea typeface="Nunito"/>
                <a:cs typeface="Nunito"/>
                <a:sym typeface="Nunito"/>
              </a:endParaRPr>
            </a:p>
          </p:txBody>
        </p:sp>
        <p:sp>
          <p:nvSpPr>
            <p:cNvPr id="567" name="Google Shape;567;p38"/>
            <p:cNvSpPr/>
            <p:nvPr/>
          </p:nvSpPr>
          <p:spPr>
            <a:xfrm>
              <a:off x="3456583" y="1367245"/>
              <a:ext cx="5158800" cy="743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3456533" y="2243078"/>
              <a:ext cx="5158800" cy="743700"/>
            </a:xfrm>
            <a:prstGeom prst="rect">
              <a:avLst/>
            </a:prstGeom>
            <a:solidFill>
              <a:srgbClr val="36C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3653979" y="1421691"/>
              <a:ext cx="1919100" cy="615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141414"/>
                  </a:solidFill>
                  <a:latin typeface="Nunito SemiBold"/>
                  <a:ea typeface="Nunito SemiBold"/>
                  <a:cs typeface="Nunito SemiBold"/>
                  <a:sym typeface="Nunito SemiBold"/>
                </a:rPr>
                <a:t>Limited to a small set of behaviours </a:t>
              </a:r>
              <a:endParaRPr/>
            </a:p>
          </p:txBody>
        </p:sp>
        <p:sp>
          <p:nvSpPr>
            <p:cNvPr id="570" name="Google Shape;570;p38"/>
            <p:cNvSpPr/>
            <p:nvPr/>
          </p:nvSpPr>
          <p:spPr>
            <a:xfrm>
              <a:off x="3678927" y="2307273"/>
              <a:ext cx="1919100" cy="615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141414"/>
                  </a:solidFill>
                  <a:latin typeface="Nunito SemiBold"/>
                  <a:ea typeface="Nunito SemiBold"/>
                  <a:cs typeface="Nunito SemiBold"/>
                  <a:sym typeface="Nunito SemiBold"/>
                </a:rPr>
                <a:t>L</a:t>
              </a:r>
              <a:r>
                <a:rPr lang="en" sz="1200">
                  <a:solidFill>
                    <a:srgbClr val="141414"/>
                  </a:solidFill>
                  <a:latin typeface="Nunito SemiBold"/>
                  <a:ea typeface="Nunito SemiBold"/>
                  <a:cs typeface="Nunito SemiBold"/>
                  <a:sym typeface="Nunito SemiBold"/>
                </a:rPr>
                <a:t>imited hardware compatibility</a:t>
              </a:r>
              <a:endParaRPr sz="1200">
                <a:latin typeface="Roboto"/>
                <a:ea typeface="Roboto"/>
                <a:cs typeface="Roboto"/>
                <a:sym typeface="Roboto"/>
              </a:endParaRPr>
            </a:p>
          </p:txBody>
        </p:sp>
      </p:grpSp>
      <p:sp>
        <p:nvSpPr>
          <p:cNvPr id="571" name="Google Shape;571;p38"/>
          <p:cNvSpPr/>
          <p:nvPr/>
        </p:nvSpPr>
        <p:spPr>
          <a:xfrm>
            <a:off x="5779938" y="1753650"/>
            <a:ext cx="2906100" cy="896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141414"/>
                </a:solidFill>
                <a:latin typeface="Nunito SemiBold"/>
                <a:ea typeface="Nunito SemiBold"/>
                <a:cs typeface="Nunito SemiBold"/>
                <a:sym typeface="Nunito SemiBold"/>
              </a:rPr>
              <a:t>Limit the system’s adaptability and responsiveness to changes in the environment or swarm conditions</a:t>
            </a:r>
            <a:endParaRPr sz="1200">
              <a:solidFill>
                <a:srgbClr val="141414"/>
              </a:solidFill>
              <a:latin typeface="Nunito SemiBold"/>
              <a:ea typeface="Nunito SemiBold"/>
              <a:cs typeface="Nunito SemiBold"/>
              <a:sym typeface="Nunito SemiBold"/>
            </a:endParaRPr>
          </a:p>
          <a:p>
            <a:pPr indent="0" lvl="0" marL="0" rtl="0" algn="l">
              <a:spcBef>
                <a:spcPts val="0"/>
              </a:spcBef>
              <a:spcAft>
                <a:spcPts val="0"/>
              </a:spcAft>
              <a:buNone/>
            </a:pPr>
            <a:r>
              <a:t/>
            </a:r>
            <a:endParaRPr sz="1200">
              <a:solidFill>
                <a:srgbClr val="141414"/>
              </a:solidFill>
              <a:latin typeface="Nunito SemiBold"/>
              <a:ea typeface="Nunito SemiBold"/>
              <a:cs typeface="Nunito SemiBold"/>
              <a:sym typeface="Nunito SemiBold"/>
            </a:endParaRPr>
          </a:p>
        </p:txBody>
      </p:sp>
      <p:sp>
        <p:nvSpPr>
          <p:cNvPr id="572" name="Google Shape;572;p38"/>
          <p:cNvSpPr/>
          <p:nvPr/>
        </p:nvSpPr>
        <p:spPr>
          <a:xfrm>
            <a:off x="5822363" y="3043600"/>
            <a:ext cx="2827500" cy="896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141414"/>
                </a:solidFill>
                <a:latin typeface="Nunito SemiBold"/>
                <a:ea typeface="Nunito SemiBold"/>
                <a:cs typeface="Nunito SemiBold"/>
                <a:sym typeface="Nunito SemiBold"/>
              </a:rPr>
              <a:t>Li</a:t>
            </a:r>
            <a:r>
              <a:rPr lang="en" sz="1200">
                <a:solidFill>
                  <a:srgbClr val="141414"/>
                </a:solidFill>
                <a:latin typeface="Nunito SemiBold"/>
                <a:ea typeface="Nunito SemiBold"/>
                <a:cs typeface="Nunito SemiBold"/>
                <a:sym typeface="Nunito SemiBold"/>
              </a:rPr>
              <a:t>mited to coordination and communication among individual robots aspects of swarm robotics</a:t>
            </a:r>
            <a:endParaRPr sz="1200">
              <a:solidFill>
                <a:srgbClr val="141414"/>
              </a:solidFill>
              <a:latin typeface="Nunito SemiBold"/>
              <a:ea typeface="Nunito SemiBold"/>
              <a:cs typeface="Nunito SemiBold"/>
              <a:sym typeface="Nunito SemiBold"/>
            </a:endParaRPr>
          </a:p>
        </p:txBody>
      </p:sp>
      <p:sp>
        <p:nvSpPr>
          <p:cNvPr id="573" name="Google Shape;573;p38"/>
          <p:cNvSpPr txBox="1"/>
          <p:nvPr/>
        </p:nvSpPr>
        <p:spPr>
          <a:xfrm>
            <a:off x="523963" y="2016450"/>
            <a:ext cx="3000000" cy="7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t>Spears, W. M., Spears, D. F., Heil, R., Kerr, W., &amp; Hettiarachchi, S. (2005). An overview of physicomimetics. Lecture Notes in Computer Science, 3342, 84–97. </a:t>
            </a:r>
            <a:r>
              <a:rPr lang="en" sz="800" u="sng">
                <a:solidFill>
                  <a:srgbClr val="1155CC"/>
                </a:solidFill>
                <a:hlinkClick r:id="rId3">
                  <a:extLst>
                    <a:ext uri="{A12FA001-AC4F-418D-AE19-62706E023703}">
                      <ahyp:hlinkClr val="tx"/>
                    </a:ext>
                  </a:extLst>
                </a:hlinkClick>
              </a:rPr>
              <a:t>https://doi.org/10.1007/978-3-540-30552-1_8</a:t>
            </a:r>
            <a:endParaRPr sz="800"/>
          </a:p>
        </p:txBody>
      </p:sp>
      <p:sp>
        <p:nvSpPr>
          <p:cNvPr id="574" name="Google Shape;574;p38"/>
          <p:cNvSpPr txBox="1"/>
          <p:nvPr/>
        </p:nvSpPr>
        <p:spPr>
          <a:xfrm>
            <a:off x="523963" y="3258200"/>
            <a:ext cx="2827500" cy="7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t>Pinciroli, C., Lee-Brown, A., &amp; Beltrame, G. (2015). Buzz: An Extensible Programming Language for Self-Organizing Heterogeneous Robot Swarms. </a:t>
            </a:r>
            <a:r>
              <a:rPr lang="en" sz="800" u="sng">
                <a:solidFill>
                  <a:srgbClr val="1155CC"/>
                </a:solidFill>
                <a:hlinkClick r:id="rId4">
                  <a:extLst>
                    <a:ext uri="{A12FA001-AC4F-418D-AE19-62706E023703}">
                      <ahyp:hlinkClr val="tx"/>
                    </a:ext>
                  </a:extLst>
                </a:hlinkClick>
              </a:rPr>
              <a:t>http://arxiv.org/abs/1507.05946</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1000"/>
                                        <p:tgtEl>
                                          <p:spTgt spid="5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1000"/>
                                        <p:tgtEl>
                                          <p:spTgt spid="5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1000"/>
                                        <p:tgtEl>
                                          <p:spTgt spid="5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1000"/>
                                        <p:tgtEl>
                                          <p:spTgt spid="5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1000"/>
                                        <p:tgtEl>
                                          <p:spTgt spid="5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1000"/>
                                        <p:tgtEl>
                                          <p:spTgt spid="5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1000"/>
                                        <p:tgtEl>
                                          <p:spTgt spid="5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1000"/>
                                        <p:tgtEl>
                                          <p:spTgt spid="5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9"/>
          <p:cNvSpPr txBox="1"/>
          <p:nvPr>
            <p:ph type="title"/>
          </p:nvPr>
        </p:nvSpPr>
        <p:spPr>
          <a:xfrm>
            <a:off x="713100" y="169775"/>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Literature review</a:t>
            </a:r>
            <a:endParaRPr>
              <a:latin typeface="Nunito"/>
              <a:ea typeface="Nunito"/>
              <a:cs typeface="Nunito"/>
              <a:sym typeface="Nunito"/>
            </a:endParaRPr>
          </a:p>
        </p:txBody>
      </p:sp>
      <p:sp>
        <p:nvSpPr>
          <p:cNvPr id="580" name="Google Shape;580;p39"/>
          <p:cNvSpPr/>
          <p:nvPr/>
        </p:nvSpPr>
        <p:spPr>
          <a:xfrm>
            <a:off x="282300" y="691550"/>
            <a:ext cx="8579400" cy="370800"/>
          </a:xfrm>
          <a:prstGeom prst="roundRect">
            <a:avLst>
              <a:gd fmla="val 28028" name="adj"/>
            </a:avLst>
          </a:prstGeom>
          <a:solidFill>
            <a:srgbClr val="73849B"/>
          </a:solid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lang="en" sz="1500">
                <a:solidFill>
                  <a:srgbClr val="FFFFFF"/>
                </a:solidFill>
                <a:latin typeface="Nunito SemiBold"/>
                <a:ea typeface="Nunito SemiBold"/>
                <a:cs typeface="Nunito SemiBold"/>
                <a:sym typeface="Nunito SemiBold"/>
              </a:rPr>
              <a:t>2.	Swarm Behavioural Algorithms-Based Studies </a:t>
            </a:r>
            <a:endParaRPr sz="1200">
              <a:solidFill>
                <a:srgbClr val="FFFFFF"/>
              </a:solidFill>
              <a:latin typeface="Nunito SemiBold"/>
              <a:ea typeface="Nunito SemiBold"/>
              <a:cs typeface="Nunito SemiBold"/>
              <a:sym typeface="Nunito SemiBold"/>
            </a:endParaRPr>
          </a:p>
        </p:txBody>
      </p:sp>
      <p:sp>
        <p:nvSpPr>
          <p:cNvPr id="581" name="Google Shape;58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2" name="Google Shape;582;p39"/>
          <p:cNvSpPr/>
          <p:nvPr/>
        </p:nvSpPr>
        <p:spPr>
          <a:xfrm>
            <a:off x="282300" y="1140500"/>
            <a:ext cx="1542600" cy="260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Decentralised</a:t>
            </a:r>
            <a:endParaRPr sz="1300">
              <a:solidFill>
                <a:schemeClr val="lt1"/>
              </a:solidFill>
              <a:latin typeface="Nunito SemiBold"/>
              <a:ea typeface="Nunito SemiBold"/>
              <a:cs typeface="Nunito SemiBold"/>
              <a:sym typeface="Nunito SemiBold"/>
            </a:endParaRPr>
          </a:p>
        </p:txBody>
      </p:sp>
      <p:sp>
        <p:nvSpPr>
          <p:cNvPr id="583" name="Google Shape;583;p39"/>
          <p:cNvSpPr/>
          <p:nvPr/>
        </p:nvSpPr>
        <p:spPr>
          <a:xfrm>
            <a:off x="282300" y="1453378"/>
            <a:ext cx="1542600" cy="260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Communication</a:t>
            </a:r>
            <a:endParaRPr sz="1300">
              <a:solidFill>
                <a:schemeClr val="lt1"/>
              </a:solidFill>
              <a:latin typeface="Nunito SemiBold"/>
              <a:ea typeface="Nunito SemiBold"/>
              <a:cs typeface="Nunito SemiBold"/>
              <a:sym typeface="Nunito SemiBold"/>
            </a:endParaRPr>
          </a:p>
        </p:txBody>
      </p:sp>
      <p:sp>
        <p:nvSpPr>
          <p:cNvPr id="584" name="Google Shape;584;p39"/>
          <p:cNvSpPr/>
          <p:nvPr/>
        </p:nvSpPr>
        <p:spPr>
          <a:xfrm>
            <a:off x="282300" y="1766255"/>
            <a:ext cx="1542600" cy="329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Computational Power</a:t>
            </a:r>
            <a:endParaRPr sz="1300">
              <a:solidFill>
                <a:schemeClr val="lt1"/>
              </a:solidFill>
              <a:latin typeface="Nunito SemiBold"/>
              <a:ea typeface="Nunito SemiBold"/>
              <a:cs typeface="Nunito SemiBold"/>
              <a:sym typeface="Nunito SemiBold"/>
            </a:endParaRPr>
          </a:p>
        </p:txBody>
      </p:sp>
      <p:sp>
        <p:nvSpPr>
          <p:cNvPr id="585" name="Google Shape;585;p39"/>
          <p:cNvSpPr/>
          <p:nvPr/>
        </p:nvSpPr>
        <p:spPr>
          <a:xfrm>
            <a:off x="282300" y="2147898"/>
            <a:ext cx="1542600" cy="329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Main rules</a:t>
            </a:r>
            <a:endParaRPr sz="1300">
              <a:solidFill>
                <a:schemeClr val="lt1"/>
              </a:solidFill>
              <a:latin typeface="Nunito SemiBold"/>
              <a:ea typeface="Nunito SemiBold"/>
              <a:cs typeface="Nunito SemiBold"/>
              <a:sym typeface="Nunito SemiBold"/>
            </a:endParaRPr>
          </a:p>
        </p:txBody>
      </p:sp>
      <p:sp>
        <p:nvSpPr>
          <p:cNvPr id="586" name="Google Shape;586;p39"/>
          <p:cNvSpPr/>
          <p:nvPr/>
        </p:nvSpPr>
        <p:spPr>
          <a:xfrm>
            <a:off x="2006243" y="1140500"/>
            <a:ext cx="43824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Yes</a:t>
            </a:r>
            <a:endParaRPr sz="1300">
              <a:solidFill>
                <a:schemeClr val="lt1"/>
              </a:solidFill>
              <a:latin typeface="Nunito SemiBold"/>
              <a:ea typeface="Nunito SemiBold"/>
              <a:cs typeface="Nunito SemiBold"/>
              <a:sym typeface="Nunito SemiBold"/>
            </a:endParaRPr>
          </a:p>
        </p:txBody>
      </p:sp>
      <p:sp>
        <p:nvSpPr>
          <p:cNvPr id="587" name="Google Shape;587;p39"/>
          <p:cNvSpPr/>
          <p:nvPr/>
        </p:nvSpPr>
        <p:spPr>
          <a:xfrm>
            <a:off x="2006257" y="1453378"/>
            <a:ext cx="21540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Yes</a:t>
            </a:r>
            <a:endParaRPr sz="1300">
              <a:solidFill>
                <a:schemeClr val="lt1"/>
              </a:solidFill>
              <a:latin typeface="Nunito SemiBold"/>
              <a:ea typeface="Nunito SemiBold"/>
              <a:cs typeface="Nunito SemiBold"/>
              <a:sym typeface="Nunito SemiBold"/>
            </a:endParaRPr>
          </a:p>
        </p:txBody>
      </p:sp>
      <p:sp>
        <p:nvSpPr>
          <p:cNvPr id="588" name="Google Shape;588;p39"/>
          <p:cNvSpPr/>
          <p:nvPr/>
        </p:nvSpPr>
        <p:spPr>
          <a:xfrm>
            <a:off x="4234563" y="1453378"/>
            <a:ext cx="21540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No</a:t>
            </a:r>
            <a:endParaRPr sz="1300">
              <a:solidFill>
                <a:schemeClr val="lt1"/>
              </a:solidFill>
              <a:latin typeface="Nunito SemiBold"/>
              <a:ea typeface="Nunito SemiBold"/>
              <a:cs typeface="Nunito SemiBold"/>
              <a:sym typeface="Nunito SemiBold"/>
            </a:endParaRPr>
          </a:p>
        </p:txBody>
      </p:sp>
      <p:sp>
        <p:nvSpPr>
          <p:cNvPr id="589" name="Google Shape;589;p39"/>
          <p:cNvSpPr/>
          <p:nvPr/>
        </p:nvSpPr>
        <p:spPr>
          <a:xfrm>
            <a:off x="2006257" y="1800643"/>
            <a:ext cx="21540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High</a:t>
            </a:r>
            <a:endParaRPr sz="1300">
              <a:solidFill>
                <a:schemeClr val="lt1"/>
              </a:solidFill>
              <a:latin typeface="Nunito SemiBold"/>
              <a:ea typeface="Nunito SemiBold"/>
              <a:cs typeface="Nunito SemiBold"/>
              <a:sym typeface="Nunito SemiBold"/>
            </a:endParaRPr>
          </a:p>
        </p:txBody>
      </p:sp>
      <p:sp>
        <p:nvSpPr>
          <p:cNvPr id="590" name="Google Shape;590;p39"/>
          <p:cNvSpPr/>
          <p:nvPr/>
        </p:nvSpPr>
        <p:spPr>
          <a:xfrm>
            <a:off x="4234563" y="1800643"/>
            <a:ext cx="21540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Low</a:t>
            </a:r>
            <a:endParaRPr sz="1300">
              <a:solidFill>
                <a:schemeClr val="lt1"/>
              </a:solidFill>
              <a:latin typeface="Nunito SemiBold"/>
              <a:ea typeface="Nunito SemiBold"/>
              <a:cs typeface="Nunito SemiBold"/>
              <a:sym typeface="Nunito SemiBold"/>
            </a:endParaRPr>
          </a:p>
        </p:txBody>
      </p:sp>
      <p:sp>
        <p:nvSpPr>
          <p:cNvPr id="591" name="Google Shape;591;p39"/>
          <p:cNvSpPr/>
          <p:nvPr/>
        </p:nvSpPr>
        <p:spPr>
          <a:xfrm>
            <a:off x="2006257" y="2147908"/>
            <a:ext cx="2154000" cy="8919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Collision Avoidance Flock Centring</a:t>
            </a:r>
            <a:endParaRPr sz="1300">
              <a:solidFill>
                <a:schemeClr val="lt1"/>
              </a:solidFill>
              <a:latin typeface="Nunito SemiBold"/>
              <a:ea typeface="Nunito SemiBold"/>
              <a:cs typeface="Nunito SemiBold"/>
              <a:sym typeface="Nunito SemiBold"/>
            </a:endParaRPr>
          </a:p>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Velocity Matching </a:t>
            </a:r>
            <a:endParaRPr sz="1300">
              <a:solidFill>
                <a:schemeClr val="lt1"/>
              </a:solidFill>
              <a:latin typeface="Nunito SemiBold"/>
              <a:ea typeface="Nunito SemiBold"/>
              <a:cs typeface="Nunito SemiBold"/>
              <a:sym typeface="Nunito SemiBold"/>
            </a:endParaRPr>
          </a:p>
        </p:txBody>
      </p:sp>
      <p:sp>
        <p:nvSpPr>
          <p:cNvPr id="592" name="Google Shape;592;p39"/>
          <p:cNvSpPr/>
          <p:nvPr/>
        </p:nvSpPr>
        <p:spPr>
          <a:xfrm>
            <a:off x="4234573" y="2147908"/>
            <a:ext cx="2154000" cy="8919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Collision Avoidance</a:t>
            </a:r>
            <a:endParaRPr sz="1300">
              <a:solidFill>
                <a:schemeClr val="lt1"/>
              </a:solidFill>
              <a:latin typeface="Nunito SemiBold"/>
              <a:ea typeface="Nunito SemiBold"/>
              <a:cs typeface="Nunito SemiBold"/>
              <a:sym typeface="Nunito SemiBold"/>
            </a:endParaRPr>
          </a:p>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Robot Separation</a:t>
            </a:r>
            <a:endParaRPr sz="1300">
              <a:solidFill>
                <a:schemeClr val="lt1"/>
              </a:solidFill>
              <a:latin typeface="Nunito SemiBold"/>
              <a:ea typeface="Nunito SemiBold"/>
              <a:cs typeface="Nunito SemiBold"/>
              <a:sym typeface="Nunito SemiBold"/>
            </a:endParaRPr>
          </a:p>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Flock cohesion Emergent Alignment</a:t>
            </a:r>
            <a:endParaRPr sz="1300">
              <a:solidFill>
                <a:schemeClr val="lt1"/>
              </a:solidFill>
              <a:latin typeface="Nunito SemiBold"/>
              <a:ea typeface="Nunito SemiBold"/>
              <a:cs typeface="Nunito SemiBold"/>
              <a:sym typeface="Nunito SemiBold"/>
            </a:endParaRPr>
          </a:p>
        </p:txBody>
      </p:sp>
      <p:sp>
        <p:nvSpPr>
          <p:cNvPr id="593" name="Google Shape;593;p39"/>
          <p:cNvSpPr/>
          <p:nvPr/>
        </p:nvSpPr>
        <p:spPr>
          <a:xfrm>
            <a:off x="282300" y="3126472"/>
            <a:ext cx="1542600" cy="260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Decentralised</a:t>
            </a:r>
            <a:endParaRPr sz="1300">
              <a:solidFill>
                <a:schemeClr val="lt1"/>
              </a:solidFill>
              <a:latin typeface="Nunito SemiBold"/>
              <a:ea typeface="Nunito SemiBold"/>
              <a:cs typeface="Nunito SemiBold"/>
              <a:sym typeface="Nunito SemiBold"/>
            </a:endParaRPr>
          </a:p>
        </p:txBody>
      </p:sp>
      <p:sp>
        <p:nvSpPr>
          <p:cNvPr id="594" name="Google Shape;594;p39"/>
          <p:cNvSpPr/>
          <p:nvPr/>
        </p:nvSpPr>
        <p:spPr>
          <a:xfrm>
            <a:off x="282300" y="3439349"/>
            <a:ext cx="1542600" cy="260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Communication</a:t>
            </a:r>
            <a:endParaRPr sz="1300">
              <a:solidFill>
                <a:schemeClr val="lt1"/>
              </a:solidFill>
              <a:latin typeface="Nunito SemiBold"/>
              <a:ea typeface="Nunito SemiBold"/>
              <a:cs typeface="Nunito SemiBold"/>
              <a:sym typeface="Nunito SemiBold"/>
            </a:endParaRPr>
          </a:p>
        </p:txBody>
      </p:sp>
      <p:sp>
        <p:nvSpPr>
          <p:cNvPr id="595" name="Google Shape;595;p39"/>
          <p:cNvSpPr/>
          <p:nvPr/>
        </p:nvSpPr>
        <p:spPr>
          <a:xfrm>
            <a:off x="282300" y="3752227"/>
            <a:ext cx="1542600" cy="329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Features</a:t>
            </a:r>
            <a:endParaRPr sz="1300">
              <a:solidFill>
                <a:schemeClr val="lt1"/>
              </a:solidFill>
              <a:latin typeface="Nunito SemiBold"/>
              <a:ea typeface="Nunito SemiBold"/>
              <a:cs typeface="Nunito SemiBold"/>
              <a:sym typeface="Nunito SemiBold"/>
            </a:endParaRPr>
          </a:p>
        </p:txBody>
      </p:sp>
      <p:sp>
        <p:nvSpPr>
          <p:cNvPr id="596" name="Google Shape;596;p39"/>
          <p:cNvSpPr/>
          <p:nvPr/>
        </p:nvSpPr>
        <p:spPr>
          <a:xfrm>
            <a:off x="282300" y="4133870"/>
            <a:ext cx="1542600" cy="329400"/>
          </a:xfrm>
          <a:prstGeom prst="round2SameRect">
            <a:avLst>
              <a:gd fmla="val 16667" name="adj1"/>
              <a:gd fmla="val 0" name="adj2"/>
            </a:avLst>
          </a:prstGeom>
          <a:solidFill>
            <a:srgbClr val="52AB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Base</a:t>
            </a:r>
            <a:endParaRPr sz="1300">
              <a:solidFill>
                <a:schemeClr val="lt1"/>
              </a:solidFill>
              <a:latin typeface="Nunito SemiBold"/>
              <a:ea typeface="Nunito SemiBold"/>
              <a:cs typeface="Nunito SemiBold"/>
              <a:sym typeface="Nunito SemiBold"/>
            </a:endParaRPr>
          </a:p>
        </p:txBody>
      </p:sp>
      <p:sp>
        <p:nvSpPr>
          <p:cNvPr id="597" name="Google Shape;597;p39"/>
          <p:cNvSpPr/>
          <p:nvPr/>
        </p:nvSpPr>
        <p:spPr>
          <a:xfrm>
            <a:off x="2006250" y="3126475"/>
            <a:ext cx="43824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Yes</a:t>
            </a:r>
            <a:endParaRPr sz="1300">
              <a:solidFill>
                <a:schemeClr val="lt1"/>
              </a:solidFill>
              <a:latin typeface="Nunito SemiBold"/>
              <a:ea typeface="Nunito SemiBold"/>
              <a:cs typeface="Nunito SemiBold"/>
              <a:sym typeface="Nunito SemiBold"/>
            </a:endParaRPr>
          </a:p>
        </p:txBody>
      </p:sp>
      <p:sp>
        <p:nvSpPr>
          <p:cNvPr id="598" name="Google Shape;598;p39"/>
          <p:cNvSpPr/>
          <p:nvPr/>
        </p:nvSpPr>
        <p:spPr>
          <a:xfrm>
            <a:off x="2006257" y="3439349"/>
            <a:ext cx="21540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No</a:t>
            </a:r>
            <a:endParaRPr sz="1300">
              <a:solidFill>
                <a:schemeClr val="lt1"/>
              </a:solidFill>
              <a:latin typeface="Nunito SemiBold"/>
              <a:ea typeface="Nunito SemiBold"/>
              <a:cs typeface="Nunito SemiBold"/>
              <a:sym typeface="Nunito SemiBold"/>
            </a:endParaRPr>
          </a:p>
        </p:txBody>
      </p:sp>
      <p:sp>
        <p:nvSpPr>
          <p:cNvPr id="599" name="Google Shape;599;p39"/>
          <p:cNvSpPr/>
          <p:nvPr/>
        </p:nvSpPr>
        <p:spPr>
          <a:xfrm>
            <a:off x="4234563" y="3439349"/>
            <a:ext cx="21540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Yes</a:t>
            </a:r>
            <a:endParaRPr sz="1300">
              <a:solidFill>
                <a:schemeClr val="lt1"/>
              </a:solidFill>
              <a:latin typeface="Nunito SemiBold"/>
              <a:ea typeface="Nunito SemiBold"/>
              <a:cs typeface="Nunito SemiBold"/>
              <a:sym typeface="Nunito SemiBold"/>
            </a:endParaRPr>
          </a:p>
        </p:txBody>
      </p:sp>
      <p:sp>
        <p:nvSpPr>
          <p:cNvPr id="600" name="Google Shape;600;p39"/>
          <p:cNvSpPr/>
          <p:nvPr/>
        </p:nvSpPr>
        <p:spPr>
          <a:xfrm>
            <a:off x="2006243" y="3786625"/>
            <a:ext cx="4382400" cy="2604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Dynamic, Converges to desired task distribution</a:t>
            </a:r>
            <a:endParaRPr sz="1300">
              <a:solidFill>
                <a:schemeClr val="lt1"/>
              </a:solidFill>
              <a:latin typeface="Nunito SemiBold"/>
              <a:ea typeface="Nunito SemiBold"/>
              <a:cs typeface="Nunito SemiBold"/>
              <a:sym typeface="Nunito SemiBold"/>
            </a:endParaRPr>
          </a:p>
        </p:txBody>
      </p:sp>
      <p:sp>
        <p:nvSpPr>
          <p:cNvPr id="601" name="Google Shape;601;p39"/>
          <p:cNvSpPr/>
          <p:nvPr/>
        </p:nvSpPr>
        <p:spPr>
          <a:xfrm>
            <a:off x="2006257" y="4133880"/>
            <a:ext cx="2154000" cy="8919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Response Threshold Model, keeps history on task demand &amp; supply</a:t>
            </a:r>
            <a:endParaRPr sz="1300">
              <a:solidFill>
                <a:schemeClr val="lt1"/>
              </a:solidFill>
              <a:latin typeface="Nunito SemiBold"/>
              <a:ea typeface="Nunito SemiBold"/>
              <a:cs typeface="Nunito SemiBold"/>
              <a:sym typeface="Nunito SemiBold"/>
            </a:endParaRPr>
          </a:p>
        </p:txBody>
      </p:sp>
      <p:sp>
        <p:nvSpPr>
          <p:cNvPr id="602" name="Google Shape;602;p39"/>
          <p:cNvSpPr/>
          <p:nvPr/>
        </p:nvSpPr>
        <p:spPr>
          <a:xfrm>
            <a:off x="4234573" y="4133880"/>
            <a:ext cx="2154000" cy="891900"/>
          </a:xfrm>
          <a:prstGeom prst="roundRect">
            <a:avLst>
              <a:gd fmla="val 16667" name="adj"/>
            </a:avLst>
          </a:prstGeom>
          <a:solidFill>
            <a:srgbClr val="49D6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PSO</a:t>
            </a:r>
            <a:endParaRPr sz="1300">
              <a:solidFill>
                <a:schemeClr val="lt1"/>
              </a:solidFill>
              <a:latin typeface="Nunito SemiBold"/>
              <a:ea typeface="Nunito SemiBold"/>
              <a:cs typeface="Nunito SemiBold"/>
              <a:sym typeface="Nunito SemiBold"/>
            </a:endParaRPr>
          </a:p>
          <a:p>
            <a:pPr indent="0" lvl="0" marL="0" rtl="0" algn="ctr">
              <a:spcBef>
                <a:spcPts val="0"/>
              </a:spcBef>
              <a:spcAft>
                <a:spcPts val="0"/>
              </a:spcAft>
              <a:buNone/>
            </a:pPr>
            <a:r>
              <a:rPr lang="en" sz="1300">
                <a:solidFill>
                  <a:schemeClr val="lt1"/>
                </a:solidFill>
                <a:latin typeface="Nunito SemiBold"/>
                <a:ea typeface="Nunito SemiBold"/>
                <a:cs typeface="Nunito SemiBold"/>
                <a:sym typeface="Nunito SemiBold"/>
              </a:rPr>
              <a:t>Updates positions &amp; velocities of the neighbours</a:t>
            </a:r>
            <a:endParaRPr sz="1300">
              <a:solidFill>
                <a:schemeClr val="lt1"/>
              </a:solidFill>
              <a:latin typeface="Nunito SemiBold"/>
              <a:ea typeface="Nunito SemiBold"/>
              <a:cs typeface="Nunito SemiBold"/>
              <a:sym typeface="Nunito SemiBold"/>
            </a:endParaRPr>
          </a:p>
        </p:txBody>
      </p:sp>
      <p:sp>
        <p:nvSpPr>
          <p:cNvPr id="603" name="Google Shape;603;p39"/>
          <p:cNvSpPr/>
          <p:nvPr/>
        </p:nvSpPr>
        <p:spPr>
          <a:xfrm>
            <a:off x="6462900" y="1140500"/>
            <a:ext cx="2398800" cy="1899300"/>
          </a:xfrm>
          <a:prstGeom prst="roundRect">
            <a:avLst>
              <a:gd fmla="val 16667" name="adj"/>
            </a:avLst>
          </a:prstGeom>
          <a:solidFill>
            <a:schemeClr val="accent4"/>
          </a:solid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rPr lang="en" sz="1300">
                <a:latin typeface="Nunito SemiBold"/>
                <a:ea typeface="Nunito SemiBold"/>
                <a:cs typeface="Nunito SemiBold"/>
                <a:sym typeface="Nunito SemiBold"/>
              </a:rPr>
              <a:t>Flocking </a:t>
            </a:r>
            <a:endParaRPr sz="1300">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l">
              <a:spcBef>
                <a:spcPts val="0"/>
              </a:spcBef>
              <a:spcAft>
                <a:spcPts val="0"/>
              </a:spcAft>
              <a:buNone/>
            </a:pPr>
            <a:r>
              <a:rPr lang="en" sz="900"/>
              <a:t>Moeslinger, C., Schmickl, T., &amp; Crailsheim, K. (n.d.). </a:t>
            </a:r>
            <a:r>
              <a:rPr i="1" lang="en" sz="900"/>
              <a:t>LNAI 5778 - A Minimalist Flocking Algorithm for Swarm Robots</a:t>
            </a:r>
            <a:r>
              <a:rPr lang="en" sz="900"/>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Reynolds, C. W. (1987). Flocks, Herds, and Schools: A Distributed Behavioral Model. In </a:t>
            </a:r>
            <a:r>
              <a:rPr i="1" lang="en" sz="900"/>
              <a:t>Computer Graphics</a:t>
            </a:r>
            <a:r>
              <a:rPr lang="en" sz="900"/>
              <a:t> (Vol. 21, Issue 4).</a:t>
            </a:r>
            <a:endParaRPr sz="9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4" name="Google Shape;604;p39"/>
          <p:cNvSpPr/>
          <p:nvPr/>
        </p:nvSpPr>
        <p:spPr>
          <a:xfrm>
            <a:off x="6462900" y="3117950"/>
            <a:ext cx="2398800" cy="1899300"/>
          </a:xfrm>
          <a:prstGeom prst="roundRect">
            <a:avLst>
              <a:gd fmla="val 16667" name="adj"/>
            </a:avLst>
          </a:prstGeom>
          <a:solidFill>
            <a:schemeClr val="accent4"/>
          </a:solid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t/>
            </a:r>
            <a:endParaRPr>
              <a:latin typeface="Nunito SemiBold"/>
              <a:ea typeface="Nunito SemiBold"/>
              <a:cs typeface="Nunito SemiBold"/>
              <a:sym typeface="Nunito SemiBold"/>
            </a:endParaRPr>
          </a:p>
          <a:p>
            <a:pPr indent="0" lvl="0" marL="0" rtl="0" algn="ctr">
              <a:spcBef>
                <a:spcPts val="0"/>
              </a:spcBef>
              <a:spcAft>
                <a:spcPts val="0"/>
              </a:spcAft>
              <a:buNone/>
            </a:pPr>
            <a:r>
              <a:rPr lang="en" sz="1300">
                <a:latin typeface="Nunito SemiBold"/>
                <a:ea typeface="Nunito SemiBold"/>
                <a:cs typeface="Nunito SemiBold"/>
                <a:sym typeface="Nunito SemiBold"/>
              </a:rPr>
              <a:t>Dynamic Task Allocation</a:t>
            </a:r>
            <a:endParaRPr sz="1300">
              <a:latin typeface="Nunito SemiBold"/>
              <a:ea typeface="Nunito SemiBold"/>
              <a:cs typeface="Nunito SemiBold"/>
              <a:sym typeface="Nunito SemiBold"/>
            </a:endParaRPr>
          </a:p>
          <a:p>
            <a:pPr indent="0" lvl="0" marL="0" rtl="0" algn="ctr">
              <a:spcBef>
                <a:spcPts val="0"/>
              </a:spcBef>
              <a:spcAft>
                <a:spcPts val="0"/>
              </a:spcAft>
              <a:buNone/>
            </a:pPr>
            <a:r>
              <a:t/>
            </a:r>
            <a:endParaRPr sz="1300">
              <a:latin typeface="Nunito SemiBold"/>
              <a:ea typeface="Nunito SemiBold"/>
              <a:cs typeface="Nunito SemiBold"/>
              <a:sym typeface="Nunito SemiBold"/>
            </a:endParaRPr>
          </a:p>
          <a:p>
            <a:pPr indent="0" lvl="0" marL="0" rtl="0" algn="l">
              <a:spcBef>
                <a:spcPts val="0"/>
              </a:spcBef>
              <a:spcAft>
                <a:spcPts val="0"/>
              </a:spcAft>
              <a:buNone/>
            </a:pPr>
            <a:r>
              <a:rPr lang="en" sz="900"/>
              <a:t>Lee, W., &amp; Kim, D. E. (2019). Adaptive approach to regulate task distribution in swarm robotic systems. </a:t>
            </a:r>
            <a:r>
              <a:rPr i="1" lang="en" sz="900"/>
              <a:t>Swarm and Evolutionary Computation</a:t>
            </a:r>
            <a:r>
              <a:rPr lang="en" sz="900"/>
              <a:t>, </a:t>
            </a:r>
            <a:r>
              <a:rPr i="1" lang="en" sz="900"/>
              <a:t>44</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Nedjah, N., de Mendonça, R. M., &amp; de Macedo Mourelle, L. (2015). Pso-based distributed algorithm for dynamic task allocation in a robotic swarm. </a:t>
            </a:r>
            <a:r>
              <a:rPr i="1" lang="en" sz="900"/>
              <a:t>Procedia Computer Science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0"/>
          <p:cNvSpPr txBox="1"/>
          <p:nvPr>
            <p:ph idx="1" type="subTitle"/>
          </p:nvPr>
        </p:nvSpPr>
        <p:spPr>
          <a:xfrm>
            <a:off x="642475" y="1125600"/>
            <a:ext cx="5408400" cy="34899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lang="en"/>
              <a:t>Complexity in programming swarm robots to achieve a collective behaviour</a:t>
            </a:r>
            <a:endParaRPr/>
          </a:p>
          <a:p>
            <a:pPr indent="-406400" lvl="0" marL="457200" rtl="0" algn="l">
              <a:spcBef>
                <a:spcPts val="0"/>
              </a:spcBef>
              <a:spcAft>
                <a:spcPts val="0"/>
              </a:spcAft>
              <a:buSzPts val="2800"/>
              <a:buChar char="●"/>
            </a:pPr>
            <a:r>
              <a:rPr lang="en"/>
              <a:t>No support for block-based visual programming</a:t>
            </a:r>
            <a:endParaRPr/>
          </a:p>
          <a:p>
            <a:pPr indent="-406400" lvl="0" marL="457200" rtl="0" algn="l">
              <a:spcBef>
                <a:spcPts val="0"/>
              </a:spcBef>
              <a:spcAft>
                <a:spcPts val="0"/>
              </a:spcAft>
              <a:buSzPts val="2800"/>
              <a:buChar char="●"/>
            </a:pPr>
            <a:r>
              <a:rPr lang="en"/>
              <a:t>Limited to software-level simulations rather than comprehensive development libraries</a:t>
            </a:r>
            <a:endParaRPr/>
          </a:p>
          <a:p>
            <a:pPr indent="-406400" lvl="0" marL="457200" rtl="0" algn="l">
              <a:spcBef>
                <a:spcPts val="0"/>
              </a:spcBef>
              <a:spcAft>
                <a:spcPts val="0"/>
              </a:spcAft>
              <a:buSzPts val="2800"/>
              <a:buChar char="●"/>
            </a:pPr>
            <a:r>
              <a:rPr lang="en"/>
              <a:t>Lack of support for both physical and virtual robots</a:t>
            </a:r>
            <a:endParaRPr/>
          </a:p>
          <a:p>
            <a:pPr indent="-406400" lvl="0" marL="457200" rtl="0" algn="l">
              <a:spcBef>
                <a:spcPts val="0"/>
              </a:spcBef>
              <a:spcAft>
                <a:spcPts val="0"/>
              </a:spcAft>
              <a:buSzPts val="2800"/>
              <a:buChar char="●"/>
            </a:pPr>
            <a:r>
              <a:rPr lang="en"/>
              <a:t>Limited to a few pre-programmed sets of behaviours &amp; bias towards specific algorithms</a:t>
            </a:r>
            <a:endParaRPr/>
          </a:p>
          <a:p>
            <a:pPr indent="0" lvl="0" marL="457200" rtl="0" algn="l">
              <a:spcBef>
                <a:spcPts val="0"/>
              </a:spcBef>
              <a:spcAft>
                <a:spcPts val="0"/>
              </a:spcAft>
              <a:buNone/>
            </a:pPr>
            <a:r>
              <a:t/>
            </a:r>
            <a:endParaRPr/>
          </a:p>
        </p:txBody>
      </p:sp>
      <p:sp>
        <p:nvSpPr>
          <p:cNvPr id="610" name="Google Shape;610;p40"/>
          <p:cNvSpPr txBox="1"/>
          <p:nvPr>
            <p:ph type="title"/>
          </p:nvPr>
        </p:nvSpPr>
        <p:spPr>
          <a:xfrm>
            <a:off x="642475" y="604175"/>
            <a:ext cx="5408400" cy="37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Nunito"/>
                <a:ea typeface="Nunito"/>
                <a:cs typeface="Nunito"/>
                <a:sym typeface="Nunito"/>
              </a:rPr>
              <a:t>Problems</a:t>
            </a:r>
            <a:endParaRPr sz="2800">
              <a:latin typeface="Nunito"/>
              <a:ea typeface="Nunito"/>
              <a:cs typeface="Nunito"/>
              <a:sym typeface="Nunito"/>
            </a:endParaRPr>
          </a:p>
        </p:txBody>
      </p:sp>
      <p:sp>
        <p:nvSpPr>
          <p:cNvPr id="611" name="Google Shape;61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1"/>
          <p:cNvSpPr/>
          <p:nvPr/>
        </p:nvSpPr>
        <p:spPr>
          <a:xfrm>
            <a:off x="3564550" y="864250"/>
            <a:ext cx="2014800" cy="2014800"/>
          </a:xfrm>
          <a:prstGeom prst="ellipse">
            <a:avLst/>
          </a:prstGeom>
          <a:gradFill>
            <a:gsLst>
              <a:gs pos="0">
                <a:schemeClr val="l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3749105" y="1049500"/>
            <a:ext cx="1644300" cy="1644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txBox="1"/>
          <p:nvPr>
            <p:ph type="title"/>
          </p:nvPr>
        </p:nvSpPr>
        <p:spPr>
          <a:xfrm>
            <a:off x="2642550" y="2879050"/>
            <a:ext cx="3858900" cy="146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619" name="Google Shape;619;p41"/>
          <p:cNvSpPr txBox="1"/>
          <p:nvPr>
            <p:ph idx="2" type="title"/>
          </p:nvPr>
        </p:nvSpPr>
        <p:spPr>
          <a:xfrm>
            <a:off x="3749850" y="1482700"/>
            <a:ext cx="1644300" cy="7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20" name="Google Shape;62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2"/>
          <p:cNvSpPr txBox="1"/>
          <p:nvPr>
            <p:ph idx="1" type="subTitle"/>
          </p:nvPr>
        </p:nvSpPr>
        <p:spPr>
          <a:xfrm>
            <a:off x="5207418" y="896969"/>
            <a:ext cx="3411900" cy="5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Block-based visual programming </a:t>
            </a:r>
            <a:r>
              <a:rPr lang="en"/>
              <a:t> </a:t>
            </a:r>
            <a:endParaRPr/>
          </a:p>
        </p:txBody>
      </p:sp>
      <p:sp>
        <p:nvSpPr>
          <p:cNvPr id="626" name="Google Shape;626;p42"/>
          <p:cNvSpPr txBox="1"/>
          <p:nvPr>
            <p:ph idx="2" type="subTitle"/>
          </p:nvPr>
        </p:nvSpPr>
        <p:spPr>
          <a:xfrm>
            <a:off x="5207418" y="549663"/>
            <a:ext cx="3411900" cy="4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High-level algorithm composition</a:t>
            </a:r>
            <a:endParaRPr sz="1800"/>
          </a:p>
        </p:txBody>
      </p:sp>
      <p:sp>
        <p:nvSpPr>
          <p:cNvPr id="627" name="Google Shape;627;p42"/>
          <p:cNvSpPr txBox="1"/>
          <p:nvPr>
            <p:ph idx="3" type="subTitle"/>
          </p:nvPr>
        </p:nvSpPr>
        <p:spPr>
          <a:xfrm>
            <a:off x="5207418" y="2575291"/>
            <a:ext cx="3411900" cy="5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Supporting both hardware and virtual robot platforms</a:t>
            </a:r>
            <a:endParaRPr/>
          </a:p>
        </p:txBody>
      </p:sp>
      <p:sp>
        <p:nvSpPr>
          <p:cNvPr id="628" name="Google Shape;628;p42"/>
          <p:cNvSpPr txBox="1"/>
          <p:nvPr>
            <p:ph idx="4" type="subTitle"/>
          </p:nvPr>
        </p:nvSpPr>
        <p:spPr>
          <a:xfrm>
            <a:off x="5207420" y="1879672"/>
            <a:ext cx="3411900" cy="6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C</a:t>
            </a:r>
            <a:r>
              <a:rPr lang="en" sz="1800"/>
              <a:t>onverts the graphical-level algorithm to executable binaries</a:t>
            </a:r>
            <a:endParaRPr sz="1800"/>
          </a:p>
        </p:txBody>
      </p:sp>
      <p:sp>
        <p:nvSpPr>
          <p:cNvPr id="629" name="Google Shape;629;p42"/>
          <p:cNvSpPr txBox="1"/>
          <p:nvPr>
            <p:ph idx="5" type="subTitle"/>
          </p:nvPr>
        </p:nvSpPr>
        <p:spPr>
          <a:xfrm>
            <a:off x="5207418" y="4052046"/>
            <a:ext cx="3411900" cy="5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Reprogram multiple robots without physical access</a:t>
            </a:r>
            <a:endParaRPr/>
          </a:p>
        </p:txBody>
      </p:sp>
      <p:sp>
        <p:nvSpPr>
          <p:cNvPr id="630" name="Google Shape;630;p42"/>
          <p:cNvSpPr txBox="1"/>
          <p:nvPr>
            <p:ph idx="6" type="subTitle"/>
          </p:nvPr>
        </p:nvSpPr>
        <p:spPr>
          <a:xfrm>
            <a:off x="5207418" y="3557979"/>
            <a:ext cx="3411900" cy="4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OTA code upload to multiple robots</a:t>
            </a:r>
            <a:endParaRPr sz="1800"/>
          </a:p>
        </p:txBody>
      </p:sp>
      <p:sp>
        <p:nvSpPr>
          <p:cNvPr id="631" name="Google Shape;631;p42"/>
          <p:cNvSpPr/>
          <p:nvPr/>
        </p:nvSpPr>
        <p:spPr>
          <a:xfrm>
            <a:off x="524675" y="989947"/>
            <a:ext cx="2747700" cy="2726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681931" y="1145990"/>
            <a:ext cx="2430900" cy="2412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883095" y="1345601"/>
            <a:ext cx="2030700" cy="2015400"/>
          </a:xfrm>
          <a:prstGeom prst="ellipse">
            <a:avLst/>
          </a:prstGeom>
          <a:gradFill>
            <a:gsLst>
              <a:gs pos="0">
                <a:schemeClr val="lt1"/>
              </a:gs>
              <a:gs pos="100000">
                <a:srgbClr val="F0F0F3"/>
              </a:gs>
            </a:gsLst>
            <a:lin ang="5400700"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2365731" y="989951"/>
            <a:ext cx="429300" cy="44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2448367" y="1076264"/>
            <a:ext cx="264000" cy="276600"/>
          </a:xfrm>
          <a:prstGeom prst="ellipse">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2365731" y="3267975"/>
            <a:ext cx="429300" cy="44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2448367" y="3354288"/>
            <a:ext cx="264000" cy="276600"/>
          </a:xfrm>
          <a:prstGeom prst="ellipse">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2997489" y="2128963"/>
            <a:ext cx="429300" cy="44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3080125" y="2215276"/>
            <a:ext cx="264000" cy="276600"/>
          </a:xfrm>
          <a:prstGeom prst="ellipse">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0" name="Google Shape;640;p42"/>
          <p:cNvCxnSpPr>
            <a:stCxn id="635" idx="6"/>
            <a:endCxn id="626" idx="1"/>
          </p:cNvCxnSpPr>
          <p:nvPr/>
        </p:nvCxnSpPr>
        <p:spPr>
          <a:xfrm flipH="1" rot="10800000">
            <a:off x="2712367" y="769964"/>
            <a:ext cx="2495100" cy="444600"/>
          </a:xfrm>
          <a:prstGeom prst="bentConnector3">
            <a:avLst>
              <a:gd fmla="val 50003" name="adj1"/>
            </a:avLst>
          </a:prstGeom>
          <a:noFill/>
          <a:ln cap="flat" cmpd="sng" w="28575">
            <a:solidFill>
              <a:schemeClr val="accent1"/>
            </a:solidFill>
            <a:prstDash val="solid"/>
            <a:round/>
            <a:headEnd len="med" w="med" type="none"/>
            <a:tailEnd len="med" w="med" type="oval"/>
          </a:ln>
        </p:spPr>
      </p:cxnSp>
      <p:cxnSp>
        <p:nvCxnSpPr>
          <p:cNvPr id="641" name="Google Shape;641;p42"/>
          <p:cNvCxnSpPr>
            <a:stCxn id="639" idx="6"/>
            <a:endCxn id="628" idx="1"/>
          </p:cNvCxnSpPr>
          <p:nvPr/>
        </p:nvCxnSpPr>
        <p:spPr>
          <a:xfrm flipH="1" rot="10800000">
            <a:off x="3344125" y="2197276"/>
            <a:ext cx="1863300" cy="156300"/>
          </a:xfrm>
          <a:prstGeom prst="bentConnector3">
            <a:avLst>
              <a:gd fmla="val 50002" name="adj1"/>
            </a:avLst>
          </a:prstGeom>
          <a:noFill/>
          <a:ln cap="flat" cmpd="sng" w="28575">
            <a:solidFill>
              <a:schemeClr val="accent1"/>
            </a:solidFill>
            <a:prstDash val="solid"/>
            <a:round/>
            <a:headEnd len="med" w="med" type="none"/>
            <a:tailEnd len="med" w="med" type="oval"/>
          </a:ln>
        </p:spPr>
      </p:cxnSp>
      <p:cxnSp>
        <p:nvCxnSpPr>
          <p:cNvPr id="642" name="Google Shape;642;p42"/>
          <p:cNvCxnSpPr>
            <a:stCxn id="637" idx="6"/>
            <a:endCxn id="630" idx="1"/>
          </p:cNvCxnSpPr>
          <p:nvPr/>
        </p:nvCxnSpPr>
        <p:spPr>
          <a:xfrm>
            <a:off x="2712367" y="3492588"/>
            <a:ext cx="2495100" cy="285600"/>
          </a:xfrm>
          <a:prstGeom prst="bentConnector3">
            <a:avLst>
              <a:gd fmla="val 50003" name="adj1"/>
            </a:avLst>
          </a:prstGeom>
          <a:noFill/>
          <a:ln cap="flat" cmpd="sng" w="28575">
            <a:solidFill>
              <a:schemeClr val="accent1"/>
            </a:solidFill>
            <a:prstDash val="solid"/>
            <a:round/>
            <a:headEnd len="med" w="med" type="none"/>
            <a:tailEnd len="med" w="med" type="oval"/>
          </a:ln>
        </p:spPr>
      </p:cxnSp>
      <p:sp>
        <p:nvSpPr>
          <p:cNvPr id="643" name="Google Shape;643;p42"/>
          <p:cNvSpPr txBox="1"/>
          <p:nvPr>
            <p:ph idx="2" type="subTitle"/>
          </p:nvPr>
        </p:nvSpPr>
        <p:spPr>
          <a:xfrm>
            <a:off x="918713" y="1608249"/>
            <a:ext cx="1959900" cy="18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IDE with a programming and compiler toolchain for swarm robots</a:t>
            </a:r>
            <a:endParaRPr sz="1700"/>
          </a:p>
          <a:p>
            <a:pPr indent="0" lvl="0" marL="0" rtl="0" algn="l">
              <a:spcBef>
                <a:spcPts val="0"/>
              </a:spcBef>
              <a:spcAft>
                <a:spcPts val="0"/>
              </a:spcAft>
              <a:buNone/>
            </a:pPr>
            <a:r>
              <a:t/>
            </a:r>
            <a:endParaRPr/>
          </a:p>
        </p:txBody>
      </p:sp>
      <p:sp>
        <p:nvSpPr>
          <p:cNvPr id="644" name="Google Shape;64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usiness Model Canvas by Slidesgo">
  <a:themeElements>
    <a:clrScheme name="Simple Light">
      <a:dk1>
        <a:srgbClr val="595F6B"/>
      </a:dk1>
      <a:lt1>
        <a:srgbClr val="FFFFFF"/>
      </a:lt1>
      <a:dk2>
        <a:srgbClr val="EBECF0"/>
      </a:dk2>
      <a:lt2>
        <a:srgbClr val="1658F1"/>
      </a:lt2>
      <a:accent1>
        <a:srgbClr val="36DBE0"/>
      </a:accent1>
      <a:accent2>
        <a:srgbClr val="595F6B"/>
      </a:accent2>
      <a:accent3>
        <a:srgbClr val="FFFFFF"/>
      </a:accent3>
      <a:accent4>
        <a:srgbClr val="EBECF0"/>
      </a:accent4>
      <a:accent5>
        <a:srgbClr val="1658F1"/>
      </a:accent5>
      <a:accent6>
        <a:srgbClr val="36DBE0"/>
      </a:accent6>
      <a:hlink>
        <a:srgbClr val="595F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