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64b275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464b27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9a3ae0f2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9a3ae0f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9a3ae0f2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9a3ae0f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9a3ae0f2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9a3ae0f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12648" y="557783"/>
            <a:ext cx="10969752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12648" y="3902206"/>
            <a:ext cx="10969752" cy="22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077733" y="-1361929"/>
            <a:ext cx="4036534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330416" y="1952268"/>
            <a:ext cx="5643420" cy="2854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58088" y="-487656"/>
            <a:ext cx="564342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172202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895096"/>
            <a:ext cx="53879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09600" y="2842211"/>
            <a:ext cx="5387975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67890" y="1895096"/>
            <a:ext cx="541451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67890" y="2842211"/>
            <a:ext cx="5414510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12648" y="557784"/>
            <a:ext cx="10969752" cy="31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12648" y="3902207"/>
            <a:ext cx="10969752" cy="218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12649" y="457199"/>
            <a:ext cx="4970822" cy="2660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096000" y="457200"/>
            <a:ext cx="5483352" cy="574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12649" y="3329989"/>
            <a:ext cx="4970822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12649" y="457199"/>
            <a:ext cx="4970822" cy="26674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6096000" y="457199"/>
            <a:ext cx="5483352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12649" y="3322708"/>
            <a:ext cx="4970822" cy="254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37986" y="0"/>
            <a:ext cx="10615628" cy="6858000"/>
          </a:xfrm>
          <a:custGeom>
            <a:rect b="b" l="l" r="r" t="t"/>
            <a:pathLst>
              <a:path extrusionOk="0" h="6858000" w="10615628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2842592" y="1789043"/>
            <a:ext cx="6506817" cy="13075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l-PL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ALGORYTMY GRUPOWANIA DLA DANYCH JAKOŚCIOWYCH — ANALIZA PORÓWNAWCZA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533374" y="3348383"/>
            <a:ext cx="7125252" cy="2391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/>
              <a:t>Promotor: dr hab. Agnieszka Nowak-Brzezińska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l-PL"/>
              <a:t>Autor: Izabela Stegenda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/>
              <a:t>Algorytmy niehierarchiczne (iteracyjno-optymalizacyjne)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/>
              <a:t>Algorytmy niehierarchiczne można inaczej nazwać algorytmami k-optymalizującymi lub algorytmami, które wykorzystują metody partycjowania. Celem algorytmu jest wyznaczenie optymalnej liczby grup na podstawie kolejnych iteracji. Zadaniem, których jest optymalizacja wyników algorytmu, przedstawionego w postaci odległości danej grupy względem jest centroidu. Dąży on zatem do minimalizacji wariancji wewnątrz grup i jej maksymalizacji pomiędzy różnymi skupieniami.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Algorytm - K-means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99750" y="2021002"/>
            <a:ext cx="5388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pl-PL" sz="1300"/>
              <a:t>Algorytm k średnich jest najczęściej stosowanym algorytmem grupowania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</a:pPr>
            <a:r>
              <a:rPr lang="pl-PL" sz="1300"/>
              <a:t>Nazwa algorytmu pochodzi od reprezentacji każdego klastra za pomocą jego średniej (ang. Mean Każdy z punktów przypisywany jest do najbliższej grupy na podstawie wybranej miary odległości. Po stworzeniu klastrów, dla każdego z nich obliczany jest ponownie centroi</a:t>
            </a:r>
            <a:endParaRPr sz="1300"/>
          </a:p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5997575" y="2238450"/>
            <a:ext cx="58782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Wady: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Metoda k-średnich działa dobrze tylko dla „sferycznych” skupisk o jednorodnej gęstości,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Skupiska o bardzo różnej wielkości,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Wymagają ustalenia liczby grup,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Wrażliwy na szum,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Wrażliwy na obserwacje odstające,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Problem z określeniem odpowiedniej liczby k,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Każdy klaster posiada mniej więcej tę samą ilość obiektów,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Wykorzystywany jedynie dla zmiennych numerycznych.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Zalety: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Metoda ta jest wydajna w przetwarzaniu dużych zestawów danych,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300">
                <a:latin typeface="Calibri"/>
                <a:ea typeface="Calibri"/>
                <a:cs typeface="Calibri"/>
                <a:sym typeface="Calibri"/>
              </a:rPr>
              <a:t>● Posiada niską złożoność obliczeniową, przez co jest szybki.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idx="4" type="body"/>
          </p:nvPr>
        </p:nvSpPr>
        <p:spPr>
          <a:xfrm>
            <a:off x="6827670" y="4013089"/>
            <a:ext cx="4754730" cy="2176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Algorytm K-medoidów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609600" y="1895100"/>
            <a:ext cx="5388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pl-PL" sz="1540"/>
              <a:t>jest jednym z wariantów algorytmów iteracyjno-optymalizacyjnych, często nazywany jest algorytmem PAM.Celem algorytmu jest znalezienie grupowania, minimalizującego funkcję celu. Oznacza to, że algorytm wybiera punkty znajdujące się w zbiorze danych jako punkty początkowe</a:t>
            </a:r>
            <a:endParaRPr sz="1540"/>
          </a:p>
        </p:txBody>
      </p:sp>
      <p:sp>
        <p:nvSpPr>
          <p:cNvPr id="194" name="Google Shape;194;p24"/>
          <p:cNvSpPr txBox="1"/>
          <p:nvPr>
            <p:ph idx="4" type="body"/>
          </p:nvPr>
        </p:nvSpPr>
        <p:spPr>
          <a:xfrm>
            <a:off x="4866865" y="3270011"/>
            <a:ext cx="54144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-PL"/>
              <a:t>Wady: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● Nie nadają się do grupowania sferycznego (obiektów o dowolnym kształcie) obiektów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● Może uzyskać różne wyniki dla różnych przebiegów na tym samym zbiorze, dlatego że pierwsze k-medoidów wybieranych jest losowo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Zalety: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● Jest łatwy do zrozumienia i wdrożenia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● Jest szybkim algorytmem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l-PL"/>
              <a:t>● Algorytm PAM jest mniej wrażliwy na dane odstające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/>
              <a:t>Zalety i wady grupowania niehierarchicznego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09600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niską złożoność obliczeniową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opierają się na podobnej zasadzie działania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Radzą sobie dobrze z dużymi zestawami danych</a:t>
            </a:r>
            <a:endParaRPr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6172202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zależne są rodzaju wykorzystywanego algorytmu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wymaga ustalenia odpowiedniej liczby grup k,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pl-PL"/>
              <a:t>Możemy otrzymać różne wyniki klastrowania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98725" y="-75491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"Nayarani CommunityHospitalData"</a:t>
            </a:r>
            <a:endParaRPr/>
          </a:p>
        </p:txBody>
      </p:sp>
      <p:pic>
        <p:nvPicPr>
          <p:cNvPr descr="Obraz zawierający stół&#10;&#10;Opis wygenerowany automatycznie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375" y="4222325"/>
            <a:ext cx="3903124" cy="224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wykres&#10;&#10;Opis wygenerowany automatycznie"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8175" y="1366625"/>
            <a:ext cx="5288100" cy="48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25" y="1318225"/>
            <a:ext cx="3671314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" y="7900"/>
            <a:ext cx="7186724" cy="25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045" y="2339475"/>
            <a:ext cx="6909574" cy="24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5" y="4760450"/>
            <a:ext cx="5986501" cy="20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/>
              <a:t>"Centromer Segmentation. AV — Janatahack: Customer Segmentation"</a:t>
            </a:r>
            <a:endParaRPr/>
          </a:p>
        </p:txBody>
      </p:sp>
      <p:pic>
        <p:nvPicPr>
          <p:cNvPr descr="Obraz zawierający wykres&#10;&#10;Opis wygenerowany automatycznie" id="222" name="Google Shape;22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492" y="1881068"/>
            <a:ext cx="4632244" cy="4036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stół&#10;&#10;Opis wygenerowany automatycznie"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599" y="4599725"/>
            <a:ext cx="3715574" cy="22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00" y="1944024"/>
            <a:ext cx="3943074" cy="1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75" y="3603300"/>
            <a:ext cx="3871301" cy="117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44501" cy="26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851" y="2651550"/>
            <a:ext cx="6173776" cy="26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4535925"/>
            <a:ext cx="4990299" cy="23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„</a:t>
            </a:r>
            <a:r>
              <a:rPr lang="pl-PL"/>
              <a:t>Zomato Bangalore Restaurants Restaurants of Bengaluru" </a:t>
            </a:r>
            <a:endParaRPr/>
          </a:p>
        </p:txBody>
      </p:sp>
      <p:pic>
        <p:nvPicPr>
          <p:cNvPr descr="Obraz zawierający wykres&#10;&#10;Opis wygenerowany automatycznie"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3546" y="1988609"/>
            <a:ext cx="5122126" cy="4228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stół&#10;&#10;Opis wygenerowany automatycznie"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1148" y="4465446"/>
            <a:ext cx="3665725" cy="22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35751"/>
            <a:ext cx="3240100" cy="270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215350"/>
            <a:ext cx="6235749" cy="26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217" y="2792925"/>
            <a:ext cx="5711382" cy="26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99" y="4369875"/>
            <a:ext cx="5445919" cy="2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CEL PRACY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/>
              <a:t>Przedmiotem niniejszej pracy jest przeprowadzenie analizy porównawczej dwóch rodzajów algorytmów wykorzystywanych do grupowania danych jakościowych. W pracy skorzystano z algorytmów niehierarchicznych: K-means oraz K-medoidów. Analiza porównawcza w pracy dotyczy wykorzystania wspomnianych algorytmów dla danych jakościowych.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l-PL"/>
              <a:t>Celem pracy było sprawdzenie dokładności grupowania danych jakościowych z wykorzystaniem metod i technik stosowanych dla analizy danych ilościowych.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133900" y="2253900"/>
            <a:ext cx="7924200" cy="235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/>
              <a:t>Dziękuje za </a:t>
            </a:r>
            <a:r>
              <a:rPr lang="pl-PL" sz="7200"/>
              <a:t>uwagę.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Analiza porównawcza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/>
              <a:t>Ogólnie przyjęta definicja wskazuje na rozłożenie na czynniki pierwsze określonego przedmiotu, prowadzące do wskazania poszczególnych elementów składowych lub wyróżniających się elementów. W innym ujęciu przedstawiamy ją jako klasyfikacje lub topologie. Analiza powinna prowadzić do uzyskania wniosków wynikających z przeprowadzenia badania, które dotyczy poznania badanego problemu, dokładnego zbadania poszczególnych elementów wraz z wyciągnięciem wniosków.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841248" y="810562"/>
            <a:ext cx="8197977" cy="134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Grupowanie danych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41248" y="3005312"/>
            <a:ext cx="8197977" cy="3174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Grupowanie danych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Grupowanie, analiza skupień (ang. clustering , cluster analysis ) ma na celu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podział zbioru obiektów (fizycznych lub abstrakcyjnych) na grupy obiektów o podobnych cechach (tzw. klastry albo skupienia)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Klaster , skupienie (ang. cluster ) jest zatem zbiorem obiektów (obserwacji,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rekordów), które są podobne do siebie nawzajem (zgodnie z pewną przyjętą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pl-PL" sz="1700"/>
              <a:t>funkcją podobieństwa ) i niepodobne do obiektów z innych klastrów 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13" name="Google Shape;113;p16"/>
          <p:cNvSpPr/>
          <p:nvPr/>
        </p:nvSpPr>
        <p:spPr>
          <a:xfrm>
            <a:off x="9258188" y="0"/>
            <a:ext cx="2933812" cy="2750153"/>
          </a:xfrm>
          <a:custGeom>
            <a:rect b="b" l="l" r="r" t="t"/>
            <a:pathLst>
              <a:path extrusionOk="0" h="2750153" w="2933812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-1"/>
            <a:ext cx="6336253" cy="6858001"/>
          </a:xfrm>
          <a:custGeom>
            <a:rect b="b" l="l" r="r" t="t"/>
            <a:pathLst>
              <a:path extrusionOk="0" h="6858001" w="6336253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6456458" y="552782"/>
            <a:ext cx="5125941" cy="1936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 grupowania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456458" y="2735229"/>
            <a:ext cx="5125941" cy="3484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W procesie grupowania można wyróżnić następujące kroki: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1. Wybór reprezentacji obiektu (selekcja/ekstrakcja dotyczy najważniejszych cech obiektów zbioru),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2. Wybór miary podobieństwa pomiędzy obiektami — wybór odpowiedniej miary zależy od rodzaju danych,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3. Grupowanie — wybór odpowiedniego algorytmu dostosowanego do rodzaju danych,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4. Znajdowanie charakterystyki klastrów — znajdowanie czytanego opisu klastrów dla użytkownika.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Obraz zawierający diagram&#10;&#10;Opis wygenerowany automatycznie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20" y="2033422"/>
            <a:ext cx="5892595" cy="31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Miary podobieństwa i odległości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09600" y="2106204"/>
            <a:ext cx="10972800" cy="1573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/>
              <a:t>Miary odległości (miary niepodobieństwa/podobieństwa) mają za zadanie odzwierciedlać "podobieństwo" lub "niepodobieństwo" pomiędzy obiektami, aby odpowiednio je ustalić, należy zdecydować, jaka jest najlepsza metoda obliczania odległości pomiędzy danymi dla analizowanych danych.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13317" y="3582329"/>
            <a:ext cx="580049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Najpopularniejsze miary podobieństwa obiektów 𝒙i 𝒚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1) Odległość euklidesowa: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2) Odległość Manhattan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(wielkomiejska, ang. city block distance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3) Odległość Minkowskiego: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001000" y="383323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700024" y="4353621"/>
            <a:ext cx="43601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Square euclidean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Maximum Distance (odległość Czebyszewa)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Canberra Distance (odległość Canberra)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Chi-square Distance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Correlation distance (Korelacja odległości)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0"/>
            <a:ext cx="12188952" cy="3253060"/>
          </a:xfrm>
          <a:custGeom>
            <a:rect b="b" l="l" r="r" t="t"/>
            <a:pathLst>
              <a:path extrusionOk="0" h="3253060" w="12188952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Przygotowanie danych jakościowych do analizy</a:t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609600" y="3372793"/>
            <a:ext cx="10972798" cy="2285428"/>
            <a:chOff x="0" y="483815"/>
            <a:chExt cx="10972798" cy="2285428"/>
          </a:xfrm>
        </p:grpSpPr>
        <p:sp>
          <p:nvSpPr>
            <p:cNvPr id="145" name="Google Shape;145;p19"/>
            <p:cNvSpPr/>
            <p:nvPr/>
          </p:nvSpPr>
          <p:spPr>
            <a:xfrm>
              <a:off x="0" y="483815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rgbClr val="1BB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42900" y="809570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BB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400297" y="866967"/>
              <a:ext cx="2971305" cy="1844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pl-PL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Kodowanie etykiet – które polega na zakodowaniu każdej wartości kolumny na liczbę. Jednak może ono powodować problemy: np. polegający na wprowadzeniu relacji, porównania między nimi. Algorytm może źle zinterpretować otrzymane kodowanie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771900" y="483815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rgbClr val="1BB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114800" y="809570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BB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4172197" y="866967"/>
              <a:ext cx="2971305" cy="1844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pl-PL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Czyszczenie danych – które polega na zidentyfikowaniu i usunięciu brakujących, niepasujących czy nieistotnych danych. Poprzez wykonanie takiego zabiegu możemy uzupełnić brakujące wartości, czy zidentyfikować dane odstające.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7543800" y="483815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rgbClr val="1BB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7886699" y="809570"/>
              <a:ext cx="3086099" cy="195967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BB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7944096" y="866967"/>
              <a:ext cx="2971305" cy="1844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pl-PL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Transformacja danych – w tym etapie przeprowadzamy konwersje do odpowiedniego formatu danych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20"/>
          <p:cNvSpPr/>
          <p:nvPr/>
        </p:nvSpPr>
        <p:spPr>
          <a:xfrm rot="10800000">
            <a:off x="0" y="2140699"/>
            <a:ext cx="12192000" cy="4717301"/>
          </a:xfrm>
          <a:custGeom>
            <a:rect b="b" l="l" r="r" t="t"/>
            <a:pathLst>
              <a:path extrusionOk="0" h="4717301" w="12192000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609600" y="552782"/>
            <a:ext cx="5910470" cy="16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Klasyfikacja metod grupowania</a:t>
            </a:r>
            <a:endParaRPr/>
          </a:p>
        </p:txBody>
      </p:sp>
      <p:pic>
        <p:nvPicPr>
          <p:cNvPr descr="Obraz zawierający diagram&#10;&#10;Opis wygenerowany automatycznie" id="164" name="Google Shape;164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245" y="2139373"/>
            <a:ext cx="7010412" cy="408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841248" y="810562"/>
            <a:ext cx="8197977" cy="134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l-PL"/>
              <a:t>Ocena jakości grupowania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841248" y="2391995"/>
            <a:ext cx="8197977" cy="3174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Jednym z ważniejszych warunków grupowania jest uzyskanie jak największego podobieństwa pomiędzy wartościami znajdującymi się w jednym klastrze (grupie), oraz jak największego niepodobieństwa między pozostałymi grupami.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Można tutaj wskazać podział na dwie grupy, w zależności od argumentu decyzyjnego: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● Metody zewnętrzne (metody nadzorowane), jeśli znamy argument decyzyjny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● Metody wewnętrzne (metody nienadzorowane), jeśli nie znamy argumentu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l-PL" sz="1600"/>
              <a:t>Silhouette Coefficient (współczynnik sylwetki) - Wartość współczynnika sylwetki jest miarą podobieństwa pomiędzy obiektami własnego skupiania (spójność) w porównaniu z innymi skupieniami (separacja).</a:t>
            </a:r>
            <a:endParaRPr sz="1600"/>
          </a:p>
        </p:txBody>
      </p:sp>
      <p:sp>
        <p:nvSpPr>
          <p:cNvPr id="173" name="Google Shape;173;p21"/>
          <p:cNvSpPr/>
          <p:nvPr/>
        </p:nvSpPr>
        <p:spPr>
          <a:xfrm>
            <a:off x="9258188" y="0"/>
            <a:ext cx="2933812" cy="2750153"/>
          </a:xfrm>
          <a:custGeom>
            <a:rect b="b" l="l" r="r" t="t"/>
            <a:pathLst>
              <a:path extrusionOk="0" h="2750153" w="2933812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lashVTI">
  <a:themeElements>
    <a:clrScheme name="Custom 11">
      <a:dk1>
        <a:srgbClr val="262626"/>
      </a:dk1>
      <a:lt1>
        <a:srgbClr val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