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spTree>
      <p:nvGrpSpPr>
        <p:cNvPr id="1" name=""/>
        <p:cNvGrpSpPr/>
        <p:nvPr/>
      </p:nvGrpSpPr>
      <p:grpSpPr>
        <a:xfrm>
          <a:off x="0" y="0"/>
          <a:ext cx="0" cy="0"/>
          <a:chOff x="0" y="0"/>
          <a:chExt cx="0" cy="0"/>
        </a:xfrm>
      </p:grpSpPr>
      <p:sp>
        <p:nvSpPr>
          <p:cNvPr id="11" name="幻灯片编号"/>
          <p:cNvSpPr txBox="1"/>
          <p:nvPr>
            <p:ph type="sldNum" sz="quarter" idx="2"/>
          </p:nvPr>
        </p:nvSpPr>
        <p:spPr>
          <a:xfrm>
            <a:off x="12005839" y="9130188"/>
            <a:ext cx="348723" cy="339198"/>
          </a:xfrm>
          <a:prstGeom prst="rect">
            <a:avLst/>
          </a:prstGeom>
        </p:spPr>
        <p:txBody>
          <a:bodyPr lIns="65022" tIns="65022" rIns="65022" bIns="65022"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1" name="正文级别 1…"/>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正文级别 1</a:t>
            </a:r>
          </a:p>
          <a:p>
            <a:pPr lvl="1"/>
            <a:r>
              <a:t>正文级别 2</a:t>
            </a:r>
          </a:p>
          <a:p>
            <a:pPr lvl="2"/>
            <a:r>
              <a:t>正文级别 3</a:t>
            </a:r>
          </a:p>
          <a:p>
            <a:pPr lvl="3"/>
            <a:r>
              <a:t>正文级别 4</a:t>
            </a:r>
          </a:p>
          <a:p>
            <a:pPr lvl="4"/>
            <a:r>
              <a:t>正文级别 5</a:t>
            </a:r>
          </a:p>
        </p:txBody>
      </p:sp>
      <p:sp>
        <p:nvSpPr>
          <p:cNvPr id="92" name="“在此键入引文。”"/>
          <p:cNvSpPr txBox="1"/>
          <p:nvPr>
            <p:ph type="body" sz="quarter" idx="13"/>
          </p:nvPr>
        </p:nvSpPr>
        <p:spPr>
          <a:xfrm>
            <a:off x="1270000" y="4216398"/>
            <a:ext cx="10464800" cy="711204"/>
          </a:xfrm>
          <a:prstGeom prst="rect">
            <a:avLst/>
          </a:prstGeom>
        </p:spPr>
        <p:txBody>
          <a:bodyPr/>
          <a:lstStyle/>
          <a:p>
            <a:pPr/>
          </a:p>
        </p:txBody>
      </p:sp>
      <p:sp>
        <p:nvSpPr>
          <p:cNvPr id="9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0" name="图像"/>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18" name="图像"/>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19" name="标题文本"/>
          <p:cNvSpPr txBox="1"/>
          <p:nvPr>
            <p:ph type="title"/>
          </p:nvPr>
        </p:nvSpPr>
        <p:spPr>
          <a:xfrm>
            <a:off x="1270000" y="6718300"/>
            <a:ext cx="10464800" cy="1422400"/>
          </a:xfrm>
          <a:prstGeom prst="rect">
            <a:avLst/>
          </a:prstGeom>
        </p:spPr>
        <p:txBody>
          <a:bodyPr anchor="b"/>
          <a:lstStyle/>
          <a:p>
            <a:pPr/>
            <a:r>
              <a:t>标题文本</a:t>
            </a:r>
          </a:p>
        </p:txBody>
      </p:sp>
      <p:sp>
        <p:nvSpPr>
          <p:cNvPr id="20"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28" name="标题文本"/>
          <p:cNvSpPr txBox="1"/>
          <p:nvPr>
            <p:ph type="title"/>
          </p:nvPr>
        </p:nvSpPr>
        <p:spPr>
          <a:xfrm>
            <a:off x="1270000" y="3225800"/>
            <a:ext cx="10464800" cy="3302000"/>
          </a:xfrm>
          <a:prstGeom prst="rect">
            <a:avLst/>
          </a:prstGeom>
        </p:spPr>
        <p:txBody>
          <a:bodyPr/>
          <a:lstStyle/>
          <a:p>
            <a:pPr/>
            <a:r>
              <a:t>标题文本</a:t>
            </a:r>
          </a:p>
        </p:txBody>
      </p:sp>
      <p:sp>
        <p:nvSpPr>
          <p:cNvPr id="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6" name="图像"/>
          <p:cNvSpPr/>
          <p:nvPr>
            <p:ph type="pic" idx="13"/>
          </p:nvPr>
        </p:nvSpPr>
        <p:spPr>
          <a:xfrm>
            <a:off x="2263775" y="613832"/>
            <a:ext cx="12401550" cy="8267703"/>
          </a:xfrm>
          <a:prstGeom prst="rect">
            <a:avLst/>
          </a:prstGeom>
        </p:spPr>
        <p:txBody>
          <a:bodyPr lIns="91439" tIns="45719" rIns="91439" bIns="45719" anchor="t">
            <a:noAutofit/>
          </a:bodyPr>
          <a:lstStyle/>
          <a:p>
            <a:pPr/>
          </a:p>
        </p:txBody>
      </p:sp>
      <p:sp>
        <p:nvSpPr>
          <p:cNvPr id="37"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38"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3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6" name="标题文本"/>
          <p:cNvSpPr txBox="1"/>
          <p:nvPr>
            <p:ph type="title"/>
          </p:nvPr>
        </p:nvSpPr>
        <p:spPr>
          <a:prstGeom prst="rect">
            <a:avLst/>
          </a:prstGeom>
        </p:spPr>
        <p:txBody>
          <a:bodyPr/>
          <a:lstStyle/>
          <a:p>
            <a:pPr/>
            <a:r>
              <a:t>标题文本</a:t>
            </a:r>
          </a:p>
        </p:txBody>
      </p:sp>
      <p:sp>
        <p:nvSpPr>
          <p:cNvPr id="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4" name="标题文本"/>
          <p:cNvSpPr txBox="1"/>
          <p:nvPr>
            <p:ph type="title"/>
          </p:nvPr>
        </p:nvSpPr>
        <p:spPr>
          <a:prstGeom prst="rect">
            <a:avLst/>
          </a:prstGeom>
        </p:spPr>
        <p:txBody>
          <a:bodyPr/>
          <a:lstStyle/>
          <a:p>
            <a:pPr/>
            <a:r>
              <a:t>标题文本</a:t>
            </a:r>
          </a:p>
        </p:txBody>
      </p:sp>
      <p:sp>
        <p:nvSpPr>
          <p:cNvPr id="55"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3" name="图像"/>
          <p:cNvSpPr/>
          <p:nvPr>
            <p:ph type="pic" idx="13"/>
          </p:nvPr>
        </p:nvSpPr>
        <p:spPr>
          <a:xfrm>
            <a:off x="4086225" y="2586564"/>
            <a:ext cx="9429750" cy="6286505"/>
          </a:xfrm>
          <a:prstGeom prst="rect">
            <a:avLst/>
          </a:prstGeom>
        </p:spPr>
        <p:txBody>
          <a:bodyPr lIns="91439" tIns="45719" rIns="91439" bIns="45719" anchor="t">
            <a:noAutofit/>
          </a:bodyPr>
          <a:lstStyle/>
          <a:p>
            <a:pPr/>
          </a:p>
        </p:txBody>
      </p:sp>
      <p:sp>
        <p:nvSpPr>
          <p:cNvPr id="64" name="标题文本"/>
          <p:cNvSpPr txBox="1"/>
          <p:nvPr>
            <p:ph type="title"/>
          </p:nvPr>
        </p:nvSpPr>
        <p:spPr>
          <a:prstGeom prst="rect">
            <a:avLst/>
          </a:prstGeom>
        </p:spPr>
        <p:txBody>
          <a:bodyPr/>
          <a:lstStyle/>
          <a:p>
            <a:pPr/>
            <a:r>
              <a:t>标题文本</a:t>
            </a:r>
          </a:p>
        </p:txBody>
      </p:sp>
      <p:sp>
        <p:nvSpPr>
          <p:cNvPr id="65"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6"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3"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1" name="图像"/>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2" name="图像"/>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3" name="图像"/>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图片 1" descr="图片 1"/>
          <p:cNvPicPr>
            <a:picLocks noChangeAspect="1"/>
          </p:cNvPicPr>
          <p:nvPr/>
        </p:nvPicPr>
        <p:blipFill>
          <a:blip r:embed="rId2">
            <a:extLst/>
          </a:blip>
          <a:stretch>
            <a:fillRect/>
          </a:stretch>
        </p:blipFill>
        <p:spPr>
          <a:xfrm>
            <a:off x="901" y="901"/>
            <a:ext cx="13002998" cy="9751798"/>
          </a:xfrm>
          <a:prstGeom prst="rect">
            <a:avLst/>
          </a:prstGeom>
          <a:ln w="12700">
            <a:miter lim="400000"/>
          </a:ln>
        </p:spPr>
      </p:pic>
      <p:sp>
        <p:nvSpPr>
          <p:cNvPr id="118" name="TextBox 3"/>
          <p:cNvSpPr txBox="1"/>
          <p:nvPr/>
        </p:nvSpPr>
        <p:spPr>
          <a:xfrm>
            <a:off x="65022" y="2528038"/>
            <a:ext cx="12874756" cy="1692145"/>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p>
            <a:pPr defTabSz="1300480">
              <a:defRPr b="1" sz="8800">
                <a:solidFill>
                  <a:srgbClr val="FFFFFF"/>
                </a:solidFill>
                <a:latin typeface="Microsoft YaHei UI Light"/>
                <a:ea typeface="Microsoft YaHei UI Light"/>
                <a:cs typeface="Microsoft YaHei UI Light"/>
                <a:sym typeface="Microsoft YaHei UI Light"/>
              </a:defRPr>
            </a:pPr>
            <a:r>
              <a:t>CSS3</a:t>
            </a:r>
            <a:r>
              <a:t>基础语法</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1" name="成组"/>
          <p:cNvGrpSpPr/>
          <p:nvPr/>
        </p:nvGrpSpPr>
        <p:grpSpPr>
          <a:xfrm>
            <a:off x="0" y="1170676"/>
            <a:ext cx="3809508" cy="945063"/>
            <a:chOff x="0" y="0"/>
            <a:chExt cx="3809507" cy="945061"/>
          </a:xfrm>
        </p:grpSpPr>
        <p:sp>
          <p:nvSpPr>
            <p:cNvPr id="18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9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9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子绝父相</a:t>
            </a:r>
            <a:r>
              <a:rPr>
                <a:solidFill>
                  <a:srgbClr val="2B649C"/>
                </a:solidFill>
              </a:rPr>
              <a:t>:是我们学习定位的口诀，意思是子级是绝对定位的话，父级就要用相对定位</a:t>
            </a:r>
          </a:p>
        </p:txBody>
      </p:sp>
      <p:sp>
        <p:nvSpPr>
          <p:cNvPr id="194" name="文本框 13"/>
          <p:cNvSpPr txBox="1"/>
          <p:nvPr/>
        </p:nvSpPr>
        <p:spPr>
          <a:xfrm>
            <a:off x="863288" y="3605948"/>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说明:</a:t>
            </a:r>
          </a:p>
        </p:txBody>
      </p:sp>
      <p:sp>
        <p:nvSpPr>
          <p:cNvPr id="195" name="文本框 17"/>
          <p:cNvSpPr txBox="1"/>
          <p:nvPr/>
        </p:nvSpPr>
        <p:spPr>
          <a:xfrm>
            <a:off x="900639" y="4324992"/>
            <a:ext cx="11430001"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子级绝对定位，不会占有位置，可以放到父盒子里面的任何一个地方，不影响其他</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父盒子需要加定位限制子盒子在父盒子内显示</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父盒子布局时，需要占有位置，因此父盒子只能是相对定位。</a:t>
            </a:r>
          </a:p>
        </p:txBody>
      </p:sp>
      <p:sp>
        <p:nvSpPr>
          <p:cNvPr id="196" name="文本框 12"/>
          <p:cNvSpPr txBox="1"/>
          <p:nvPr/>
        </p:nvSpPr>
        <p:spPr>
          <a:xfrm>
            <a:off x="756930" y="6312842"/>
            <a:ext cx="11578119"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a:solidFill>
                  <a:srgbClr val="FF0000"/>
                </a:solidFill>
                <a:latin typeface="微软雅黑 Light"/>
                <a:ea typeface="微软雅黑 Light"/>
                <a:cs typeface="微软雅黑 Light"/>
                <a:sym typeface="微软雅黑 Light"/>
              </a:defRPr>
            </a:pPr>
            <a:r>
              <a:t>总结</a:t>
            </a:r>
            <a:r>
              <a:rPr>
                <a:solidFill>
                  <a:srgbClr val="2B649C"/>
                </a:solidFill>
              </a:rPr>
              <a:t>:因为父级需要占有位置，因此是相对定位，子盒子不需要占有位置，则是绝对定位，当然，子绝父相也不是永远不变的，如果父元素不需要占有位置，子绝父绝也会愈大</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0" name="成组"/>
          <p:cNvGrpSpPr/>
          <p:nvPr/>
        </p:nvGrpSpPr>
        <p:grpSpPr>
          <a:xfrm>
            <a:off x="0" y="1170676"/>
            <a:ext cx="3809508" cy="945063"/>
            <a:chOff x="0" y="0"/>
            <a:chExt cx="3809507" cy="945061"/>
          </a:xfrm>
        </p:grpSpPr>
        <p:sp>
          <p:nvSpPr>
            <p:cNvPr id="19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0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202" name="文本框 12"/>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固定定位</a:t>
            </a:r>
            <a:r>
              <a:rPr>
                <a:solidFill>
                  <a:srgbClr val="2B649C"/>
                </a:solidFill>
              </a:rPr>
              <a:t>:是元素固定于浏览器可视区的位置。主要使用场景:当浏览器页面滚动时，元素的位置不会改变</a:t>
            </a:r>
          </a:p>
        </p:txBody>
      </p:sp>
      <p:sp>
        <p:nvSpPr>
          <p:cNvPr id="203"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204" name="矩形 10"/>
          <p:cNvSpPr/>
          <p:nvPr/>
        </p:nvSpPr>
        <p:spPr>
          <a:xfrm>
            <a:off x="847735" y="4855285"/>
            <a:ext cx="10455891"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position: </a:t>
            </a:r>
            <a:r>
              <a:rPr>
                <a:latin typeface="微软雅黑 Light"/>
                <a:ea typeface="微软雅黑 Light"/>
                <a:cs typeface="微软雅黑 Light"/>
                <a:sym typeface="微软雅黑 Light"/>
              </a:rPr>
              <a:t>fixed</a:t>
            </a:r>
            <a:r>
              <a:t>;}</a:t>
            </a:r>
          </a:p>
        </p:txBody>
      </p:sp>
      <p:sp>
        <p:nvSpPr>
          <p:cNvPr id="205"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206" name="文本框 17"/>
          <p:cNvSpPr txBox="1"/>
          <p:nvPr/>
        </p:nvSpPr>
        <p:spPr>
          <a:xfrm>
            <a:off x="822162" y="6298134"/>
            <a:ext cx="5943601"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以浏览器的可视窗口为参照点移动元素。</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跟父元素没有任何关系</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不随着滚动条滚动</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固定定位不再占有原先的位置。</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0" name="成组"/>
          <p:cNvGrpSpPr/>
          <p:nvPr/>
        </p:nvGrpSpPr>
        <p:grpSpPr>
          <a:xfrm>
            <a:off x="0" y="1170676"/>
            <a:ext cx="3809508" cy="945063"/>
            <a:chOff x="0" y="0"/>
            <a:chExt cx="3809507" cy="945061"/>
          </a:xfrm>
        </p:grpSpPr>
        <p:sp>
          <p:nvSpPr>
            <p:cNvPr id="20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0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1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212" name="文本框 12"/>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定位叠放次序</a:t>
            </a:r>
            <a:r>
              <a:rPr>
                <a:solidFill>
                  <a:srgbClr val="2B649C"/>
                </a:solidFill>
              </a:rPr>
              <a:t>:在使用定位布局时，可能会出现盒子重叠的情况，此时，可以使用z-index来控制盒子的前后次序(z轴)</a:t>
            </a:r>
          </a:p>
        </p:txBody>
      </p:sp>
      <p:sp>
        <p:nvSpPr>
          <p:cNvPr id="213"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214" name="矩形 10"/>
          <p:cNvSpPr/>
          <p:nvPr/>
        </p:nvSpPr>
        <p:spPr>
          <a:xfrm>
            <a:off x="847735" y="4855285"/>
            <a:ext cx="10455891"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z-index: 1;}</a:t>
            </a:r>
          </a:p>
        </p:txBody>
      </p:sp>
      <p:sp>
        <p:nvSpPr>
          <p:cNvPr id="215"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216" name="文本框 17"/>
          <p:cNvSpPr txBox="1"/>
          <p:nvPr/>
        </p:nvSpPr>
        <p:spPr>
          <a:xfrm>
            <a:off x="822162" y="6298134"/>
            <a:ext cx="9449545"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数值可以是正整数、负数或0，默认是auto，数值越大，盒子越靠上</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如果属性相同，则按照书写顺序，后来居上</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数字后面不能加单位</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只有定位的盒子才有index书写</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0" name="成组"/>
          <p:cNvGrpSpPr/>
          <p:nvPr/>
        </p:nvGrpSpPr>
        <p:grpSpPr>
          <a:xfrm>
            <a:off x="0" y="1170676"/>
            <a:ext cx="3809508" cy="945063"/>
            <a:chOff x="0" y="0"/>
            <a:chExt cx="3809507" cy="945061"/>
          </a:xfrm>
        </p:grpSpPr>
        <p:sp>
          <p:nvSpPr>
            <p:cNvPr id="21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1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2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小结</a:t>
            </a:r>
          </a:p>
        </p:txBody>
      </p:sp>
      <p:grpSp>
        <p:nvGrpSpPr>
          <p:cNvPr id="224" name="五边形 1"/>
          <p:cNvGrpSpPr/>
          <p:nvPr/>
        </p:nvGrpSpPr>
        <p:grpSpPr>
          <a:xfrm>
            <a:off x="741760" y="3801979"/>
            <a:ext cx="1486575" cy="520701"/>
            <a:chOff x="0" y="0"/>
            <a:chExt cx="1486574" cy="520700"/>
          </a:xfrm>
        </p:grpSpPr>
        <p:sp>
          <p:nvSpPr>
            <p:cNvPr id="222"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23" name="问题 1:"/>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1:</a:t>
              </a:r>
            </a:p>
          </p:txBody>
        </p:sp>
      </p:grpSp>
      <p:sp>
        <p:nvSpPr>
          <p:cNvPr id="225" name="文本框 6"/>
          <p:cNvSpPr txBox="1"/>
          <p:nvPr/>
        </p:nvSpPr>
        <p:spPr>
          <a:xfrm>
            <a:off x="2388479" y="3801979"/>
            <a:ext cx="2552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定位方式有哪些？</a:t>
            </a:r>
          </a:p>
        </p:txBody>
      </p:sp>
      <p:grpSp>
        <p:nvGrpSpPr>
          <p:cNvPr id="228" name="五边形 7"/>
          <p:cNvGrpSpPr/>
          <p:nvPr/>
        </p:nvGrpSpPr>
        <p:grpSpPr>
          <a:xfrm>
            <a:off x="741760" y="4628146"/>
            <a:ext cx="1486575" cy="520701"/>
            <a:chOff x="0" y="0"/>
            <a:chExt cx="1486574" cy="520700"/>
          </a:xfrm>
        </p:grpSpPr>
        <p:sp>
          <p:nvSpPr>
            <p:cNvPr id="226"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27" name="问题 2:"/>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2:</a:t>
              </a:r>
            </a:p>
          </p:txBody>
        </p:sp>
      </p:grpSp>
      <p:sp>
        <p:nvSpPr>
          <p:cNvPr id="229" name="文本框 8"/>
          <p:cNvSpPr txBox="1"/>
          <p:nvPr/>
        </p:nvSpPr>
        <p:spPr>
          <a:xfrm>
            <a:off x="2388478" y="4628146"/>
            <a:ext cx="424621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绝对定位和浮动有什么异同点?</a:t>
            </a:r>
          </a:p>
        </p:txBody>
      </p:sp>
      <p:grpSp>
        <p:nvGrpSpPr>
          <p:cNvPr id="232" name="五边形 9"/>
          <p:cNvGrpSpPr/>
          <p:nvPr/>
        </p:nvGrpSpPr>
        <p:grpSpPr>
          <a:xfrm>
            <a:off x="741760" y="5463654"/>
            <a:ext cx="1486575" cy="520701"/>
            <a:chOff x="0" y="0"/>
            <a:chExt cx="1486574" cy="520700"/>
          </a:xfrm>
        </p:grpSpPr>
        <p:sp>
          <p:nvSpPr>
            <p:cNvPr id="230"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31" name="问题 3:"/>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3:</a:t>
              </a:r>
            </a:p>
          </p:txBody>
        </p:sp>
      </p:grpSp>
      <p:sp>
        <p:nvSpPr>
          <p:cNvPr id="233" name="文本框 10"/>
          <p:cNvSpPr txBox="1"/>
          <p:nvPr/>
        </p:nvSpPr>
        <p:spPr>
          <a:xfrm>
            <a:off x="2388478" y="5463654"/>
            <a:ext cx="3771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怎样让元素水平垂直居中？</a:t>
            </a:r>
          </a:p>
        </p:txBody>
      </p:sp>
      <p:grpSp>
        <p:nvGrpSpPr>
          <p:cNvPr id="236" name="五边形 11"/>
          <p:cNvGrpSpPr/>
          <p:nvPr/>
        </p:nvGrpSpPr>
        <p:grpSpPr>
          <a:xfrm>
            <a:off x="749288" y="6308499"/>
            <a:ext cx="1486574" cy="520701"/>
            <a:chOff x="0" y="0"/>
            <a:chExt cx="1486574" cy="520700"/>
          </a:xfrm>
        </p:grpSpPr>
        <p:sp>
          <p:nvSpPr>
            <p:cNvPr id="234"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35" name="问题 4:"/>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4:</a:t>
              </a:r>
            </a:p>
          </p:txBody>
        </p:sp>
      </p:grpSp>
      <p:sp>
        <p:nvSpPr>
          <p:cNvPr id="237" name="文本框 12"/>
          <p:cNvSpPr txBox="1"/>
          <p:nvPr/>
        </p:nvSpPr>
        <p:spPr>
          <a:xfrm>
            <a:off x="2396006" y="6308499"/>
            <a:ext cx="375567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定位叠放次序index的特点?</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学习方法真的那么重要吗"/>
          <p:cNvSpPr txBox="1"/>
          <p:nvPr/>
        </p:nvSpPr>
        <p:spPr>
          <a:xfrm>
            <a:off x="2889262" y="4203699"/>
            <a:ext cx="722630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元素的显示与隐藏</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3" name="成组"/>
          <p:cNvGrpSpPr/>
          <p:nvPr/>
        </p:nvGrpSpPr>
        <p:grpSpPr>
          <a:xfrm>
            <a:off x="0" y="1170676"/>
            <a:ext cx="3809508" cy="945063"/>
            <a:chOff x="0" y="0"/>
            <a:chExt cx="3809507" cy="945061"/>
          </a:xfrm>
        </p:grpSpPr>
        <p:sp>
          <p:nvSpPr>
            <p:cNvPr id="241"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42"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4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245" name="文本框 5"/>
          <p:cNvSpPr txBox="1"/>
          <p:nvPr/>
        </p:nvSpPr>
        <p:spPr>
          <a:xfrm>
            <a:off x="700521" y="2780050"/>
            <a:ext cx="11730932" cy="1149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2B649C"/>
                </a:solidFill>
                <a:latin typeface="微软雅黑 Light"/>
                <a:ea typeface="微软雅黑 Light"/>
                <a:cs typeface="微软雅黑 Light"/>
                <a:sym typeface="微软雅黑 Light"/>
              </a:defRPr>
            </a:pPr>
            <a:r>
              <a:t>网页布局的本质</a:t>
            </a:r>
            <a:r>
              <a:t>—</a:t>
            </a:r>
            <a:r>
              <a:rPr>
                <a:solidFill>
                  <a:srgbClr val="FF0000"/>
                </a:solidFill>
              </a:rPr>
              <a:t>用</a:t>
            </a:r>
            <a:r>
              <a:rPr>
                <a:solidFill>
                  <a:srgbClr val="FF0000"/>
                </a:solidFill>
              </a:rPr>
              <a:t>CSS</a:t>
            </a:r>
            <a:r>
              <a:rPr>
                <a:solidFill>
                  <a:srgbClr val="FF0000"/>
                </a:solidFill>
              </a:rPr>
              <a:t>来摆放盒子</a:t>
            </a:r>
            <a:r>
              <a:t>。把盒子摆放到相应位置。</a:t>
            </a:r>
            <a:r>
              <a:t>CSS</a:t>
            </a:r>
            <a:r>
              <a:t>提供了三种传统布</a:t>
            </a:r>
          </a:p>
          <a:p>
            <a:pPr algn="l">
              <a:lnSpc>
                <a:spcPct val="150000"/>
              </a:lnSpc>
              <a:defRPr>
                <a:solidFill>
                  <a:srgbClr val="2B649C"/>
                </a:solidFill>
                <a:latin typeface="微软雅黑 Light"/>
                <a:ea typeface="微软雅黑 Light"/>
                <a:cs typeface="微软雅黑 Light"/>
                <a:sym typeface="微软雅黑 Light"/>
              </a:defRPr>
            </a:pPr>
            <a:r>
              <a:t>局方式</a:t>
            </a:r>
            <a:r>
              <a:t>(</a:t>
            </a:r>
            <a:r>
              <a:t>简单说，就是盒子如何进行排列顺序</a:t>
            </a:r>
            <a:r>
              <a:t>):</a:t>
            </a:r>
          </a:p>
        </p:txBody>
      </p:sp>
      <p:grpSp>
        <p:nvGrpSpPr>
          <p:cNvPr id="248" name="组合 9"/>
          <p:cNvGrpSpPr/>
          <p:nvPr/>
        </p:nvGrpSpPr>
        <p:grpSpPr>
          <a:xfrm>
            <a:off x="789300" y="5035048"/>
            <a:ext cx="170271" cy="590551"/>
            <a:chOff x="0" y="0"/>
            <a:chExt cx="170269" cy="590550"/>
          </a:xfrm>
        </p:grpSpPr>
        <p:sp>
          <p:nvSpPr>
            <p:cNvPr id="246" name="矩形 10"/>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47" name="矩形 11"/>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49" name="文本框 12"/>
          <p:cNvSpPr txBox="1"/>
          <p:nvPr/>
        </p:nvSpPr>
        <p:spPr>
          <a:xfrm>
            <a:off x="1105031" y="5092824"/>
            <a:ext cx="21461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普通流</a:t>
            </a:r>
            <a:r>
              <a:t>(</a:t>
            </a:r>
            <a:r>
              <a:t>标准流</a:t>
            </a:r>
            <a:r>
              <a:t>)</a:t>
            </a:r>
          </a:p>
        </p:txBody>
      </p:sp>
      <p:grpSp>
        <p:nvGrpSpPr>
          <p:cNvPr id="252" name="组合 13"/>
          <p:cNvGrpSpPr/>
          <p:nvPr/>
        </p:nvGrpSpPr>
        <p:grpSpPr>
          <a:xfrm>
            <a:off x="789300" y="5744612"/>
            <a:ext cx="170271" cy="590551"/>
            <a:chOff x="0" y="0"/>
            <a:chExt cx="170269" cy="590550"/>
          </a:xfrm>
        </p:grpSpPr>
        <p:sp>
          <p:nvSpPr>
            <p:cNvPr id="250" name="矩形 14"/>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51" name="矩形 15"/>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53" name="文本框 16"/>
          <p:cNvSpPr txBox="1"/>
          <p:nvPr/>
        </p:nvSpPr>
        <p:spPr>
          <a:xfrm>
            <a:off x="1105030" y="5823603"/>
            <a:ext cx="723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浮动</a:t>
            </a:r>
          </a:p>
        </p:txBody>
      </p:sp>
      <p:grpSp>
        <p:nvGrpSpPr>
          <p:cNvPr id="256" name="组合 17"/>
          <p:cNvGrpSpPr/>
          <p:nvPr/>
        </p:nvGrpSpPr>
        <p:grpSpPr>
          <a:xfrm>
            <a:off x="789300" y="6407170"/>
            <a:ext cx="170271" cy="590551"/>
            <a:chOff x="0" y="0"/>
            <a:chExt cx="170269" cy="590550"/>
          </a:xfrm>
        </p:grpSpPr>
        <p:sp>
          <p:nvSpPr>
            <p:cNvPr id="254" name="矩形 18"/>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55" name="矩形 19"/>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57" name="文本框 20"/>
          <p:cNvSpPr txBox="1"/>
          <p:nvPr/>
        </p:nvSpPr>
        <p:spPr>
          <a:xfrm>
            <a:off x="1105030" y="6464946"/>
            <a:ext cx="723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定位</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1" name="成组"/>
          <p:cNvGrpSpPr/>
          <p:nvPr/>
        </p:nvGrpSpPr>
        <p:grpSpPr>
          <a:xfrm>
            <a:off x="0" y="1170676"/>
            <a:ext cx="3809508" cy="945063"/>
            <a:chOff x="0" y="0"/>
            <a:chExt cx="3809507" cy="945061"/>
          </a:xfrm>
        </p:grpSpPr>
        <p:sp>
          <p:nvSpPr>
            <p:cNvPr id="25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6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6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263" name="文本框 27"/>
          <p:cNvSpPr txBox="1"/>
          <p:nvPr/>
        </p:nvSpPr>
        <p:spPr>
          <a:xfrm>
            <a:off x="756930" y="2744054"/>
            <a:ext cx="11578119"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标准流</a:t>
            </a:r>
            <a:r>
              <a:rPr>
                <a:solidFill>
                  <a:srgbClr val="2B649C"/>
                </a:solidFill>
              </a:rPr>
              <a:t>:</a:t>
            </a:r>
            <a:r>
              <a:rPr>
                <a:solidFill>
                  <a:srgbClr val="2B649C"/>
                </a:solidFill>
              </a:rPr>
              <a:t>所谓的标准流就是标签按照规定好默认的方式排列。下面都是标准流布局，我们</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前面学习的都是标准流布局。标准流是最基本的布局方式。</a:t>
            </a:r>
          </a:p>
          <a:p>
            <a:pPr algn="l">
              <a:lnSpc>
                <a:spcPct val="150000"/>
              </a:lnSpc>
              <a:defRPr>
                <a:solidFill>
                  <a:srgbClr val="2B649C"/>
                </a:solidFill>
                <a:latin typeface="微软雅黑 Light"/>
                <a:ea typeface="微软雅黑 Light"/>
                <a:cs typeface="微软雅黑 Light"/>
                <a:sym typeface="微软雅黑 Light"/>
              </a:defRPr>
            </a:pPr>
            <a:r>
              <a:t>这标准流、浮动、定位三种布局方式都是用来摆放盒子的，盒子摆放到合适位置，布局自然就完成了</a:t>
            </a:r>
          </a:p>
        </p:txBody>
      </p:sp>
      <p:grpSp>
        <p:nvGrpSpPr>
          <p:cNvPr id="266" name="组合 8"/>
          <p:cNvGrpSpPr/>
          <p:nvPr/>
        </p:nvGrpSpPr>
        <p:grpSpPr>
          <a:xfrm>
            <a:off x="764942" y="5736925"/>
            <a:ext cx="170270" cy="590551"/>
            <a:chOff x="0" y="0"/>
            <a:chExt cx="170269" cy="590550"/>
          </a:xfrm>
        </p:grpSpPr>
        <p:sp>
          <p:nvSpPr>
            <p:cNvPr id="264" name="矩形 9"/>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65" name="矩形 10"/>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67" name="文本框 11"/>
          <p:cNvSpPr txBox="1"/>
          <p:nvPr/>
        </p:nvSpPr>
        <p:spPr>
          <a:xfrm>
            <a:off x="1080672" y="5794700"/>
            <a:ext cx="5600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块级元素会独占一行，从上向下顺序排列</a:t>
            </a:r>
          </a:p>
        </p:txBody>
      </p:sp>
      <p:grpSp>
        <p:nvGrpSpPr>
          <p:cNvPr id="270" name="组合 12"/>
          <p:cNvGrpSpPr/>
          <p:nvPr/>
        </p:nvGrpSpPr>
        <p:grpSpPr>
          <a:xfrm>
            <a:off x="764942" y="6446489"/>
            <a:ext cx="170270" cy="590551"/>
            <a:chOff x="0" y="0"/>
            <a:chExt cx="170269" cy="590550"/>
          </a:xfrm>
        </p:grpSpPr>
        <p:sp>
          <p:nvSpPr>
            <p:cNvPr id="268" name="矩形 13"/>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69" name="矩形 14"/>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71" name="文本框 15"/>
          <p:cNvSpPr txBox="1"/>
          <p:nvPr/>
        </p:nvSpPr>
        <p:spPr>
          <a:xfrm>
            <a:off x="1080672" y="6525480"/>
            <a:ext cx="9867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行内元素会按照顺序，从左到右顺序排列，碰到父元素边缘则会自动换行</a:t>
            </a:r>
          </a:p>
        </p:txBody>
      </p:sp>
      <p:sp>
        <p:nvSpPr>
          <p:cNvPr id="272" name="文本框 20"/>
          <p:cNvSpPr txBox="1"/>
          <p:nvPr/>
        </p:nvSpPr>
        <p:spPr>
          <a:xfrm>
            <a:off x="684730" y="7037040"/>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273" name="文本框 21"/>
          <p:cNvSpPr txBox="1"/>
          <p:nvPr/>
        </p:nvSpPr>
        <p:spPr>
          <a:xfrm>
            <a:off x="741254" y="7771338"/>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实际开发中，一个页面基本都包含了这三种布局方式</a:t>
            </a:r>
            <a:r>
              <a:t>(</a:t>
            </a:r>
            <a:r>
              <a:t>移动端会学习新的布局方式</a:t>
            </a: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7" name="成组"/>
          <p:cNvGrpSpPr/>
          <p:nvPr/>
        </p:nvGrpSpPr>
        <p:grpSpPr>
          <a:xfrm>
            <a:off x="0" y="1170676"/>
            <a:ext cx="3809508" cy="945063"/>
            <a:chOff x="0" y="0"/>
            <a:chExt cx="3809507" cy="945061"/>
          </a:xfrm>
        </p:grpSpPr>
        <p:sp>
          <p:nvSpPr>
            <p:cNvPr id="275"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6"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7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小结</a:t>
            </a:r>
          </a:p>
        </p:txBody>
      </p:sp>
      <p:grpSp>
        <p:nvGrpSpPr>
          <p:cNvPr id="281" name="五边形 5"/>
          <p:cNvGrpSpPr/>
          <p:nvPr/>
        </p:nvGrpSpPr>
        <p:grpSpPr>
          <a:xfrm>
            <a:off x="741760" y="3522102"/>
            <a:ext cx="1486575" cy="520701"/>
            <a:chOff x="0" y="0"/>
            <a:chExt cx="1486574" cy="520700"/>
          </a:xfrm>
        </p:grpSpPr>
        <p:sp>
          <p:nvSpPr>
            <p:cNvPr id="279"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80" name="问题 1:"/>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1:</a:t>
              </a:r>
            </a:p>
          </p:txBody>
        </p:sp>
      </p:grpSp>
      <p:sp>
        <p:nvSpPr>
          <p:cNvPr id="282" name="文本框 6"/>
          <p:cNvSpPr txBox="1"/>
          <p:nvPr/>
        </p:nvSpPr>
        <p:spPr>
          <a:xfrm>
            <a:off x="2388478" y="3522102"/>
            <a:ext cx="571961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微软雅黑 Light"/>
                <a:ea typeface="微软雅黑 Light"/>
                <a:cs typeface="微软雅黑 Light"/>
                <a:sym typeface="微软雅黑 Light"/>
              </a:defRPr>
            </a:pPr>
            <a:r>
              <a:t>常用布局有几种方式</a:t>
            </a:r>
            <a:r>
              <a:t>? </a:t>
            </a:r>
            <a:r>
              <a:t>都是什么布局方式</a:t>
            </a:r>
            <a:r>
              <a:t>?</a:t>
            </a:r>
          </a:p>
        </p:txBody>
      </p:sp>
      <p:grpSp>
        <p:nvGrpSpPr>
          <p:cNvPr id="285" name="五边形 7"/>
          <p:cNvGrpSpPr/>
          <p:nvPr/>
        </p:nvGrpSpPr>
        <p:grpSpPr>
          <a:xfrm>
            <a:off x="741760" y="4242182"/>
            <a:ext cx="1486575" cy="520701"/>
            <a:chOff x="0" y="0"/>
            <a:chExt cx="1486574" cy="520700"/>
          </a:xfrm>
        </p:grpSpPr>
        <p:sp>
          <p:nvSpPr>
            <p:cNvPr id="283"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84" name="问题 2:"/>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2:</a:t>
              </a:r>
            </a:p>
          </p:txBody>
        </p:sp>
      </p:grpSp>
      <p:sp>
        <p:nvSpPr>
          <p:cNvPr id="286" name="文本框 8"/>
          <p:cNvSpPr txBox="1"/>
          <p:nvPr/>
        </p:nvSpPr>
        <p:spPr>
          <a:xfrm>
            <a:off x="2388479" y="4242182"/>
            <a:ext cx="21126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微软雅黑 Light"/>
                <a:ea typeface="微软雅黑 Light"/>
                <a:cs typeface="微软雅黑 Light"/>
                <a:sym typeface="微软雅黑 Light"/>
              </a:defRPr>
            </a:pPr>
            <a:r>
              <a:t>什么是标准流</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学习方法真的那么重要吗"/>
          <p:cNvSpPr txBox="1"/>
          <p:nvPr/>
        </p:nvSpPr>
        <p:spPr>
          <a:xfrm>
            <a:off x="3308798" y="4203699"/>
            <a:ext cx="638722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CSS中的精灵图</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2" name="成组"/>
          <p:cNvGrpSpPr/>
          <p:nvPr/>
        </p:nvGrpSpPr>
        <p:grpSpPr>
          <a:xfrm>
            <a:off x="0" y="1170676"/>
            <a:ext cx="3809508" cy="945063"/>
            <a:chOff x="0" y="0"/>
            <a:chExt cx="3809507" cy="945061"/>
          </a:xfrm>
        </p:grpSpPr>
        <p:sp>
          <p:nvSpPr>
            <p:cNvPr id="290"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91"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9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294" name="文本框 5"/>
          <p:cNvSpPr txBox="1"/>
          <p:nvPr/>
        </p:nvSpPr>
        <p:spPr>
          <a:xfrm>
            <a:off x="700521" y="2780050"/>
            <a:ext cx="8953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a:solidFill>
                  <a:srgbClr val="2B649C"/>
                </a:solidFill>
                <a:latin typeface="微软雅黑 Light"/>
                <a:ea typeface="微软雅黑 Light"/>
                <a:cs typeface="微软雅黑 Light"/>
                <a:sym typeface="微软雅黑 Light"/>
              </a:defRPr>
            </a:lvl1pPr>
          </a:lstStyle>
          <a:p>
            <a:pPr/>
            <a:r>
              <a:t>仔细思考，我们能使用已经学过的知识很方便的实现如下效果吗？</a:t>
            </a:r>
          </a:p>
        </p:txBody>
      </p:sp>
      <p:sp>
        <p:nvSpPr>
          <p:cNvPr id="295" name="矩形 1"/>
          <p:cNvSpPr txBox="1"/>
          <p:nvPr/>
        </p:nvSpPr>
        <p:spPr>
          <a:xfrm>
            <a:off x="779653" y="4228727"/>
            <a:ext cx="10993002"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a:lnSpc>
                <a:spcPct val="150000"/>
              </a:lnSpc>
              <a:defRPr>
                <a:solidFill>
                  <a:srgbClr val="2B649C"/>
                </a:solidFill>
                <a:latin typeface="微软雅黑 Light"/>
                <a:ea typeface="微软雅黑 Light"/>
                <a:cs typeface="微软雅黑 Light"/>
                <a:sym typeface="微软雅黑 Light"/>
              </a:defRPr>
            </a:pPr>
            <a:r>
              <a:t>1.</a:t>
            </a:r>
            <a:r>
              <a:t>如何让多个块级盒子</a:t>
            </a:r>
            <a:r>
              <a:t>(div)</a:t>
            </a:r>
            <a:r>
              <a:t>水平排列成一行</a:t>
            </a:r>
            <a:r>
              <a:t>?                       </a:t>
            </a:r>
            <a:r>
              <a:t>左右各一个的布局呢？</a:t>
            </a:r>
          </a:p>
        </p:txBody>
      </p:sp>
      <p:pic>
        <p:nvPicPr>
          <p:cNvPr id="296" name="图片 2" descr="图片 2"/>
          <p:cNvPicPr>
            <a:picLocks noChangeAspect="1"/>
          </p:cNvPicPr>
          <p:nvPr/>
        </p:nvPicPr>
        <p:blipFill>
          <a:blip r:embed="rId2">
            <a:extLst/>
          </a:blip>
          <a:stretch>
            <a:fillRect/>
          </a:stretch>
        </p:blipFill>
        <p:spPr>
          <a:xfrm>
            <a:off x="686706" y="6244952"/>
            <a:ext cx="5878575" cy="1079345"/>
          </a:xfrm>
          <a:prstGeom prst="rect">
            <a:avLst/>
          </a:prstGeom>
          <a:ln w="12700">
            <a:miter lim="400000"/>
          </a:ln>
        </p:spPr>
      </p:pic>
      <p:pic>
        <p:nvPicPr>
          <p:cNvPr id="297" name="图片 3" descr="图片 3"/>
          <p:cNvPicPr>
            <a:picLocks noChangeAspect="1"/>
          </p:cNvPicPr>
          <p:nvPr/>
        </p:nvPicPr>
        <p:blipFill>
          <a:blip r:embed="rId3">
            <a:extLst/>
          </a:blip>
          <a:stretch>
            <a:fillRect/>
          </a:stretch>
        </p:blipFill>
        <p:spPr>
          <a:xfrm>
            <a:off x="7582520" y="6244952"/>
            <a:ext cx="4742858" cy="151428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2" name="成组"/>
          <p:cNvGrpSpPr/>
          <p:nvPr/>
        </p:nvGrpSpPr>
        <p:grpSpPr>
          <a:xfrm>
            <a:off x="-1" y="1170676"/>
            <a:ext cx="3809507" cy="945061"/>
            <a:chOff x="0" y="0"/>
            <a:chExt cx="3809505" cy="945060"/>
          </a:xfrm>
        </p:grpSpPr>
        <p:sp>
          <p:nvSpPr>
            <p:cNvPr id="120" name="矩形"/>
            <p:cNvSpPr/>
            <p:nvPr/>
          </p:nvSpPr>
          <p:spPr>
            <a:xfrm>
              <a:off x="-1" y="-1"/>
              <a:ext cx="3809507" cy="945062"/>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21" name="病毒"/>
            <p:cNvSpPr/>
            <p:nvPr/>
          </p:nvSpPr>
          <p:spPr>
            <a:xfrm>
              <a:off x="137428" y="148579"/>
              <a:ext cx="647365" cy="647901"/>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2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目录</a:t>
            </a:r>
          </a:p>
        </p:txBody>
      </p:sp>
      <p:sp>
        <p:nvSpPr>
          <p:cNvPr id="124" name="燕尾形 12"/>
          <p:cNvSpPr/>
          <p:nvPr/>
        </p:nvSpPr>
        <p:spPr>
          <a:xfrm>
            <a:off x="3809505" y="3370331"/>
            <a:ext cx="533401" cy="471925"/>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5" name="燕尾形 14"/>
          <p:cNvSpPr/>
          <p:nvPr/>
        </p:nvSpPr>
        <p:spPr>
          <a:xfrm>
            <a:off x="3809505" y="4360931"/>
            <a:ext cx="533401" cy="471925"/>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6" name="燕尾形 15"/>
          <p:cNvSpPr/>
          <p:nvPr/>
        </p:nvSpPr>
        <p:spPr>
          <a:xfrm>
            <a:off x="3809505" y="5413087"/>
            <a:ext cx="533401" cy="471925"/>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7" name="燕尾形 16"/>
          <p:cNvSpPr/>
          <p:nvPr/>
        </p:nvSpPr>
        <p:spPr>
          <a:xfrm>
            <a:off x="3809505" y="6465242"/>
            <a:ext cx="533401" cy="471925"/>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8" name="文本框 17"/>
          <p:cNvSpPr txBox="1"/>
          <p:nvPr/>
        </p:nvSpPr>
        <p:spPr>
          <a:xfrm>
            <a:off x="4599168" y="3247220"/>
            <a:ext cx="319082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000">
                <a:solidFill>
                  <a:srgbClr val="2B649C"/>
                </a:solidFill>
                <a:latin typeface="微软雅黑 Light"/>
                <a:ea typeface="微软雅黑 Light"/>
                <a:cs typeface="微软雅黑 Light"/>
                <a:sym typeface="微软雅黑 Light"/>
              </a:defRPr>
            </a:pPr>
            <a:r>
              <a:t>CSS</a:t>
            </a:r>
            <a:r>
              <a:t>中的定位</a:t>
            </a:r>
          </a:p>
        </p:txBody>
      </p:sp>
      <p:sp>
        <p:nvSpPr>
          <p:cNvPr id="129" name="文本框 18"/>
          <p:cNvSpPr txBox="1"/>
          <p:nvPr/>
        </p:nvSpPr>
        <p:spPr>
          <a:xfrm>
            <a:off x="4599168" y="4299375"/>
            <a:ext cx="4178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元素的显示与隐藏</a:t>
            </a:r>
          </a:p>
        </p:txBody>
      </p:sp>
      <p:sp>
        <p:nvSpPr>
          <p:cNvPr id="130" name="文本框 19"/>
          <p:cNvSpPr txBox="1"/>
          <p:nvPr/>
        </p:nvSpPr>
        <p:spPr>
          <a:xfrm>
            <a:off x="4599168" y="5351531"/>
            <a:ext cx="369882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000">
                <a:solidFill>
                  <a:srgbClr val="2B649C"/>
                </a:solidFill>
                <a:latin typeface="微软雅黑 Light"/>
                <a:ea typeface="微软雅黑 Light"/>
                <a:cs typeface="微软雅黑 Light"/>
                <a:sym typeface="微软雅黑 Light"/>
              </a:defRPr>
            </a:pPr>
            <a:r>
              <a:t>CSS</a:t>
            </a:r>
            <a:r>
              <a:t>中的精灵图</a:t>
            </a:r>
          </a:p>
        </p:txBody>
      </p:sp>
      <p:sp>
        <p:nvSpPr>
          <p:cNvPr id="131" name="文本框 20"/>
          <p:cNvSpPr txBox="1"/>
          <p:nvPr/>
        </p:nvSpPr>
        <p:spPr>
          <a:xfrm>
            <a:off x="4514948" y="6403685"/>
            <a:ext cx="420682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000">
                <a:solidFill>
                  <a:srgbClr val="2B649C"/>
                </a:solidFill>
                <a:latin typeface="微软雅黑 Light"/>
                <a:ea typeface="微软雅黑 Light"/>
                <a:cs typeface="微软雅黑 Light"/>
                <a:sym typeface="微软雅黑 Light"/>
              </a:defRPr>
            </a:pPr>
            <a:r>
              <a:t>CSS</a:t>
            </a:r>
            <a:r>
              <a:t>中的字体图标</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1" name="成组"/>
          <p:cNvGrpSpPr/>
          <p:nvPr/>
        </p:nvGrpSpPr>
        <p:grpSpPr>
          <a:xfrm>
            <a:off x="0" y="1170676"/>
            <a:ext cx="3809508" cy="945063"/>
            <a:chOff x="0" y="0"/>
            <a:chExt cx="3809507" cy="945061"/>
          </a:xfrm>
        </p:grpSpPr>
        <p:sp>
          <p:nvSpPr>
            <p:cNvPr id="29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0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0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03" name="文本框 27"/>
          <p:cNvSpPr txBox="1"/>
          <p:nvPr/>
        </p:nvSpPr>
        <p:spPr>
          <a:xfrm>
            <a:off x="756930" y="2744054"/>
            <a:ext cx="11561268" cy="414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a:t>
            </a:r>
            <a:r>
              <a:rPr>
                <a:solidFill>
                  <a:srgbClr val="2B649C"/>
                </a:solidFill>
              </a:rPr>
              <a:t>: </a:t>
            </a:r>
            <a:r>
              <a:rPr>
                <a:solidFill>
                  <a:srgbClr val="2B649C"/>
                </a:solidFill>
              </a:rPr>
              <a:t>浮动是网页布局方式之一，它是让网页元素脱离标准流的方式之一，利用浮动，</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我们可以改变元素默认的排列方式</a:t>
            </a:r>
          </a:p>
          <a:p>
            <a:pPr algn="l">
              <a:lnSpc>
                <a:spcPct val="150000"/>
              </a:lnSpc>
              <a:defRPr>
                <a:solidFill>
                  <a:srgbClr val="2B649C"/>
                </a:solidFill>
                <a:latin typeface="微软雅黑 Light"/>
                <a:ea typeface="微软雅黑 Light"/>
                <a:cs typeface="微软雅黑 Light"/>
                <a:sym typeface="微软雅黑 Light"/>
              </a:defRPr>
            </a:pPr>
          </a:p>
          <a:p>
            <a:pPr algn="l">
              <a:lnSpc>
                <a:spcPct val="150000"/>
              </a:lnSpc>
              <a:defRPr>
                <a:solidFill>
                  <a:srgbClr val="2B649C"/>
                </a:solidFill>
                <a:latin typeface="微软雅黑 Light"/>
                <a:ea typeface="微软雅黑 Light"/>
                <a:cs typeface="微软雅黑 Light"/>
                <a:sym typeface="微软雅黑 Light"/>
              </a:defRPr>
            </a:pPr>
            <a:r>
              <a:t>浮动最典型的应用</a:t>
            </a:r>
            <a:r>
              <a:t>: </a:t>
            </a:r>
            <a:r>
              <a:t>可以让多个块级元素在一行内排列显示，并且没有空隙。</a:t>
            </a:r>
          </a:p>
          <a:p>
            <a:pPr algn="l">
              <a:lnSpc>
                <a:spcPct val="150000"/>
              </a:lnSpc>
              <a:defRPr>
                <a:solidFill>
                  <a:srgbClr val="2B649C"/>
                </a:solidFill>
                <a:latin typeface="微软雅黑 Light"/>
                <a:ea typeface="微软雅黑 Light"/>
                <a:cs typeface="微软雅黑 Light"/>
                <a:sym typeface="微软雅黑 Light"/>
              </a:defRPr>
            </a:pPr>
          </a:p>
          <a:p>
            <a:pPr algn="l">
              <a:lnSpc>
                <a:spcPct val="150000"/>
              </a:lnSpc>
              <a:defRPr>
                <a:solidFill>
                  <a:srgbClr val="2B649C"/>
                </a:solidFill>
                <a:latin typeface="微软雅黑 Light"/>
                <a:ea typeface="微软雅黑 Light"/>
                <a:cs typeface="微软雅黑 Light"/>
                <a:sym typeface="微软雅黑 Light"/>
              </a:defRPr>
            </a:pPr>
            <a:r>
              <a:t>网页布局第一准则</a:t>
            </a:r>
            <a:r>
              <a:t>: </a:t>
            </a:r>
            <a:r>
              <a:rPr>
                <a:solidFill>
                  <a:srgbClr val="FA1F00"/>
                </a:solidFill>
              </a:rPr>
              <a:t>多个块级元素竖着排列找标准流，多个块级元素横着排列找浮动，</a:t>
            </a:r>
            <a:endParaRPr>
              <a:solidFill>
                <a:srgbClr val="FA1F00"/>
              </a:solidFill>
            </a:endParaRPr>
          </a:p>
          <a:p>
            <a:pPr algn="l">
              <a:lnSpc>
                <a:spcPct val="150000"/>
              </a:lnSpc>
              <a:defRPr>
                <a:solidFill>
                  <a:srgbClr val="FA1F00"/>
                </a:solidFill>
                <a:latin typeface="微软雅黑 Light"/>
                <a:ea typeface="微软雅黑 Light"/>
                <a:cs typeface="微软雅黑 Light"/>
                <a:sym typeface="微软雅黑 Light"/>
              </a:defRPr>
            </a:pPr>
            <a:r>
              <a:t>多个块级元素叠着排列找定位</a:t>
            </a:r>
          </a:p>
        </p:txBody>
      </p:sp>
      <p:pic>
        <p:nvPicPr>
          <p:cNvPr id="304" name="图片 1" descr="图片 1"/>
          <p:cNvPicPr>
            <a:picLocks noChangeAspect="1"/>
          </p:cNvPicPr>
          <p:nvPr/>
        </p:nvPicPr>
        <p:blipFill>
          <a:blip r:embed="rId2">
            <a:extLst/>
          </a:blip>
          <a:stretch>
            <a:fillRect/>
          </a:stretch>
        </p:blipFill>
        <p:spPr>
          <a:xfrm>
            <a:off x="1461840" y="6604992"/>
            <a:ext cx="740655" cy="2592289"/>
          </a:xfrm>
          <a:prstGeom prst="rect">
            <a:avLst/>
          </a:prstGeom>
          <a:ln w="12700">
            <a:miter lim="400000"/>
          </a:ln>
        </p:spPr>
      </p:pic>
      <p:pic>
        <p:nvPicPr>
          <p:cNvPr id="305" name="图片 2" descr="图片 2"/>
          <p:cNvPicPr>
            <a:picLocks noChangeAspect="1"/>
          </p:cNvPicPr>
          <p:nvPr/>
        </p:nvPicPr>
        <p:blipFill>
          <a:blip r:embed="rId3">
            <a:extLst/>
          </a:blip>
          <a:stretch>
            <a:fillRect/>
          </a:stretch>
        </p:blipFill>
        <p:spPr>
          <a:xfrm>
            <a:off x="3809507" y="7685112"/>
            <a:ext cx="3024335" cy="864097"/>
          </a:xfrm>
          <a:prstGeom prst="rect">
            <a:avLst/>
          </a:prstGeom>
          <a:ln w="12700">
            <a:miter lim="400000"/>
          </a:ln>
        </p:spPr>
      </p:pic>
      <p:pic>
        <p:nvPicPr>
          <p:cNvPr id="306" name="图片 3" descr="图片 3"/>
          <p:cNvPicPr>
            <a:picLocks noChangeAspect="1"/>
          </p:cNvPicPr>
          <p:nvPr/>
        </p:nvPicPr>
        <p:blipFill>
          <a:blip r:embed="rId4">
            <a:extLst/>
          </a:blip>
          <a:stretch>
            <a:fillRect/>
          </a:stretch>
        </p:blipFill>
        <p:spPr>
          <a:xfrm>
            <a:off x="7870552" y="7439025"/>
            <a:ext cx="3150961" cy="111018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0" name="成组"/>
          <p:cNvGrpSpPr/>
          <p:nvPr/>
        </p:nvGrpSpPr>
        <p:grpSpPr>
          <a:xfrm>
            <a:off x="0" y="1170676"/>
            <a:ext cx="3809508" cy="945063"/>
            <a:chOff x="0" y="0"/>
            <a:chExt cx="3809507" cy="945061"/>
          </a:xfrm>
        </p:grpSpPr>
        <p:sp>
          <p:nvSpPr>
            <p:cNvPr id="30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0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1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12" name="文本框 12"/>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a:t>
            </a:r>
            <a:r>
              <a:rPr>
                <a:solidFill>
                  <a:srgbClr val="2B649C"/>
                </a:solidFill>
              </a:rPr>
              <a:t>:</a:t>
            </a:r>
            <a:r>
              <a:rPr>
                <a:solidFill>
                  <a:srgbClr val="2B649C"/>
                </a:solidFill>
              </a:rPr>
              <a:t>想要让某个元素浮动到一边，直到左边缘或右边缘触及包含块或另一个浮动框的边缘，只需要使用</a:t>
            </a:r>
            <a:r>
              <a:rPr>
                <a:solidFill>
                  <a:srgbClr val="2B649C"/>
                </a:solidFill>
              </a:rPr>
              <a:t>float</a:t>
            </a:r>
            <a:r>
              <a:rPr>
                <a:solidFill>
                  <a:srgbClr val="2B649C"/>
                </a:solidFill>
              </a:rPr>
              <a:t>属性</a:t>
            </a:r>
          </a:p>
        </p:txBody>
      </p:sp>
      <p:sp>
        <p:nvSpPr>
          <p:cNvPr id="313"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314" name="矩形 10"/>
          <p:cNvSpPr/>
          <p:nvPr/>
        </p:nvSpPr>
        <p:spPr>
          <a:xfrm>
            <a:off x="758046" y="5044809"/>
            <a:ext cx="10455892"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{float: </a:t>
            </a:r>
            <a:r>
              <a:rPr>
                <a:latin typeface="微软雅黑 Light"/>
                <a:ea typeface="微软雅黑 Light"/>
                <a:cs typeface="微软雅黑 Light"/>
                <a:sym typeface="微软雅黑 Light"/>
              </a:rPr>
              <a:t>属性值</a:t>
            </a:r>
            <a:r>
              <a:t>;}</a:t>
            </a:r>
          </a:p>
        </p:txBody>
      </p:sp>
      <p:graphicFrame>
        <p:nvGraphicFramePr>
          <p:cNvPr id="315" name="表格 11"/>
          <p:cNvGraphicFramePr/>
          <p:nvPr/>
        </p:nvGraphicFramePr>
        <p:xfrm>
          <a:off x="756930" y="6388968"/>
          <a:ext cx="10425804" cy="1483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15176"/>
                <a:gridCol w="7710626"/>
              </a:tblGrid>
              <a:tr h="370840">
                <a:tc>
                  <a:txBody>
                    <a:bodyPr/>
                    <a:lstStyle/>
                    <a:p>
                      <a:pPr>
                        <a:defRPr sz="1800"/>
                      </a:pPr>
                      <a:r>
                        <a:rPr b="1" sz="2400">
                          <a:solidFill>
                            <a:srgbClr val="4B4A48"/>
                          </a:solidFill>
                          <a:sym typeface="Helvetica"/>
                        </a:rPr>
                        <a:t>参数值</a:t>
                      </a:r>
                    </a:p>
                  </a:txBody>
                  <a:tcPr marL="45720" marR="45720" marT="45720" marB="45720" anchor="t" anchorCtr="0" horzOverflow="overflow">
                    <a:solidFill>
                      <a:srgbClr val="E6F0FF"/>
                    </a:solidFill>
                  </a:tcPr>
                </a:tc>
                <a:tc>
                  <a:txBody>
                    <a:bodyPr/>
                    <a:lstStyle/>
                    <a:p>
                      <a:pPr>
                        <a:defRPr sz="1800"/>
                      </a:pPr>
                      <a:r>
                        <a:rPr b="1" sz="2400">
                          <a:sym typeface="Helvetica"/>
                        </a:rPr>
                        <a:t>含义</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none</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元素不浮动</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left</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元素向左浮动</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right</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元素向右浮动</a:t>
                      </a:r>
                    </a:p>
                  </a:txBody>
                  <a:tcPr marL="45720" marR="45720" marT="45720" marB="45720" anchor="t" anchorCtr="0" horzOverflow="overflow">
                    <a:solidFill>
                      <a:srgbClr val="E6F0FF"/>
                    </a:solidFill>
                  </a:tcPr>
                </a:tc>
              </a:tr>
            </a:tbl>
          </a:graphicData>
        </a:graphic>
      </p:graphicFrame>
      <p:sp>
        <p:nvSpPr>
          <p:cNvPr id="31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参数</a:t>
            </a: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0" name="成组"/>
          <p:cNvGrpSpPr/>
          <p:nvPr/>
        </p:nvGrpSpPr>
        <p:grpSpPr>
          <a:xfrm>
            <a:off x="0" y="1170676"/>
            <a:ext cx="3809508" cy="945063"/>
            <a:chOff x="0" y="0"/>
            <a:chExt cx="3809507" cy="945061"/>
          </a:xfrm>
        </p:grpSpPr>
        <p:sp>
          <p:nvSpPr>
            <p:cNvPr id="31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1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2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22" name="文本框 12"/>
          <p:cNvSpPr txBox="1"/>
          <p:nvPr/>
        </p:nvSpPr>
        <p:spPr>
          <a:xfrm>
            <a:off x="756931" y="2744054"/>
            <a:ext cx="333166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浮动的元素的重要特性</a:t>
            </a:r>
            <a:r>
              <a:rPr>
                <a:solidFill>
                  <a:srgbClr val="2B649C"/>
                </a:solidFill>
              </a:rPr>
              <a:t>: </a:t>
            </a:r>
          </a:p>
        </p:txBody>
      </p:sp>
      <p:grpSp>
        <p:nvGrpSpPr>
          <p:cNvPr id="325" name="组合 10"/>
          <p:cNvGrpSpPr/>
          <p:nvPr/>
        </p:nvGrpSpPr>
        <p:grpSpPr>
          <a:xfrm>
            <a:off x="741760" y="3508647"/>
            <a:ext cx="170270" cy="590551"/>
            <a:chOff x="0" y="0"/>
            <a:chExt cx="170269" cy="590550"/>
          </a:xfrm>
        </p:grpSpPr>
        <p:sp>
          <p:nvSpPr>
            <p:cNvPr id="323" name="矩形 11"/>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24" name="矩形 1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26" name="文本框 14"/>
          <p:cNvSpPr txBox="1"/>
          <p:nvPr/>
        </p:nvSpPr>
        <p:spPr>
          <a:xfrm>
            <a:off x="1057490" y="3566424"/>
            <a:ext cx="761538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脱离标准普通流的控制</a:t>
            </a:r>
            <a:r>
              <a:t>(</a:t>
            </a:r>
            <a:r>
              <a:t>浮</a:t>
            </a:r>
            <a:r>
              <a:t>)</a:t>
            </a:r>
            <a:r>
              <a:t>移动到指定位置</a:t>
            </a:r>
            <a:r>
              <a:t>(</a:t>
            </a:r>
            <a:r>
              <a:t>动</a:t>
            </a:r>
            <a:r>
              <a:t>),</a:t>
            </a:r>
            <a:r>
              <a:t>俗称</a:t>
            </a:r>
            <a:r>
              <a:rPr>
                <a:solidFill>
                  <a:srgbClr val="FA1F00"/>
                </a:solidFill>
              </a:rPr>
              <a:t>浮动</a:t>
            </a:r>
          </a:p>
        </p:txBody>
      </p:sp>
      <p:grpSp>
        <p:nvGrpSpPr>
          <p:cNvPr id="329" name="组合 15"/>
          <p:cNvGrpSpPr/>
          <p:nvPr/>
        </p:nvGrpSpPr>
        <p:grpSpPr>
          <a:xfrm>
            <a:off x="741760" y="4218213"/>
            <a:ext cx="170270" cy="590551"/>
            <a:chOff x="0" y="0"/>
            <a:chExt cx="170269" cy="590550"/>
          </a:xfrm>
        </p:grpSpPr>
        <p:sp>
          <p:nvSpPr>
            <p:cNvPr id="327" name="矩形 1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28" name="矩形 1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30" name="文本框 18"/>
          <p:cNvSpPr txBox="1"/>
          <p:nvPr/>
        </p:nvSpPr>
        <p:spPr>
          <a:xfrm>
            <a:off x="1057489" y="4297203"/>
            <a:ext cx="4381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浮动的盒子</a:t>
            </a:r>
            <a:r>
              <a:rPr>
                <a:solidFill>
                  <a:srgbClr val="FA1F00"/>
                </a:solidFill>
              </a:rPr>
              <a:t>不再保留原先的位置</a:t>
            </a:r>
          </a:p>
        </p:txBody>
      </p:sp>
      <p:pic>
        <p:nvPicPr>
          <p:cNvPr id="331" name="图片 1" descr="图片 1"/>
          <p:cNvPicPr>
            <a:picLocks noChangeAspect="1"/>
          </p:cNvPicPr>
          <p:nvPr/>
        </p:nvPicPr>
        <p:blipFill>
          <a:blip r:embed="rId2">
            <a:extLst/>
          </a:blip>
          <a:stretch>
            <a:fillRect/>
          </a:stretch>
        </p:blipFill>
        <p:spPr>
          <a:xfrm>
            <a:off x="741760" y="5304301"/>
            <a:ext cx="5669584" cy="3907416"/>
          </a:xfrm>
          <a:prstGeom prst="rect">
            <a:avLst/>
          </a:prstGeom>
          <a:ln w="12700">
            <a:miter lim="400000"/>
          </a:ln>
        </p:spPr>
      </p:pic>
      <p:pic>
        <p:nvPicPr>
          <p:cNvPr id="332" name="图片 2" descr="图片 2"/>
          <p:cNvPicPr>
            <a:picLocks noChangeAspect="1"/>
          </p:cNvPicPr>
          <p:nvPr/>
        </p:nvPicPr>
        <p:blipFill>
          <a:blip r:embed="rId3">
            <a:extLst/>
          </a:blip>
          <a:stretch>
            <a:fillRect/>
          </a:stretch>
        </p:blipFill>
        <p:spPr>
          <a:xfrm>
            <a:off x="8662640" y="5452864"/>
            <a:ext cx="1944217" cy="335121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6" name="成组"/>
          <p:cNvGrpSpPr/>
          <p:nvPr/>
        </p:nvGrpSpPr>
        <p:grpSpPr>
          <a:xfrm>
            <a:off x="0" y="1170676"/>
            <a:ext cx="3809508" cy="945063"/>
            <a:chOff x="0" y="0"/>
            <a:chExt cx="3809507" cy="945061"/>
          </a:xfrm>
        </p:grpSpPr>
        <p:sp>
          <p:nvSpPr>
            <p:cNvPr id="334"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35"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37"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38" name="文本框 12"/>
          <p:cNvSpPr txBox="1"/>
          <p:nvPr/>
        </p:nvSpPr>
        <p:spPr>
          <a:xfrm>
            <a:off x="756931" y="2744054"/>
            <a:ext cx="333166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浮动的元素的重要特性</a:t>
            </a:r>
            <a:r>
              <a:rPr>
                <a:solidFill>
                  <a:srgbClr val="2B649C"/>
                </a:solidFill>
              </a:rPr>
              <a:t>: </a:t>
            </a:r>
          </a:p>
        </p:txBody>
      </p:sp>
      <p:grpSp>
        <p:nvGrpSpPr>
          <p:cNvPr id="341" name="组合 10"/>
          <p:cNvGrpSpPr/>
          <p:nvPr/>
        </p:nvGrpSpPr>
        <p:grpSpPr>
          <a:xfrm>
            <a:off x="741760" y="3508647"/>
            <a:ext cx="170270" cy="590551"/>
            <a:chOff x="0" y="0"/>
            <a:chExt cx="170269" cy="590550"/>
          </a:xfrm>
        </p:grpSpPr>
        <p:sp>
          <p:nvSpPr>
            <p:cNvPr id="339" name="矩形 11"/>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40" name="矩形 1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42" name="文本框 14"/>
          <p:cNvSpPr txBox="1"/>
          <p:nvPr/>
        </p:nvSpPr>
        <p:spPr>
          <a:xfrm>
            <a:off x="1057489" y="3566424"/>
            <a:ext cx="10782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如果多个盒子都设置了浮动，则他们会按照属性值一行内显示并且顶端对齐排列</a:t>
            </a:r>
          </a:p>
        </p:txBody>
      </p:sp>
      <p:grpSp>
        <p:nvGrpSpPr>
          <p:cNvPr id="345" name="组合 15"/>
          <p:cNvGrpSpPr/>
          <p:nvPr/>
        </p:nvGrpSpPr>
        <p:grpSpPr>
          <a:xfrm>
            <a:off x="741760" y="4218213"/>
            <a:ext cx="170270" cy="590551"/>
            <a:chOff x="0" y="0"/>
            <a:chExt cx="170269" cy="590550"/>
          </a:xfrm>
        </p:grpSpPr>
        <p:sp>
          <p:nvSpPr>
            <p:cNvPr id="343" name="矩形 1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44" name="矩形 1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46" name="文本框 18"/>
          <p:cNvSpPr txBox="1"/>
          <p:nvPr/>
        </p:nvSpPr>
        <p:spPr>
          <a:xfrm>
            <a:off x="1057489" y="4297203"/>
            <a:ext cx="11087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浮动的元素是互相贴合的，没有缝隙，如果父元素装不下这些浮动的元素，会换行</a:t>
            </a:r>
          </a:p>
        </p:txBody>
      </p:sp>
      <p:pic>
        <p:nvPicPr>
          <p:cNvPr id="347" name="图片 3" descr="图片 3"/>
          <p:cNvPicPr>
            <a:picLocks noChangeAspect="1"/>
          </p:cNvPicPr>
          <p:nvPr/>
        </p:nvPicPr>
        <p:blipFill>
          <a:blip r:embed="rId2">
            <a:extLst/>
          </a:blip>
          <a:stretch>
            <a:fillRect/>
          </a:stretch>
        </p:blipFill>
        <p:spPr>
          <a:xfrm>
            <a:off x="767459" y="5289865"/>
            <a:ext cx="5518918" cy="2118036"/>
          </a:xfrm>
          <a:prstGeom prst="rect">
            <a:avLst/>
          </a:prstGeom>
          <a:ln w="12700">
            <a:miter lim="400000"/>
          </a:ln>
        </p:spPr>
      </p:pic>
      <p:pic>
        <p:nvPicPr>
          <p:cNvPr id="348" name="图片 4" descr="图片 4"/>
          <p:cNvPicPr>
            <a:picLocks noChangeAspect="1"/>
          </p:cNvPicPr>
          <p:nvPr/>
        </p:nvPicPr>
        <p:blipFill>
          <a:blip r:embed="rId3">
            <a:extLst/>
          </a:blip>
          <a:stretch>
            <a:fillRect/>
          </a:stretch>
        </p:blipFill>
        <p:spPr>
          <a:xfrm>
            <a:off x="6313265" y="5289865"/>
            <a:ext cx="5546265" cy="2118036"/>
          </a:xfrm>
          <a:prstGeom prst="rect">
            <a:avLst/>
          </a:prstGeom>
          <a:ln w="12700">
            <a:miter lim="400000"/>
          </a:ln>
        </p:spPr>
      </p:pic>
      <p:sp>
        <p:nvSpPr>
          <p:cNvPr id="349" name="文本框 5"/>
          <p:cNvSpPr txBox="1"/>
          <p:nvPr/>
        </p:nvSpPr>
        <p:spPr>
          <a:xfrm>
            <a:off x="2511369" y="5767800"/>
            <a:ext cx="5547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left</a:t>
            </a:r>
          </a:p>
        </p:txBody>
      </p:sp>
      <p:sp>
        <p:nvSpPr>
          <p:cNvPr id="350" name="文本框 19"/>
          <p:cNvSpPr txBox="1"/>
          <p:nvPr/>
        </p:nvSpPr>
        <p:spPr>
          <a:xfrm>
            <a:off x="1139194" y="5790115"/>
            <a:ext cx="5547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left</a:t>
            </a:r>
          </a:p>
        </p:txBody>
      </p:sp>
      <p:sp>
        <p:nvSpPr>
          <p:cNvPr id="351" name="文本框 20"/>
          <p:cNvSpPr txBox="1"/>
          <p:nvPr/>
        </p:nvSpPr>
        <p:spPr>
          <a:xfrm>
            <a:off x="3943931" y="5790115"/>
            <a:ext cx="5547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left</a:t>
            </a:r>
          </a:p>
        </p:txBody>
      </p:sp>
      <p:sp>
        <p:nvSpPr>
          <p:cNvPr id="352" name="文本框 21"/>
          <p:cNvSpPr txBox="1"/>
          <p:nvPr/>
        </p:nvSpPr>
        <p:spPr>
          <a:xfrm>
            <a:off x="6860145" y="5767800"/>
            <a:ext cx="5547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left</a:t>
            </a:r>
          </a:p>
        </p:txBody>
      </p:sp>
      <p:sp>
        <p:nvSpPr>
          <p:cNvPr id="353" name="文本框 22"/>
          <p:cNvSpPr txBox="1"/>
          <p:nvPr/>
        </p:nvSpPr>
        <p:spPr>
          <a:xfrm>
            <a:off x="8190479" y="5767800"/>
            <a:ext cx="5547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left</a:t>
            </a:r>
          </a:p>
        </p:txBody>
      </p:sp>
      <p:sp>
        <p:nvSpPr>
          <p:cNvPr id="354" name="文本框 23"/>
          <p:cNvSpPr txBox="1"/>
          <p:nvPr/>
        </p:nvSpPr>
        <p:spPr>
          <a:xfrm>
            <a:off x="10794431" y="5767800"/>
            <a:ext cx="7522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Neue Medium"/>
                <a:ea typeface="Helvetica Neue Medium"/>
                <a:cs typeface="Helvetica Neue Medium"/>
                <a:sym typeface="Helvetica Neue Medium"/>
              </a:defRPr>
            </a:lvl1pPr>
          </a:lstStyle>
          <a:p>
            <a:pPr/>
            <a:r>
              <a:t>right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8" name="成组"/>
          <p:cNvGrpSpPr/>
          <p:nvPr/>
        </p:nvGrpSpPr>
        <p:grpSpPr>
          <a:xfrm>
            <a:off x="0" y="1170676"/>
            <a:ext cx="3809508" cy="945063"/>
            <a:chOff x="0" y="0"/>
            <a:chExt cx="3809507" cy="945061"/>
          </a:xfrm>
        </p:grpSpPr>
        <p:sp>
          <p:nvSpPr>
            <p:cNvPr id="356"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57"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59"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60" name="文本框 12"/>
          <p:cNvSpPr txBox="1"/>
          <p:nvPr/>
        </p:nvSpPr>
        <p:spPr>
          <a:xfrm>
            <a:off x="756930" y="2744054"/>
            <a:ext cx="11650127"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浮动的元素的重要特性</a:t>
            </a:r>
            <a:r>
              <a:rPr>
                <a:solidFill>
                  <a:srgbClr val="2B649C"/>
                </a:solidFill>
              </a:rPr>
              <a:t>: </a:t>
            </a:r>
            <a:r>
              <a:rPr>
                <a:solidFill>
                  <a:srgbClr val="2B649C"/>
                </a:solidFill>
              </a:rPr>
              <a:t>任何元素都可以浮动。不管原先是什么模式的元素，添加浮动之后具有</a:t>
            </a:r>
            <a:r>
              <a:rPr>
                <a:solidFill>
                  <a:srgbClr val="FA1F00"/>
                </a:solidFill>
              </a:rPr>
              <a:t>行内块元素</a:t>
            </a:r>
            <a:r>
              <a:rPr>
                <a:solidFill>
                  <a:srgbClr val="2B649C"/>
                </a:solidFill>
              </a:rPr>
              <a:t>相似的特性</a:t>
            </a:r>
            <a:r>
              <a:rPr>
                <a:solidFill>
                  <a:srgbClr val="2B649C"/>
                </a:solidFill>
              </a:rPr>
              <a:t> </a:t>
            </a:r>
          </a:p>
        </p:txBody>
      </p:sp>
      <p:grpSp>
        <p:nvGrpSpPr>
          <p:cNvPr id="363" name="组合 10"/>
          <p:cNvGrpSpPr/>
          <p:nvPr/>
        </p:nvGrpSpPr>
        <p:grpSpPr>
          <a:xfrm>
            <a:off x="741760" y="5020816"/>
            <a:ext cx="170270" cy="590551"/>
            <a:chOff x="0" y="0"/>
            <a:chExt cx="170269" cy="590550"/>
          </a:xfrm>
        </p:grpSpPr>
        <p:sp>
          <p:nvSpPr>
            <p:cNvPr id="361" name="矩形 11"/>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62" name="矩形 1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64" name="文本框 14"/>
          <p:cNvSpPr txBox="1"/>
          <p:nvPr/>
        </p:nvSpPr>
        <p:spPr>
          <a:xfrm>
            <a:off x="1057490" y="5078591"/>
            <a:ext cx="11087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如果块级盒子没设置宽度，默认宽度和父级一样，但添加浮动后，宽度由内容决定</a:t>
            </a:r>
          </a:p>
        </p:txBody>
      </p:sp>
      <p:grpSp>
        <p:nvGrpSpPr>
          <p:cNvPr id="367" name="组合 15"/>
          <p:cNvGrpSpPr/>
          <p:nvPr/>
        </p:nvGrpSpPr>
        <p:grpSpPr>
          <a:xfrm>
            <a:off x="741760" y="5730380"/>
            <a:ext cx="170270" cy="590551"/>
            <a:chOff x="0" y="0"/>
            <a:chExt cx="170269" cy="590550"/>
          </a:xfrm>
        </p:grpSpPr>
        <p:sp>
          <p:nvSpPr>
            <p:cNvPr id="365" name="矩形 1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66" name="矩形 1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68" name="文本框 18"/>
          <p:cNvSpPr txBox="1"/>
          <p:nvPr/>
        </p:nvSpPr>
        <p:spPr>
          <a:xfrm>
            <a:off x="1057490" y="5809372"/>
            <a:ext cx="6515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浮动的盒子中间是没有缝隙的，是紧挨着一起的</a:t>
            </a:r>
          </a:p>
        </p:txBody>
      </p:sp>
      <p:grpSp>
        <p:nvGrpSpPr>
          <p:cNvPr id="371" name="组合 24"/>
          <p:cNvGrpSpPr/>
          <p:nvPr/>
        </p:nvGrpSpPr>
        <p:grpSpPr>
          <a:xfrm>
            <a:off x="763777" y="6454080"/>
            <a:ext cx="170270" cy="590551"/>
            <a:chOff x="0" y="0"/>
            <a:chExt cx="170269" cy="590550"/>
          </a:xfrm>
        </p:grpSpPr>
        <p:sp>
          <p:nvSpPr>
            <p:cNvPr id="369" name="矩形 25"/>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370" name="矩形 26"/>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372" name="文本框 27"/>
          <p:cNvSpPr txBox="1"/>
          <p:nvPr/>
        </p:nvSpPr>
        <p:spPr>
          <a:xfrm>
            <a:off x="1079507" y="6533071"/>
            <a:ext cx="1943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行内元素同理</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6" name="成组"/>
          <p:cNvGrpSpPr/>
          <p:nvPr/>
        </p:nvGrpSpPr>
        <p:grpSpPr>
          <a:xfrm>
            <a:off x="0" y="1170676"/>
            <a:ext cx="3809508" cy="945063"/>
            <a:chOff x="0" y="0"/>
            <a:chExt cx="3809507" cy="945061"/>
          </a:xfrm>
        </p:grpSpPr>
        <p:sp>
          <p:nvSpPr>
            <p:cNvPr id="374"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75"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77"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78" name="文本框 12"/>
          <p:cNvSpPr txBox="1"/>
          <p:nvPr/>
        </p:nvSpPr>
        <p:spPr>
          <a:xfrm>
            <a:off x="756930" y="2744054"/>
            <a:ext cx="1165012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浮动元素使用经验</a:t>
            </a:r>
            <a:r>
              <a:rPr>
                <a:solidFill>
                  <a:srgbClr val="2B649C"/>
                </a:solidFill>
              </a:rPr>
              <a:t>: </a:t>
            </a:r>
            <a:r>
              <a:rPr>
                <a:solidFill>
                  <a:srgbClr val="2B649C"/>
                </a:solidFill>
              </a:rPr>
              <a:t>浮动元素经常和标准流父级搭配使用。</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为了约束浮动元素位置，我们网页布局一般采取的策略是</a:t>
            </a:r>
            <a:r>
              <a:t>: </a:t>
            </a:r>
            <a:r>
              <a:t>先用标准流的父元素排列上下位置，然后内部子元素如果再一行采取浮动排列左右位置，符合网页布局第一准则</a:t>
            </a:r>
            <a:r>
              <a:t> </a:t>
            </a:r>
          </a:p>
        </p:txBody>
      </p:sp>
      <p:sp>
        <p:nvSpPr>
          <p:cNvPr id="379" name="圆角矩形 1"/>
          <p:cNvSpPr/>
          <p:nvPr/>
        </p:nvSpPr>
        <p:spPr>
          <a:xfrm>
            <a:off x="741526" y="5020816"/>
            <a:ext cx="11521514" cy="2412001"/>
          </a:xfrm>
          <a:prstGeom prst="roundRect">
            <a:avLst>
              <a:gd name="adj" fmla="val 16667"/>
            </a:avLst>
          </a:prstGeom>
          <a:solidFill>
            <a:srgbClr val="2B649C"/>
          </a:solidFill>
          <a:ln w="25400">
            <a:solidFill>
              <a:schemeClr val="accent1"/>
            </a:solidFill>
          </a:ln>
        </p:spPr>
        <p:txBody>
          <a:bodyPr lIns="50800" tIns="50800" rIns="50800" bIns="50800" anchor="ctr"/>
          <a:lstStyle/>
          <a:p>
            <a:pPr>
              <a:defRPr>
                <a:latin typeface="Helvetica Neue Medium"/>
                <a:ea typeface="Helvetica Neue Medium"/>
                <a:cs typeface="Helvetica Neue Medium"/>
                <a:sym typeface="Helvetica Neue Medium"/>
              </a:defRPr>
            </a:pPr>
          </a:p>
        </p:txBody>
      </p:sp>
      <p:sp>
        <p:nvSpPr>
          <p:cNvPr id="380" name="矩形 2"/>
          <p:cNvSpPr/>
          <p:nvPr/>
        </p:nvSpPr>
        <p:spPr>
          <a:xfrm>
            <a:off x="1173807" y="5497831"/>
            <a:ext cx="3323234" cy="1457969"/>
          </a:xfrm>
          <a:prstGeom prst="rect">
            <a:avLst/>
          </a:prstGeom>
          <a:solidFill>
            <a:srgbClr val="A0E886"/>
          </a:solidFill>
          <a:ln w="25400">
            <a:solidFill>
              <a:schemeClr val="accent1"/>
            </a:solidFill>
          </a:ln>
        </p:spPr>
        <p:txBody>
          <a:bodyPr lIns="50800" tIns="50800" rIns="50800" bIns="50800" anchor="ctr"/>
          <a:lstStyle/>
          <a:p>
            <a:pPr>
              <a:defRPr>
                <a:effectLst>
                  <a:outerShdw sx="100000" sy="100000" kx="0" ky="0" algn="b" rotWithShape="0" blurRad="38100" dist="19050" dir="2700000">
                    <a:srgbClr val="000000">
                      <a:alpha val="40000"/>
                    </a:srgbClr>
                  </a:outerShdw>
                </a:effectLst>
                <a:latin typeface="Helvetica Neue Medium"/>
                <a:ea typeface="Helvetica Neue Medium"/>
                <a:cs typeface="Helvetica Neue Medium"/>
                <a:sym typeface="Helvetica Neue Medium"/>
              </a:defRPr>
            </a:pPr>
          </a:p>
        </p:txBody>
      </p:sp>
      <p:sp>
        <p:nvSpPr>
          <p:cNvPr id="381" name="矩形 20"/>
          <p:cNvSpPr/>
          <p:nvPr/>
        </p:nvSpPr>
        <p:spPr>
          <a:xfrm>
            <a:off x="4914339" y="5497831"/>
            <a:ext cx="3323233" cy="1457969"/>
          </a:xfrm>
          <a:prstGeom prst="rect">
            <a:avLst/>
          </a:prstGeom>
          <a:solidFill>
            <a:srgbClr val="A0E886"/>
          </a:solidFill>
          <a:ln w="25400">
            <a:solidFill>
              <a:schemeClr val="accent1"/>
            </a:solidFill>
          </a:ln>
        </p:spPr>
        <p:txBody>
          <a:bodyPr lIns="50800" tIns="50800" rIns="50800" bIns="50800" anchor="ctr"/>
          <a:lstStyle/>
          <a:p>
            <a:pPr>
              <a:defRPr>
                <a:effectLst>
                  <a:outerShdw sx="100000" sy="100000" kx="0" ky="0" algn="b" rotWithShape="0" blurRad="38100" dist="19050" dir="2700000">
                    <a:srgbClr val="000000">
                      <a:alpha val="40000"/>
                    </a:srgbClr>
                  </a:outerShdw>
                </a:effectLst>
                <a:latin typeface="Helvetica Neue Medium"/>
                <a:ea typeface="Helvetica Neue Medium"/>
                <a:cs typeface="Helvetica Neue Medium"/>
                <a:sym typeface="Helvetica Neue Medium"/>
              </a:defRPr>
            </a:pPr>
          </a:p>
        </p:txBody>
      </p:sp>
      <p:sp>
        <p:nvSpPr>
          <p:cNvPr id="382" name="矩形 21"/>
          <p:cNvSpPr/>
          <p:nvPr/>
        </p:nvSpPr>
        <p:spPr>
          <a:xfrm>
            <a:off x="8660559" y="5497831"/>
            <a:ext cx="3323233" cy="1457969"/>
          </a:xfrm>
          <a:prstGeom prst="rect">
            <a:avLst/>
          </a:prstGeom>
          <a:solidFill>
            <a:srgbClr val="A0E886"/>
          </a:solidFill>
          <a:ln w="25400">
            <a:solidFill>
              <a:schemeClr val="accent1"/>
            </a:solidFill>
          </a:ln>
        </p:spPr>
        <p:txBody>
          <a:bodyPr lIns="50800" tIns="50800" rIns="50800" bIns="50800" anchor="ctr"/>
          <a:lstStyle/>
          <a:p>
            <a:pPr>
              <a:defRPr>
                <a:effectLst>
                  <a:outerShdw sx="100000" sy="100000" kx="0" ky="0" algn="b" rotWithShape="0" blurRad="38100" dist="19050" dir="2700000">
                    <a:srgbClr val="000000">
                      <a:alpha val="40000"/>
                    </a:srgbClr>
                  </a:outerShdw>
                </a:effectLst>
                <a:latin typeface="Helvetica Neue Medium"/>
                <a:ea typeface="Helvetica Neue Medium"/>
                <a:cs typeface="Helvetica Neue Medium"/>
                <a:sym typeface="Helvetica Neue Medium"/>
              </a:defRPr>
            </a:pPr>
          </a:p>
        </p:txBody>
      </p:sp>
      <p:sp>
        <p:nvSpPr>
          <p:cNvPr id="383" name="文本框 3"/>
          <p:cNvSpPr txBox="1"/>
          <p:nvPr/>
        </p:nvSpPr>
        <p:spPr>
          <a:xfrm>
            <a:off x="2025385" y="5966466"/>
            <a:ext cx="1333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Helvetica Neue Medium"/>
                <a:ea typeface="Helvetica Neue Medium"/>
                <a:cs typeface="Helvetica Neue Medium"/>
                <a:sym typeface="Helvetica Neue Medium"/>
              </a:defRPr>
            </a:lvl1pPr>
          </a:lstStyle>
          <a:p>
            <a:pPr/>
            <a:r>
              <a:t>浮动盒子</a:t>
            </a:r>
          </a:p>
        </p:txBody>
      </p:sp>
      <p:sp>
        <p:nvSpPr>
          <p:cNvPr id="384" name="文本框 23"/>
          <p:cNvSpPr txBox="1"/>
          <p:nvPr/>
        </p:nvSpPr>
        <p:spPr>
          <a:xfrm>
            <a:off x="5909206" y="5969863"/>
            <a:ext cx="1333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Helvetica Neue Medium"/>
                <a:ea typeface="Helvetica Neue Medium"/>
                <a:cs typeface="Helvetica Neue Medium"/>
                <a:sym typeface="Helvetica Neue Medium"/>
              </a:defRPr>
            </a:lvl1pPr>
          </a:lstStyle>
          <a:p>
            <a:pPr/>
            <a:r>
              <a:t>浮动盒子</a:t>
            </a:r>
          </a:p>
        </p:txBody>
      </p:sp>
      <p:sp>
        <p:nvSpPr>
          <p:cNvPr id="385" name="文本框 28"/>
          <p:cNvSpPr txBox="1"/>
          <p:nvPr/>
        </p:nvSpPr>
        <p:spPr>
          <a:xfrm>
            <a:off x="9655425" y="5966466"/>
            <a:ext cx="1333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latin typeface="Helvetica Neue Medium"/>
                <a:ea typeface="Helvetica Neue Medium"/>
                <a:cs typeface="Helvetica Neue Medium"/>
                <a:sym typeface="Helvetica Neue Medium"/>
              </a:defRPr>
            </a:lvl1pPr>
          </a:lstStyle>
          <a:p>
            <a:pPr/>
            <a:r>
              <a:t>浮动盒子</a:t>
            </a:r>
          </a:p>
        </p:txBody>
      </p:sp>
      <p:sp>
        <p:nvSpPr>
          <p:cNvPr id="386" name="上箭头 4"/>
          <p:cNvSpPr/>
          <p:nvPr/>
        </p:nvSpPr>
        <p:spPr>
          <a:xfrm>
            <a:off x="6018186" y="7469088"/>
            <a:ext cx="417300" cy="90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008"/>
                </a:moveTo>
                <a:lnTo>
                  <a:pt x="10800" y="0"/>
                </a:lnTo>
                <a:lnTo>
                  <a:pt x="21600" y="5008"/>
                </a:lnTo>
                <a:lnTo>
                  <a:pt x="16200" y="5008"/>
                </a:lnTo>
                <a:lnTo>
                  <a:pt x="16200" y="21600"/>
                </a:lnTo>
                <a:lnTo>
                  <a:pt x="5400" y="21600"/>
                </a:lnTo>
                <a:lnTo>
                  <a:pt x="5400" y="5008"/>
                </a:lnTo>
                <a:close/>
              </a:path>
            </a:pathLst>
          </a:custGeom>
          <a:solidFill>
            <a:srgbClr val="2B649C"/>
          </a:solidFill>
          <a:ln w="25400">
            <a:solidFill>
              <a:schemeClr val="accent1"/>
            </a:solidFill>
          </a:ln>
        </p:spPr>
        <p:txBody>
          <a:bodyPr lIns="50800" tIns="50800" rIns="50800" bIns="50800" anchor="ctr"/>
          <a:lstStyle/>
          <a:p>
            <a:pPr>
              <a:defRPr>
                <a:latin typeface="Helvetica Neue Medium"/>
                <a:ea typeface="Helvetica Neue Medium"/>
                <a:cs typeface="Helvetica Neue Medium"/>
                <a:sym typeface="Helvetica Neue Medium"/>
              </a:defRPr>
            </a:pPr>
          </a:p>
        </p:txBody>
      </p:sp>
      <p:grpSp>
        <p:nvGrpSpPr>
          <p:cNvPr id="389" name="圆角矩形 5"/>
          <p:cNvGrpSpPr/>
          <p:nvPr/>
        </p:nvGrpSpPr>
        <p:grpSpPr>
          <a:xfrm>
            <a:off x="5303199" y="8323974"/>
            <a:ext cx="1847273" cy="522130"/>
            <a:chOff x="0" y="0"/>
            <a:chExt cx="1847271" cy="522128"/>
          </a:xfrm>
        </p:grpSpPr>
        <p:sp>
          <p:nvSpPr>
            <p:cNvPr id="387" name="圆角矩形"/>
            <p:cNvSpPr/>
            <p:nvPr/>
          </p:nvSpPr>
          <p:spPr>
            <a:xfrm>
              <a:off x="0" y="0"/>
              <a:ext cx="1847272" cy="522129"/>
            </a:xfrm>
            <a:prstGeom prst="roundRect">
              <a:avLst>
                <a:gd name="adj" fmla="val 16667"/>
              </a:avLst>
            </a:prstGeom>
            <a:solidFill>
              <a:srgbClr val="2B649C"/>
            </a:solidFill>
            <a:ln w="25400" cap="flat">
              <a:solidFill>
                <a:schemeClr val="accent1"/>
              </a:solidFill>
              <a:prstDash val="solid"/>
              <a:round/>
            </a:ln>
            <a:effectLst/>
          </p:spPr>
          <p:txBody>
            <a:bodyPr wrap="square" lIns="50800" tIns="50800" rIns="50800" bIns="50800" numCol="1" anchor="ctr">
              <a:noAutofit/>
            </a:bodyPr>
            <a:lstStyle/>
            <a:p>
              <a:pPr>
                <a:defRPr>
                  <a:solidFill>
                    <a:srgbClr val="FFFFFF"/>
                  </a:solidFill>
                  <a:latin typeface="Helvetica Neue Medium"/>
                  <a:ea typeface="Helvetica Neue Medium"/>
                  <a:cs typeface="Helvetica Neue Medium"/>
                  <a:sym typeface="Helvetica Neue Medium"/>
                </a:defRPr>
              </a:pPr>
            </a:p>
          </p:txBody>
        </p:sp>
        <p:sp>
          <p:nvSpPr>
            <p:cNvPr id="388" name="标准流盒子"/>
            <p:cNvSpPr txBox="1"/>
            <p:nvPr/>
          </p:nvSpPr>
          <p:spPr>
            <a:xfrm>
              <a:off x="25487" y="714"/>
              <a:ext cx="1796297"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rgbClr val="FFFFFF"/>
                  </a:solidFill>
                  <a:latin typeface="Helvetica Neue Medium"/>
                  <a:ea typeface="Helvetica Neue Medium"/>
                  <a:cs typeface="Helvetica Neue Medium"/>
                  <a:sym typeface="Helvetica Neue Medium"/>
                </a:defRPr>
              </a:lvl1pPr>
            </a:lstStyle>
            <a:p>
              <a:pPr/>
              <a:r>
                <a:t>标准流盒子</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3" name="成组"/>
          <p:cNvGrpSpPr/>
          <p:nvPr/>
        </p:nvGrpSpPr>
        <p:grpSpPr>
          <a:xfrm>
            <a:off x="0" y="1170676"/>
            <a:ext cx="3809508" cy="945063"/>
            <a:chOff x="0" y="0"/>
            <a:chExt cx="3809507" cy="945061"/>
          </a:xfrm>
        </p:grpSpPr>
        <p:sp>
          <p:nvSpPr>
            <p:cNvPr id="391"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92"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9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395" name="文本框 12"/>
          <p:cNvSpPr txBox="1"/>
          <p:nvPr/>
        </p:nvSpPr>
        <p:spPr>
          <a:xfrm>
            <a:off x="756930" y="2744054"/>
            <a:ext cx="1165012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浮动应用经典案例</a:t>
            </a:r>
            <a:r>
              <a:rPr>
                <a:solidFill>
                  <a:srgbClr val="2B649C"/>
                </a:solidFill>
              </a:rPr>
              <a:t>: </a:t>
            </a:r>
          </a:p>
        </p:txBody>
      </p:sp>
      <p:pic>
        <p:nvPicPr>
          <p:cNvPr id="396" name="图片 6" descr="图片 6"/>
          <p:cNvPicPr>
            <a:picLocks noChangeAspect="1"/>
          </p:cNvPicPr>
          <p:nvPr/>
        </p:nvPicPr>
        <p:blipFill>
          <a:blip r:embed="rId2">
            <a:extLst/>
          </a:blip>
          <a:stretch>
            <a:fillRect/>
          </a:stretch>
        </p:blipFill>
        <p:spPr>
          <a:xfrm>
            <a:off x="2301599" y="3652663"/>
            <a:ext cx="7229578" cy="545968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0" name="成组"/>
          <p:cNvGrpSpPr/>
          <p:nvPr/>
        </p:nvGrpSpPr>
        <p:grpSpPr>
          <a:xfrm>
            <a:off x="0" y="1170676"/>
            <a:ext cx="3809508" cy="945063"/>
            <a:chOff x="0" y="0"/>
            <a:chExt cx="3809507" cy="945061"/>
          </a:xfrm>
        </p:grpSpPr>
        <p:sp>
          <p:nvSpPr>
            <p:cNvPr id="398"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99"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0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02" name="文本框 12"/>
          <p:cNvSpPr txBox="1"/>
          <p:nvPr/>
        </p:nvSpPr>
        <p:spPr>
          <a:xfrm>
            <a:off x="756930" y="2744054"/>
            <a:ext cx="1165012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浮动应用经典案例</a:t>
            </a:r>
            <a:r>
              <a:rPr>
                <a:solidFill>
                  <a:srgbClr val="2B649C"/>
                </a:solidFill>
              </a:rPr>
              <a:t>:</a:t>
            </a:r>
            <a:r>
              <a:rPr>
                <a:solidFill>
                  <a:srgbClr val="2B649C"/>
                </a:solidFill>
              </a:rPr>
              <a:t>如果其中一个兄弟元素浮动了，理论上其他兄弟元素也要浮动</a:t>
            </a:r>
            <a:r>
              <a:rPr>
                <a:solidFill>
                  <a:srgbClr val="2B649C"/>
                </a:solidFill>
              </a:rPr>
              <a:t> </a:t>
            </a:r>
          </a:p>
        </p:txBody>
      </p:sp>
      <p:pic>
        <p:nvPicPr>
          <p:cNvPr id="403" name="图片 1" descr="图片 1"/>
          <p:cNvPicPr>
            <a:picLocks noChangeAspect="1"/>
          </p:cNvPicPr>
          <p:nvPr/>
        </p:nvPicPr>
        <p:blipFill>
          <a:blip r:embed="rId2">
            <a:extLst/>
          </a:blip>
          <a:stretch>
            <a:fillRect/>
          </a:stretch>
        </p:blipFill>
        <p:spPr>
          <a:xfrm>
            <a:off x="439246" y="4300735"/>
            <a:ext cx="12078481" cy="2456439"/>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7" name="成组"/>
          <p:cNvGrpSpPr/>
          <p:nvPr/>
        </p:nvGrpSpPr>
        <p:grpSpPr>
          <a:xfrm>
            <a:off x="0" y="1170676"/>
            <a:ext cx="3809508" cy="945063"/>
            <a:chOff x="0" y="0"/>
            <a:chExt cx="3809507" cy="945061"/>
          </a:xfrm>
        </p:grpSpPr>
        <p:sp>
          <p:nvSpPr>
            <p:cNvPr id="405"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06"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0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09" name="文本框 12"/>
          <p:cNvSpPr txBox="1"/>
          <p:nvPr/>
        </p:nvSpPr>
        <p:spPr>
          <a:xfrm>
            <a:off x="756930" y="2744054"/>
            <a:ext cx="11650127"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浮动应用经典案例</a:t>
            </a:r>
            <a:r>
              <a:rPr>
                <a:solidFill>
                  <a:srgbClr val="2B649C"/>
                </a:solidFill>
              </a:rPr>
              <a:t>: </a:t>
            </a:r>
          </a:p>
        </p:txBody>
      </p:sp>
      <p:pic>
        <p:nvPicPr>
          <p:cNvPr id="410" name="图片 3" descr="图片 3"/>
          <p:cNvPicPr>
            <a:picLocks noChangeAspect="1"/>
          </p:cNvPicPr>
          <p:nvPr/>
        </p:nvPicPr>
        <p:blipFill>
          <a:blip r:embed="rId2">
            <a:extLst/>
          </a:blip>
          <a:stretch>
            <a:fillRect/>
          </a:stretch>
        </p:blipFill>
        <p:spPr>
          <a:xfrm>
            <a:off x="784811" y="3431476"/>
            <a:ext cx="10893929" cy="5788233"/>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14" name="成组"/>
          <p:cNvGrpSpPr/>
          <p:nvPr/>
        </p:nvGrpSpPr>
        <p:grpSpPr>
          <a:xfrm>
            <a:off x="0" y="1170676"/>
            <a:ext cx="3809508" cy="945063"/>
            <a:chOff x="0" y="0"/>
            <a:chExt cx="3809507" cy="945061"/>
          </a:xfrm>
        </p:grpSpPr>
        <p:sp>
          <p:nvSpPr>
            <p:cNvPr id="412"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13"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15"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小结</a:t>
            </a:r>
          </a:p>
        </p:txBody>
      </p:sp>
      <p:grpSp>
        <p:nvGrpSpPr>
          <p:cNvPr id="418" name="五边形 5"/>
          <p:cNvGrpSpPr/>
          <p:nvPr/>
        </p:nvGrpSpPr>
        <p:grpSpPr>
          <a:xfrm>
            <a:off x="741760" y="3522102"/>
            <a:ext cx="1486575" cy="520701"/>
            <a:chOff x="0" y="0"/>
            <a:chExt cx="1486574" cy="520700"/>
          </a:xfrm>
        </p:grpSpPr>
        <p:sp>
          <p:nvSpPr>
            <p:cNvPr id="416"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417" name="问题 1:"/>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1:</a:t>
              </a:r>
            </a:p>
          </p:txBody>
        </p:sp>
      </p:grpSp>
      <p:sp>
        <p:nvSpPr>
          <p:cNvPr id="419" name="文本框 6"/>
          <p:cNvSpPr txBox="1"/>
          <p:nvPr/>
        </p:nvSpPr>
        <p:spPr>
          <a:xfrm>
            <a:off x="2388479" y="3522102"/>
            <a:ext cx="4076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为什么要使用浮动这个属性？</a:t>
            </a:r>
          </a:p>
        </p:txBody>
      </p:sp>
      <p:grpSp>
        <p:nvGrpSpPr>
          <p:cNvPr id="422" name="五边形 7"/>
          <p:cNvGrpSpPr/>
          <p:nvPr/>
        </p:nvGrpSpPr>
        <p:grpSpPr>
          <a:xfrm>
            <a:off x="741760" y="4242182"/>
            <a:ext cx="1486575" cy="520701"/>
            <a:chOff x="0" y="0"/>
            <a:chExt cx="1486574" cy="520700"/>
          </a:xfrm>
        </p:grpSpPr>
        <p:sp>
          <p:nvSpPr>
            <p:cNvPr id="420"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421" name="问题 2:"/>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2:</a:t>
              </a:r>
            </a:p>
          </p:txBody>
        </p:sp>
      </p:grpSp>
      <p:sp>
        <p:nvSpPr>
          <p:cNvPr id="423" name="文本框 8"/>
          <p:cNvSpPr txBox="1"/>
          <p:nvPr/>
        </p:nvSpPr>
        <p:spPr>
          <a:xfrm>
            <a:off x="2388479" y="4242182"/>
            <a:ext cx="4686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使用浮动后，元素是怎样排列的？</a:t>
            </a:r>
          </a:p>
        </p:txBody>
      </p:sp>
      <p:grpSp>
        <p:nvGrpSpPr>
          <p:cNvPr id="426" name="五边形 9"/>
          <p:cNvGrpSpPr/>
          <p:nvPr/>
        </p:nvGrpSpPr>
        <p:grpSpPr>
          <a:xfrm>
            <a:off x="741760" y="4971601"/>
            <a:ext cx="1486575" cy="520701"/>
            <a:chOff x="0" y="0"/>
            <a:chExt cx="1486574" cy="520700"/>
          </a:xfrm>
        </p:grpSpPr>
        <p:sp>
          <p:nvSpPr>
            <p:cNvPr id="424"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425" name="问题 3:"/>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3:</a:t>
              </a:r>
            </a:p>
          </p:txBody>
        </p:sp>
      </p:grpSp>
      <p:sp>
        <p:nvSpPr>
          <p:cNvPr id="427" name="文本框 10"/>
          <p:cNvSpPr txBox="1"/>
          <p:nvPr/>
        </p:nvSpPr>
        <p:spPr>
          <a:xfrm>
            <a:off x="2388479" y="4971601"/>
            <a:ext cx="36366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微软雅黑 Light"/>
                <a:ea typeface="微软雅黑 Light"/>
                <a:cs typeface="微软雅黑 Light"/>
                <a:sym typeface="微软雅黑 Light"/>
              </a:defRPr>
            </a:pPr>
            <a:r>
              <a:t>浮动元素有那些重要特性</a:t>
            </a:r>
            <a:r>
              <a:t>?</a:t>
            </a:r>
          </a:p>
        </p:txBody>
      </p:sp>
      <p:grpSp>
        <p:nvGrpSpPr>
          <p:cNvPr id="430" name="五边形 15"/>
          <p:cNvGrpSpPr/>
          <p:nvPr/>
        </p:nvGrpSpPr>
        <p:grpSpPr>
          <a:xfrm>
            <a:off x="741760" y="5678732"/>
            <a:ext cx="1486575" cy="520701"/>
            <a:chOff x="0" y="0"/>
            <a:chExt cx="1486574" cy="520700"/>
          </a:xfrm>
        </p:grpSpPr>
        <p:sp>
          <p:nvSpPr>
            <p:cNvPr id="428" name="形状"/>
            <p:cNvSpPr/>
            <p:nvPr/>
          </p:nvSpPr>
          <p:spPr>
            <a:xfrm>
              <a:off x="0" y="0"/>
              <a:ext cx="1486575" cy="481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429" name="问题 4:"/>
            <p:cNvSpPr txBox="1"/>
            <p:nvPr/>
          </p:nvSpPr>
          <p:spPr>
            <a:xfrm>
              <a:off x="0" y="0"/>
              <a:ext cx="1366258"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a:solidFill>
                    <a:srgbClr val="FFFFFF"/>
                  </a:solidFill>
                  <a:latin typeface="微软雅黑 Light"/>
                  <a:ea typeface="微软雅黑 Light"/>
                  <a:cs typeface="微软雅黑 Light"/>
                  <a:sym typeface="微软雅黑 Light"/>
                </a:defRPr>
              </a:pPr>
              <a:r>
                <a:t> 问题 </a:t>
              </a:r>
              <a:r>
                <a:t>4:</a:t>
              </a:r>
            </a:p>
          </p:txBody>
        </p:sp>
      </p:grpSp>
      <p:sp>
        <p:nvSpPr>
          <p:cNvPr id="431" name="文本框 16"/>
          <p:cNvSpPr txBox="1"/>
          <p:nvPr/>
        </p:nvSpPr>
        <p:spPr>
          <a:xfrm>
            <a:off x="2388478" y="5678732"/>
            <a:ext cx="9867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显示模式的转换方法是什么？块级元素浮动了，还需要转换吗？行内呢？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学习方法真的那么重要吗"/>
          <p:cNvSpPr txBox="1"/>
          <p:nvPr/>
        </p:nvSpPr>
        <p:spPr>
          <a:xfrm>
            <a:off x="3753290" y="4203700"/>
            <a:ext cx="5498220"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7000">
                <a:solidFill>
                  <a:srgbClr val="1F4C7C"/>
                </a:solidFill>
                <a:latin typeface="微软雅黑 Light"/>
                <a:ea typeface="微软雅黑 Light"/>
                <a:cs typeface="微软雅黑 Light"/>
                <a:sym typeface="微软雅黑 Light"/>
              </a:defRPr>
            </a:lvl1pPr>
          </a:lstStyle>
          <a:p>
            <a:pPr/>
            <a:r>
              <a:t>CSS中的定位</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学习方法真的那么重要吗"/>
          <p:cNvSpPr txBox="1"/>
          <p:nvPr/>
        </p:nvSpPr>
        <p:spPr>
          <a:xfrm>
            <a:off x="2864291" y="4203699"/>
            <a:ext cx="727622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CSS中的字体图标</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7" name="成组"/>
          <p:cNvGrpSpPr/>
          <p:nvPr/>
        </p:nvGrpSpPr>
        <p:grpSpPr>
          <a:xfrm>
            <a:off x="0" y="1170676"/>
            <a:ext cx="3809508" cy="945063"/>
            <a:chOff x="0" y="0"/>
            <a:chExt cx="3809507" cy="945061"/>
          </a:xfrm>
        </p:grpSpPr>
        <p:sp>
          <p:nvSpPr>
            <p:cNvPr id="435"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36"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3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439" name="文本框 2"/>
          <p:cNvSpPr txBox="1"/>
          <p:nvPr/>
        </p:nvSpPr>
        <p:spPr>
          <a:xfrm>
            <a:off x="784811" y="2774240"/>
            <a:ext cx="11550237" cy="36639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2B649C"/>
                </a:solidFill>
                <a:latin typeface="微软雅黑 Light"/>
                <a:ea typeface="微软雅黑 Light"/>
                <a:cs typeface="微软雅黑 Light"/>
                <a:sym typeface="微软雅黑 Light"/>
              </a:defRPr>
            </a:pPr>
            <a:r>
              <a:t>我们前面浮动元素有一个标准流的父元素，他们有一个共同的特点，都是有高度的。但是，所有的父盒子都必须有高度吗？</a:t>
            </a:r>
          </a:p>
          <a:p>
            <a:pPr algn="l">
              <a:lnSpc>
                <a:spcPct val="150000"/>
              </a:lnSpc>
              <a:defRPr>
                <a:solidFill>
                  <a:srgbClr val="2B649C"/>
                </a:solidFill>
                <a:latin typeface="微软雅黑 Light"/>
                <a:ea typeface="微软雅黑 Light"/>
                <a:cs typeface="微软雅黑 Light"/>
                <a:sym typeface="微软雅黑 Light"/>
              </a:defRPr>
            </a:pPr>
            <a:r>
              <a:t>理想中的状态，让盒子撑开父元素，有多少还是，父盒子只要有能装下子盒子的空间就可以，但是不给父盒子高度会怎样呢？</a:t>
            </a:r>
          </a:p>
          <a:p>
            <a:pPr algn="l">
              <a:lnSpc>
                <a:spcPct val="150000"/>
              </a:lnSpc>
              <a:defRPr>
                <a:solidFill>
                  <a:srgbClr val="2B649C"/>
                </a:solidFill>
                <a:latin typeface="微软雅黑 Light"/>
                <a:ea typeface="微软雅黑 Light"/>
                <a:cs typeface="微软雅黑 Light"/>
                <a:sym typeface="微软雅黑 Light"/>
              </a:defRPr>
            </a:pPr>
            <a:r>
              <a:t>其实，很多情况下，父级盒子不方便给高度，但是子盒子又不占有位置，最后父盒子高度为</a:t>
            </a:r>
            <a:r>
              <a:t>0</a:t>
            </a:r>
            <a:r>
              <a:t>时，就会影响下面的布局</a:t>
            </a:r>
          </a:p>
        </p:txBody>
      </p:sp>
      <p:pic>
        <p:nvPicPr>
          <p:cNvPr id="440" name="图片 1" descr="图片 1"/>
          <p:cNvPicPr>
            <a:picLocks noChangeAspect="1"/>
          </p:cNvPicPr>
          <p:nvPr/>
        </p:nvPicPr>
        <p:blipFill>
          <a:blip r:embed="rId2">
            <a:extLst/>
          </a:blip>
          <a:stretch>
            <a:fillRect/>
          </a:stretch>
        </p:blipFill>
        <p:spPr>
          <a:xfrm>
            <a:off x="8751920" y="6225921"/>
            <a:ext cx="3549418" cy="2564413"/>
          </a:xfrm>
          <a:prstGeom prst="rect">
            <a:avLst/>
          </a:prstGeom>
          <a:ln w="12700">
            <a:miter lim="400000"/>
          </a:ln>
        </p:spPr>
      </p:pic>
      <p:pic>
        <p:nvPicPr>
          <p:cNvPr id="441" name="图片 4" descr="图片 4"/>
          <p:cNvPicPr>
            <a:picLocks noChangeAspect="1"/>
          </p:cNvPicPr>
          <p:nvPr/>
        </p:nvPicPr>
        <p:blipFill>
          <a:blip r:embed="rId3">
            <a:extLst/>
          </a:blip>
          <a:stretch>
            <a:fillRect/>
          </a:stretch>
        </p:blipFill>
        <p:spPr>
          <a:xfrm>
            <a:off x="784811" y="6504620"/>
            <a:ext cx="7838096" cy="228571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5" name="成组"/>
          <p:cNvGrpSpPr/>
          <p:nvPr/>
        </p:nvGrpSpPr>
        <p:grpSpPr>
          <a:xfrm>
            <a:off x="0" y="1170676"/>
            <a:ext cx="3809508" cy="945063"/>
            <a:chOff x="0" y="0"/>
            <a:chExt cx="3809507" cy="945061"/>
          </a:xfrm>
        </p:grpSpPr>
        <p:sp>
          <p:nvSpPr>
            <p:cNvPr id="443"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44"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4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47" name="文本框 11"/>
          <p:cNvSpPr txBox="1"/>
          <p:nvPr/>
        </p:nvSpPr>
        <p:spPr>
          <a:xfrm>
            <a:off x="754896" y="2550855"/>
            <a:ext cx="11652161"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清除浮动的本质</a:t>
            </a:r>
            <a:r>
              <a:rPr>
                <a:solidFill>
                  <a:srgbClr val="2B649C"/>
                </a:solidFill>
              </a:rPr>
              <a:t>: </a:t>
            </a:r>
          </a:p>
        </p:txBody>
      </p:sp>
      <p:grpSp>
        <p:nvGrpSpPr>
          <p:cNvPr id="450" name="组合 18"/>
          <p:cNvGrpSpPr/>
          <p:nvPr/>
        </p:nvGrpSpPr>
        <p:grpSpPr>
          <a:xfrm>
            <a:off x="741760" y="3566169"/>
            <a:ext cx="170270" cy="590551"/>
            <a:chOff x="0" y="0"/>
            <a:chExt cx="170269" cy="590550"/>
          </a:xfrm>
        </p:grpSpPr>
        <p:sp>
          <p:nvSpPr>
            <p:cNvPr id="448" name="矩形 19"/>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49" name="矩形 20"/>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51" name="文本框 21"/>
          <p:cNvSpPr txBox="1"/>
          <p:nvPr/>
        </p:nvSpPr>
        <p:spPr>
          <a:xfrm>
            <a:off x="1057490" y="3623945"/>
            <a:ext cx="10782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清除浮动的本质时清除浮动元素造成的影响，准确的说是对页面布局造成的影响</a:t>
            </a:r>
          </a:p>
        </p:txBody>
      </p:sp>
      <p:grpSp>
        <p:nvGrpSpPr>
          <p:cNvPr id="454" name="组合 22"/>
          <p:cNvGrpSpPr/>
          <p:nvPr/>
        </p:nvGrpSpPr>
        <p:grpSpPr>
          <a:xfrm>
            <a:off x="741760" y="4286249"/>
            <a:ext cx="170270" cy="590551"/>
            <a:chOff x="0" y="0"/>
            <a:chExt cx="170269" cy="590550"/>
          </a:xfrm>
        </p:grpSpPr>
        <p:sp>
          <p:nvSpPr>
            <p:cNvPr id="452" name="矩形 23"/>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53" name="矩形 24"/>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55" name="文本框 25"/>
          <p:cNvSpPr txBox="1"/>
          <p:nvPr/>
        </p:nvSpPr>
        <p:spPr>
          <a:xfrm>
            <a:off x="1057489" y="4365240"/>
            <a:ext cx="5905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如果父盒子本身有高度，则不需要清除浮动</a:t>
            </a:r>
          </a:p>
        </p:txBody>
      </p:sp>
      <p:grpSp>
        <p:nvGrpSpPr>
          <p:cNvPr id="458" name="组合 26"/>
          <p:cNvGrpSpPr/>
          <p:nvPr/>
        </p:nvGrpSpPr>
        <p:grpSpPr>
          <a:xfrm>
            <a:off x="746811" y="5020816"/>
            <a:ext cx="170270" cy="590551"/>
            <a:chOff x="0" y="0"/>
            <a:chExt cx="170269" cy="590550"/>
          </a:xfrm>
        </p:grpSpPr>
        <p:sp>
          <p:nvSpPr>
            <p:cNvPr id="456" name="矩形 27"/>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57" name="矩形 28"/>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59" name="文本框 29"/>
          <p:cNvSpPr txBox="1"/>
          <p:nvPr/>
        </p:nvSpPr>
        <p:spPr>
          <a:xfrm>
            <a:off x="1062541" y="5099806"/>
            <a:ext cx="8039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清除浮动之后，父级就会根据浮动的子盒子自动检测高度。</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3" name="成组"/>
          <p:cNvGrpSpPr/>
          <p:nvPr/>
        </p:nvGrpSpPr>
        <p:grpSpPr>
          <a:xfrm>
            <a:off x="0" y="1170676"/>
            <a:ext cx="3809508" cy="945063"/>
            <a:chOff x="0" y="0"/>
            <a:chExt cx="3809507" cy="945061"/>
          </a:xfrm>
        </p:grpSpPr>
        <p:sp>
          <p:nvSpPr>
            <p:cNvPr id="461"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62"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6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65" name="文本框 11"/>
          <p:cNvSpPr txBox="1"/>
          <p:nvPr/>
        </p:nvSpPr>
        <p:spPr>
          <a:xfrm>
            <a:off x="754897" y="2550855"/>
            <a:ext cx="433075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清除浮动</a:t>
            </a:r>
            <a:r>
              <a:rPr>
                <a:solidFill>
                  <a:srgbClr val="2B649C"/>
                </a:solidFill>
              </a:rPr>
              <a:t>: </a:t>
            </a:r>
            <a:r>
              <a:rPr>
                <a:solidFill>
                  <a:srgbClr val="2B649C"/>
                </a:solidFill>
              </a:rPr>
              <a:t>清除兄弟元素的浮动</a:t>
            </a:r>
            <a:r>
              <a:rPr>
                <a:solidFill>
                  <a:srgbClr val="2B649C"/>
                </a:solidFill>
              </a:rPr>
              <a:t> </a:t>
            </a:r>
          </a:p>
        </p:txBody>
      </p:sp>
      <p:sp>
        <p:nvSpPr>
          <p:cNvPr id="466" name="矩形 12"/>
          <p:cNvSpPr/>
          <p:nvPr/>
        </p:nvSpPr>
        <p:spPr>
          <a:xfrm>
            <a:off x="758046" y="4180713"/>
            <a:ext cx="10455892"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clear: </a:t>
            </a:r>
            <a:r>
              <a:rPr>
                <a:latin typeface="微软雅黑 Light"/>
                <a:ea typeface="微软雅黑 Light"/>
                <a:cs typeface="微软雅黑 Light"/>
                <a:sym typeface="微软雅黑 Light"/>
              </a:rPr>
              <a:t>属性值</a:t>
            </a:r>
            <a:r>
              <a:t> }</a:t>
            </a:r>
          </a:p>
        </p:txBody>
      </p:sp>
      <p:sp>
        <p:nvSpPr>
          <p:cNvPr id="467" name="文本框 13"/>
          <p:cNvSpPr txBox="1"/>
          <p:nvPr/>
        </p:nvSpPr>
        <p:spPr>
          <a:xfrm>
            <a:off x="758046" y="3436639"/>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468" name="文本框 16"/>
          <p:cNvSpPr txBox="1"/>
          <p:nvPr/>
        </p:nvSpPr>
        <p:spPr>
          <a:xfrm>
            <a:off x="754895" y="7102417"/>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469" name="文本框 17"/>
          <p:cNvSpPr txBox="1"/>
          <p:nvPr/>
        </p:nvSpPr>
        <p:spPr>
          <a:xfrm>
            <a:off x="754895" y="7820886"/>
            <a:ext cx="5453362"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我们实际工作中，几乎只用</a:t>
            </a:r>
            <a:r>
              <a:t>clear:both</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清除浮动的策略是</a:t>
            </a:r>
            <a:r>
              <a:t>: </a:t>
            </a:r>
            <a:r>
              <a:t>闭合浮动</a:t>
            </a:r>
          </a:p>
        </p:txBody>
      </p:sp>
      <p:graphicFrame>
        <p:nvGraphicFramePr>
          <p:cNvPr id="470" name="表格 18"/>
          <p:cNvGraphicFramePr/>
          <p:nvPr/>
        </p:nvGraphicFramePr>
        <p:xfrm>
          <a:off x="742990" y="4949504"/>
          <a:ext cx="10425803" cy="1483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15176"/>
                <a:gridCol w="7710626"/>
              </a:tblGrid>
              <a:tr h="370840">
                <a:tc>
                  <a:txBody>
                    <a:bodyPr/>
                    <a:lstStyle/>
                    <a:p>
                      <a:pPr>
                        <a:defRPr sz="1800"/>
                      </a:pPr>
                      <a:r>
                        <a:rPr b="1" sz="2400">
                          <a:solidFill>
                            <a:srgbClr val="4B4A48"/>
                          </a:solidFill>
                          <a:sym typeface="Helvetica"/>
                        </a:rPr>
                        <a:t>参数值</a:t>
                      </a:r>
                    </a:p>
                  </a:txBody>
                  <a:tcPr marL="45720" marR="45720" marT="45720" marB="45720" anchor="t" anchorCtr="0" horzOverflow="overflow">
                    <a:solidFill>
                      <a:srgbClr val="E6F0FF"/>
                    </a:solidFill>
                  </a:tcPr>
                </a:tc>
                <a:tc>
                  <a:txBody>
                    <a:bodyPr/>
                    <a:lstStyle/>
                    <a:p>
                      <a:pPr>
                        <a:defRPr sz="1800"/>
                      </a:pPr>
                      <a:r>
                        <a:rPr b="1" sz="2400">
                          <a:sym typeface="Helvetica"/>
                        </a:rPr>
                        <a:t>含义</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left</a:t>
                      </a:r>
                    </a:p>
                  </a:txBody>
                  <a:tcPr marL="45720" marR="45720" marT="45720" marB="45720" anchor="t" anchorCtr="0" horzOverflow="overflow">
                    <a:solidFill>
                      <a:srgbClr val="E6F0FF"/>
                    </a:solidFill>
                  </a:tcPr>
                </a:tc>
                <a:tc>
                  <a:txBody>
                    <a:bodyPr/>
                    <a:lstStyle/>
                    <a:p>
                      <a:pPr>
                        <a:defRPr sz="2400">
                          <a:solidFill>
                            <a:srgbClr val="4B4A48"/>
                          </a:solidFill>
                          <a:sym typeface="Helvetica"/>
                        </a:defRPr>
                      </a:pPr>
                      <a:r>
                        <a:t>不允许左侧有浮动元素</a:t>
                      </a:r>
                      <a:r>
                        <a:t>(</a:t>
                      </a:r>
                      <a:r>
                        <a:t>清除左侧浮动的影响</a:t>
                      </a:r>
                      <a:r>
                        <a:t>)</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right</a:t>
                      </a:r>
                    </a:p>
                  </a:txBody>
                  <a:tcPr marL="45720" marR="45720" marT="45720" marB="45720" anchor="t" anchorCtr="0" horzOverflow="overflow">
                    <a:solidFill>
                      <a:srgbClr val="E6F0FF"/>
                    </a:solidFill>
                  </a:tcPr>
                </a:tc>
                <a:tc>
                  <a:txBody>
                    <a:bodyPr/>
                    <a:lstStyle/>
                    <a:p>
                      <a:pPr>
                        <a:defRPr sz="2400">
                          <a:solidFill>
                            <a:srgbClr val="4B4A48"/>
                          </a:solidFill>
                          <a:sym typeface="Helvetica"/>
                        </a:defRPr>
                      </a:pPr>
                      <a:r>
                        <a:t>不允许右侧有浮动元素</a:t>
                      </a:r>
                      <a:r>
                        <a:t>(</a:t>
                      </a:r>
                      <a:r>
                        <a:t>清除右侧浮动的影响</a:t>
                      </a:r>
                      <a:r>
                        <a:t>)</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both</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同时清除左右两侧浮动的影响</a:t>
                      </a:r>
                    </a:p>
                  </a:txBody>
                  <a:tcPr marL="45720" marR="45720" marT="45720" marB="45720" anchor="t" anchorCtr="0" horzOverflow="overflow">
                    <a:solidFill>
                      <a:srgbClr val="E6F0FF"/>
                    </a:solidFill>
                  </a:tcPr>
                </a:tc>
              </a:tr>
            </a:tbl>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74" name="成组"/>
          <p:cNvGrpSpPr/>
          <p:nvPr/>
        </p:nvGrpSpPr>
        <p:grpSpPr>
          <a:xfrm>
            <a:off x="0" y="1170676"/>
            <a:ext cx="3809508" cy="945063"/>
            <a:chOff x="0" y="0"/>
            <a:chExt cx="3809507" cy="945061"/>
          </a:xfrm>
        </p:grpSpPr>
        <p:sp>
          <p:nvSpPr>
            <p:cNvPr id="472"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73"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75"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76" name="文本框 11"/>
          <p:cNvSpPr txBox="1"/>
          <p:nvPr/>
        </p:nvSpPr>
        <p:spPr>
          <a:xfrm>
            <a:off x="754896" y="2550855"/>
            <a:ext cx="11580153"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清除子元素浮动</a:t>
            </a:r>
            <a:r>
              <a:rPr>
                <a:solidFill>
                  <a:srgbClr val="2B649C"/>
                </a:solidFill>
              </a:rPr>
              <a:t>: </a:t>
            </a:r>
            <a:r>
              <a:rPr>
                <a:solidFill>
                  <a:srgbClr val="2B649C"/>
                </a:solidFill>
              </a:rPr>
              <a:t>额外标签法，也叫</a:t>
            </a:r>
            <a:r>
              <a:rPr>
                <a:solidFill>
                  <a:srgbClr val="FA1F00"/>
                </a:solidFill>
              </a:rPr>
              <a:t>隔墙法</a:t>
            </a:r>
            <a:r>
              <a:rPr>
                <a:solidFill>
                  <a:srgbClr val="2B649C"/>
                </a:solidFill>
              </a:rPr>
              <a:t>，就是再最后一个浮动的子元素后面添加一个</a:t>
            </a:r>
            <a:r>
              <a:rPr>
                <a:solidFill>
                  <a:srgbClr val="2B649C"/>
                </a:solidFill>
              </a:rPr>
              <a:t> </a:t>
            </a:r>
            <a:r>
              <a:rPr>
                <a:solidFill>
                  <a:srgbClr val="2B649C"/>
                </a:solidFill>
              </a:rPr>
              <a:t>额外标签，添加清除浮动样式，实际工作可能会遇到，但是不常用。</a:t>
            </a:r>
          </a:p>
        </p:txBody>
      </p:sp>
      <p:sp>
        <p:nvSpPr>
          <p:cNvPr id="477" name="文本框 13"/>
          <p:cNvSpPr txBox="1"/>
          <p:nvPr/>
        </p:nvSpPr>
        <p:spPr>
          <a:xfrm>
            <a:off x="735027" y="4164024"/>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478" name="文本框 16"/>
          <p:cNvSpPr txBox="1"/>
          <p:nvPr/>
        </p:nvSpPr>
        <p:spPr>
          <a:xfrm>
            <a:off x="754895" y="7790863"/>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479" name="文本框 17"/>
          <p:cNvSpPr txBox="1"/>
          <p:nvPr/>
        </p:nvSpPr>
        <p:spPr>
          <a:xfrm>
            <a:off x="754896" y="8509331"/>
            <a:ext cx="53340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342900" indent="-342900" algn="l">
              <a:buSzPct val="100000"/>
              <a:buChar char="●"/>
              <a:defRPr>
                <a:solidFill>
                  <a:srgbClr val="2B649C"/>
                </a:solidFill>
                <a:latin typeface="Microsoft YaHei UI Light"/>
                <a:ea typeface="Microsoft YaHei UI Light"/>
                <a:cs typeface="Microsoft YaHei UI Light"/>
                <a:sym typeface="Microsoft YaHei UI Light"/>
              </a:defRPr>
            </a:lvl1pPr>
          </a:lstStyle>
          <a:p>
            <a:pPr/>
            <a:r>
              <a:t>要求这个新的空标签必须是块级元素</a:t>
            </a:r>
          </a:p>
        </p:txBody>
      </p:sp>
      <p:grpSp>
        <p:nvGrpSpPr>
          <p:cNvPr id="482" name="组合 14"/>
          <p:cNvGrpSpPr/>
          <p:nvPr/>
        </p:nvGrpSpPr>
        <p:grpSpPr>
          <a:xfrm>
            <a:off x="718930" y="4980568"/>
            <a:ext cx="170270" cy="590551"/>
            <a:chOff x="0" y="0"/>
            <a:chExt cx="170269" cy="590550"/>
          </a:xfrm>
        </p:grpSpPr>
        <p:sp>
          <p:nvSpPr>
            <p:cNvPr id="480" name="矩形 15"/>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81" name="矩形 19"/>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83" name="文本框 20"/>
          <p:cNvSpPr txBox="1"/>
          <p:nvPr/>
        </p:nvSpPr>
        <p:spPr>
          <a:xfrm>
            <a:off x="1034660" y="5038344"/>
            <a:ext cx="1121568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第一步，在最后一个浮动元素末尾添加一个空的标签。例如</a:t>
            </a:r>
            <a:r>
              <a:t>&lt;div style=“clear:both”&gt;</a:t>
            </a:r>
          </a:p>
        </p:txBody>
      </p:sp>
      <p:grpSp>
        <p:nvGrpSpPr>
          <p:cNvPr id="486" name="组合 21"/>
          <p:cNvGrpSpPr/>
          <p:nvPr/>
        </p:nvGrpSpPr>
        <p:grpSpPr>
          <a:xfrm>
            <a:off x="718930" y="5700648"/>
            <a:ext cx="170270" cy="590551"/>
            <a:chOff x="0" y="0"/>
            <a:chExt cx="170269" cy="590550"/>
          </a:xfrm>
        </p:grpSpPr>
        <p:sp>
          <p:nvSpPr>
            <p:cNvPr id="484" name="矩形 22"/>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85" name="矩形 2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87" name="文本框 24"/>
          <p:cNvSpPr txBox="1"/>
          <p:nvPr/>
        </p:nvSpPr>
        <p:spPr>
          <a:xfrm>
            <a:off x="1034659" y="5779639"/>
            <a:ext cx="36364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FA1F00"/>
                </a:solidFill>
                <a:latin typeface="Microsoft YaHei UI Light"/>
                <a:ea typeface="Microsoft YaHei UI Light"/>
                <a:cs typeface="Microsoft YaHei UI Light"/>
                <a:sym typeface="Microsoft YaHei UI Light"/>
              </a:defRPr>
            </a:pPr>
            <a:r>
              <a:t>优点</a:t>
            </a:r>
            <a:r>
              <a:t>: </a:t>
            </a:r>
            <a:r>
              <a:t>通俗易懂，书写方便</a:t>
            </a:r>
          </a:p>
        </p:txBody>
      </p:sp>
      <p:grpSp>
        <p:nvGrpSpPr>
          <p:cNvPr id="490" name="组合 25"/>
          <p:cNvGrpSpPr/>
          <p:nvPr/>
        </p:nvGrpSpPr>
        <p:grpSpPr>
          <a:xfrm>
            <a:off x="723981" y="6435214"/>
            <a:ext cx="170270" cy="590551"/>
            <a:chOff x="0" y="0"/>
            <a:chExt cx="170269" cy="590550"/>
          </a:xfrm>
        </p:grpSpPr>
        <p:sp>
          <p:nvSpPr>
            <p:cNvPr id="488" name="矩形 2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489" name="矩形 2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491" name="文本框 28"/>
          <p:cNvSpPr txBox="1"/>
          <p:nvPr/>
        </p:nvSpPr>
        <p:spPr>
          <a:xfrm>
            <a:off x="1039710" y="6514204"/>
            <a:ext cx="57700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缺点</a:t>
            </a:r>
            <a:r>
              <a:t>: </a:t>
            </a:r>
            <a:r>
              <a:t>添加许多无意义的标签，结构比较差</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95" name="成组"/>
          <p:cNvGrpSpPr/>
          <p:nvPr/>
        </p:nvGrpSpPr>
        <p:grpSpPr>
          <a:xfrm>
            <a:off x="0" y="1170676"/>
            <a:ext cx="3809508" cy="945063"/>
            <a:chOff x="0" y="0"/>
            <a:chExt cx="3809507" cy="945061"/>
          </a:xfrm>
        </p:grpSpPr>
        <p:sp>
          <p:nvSpPr>
            <p:cNvPr id="493"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94"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9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497" name="文本框 11"/>
          <p:cNvSpPr txBox="1"/>
          <p:nvPr/>
        </p:nvSpPr>
        <p:spPr>
          <a:xfrm>
            <a:off x="754896" y="2550855"/>
            <a:ext cx="11580153"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清除浮动</a:t>
            </a:r>
            <a:r>
              <a:rPr>
                <a:solidFill>
                  <a:srgbClr val="2B649C"/>
                </a:solidFill>
              </a:rPr>
              <a:t>: </a:t>
            </a:r>
            <a:r>
              <a:rPr>
                <a:solidFill>
                  <a:srgbClr val="2B649C"/>
                </a:solidFill>
              </a:rPr>
              <a:t>可以给父元素添加</a:t>
            </a:r>
            <a:r>
              <a:rPr>
                <a:solidFill>
                  <a:srgbClr val="2B649C"/>
                </a:solidFill>
              </a:rPr>
              <a:t>overflow</a:t>
            </a:r>
            <a:r>
              <a:rPr>
                <a:solidFill>
                  <a:srgbClr val="2B649C"/>
                </a:solidFill>
              </a:rPr>
              <a:t>属性，将其属性值设置为</a:t>
            </a:r>
            <a:r>
              <a:rPr>
                <a:solidFill>
                  <a:srgbClr val="2B649C"/>
                </a:solidFill>
              </a:rPr>
              <a:t>hidden</a:t>
            </a:r>
            <a:r>
              <a:rPr>
                <a:solidFill>
                  <a:srgbClr val="2B649C"/>
                </a:solidFill>
              </a:rPr>
              <a:t>、</a:t>
            </a:r>
            <a:r>
              <a:rPr>
                <a:solidFill>
                  <a:srgbClr val="2B649C"/>
                </a:solidFill>
              </a:rPr>
              <a:t>auto</a:t>
            </a:r>
            <a:r>
              <a:rPr>
                <a:solidFill>
                  <a:srgbClr val="2B649C"/>
                </a:solidFill>
              </a:rPr>
              <a:t>或</a:t>
            </a:r>
            <a:r>
              <a:rPr>
                <a:solidFill>
                  <a:srgbClr val="2B649C"/>
                </a:solidFill>
              </a:rPr>
              <a:t>scroll</a:t>
            </a:r>
            <a:r>
              <a:rPr>
                <a:solidFill>
                  <a:srgbClr val="2B649C"/>
                </a:solidFill>
              </a:rPr>
              <a:t>。</a:t>
            </a:r>
            <a:r>
              <a:rPr>
                <a:solidFill>
                  <a:srgbClr val="2B649C"/>
                </a:solidFill>
              </a:rPr>
              <a:t> </a:t>
            </a:r>
            <a:r>
              <a:rPr>
                <a:solidFill>
                  <a:srgbClr val="2B649C"/>
                </a:solidFill>
              </a:rPr>
              <a:t>注意给父元素添加代码。</a:t>
            </a:r>
          </a:p>
        </p:txBody>
      </p:sp>
      <p:sp>
        <p:nvSpPr>
          <p:cNvPr id="498" name="文本框 13"/>
          <p:cNvSpPr txBox="1"/>
          <p:nvPr/>
        </p:nvSpPr>
        <p:spPr>
          <a:xfrm>
            <a:off x="735027" y="4164024"/>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499" name="文本框 16"/>
          <p:cNvSpPr txBox="1"/>
          <p:nvPr/>
        </p:nvSpPr>
        <p:spPr>
          <a:xfrm>
            <a:off x="754895" y="7790863"/>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500" name="文本框 17"/>
          <p:cNvSpPr txBox="1"/>
          <p:nvPr/>
        </p:nvSpPr>
        <p:spPr>
          <a:xfrm>
            <a:off x="754896" y="8509331"/>
            <a:ext cx="53340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342900" indent="-342900" algn="l">
              <a:buSzPct val="100000"/>
              <a:buChar char="●"/>
              <a:defRPr>
                <a:solidFill>
                  <a:srgbClr val="2B649C"/>
                </a:solidFill>
                <a:latin typeface="Microsoft YaHei UI Light"/>
                <a:ea typeface="Microsoft YaHei UI Light"/>
                <a:cs typeface="Microsoft YaHei UI Light"/>
                <a:sym typeface="Microsoft YaHei UI Light"/>
              </a:defRPr>
            </a:lvl1pPr>
          </a:lstStyle>
          <a:p>
            <a:pPr/>
            <a:r>
              <a:t>要求这个新的空标签必须是块级元素</a:t>
            </a:r>
          </a:p>
        </p:txBody>
      </p:sp>
      <p:grpSp>
        <p:nvGrpSpPr>
          <p:cNvPr id="503" name="组合 21"/>
          <p:cNvGrpSpPr/>
          <p:nvPr/>
        </p:nvGrpSpPr>
        <p:grpSpPr>
          <a:xfrm>
            <a:off x="718930" y="4991844"/>
            <a:ext cx="170270" cy="590551"/>
            <a:chOff x="0" y="0"/>
            <a:chExt cx="170269" cy="590550"/>
          </a:xfrm>
        </p:grpSpPr>
        <p:sp>
          <p:nvSpPr>
            <p:cNvPr id="501" name="矩形 22"/>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502" name="矩形 2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504" name="文本框 24"/>
          <p:cNvSpPr txBox="1"/>
          <p:nvPr/>
        </p:nvSpPr>
        <p:spPr>
          <a:xfrm>
            <a:off x="1034659" y="5070835"/>
            <a:ext cx="21124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FA1F00"/>
                </a:solidFill>
                <a:latin typeface="Microsoft YaHei UI Light"/>
                <a:ea typeface="Microsoft YaHei UI Light"/>
                <a:cs typeface="Microsoft YaHei UI Light"/>
                <a:sym typeface="Microsoft YaHei UI Light"/>
              </a:defRPr>
            </a:pPr>
            <a:r>
              <a:t>优点</a:t>
            </a:r>
            <a:r>
              <a:t>: </a:t>
            </a:r>
            <a:r>
              <a:t>代码简洁</a:t>
            </a:r>
          </a:p>
        </p:txBody>
      </p:sp>
      <p:grpSp>
        <p:nvGrpSpPr>
          <p:cNvPr id="507" name="组合 25"/>
          <p:cNvGrpSpPr/>
          <p:nvPr/>
        </p:nvGrpSpPr>
        <p:grpSpPr>
          <a:xfrm>
            <a:off x="723981" y="5726410"/>
            <a:ext cx="170270" cy="590551"/>
            <a:chOff x="0" y="0"/>
            <a:chExt cx="170269" cy="590550"/>
          </a:xfrm>
        </p:grpSpPr>
        <p:sp>
          <p:nvSpPr>
            <p:cNvPr id="505" name="矩形 2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506" name="矩形 2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508" name="文本框 28"/>
          <p:cNvSpPr txBox="1"/>
          <p:nvPr/>
        </p:nvSpPr>
        <p:spPr>
          <a:xfrm>
            <a:off x="1039710" y="5805401"/>
            <a:ext cx="36364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rgbClr val="2B649C"/>
                </a:solidFill>
                <a:latin typeface="Microsoft YaHei UI Light"/>
                <a:ea typeface="Microsoft YaHei UI Light"/>
                <a:cs typeface="Microsoft YaHei UI Light"/>
                <a:sym typeface="Microsoft YaHei UI Light"/>
              </a:defRPr>
            </a:pPr>
            <a:r>
              <a:t>缺点</a:t>
            </a:r>
            <a:r>
              <a:t>: </a:t>
            </a:r>
            <a:r>
              <a:t>无法显示溢出的部分</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12" name="成组"/>
          <p:cNvGrpSpPr/>
          <p:nvPr/>
        </p:nvGrpSpPr>
        <p:grpSpPr>
          <a:xfrm>
            <a:off x="0" y="1170676"/>
            <a:ext cx="3809508" cy="945063"/>
            <a:chOff x="0" y="0"/>
            <a:chExt cx="3809507" cy="945061"/>
          </a:xfrm>
        </p:grpSpPr>
        <p:sp>
          <p:nvSpPr>
            <p:cNvPr id="510"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11"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51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514" name="文本框 11"/>
          <p:cNvSpPr txBox="1"/>
          <p:nvPr/>
        </p:nvSpPr>
        <p:spPr>
          <a:xfrm>
            <a:off x="748719" y="2735032"/>
            <a:ext cx="11580153"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清除浮动</a:t>
            </a:r>
            <a:r>
              <a:rPr>
                <a:solidFill>
                  <a:srgbClr val="2B649C"/>
                </a:solidFill>
              </a:rPr>
              <a:t>: :after</a:t>
            </a:r>
            <a:r>
              <a:rPr>
                <a:solidFill>
                  <a:srgbClr val="2B649C"/>
                </a:solidFill>
              </a:rPr>
              <a:t>方式是额外标签法的升级办。也是给父元素添加</a:t>
            </a:r>
            <a:r>
              <a:rPr>
                <a:solidFill>
                  <a:srgbClr val="2B649C"/>
                </a:solidFill>
              </a:rPr>
              <a:t> </a:t>
            </a:r>
          </a:p>
        </p:txBody>
      </p:sp>
      <p:sp>
        <p:nvSpPr>
          <p:cNvPr id="515" name="文本框 13"/>
          <p:cNvSpPr txBox="1"/>
          <p:nvPr/>
        </p:nvSpPr>
        <p:spPr>
          <a:xfrm>
            <a:off x="784811" y="342256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516" name="文本框 16"/>
          <p:cNvSpPr txBox="1"/>
          <p:nvPr/>
        </p:nvSpPr>
        <p:spPr>
          <a:xfrm>
            <a:off x="754895" y="7790863"/>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517" name="文本框 17"/>
          <p:cNvSpPr txBox="1"/>
          <p:nvPr/>
        </p:nvSpPr>
        <p:spPr>
          <a:xfrm>
            <a:off x="754895" y="8509331"/>
            <a:ext cx="866998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优点</a:t>
            </a:r>
            <a:r>
              <a:t>: </a:t>
            </a:r>
            <a:r>
              <a:t>没有增加标签，结构更简单   缺点是</a:t>
            </a:r>
            <a:r>
              <a:t>: </a:t>
            </a:r>
            <a:r>
              <a:t>照顾低版本浏览器</a:t>
            </a:r>
          </a:p>
        </p:txBody>
      </p:sp>
      <p:sp>
        <p:nvSpPr>
          <p:cNvPr id="518" name="矩形 29"/>
          <p:cNvSpPr/>
          <p:nvPr/>
        </p:nvSpPr>
        <p:spPr>
          <a:xfrm>
            <a:off x="784810" y="4245414"/>
            <a:ext cx="10455892" cy="34702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spAutoFit/>
          </a:bodyPr>
          <a:lstStyle/>
          <a:p>
            <a:pPr algn="l">
              <a:defRPr>
                <a:latin typeface="Consolas"/>
                <a:ea typeface="Consolas"/>
                <a:cs typeface="Consolas"/>
                <a:sym typeface="Consolas"/>
              </a:defRPr>
            </a:pPr>
            <a:r>
              <a:t>.clearfix:after</a:t>
            </a:r>
            <a:r>
              <a:t> </a:t>
            </a: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content: </a:t>
            </a:r>
            <a:r>
              <a:t>“”</a:t>
            </a: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display: block;</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height: 0;</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clear: both;</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visibility: hidden;</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p>
          <a:p>
            <a:pPr algn="l">
              <a:defRPr>
                <a:latin typeface="Consolas"/>
                <a:ea typeface="Consolas"/>
                <a:cs typeface="Consolas"/>
                <a:sym typeface="Consolas"/>
              </a:defRPr>
            </a:pPr>
            <a:r>
              <a:t>.clearfix { </a:t>
            </a:r>
            <a:r>
              <a:t>*</a:t>
            </a:r>
            <a:r>
              <a:t>zoom: 1;  /</a:t>
            </a:r>
            <a:r>
              <a:t>* </a:t>
            </a:r>
            <a:r>
              <a:t>IE6</a:t>
            </a:r>
            <a:r>
              <a:rPr>
                <a:latin typeface="微软雅黑 Light"/>
                <a:ea typeface="微软雅黑 Light"/>
                <a:cs typeface="微软雅黑 Light"/>
                <a:sym typeface="微软雅黑 Light"/>
              </a:rPr>
              <a:t>、</a:t>
            </a:r>
            <a:r>
              <a:t>7</a:t>
            </a:r>
            <a:r>
              <a:rPr>
                <a:latin typeface="微软雅黑 Light"/>
                <a:ea typeface="微软雅黑 Light"/>
                <a:cs typeface="微软雅黑 Light"/>
                <a:sym typeface="微软雅黑 Light"/>
              </a:rPr>
              <a:t>专有</a:t>
            </a:r>
            <a:r>
              <a:t> *</a:t>
            </a:r>
            <a:r>
              <a:t>/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22" name="成组"/>
          <p:cNvGrpSpPr/>
          <p:nvPr/>
        </p:nvGrpSpPr>
        <p:grpSpPr>
          <a:xfrm>
            <a:off x="0" y="1170676"/>
            <a:ext cx="3809508" cy="945063"/>
            <a:chOff x="0" y="0"/>
            <a:chExt cx="3809507" cy="945061"/>
          </a:xfrm>
        </p:grpSpPr>
        <p:sp>
          <p:nvSpPr>
            <p:cNvPr id="520"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21"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52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524" name="文本框 11"/>
          <p:cNvSpPr txBox="1"/>
          <p:nvPr/>
        </p:nvSpPr>
        <p:spPr>
          <a:xfrm>
            <a:off x="748719" y="2735032"/>
            <a:ext cx="11580153"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清除浮动</a:t>
            </a:r>
            <a:r>
              <a:rPr>
                <a:solidFill>
                  <a:srgbClr val="2B649C"/>
                </a:solidFill>
              </a:rPr>
              <a:t>: </a:t>
            </a:r>
            <a:r>
              <a:rPr>
                <a:solidFill>
                  <a:srgbClr val="2B649C"/>
                </a:solidFill>
              </a:rPr>
              <a:t>双伪元素清除浮动，给父元素添加</a:t>
            </a:r>
            <a:r>
              <a:rPr>
                <a:solidFill>
                  <a:srgbClr val="2B649C"/>
                </a:solidFill>
              </a:rPr>
              <a:t> </a:t>
            </a:r>
          </a:p>
        </p:txBody>
      </p:sp>
      <p:sp>
        <p:nvSpPr>
          <p:cNvPr id="525" name="文本框 13"/>
          <p:cNvSpPr txBox="1"/>
          <p:nvPr/>
        </p:nvSpPr>
        <p:spPr>
          <a:xfrm>
            <a:off x="784811" y="342256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526" name="文本框 16"/>
          <p:cNvSpPr txBox="1"/>
          <p:nvPr/>
        </p:nvSpPr>
        <p:spPr>
          <a:xfrm>
            <a:off x="754895" y="7790863"/>
            <a:ext cx="8254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说明</a:t>
            </a:r>
            <a:r>
              <a:t>:</a:t>
            </a:r>
          </a:p>
        </p:txBody>
      </p:sp>
      <p:sp>
        <p:nvSpPr>
          <p:cNvPr id="527" name="文本框 17"/>
          <p:cNvSpPr txBox="1"/>
          <p:nvPr/>
        </p:nvSpPr>
        <p:spPr>
          <a:xfrm>
            <a:off x="754895" y="8509331"/>
            <a:ext cx="866998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优点</a:t>
            </a:r>
            <a:r>
              <a:t>: </a:t>
            </a:r>
            <a:r>
              <a:t>没有增加标签，结构更简单   缺点是</a:t>
            </a:r>
            <a:r>
              <a:t>: </a:t>
            </a:r>
            <a:r>
              <a:t>照顾低版本浏览器</a:t>
            </a:r>
          </a:p>
        </p:txBody>
      </p:sp>
      <p:sp>
        <p:nvSpPr>
          <p:cNvPr id="528" name="矩形 29"/>
          <p:cNvSpPr/>
          <p:nvPr/>
        </p:nvSpPr>
        <p:spPr>
          <a:xfrm>
            <a:off x="784810" y="4245414"/>
            <a:ext cx="10455892" cy="31019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spAutoFit/>
          </a:bodyPr>
          <a:lstStyle/>
          <a:p>
            <a:pPr algn="l">
              <a:defRPr>
                <a:latin typeface="Consolas"/>
                <a:ea typeface="Consolas"/>
                <a:cs typeface="Consolas"/>
                <a:sym typeface="Consolas"/>
              </a:defRPr>
            </a:pPr>
            <a:r>
              <a:t>.clearfix:before,.clearfix:after</a:t>
            </a:r>
            <a:r>
              <a:t> </a:t>
            </a: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content: </a:t>
            </a:r>
            <a:r>
              <a:t>“”</a:t>
            </a: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	display: table;</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r>
              <a:t>}</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p>
          <a:p>
            <a:pPr algn="l">
              <a:defRPr>
                <a:latin typeface="Consolas"/>
                <a:ea typeface="Consolas"/>
                <a:cs typeface="Consolas"/>
                <a:sym typeface="Consolas"/>
              </a:defRPr>
            </a:pPr>
            <a:r>
              <a:t>.clearfix:after { clear:both;}</a:t>
            </a:r>
            <a:endParaRPr>
              <a:latin typeface="Helvetica Neue Medium"/>
              <a:ea typeface="Helvetica Neue Medium"/>
              <a:cs typeface="Helvetica Neue Medium"/>
              <a:sym typeface="Helvetica Neue Medium"/>
            </a:endParaRPr>
          </a:p>
          <a:p>
            <a:pPr algn="l">
              <a:defRPr>
                <a:latin typeface="Consolas"/>
                <a:ea typeface="Consolas"/>
                <a:cs typeface="Consolas"/>
                <a:sym typeface="Consolas"/>
              </a:defRPr>
            </a:pPr>
          </a:p>
          <a:p>
            <a:pPr algn="l">
              <a:defRPr>
                <a:latin typeface="Consolas"/>
                <a:ea typeface="Consolas"/>
                <a:cs typeface="Consolas"/>
                <a:sym typeface="Consolas"/>
              </a:defRPr>
            </a:pPr>
            <a:r>
              <a:t>.clearfix { </a:t>
            </a:r>
            <a:r>
              <a:t>*</a:t>
            </a:r>
            <a:r>
              <a:t>zoom: 1;  /</a:t>
            </a:r>
            <a:r>
              <a:t>* </a:t>
            </a:r>
            <a:r>
              <a:t>IE6</a:t>
            </a:r>
            <a:r>
              <a:rPr>
                <a:latin typeface="微软雅黑 Light"/>
                <a:ea typeface="微软雅黑 Light"/>
                <a:cs typeface="微软雅黑 Light"/>
                <a:sym typeface="微软雅黑 Light"/>
              </a:rPr>
              <a:t>、</a:t>
            </a:r>
            <a:r>
              <a:t>7</a:t>
            </a:r>
            <a:r>
              <a:rPr>
                <a:latin typeface="微软雅黑 Light"/>
                <a:ea typeface="微软雅黑 Light"/>
                <a:cs typeface="微软雅黑 Light"/>
                <a:sym typeface="微软雅黑 Light"/>
              </a:rPr>
              <a:t>专有</a:t>
            </a:r>
            <a:r>
              <a:t> *</a:t>
            </a:r>
            <a:r>
              <a:t>/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32" name="成组"/>
          <p:cNvGrpSpPr/>
          <p:nvPr/>
        </p:nvGrpSpPr>
        <p:grpSpPr>
          <a:xfrm>
            <a:off x="0" y="1170676"/>
            <a:ext cx="3809508" cy="945063"/>
            <a:chOff x="0" y="0"/>
            <a:chExt cx="3809507" cy="945061"/>
          </a:xfrm>
        </p:grpSpPr>
        <p:sp>
          <p:nvSpPr>
            <p:cNvPr id="530"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31"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53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小结</a:t>
            </a:r>
          </a:p>
        </p:txBody>
      </p:sp>
      <p:sp>
        <p:nvSpPr>
          <p:cNvPr id="534" name="文本框 6"/>
          <p:cNvSpPr txBox="1"/>
          <p:nvPr/>
        </p:nvSpPr>
        <p:spPr>
          <a:xfrm>
            <a:off x="769134" y="2776985"/>
            <a:ext cx="26542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为什么要清除浮动</a:t>
            </a:r>
            <a:r>
              <a:t>:</a:t>
            </a:r>
          </a:p>
        </p:txBody>
      </p:sp>
      <p:grpSp>
        <p:nvGrpSpPr>
          <p:cNvPr id="537" name="组合 7"/>
          <p:cNvGrpSpPr/>
          <p:nvPr/>
        </p:nvGrpSpPr>
        <p:grpSpPr>
          <a:xfrm>
            <a:off x="787763" y="3594887"/>
            <a:ext cx="170270" cy="590551"/>
            <a:chOff x="0" y="0"/>
            <a:chExt cx="170269" cy="590550"/>
          </a:xfrm>
        </p:grpSpPr>
        <p:sp>
          <p:nvSpPr>
            <p:cNvPr id="535" name="矩形 8"/>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536" name="矩形 9"/>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538" name="文本框 10"/>
          <p:cNvSpPr txBox="1"/>
          <p:nvPr/>
        </p:nvSpPr>
        <p:spPr>
          <a:xfrm>
            <a:off x="1103493" y="3652663"/>
            <a:ext cx="1638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父级没高度</a:t>
            </a:r>
          </a:p>
        </p:txBody>
      </p:sp>
      <p:grpSp>
        <p:nvGrpSpPr>
          <p:cNvPr id="541" name="组合 11"/>
          <p:cNvGrpSpPr/>
          <p:nvPr/>
        </p:nvGrpSpPr>
        <p:grpSpPr>
          <a:xfrm>
            <a:off x="787763" y="4314968"/>
            <a:ext cx="170270" cy="590551"/>
            <a:chOff x="0" y="0"/>
            <a:chExt cx="170269" cy="590550"/>
          </a:xfrm>
        </p:grpSpPr>
        <p:sp>
          <p:nvSpPr>
            <p:cNvPr id="539" name="矩形 12"/>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540" name="矩形 13"/>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542" name="文本框 14"/>
          <p:cNvSpPr txBox="1"/>
          <p:nvPr/>
        </p:nvSpPr>
        <p:spPr>
          <a:xfrm>
            <a:off x="1103493" y="4393958"/>
            <a:ext cx="1943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A1F00"/>
                </a:solidFill>
                <a:latin typeface="Microsoft YaHei UI Light"/>
                <a:ea typeface="Microsoft YaHei UI Light"/>
                <a:cs typeface="Microsoft YaHei UI Light"/>
                <a:sym typeface="Microsoft YaHei UI Light"/>
              </a:defRPr>
            </a:lvl1pPr>
          </a:lstStyle>
          <a:p>
            <a:pPr/>
            <a:r>
              <a:t>子盒子浮动了</a:t>
            </a:r>
          </a:p>
        </p:txBody>
      </p:sp>
      <p:grpSp>
        <p:nvGrpSpPr>
          <p:cNvPr id="545" name="组合 15"/>
          <p:cNvGrpSpPr/>
          <p:nvPr/>
        </p:nvGrpSpPr>
        <p:grpSpPr>
          <a:xfrm>
            <a:off x="792814" y="5049534"/>
            <a:ext cx="170270" cy="590551"/>
            <a:chOff x="0" y="0"/>
            <a:chExt cx="170269" cy="590550"/>
          </a:xfrm>
        </p:grpSpPr>
        <p:sp>
          <p:nvSpPr>
            <p:cNvPr id="543" name="矩形 16"/>
            <p:cNvSpPr/>
            <p:nvPr/>
          </p:nvSpPr>
          <p:spPr>
            <a:xfrm>
              <a:off x="-1" y="-1"/>
              <a:ext cx="170271" cy="388308"/>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544" name="矩形 17"/>
            <p:cNvSpPr/>
            <p:nvPr/>
          </p:nvSpPr>
          <p:spPr>
            <a:xfrm>
              <a:off x="-1" y="444935"/>
              <a:ext cx="170271" cy="145616"/>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546" name="文本框 18"/>
          <p:cNvSpPr txBox="1"/>
          <p:nvPr/>
        </p:nvSpPr>
        <p:spPr>
          <a:xfrm>
            <a:off x="1108543" y="5128524"/>
            <a:ext cx="5295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影响下面布局了，我们就应该清除浮动</a:t>
            </a:r>
          </a:p>
        </p:txBody>
      </p:sp>
      <p:graphicFrame>
        <p:nvGraphicFramePr>
          <p:cNvPr id="547" name="表格 19"/>
          <p:cNvGraphicFramePr/>
          <p:nvPr/>
        </p:nvGraphicFramePr>
        <p:xfrm>
          <a:off x="769132" y="5971857"/>
          <a:ext cx="11493908" cy="1854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65839"/>
                <a:gridCol w="3315500"/>
                <a:gridCol w="5112567"/>
              </a:tblGrid>
              <a:tr h="370840">
                <a:tc>
                  <a:txBody>
                    <a:bodyPr/>
                    <a:lstStyle/>
                    <a:p>
                      <a:pPr>
                        <a:defRPr sz="1800"/>
                      </a:pPr>
                      <a:r>
                        <a:rPr b="1" sz="2400">
                          <a:solidFill>
                            <a:srgbClr val="4B4A48"/>
                          </a:solidFill>
                          <a:sym typeface="Helvetica"/>
                        </a:rPr>
                        <a:t>清除浮动的方式</a:t>
                      </a:r>
                    </a:p>
                  </a:txBody>
                  <a:tcPr marL="45720" marR="45720" marT="45720" marB="45720" anchor="t" anchorCtr="0" horzOverflow="overflow">
                    <a:solidFill>
                      <a:srgbClr val="E6F0FF"/>
                    </a:solidFill>
                  </a:tcPr>
                </a:tc>
                <a:tc>
                  <a:txBody>
                    <a:bodyPr/>
                    <a:lstStyle/>
                    <a:p>
                      <a:pPr>
                        <a:defRPr sz="1800"/>
                      </a:pPr>
                      <a:r>
                        <a:rPr b="1" sz="2400">
                          <a:sym typeface="Helvetica"/>
                        </a:rPr>
                        <a:t>优点</a:t>
                      </a:r>
                    </a:p>
                  </a:txBody>
                  <a:tcPr marL="45720" marR="45720" marT="45720" marB="45720" anchor="t" anchorCtr="0" horzOverflow="overflow">
                    <a:solidFill>
                      <a:srgbClr val="E6F0FF"/>
                    </a:solidFill>
                  </a:tcPr>
                </a:tc>
                <a:tc>
                  <a:txBody>
                    <a:bodyPr/>
                    <a:lstStyle/>
                    <a:p>
                      <a:pPr>
                        <a:defRPr b="1" sz="2400">
                          <a:sym typeface="Helvetica"/>
                        </a:defRPr>
                      </a:pPr>
                    </a:p>
                  </a:txBody>
                  <a:tcPr marL="45720" marR="45720" marT="45720" marB="45720" anchor="t" anchorCtr="0" horzOverflow="overflow">
                    <a:solidFill>
                      <a:srgbClr val="E6F0FF"/>
                    </a:solidFill>
                  </a:tcPr>
                </a:tc>
              </a:tr>
              <a:tr h="370840">
                <a:tc>
                  <a:txBody>
                    <a:bodyPr/>
                    <a:lstStyle/>
                    <a:p>
                      <a:pPr>
                        <a:defRPr sz="2400">
                          <a:solidFill>
                            <a:srgbClr val="4B4A48"/>
                          </a:solidFill>
                          <a:sym typeface="Helvetica"/>
                        </a:defRPr>
                      </a:pPr>
                      <a:r>
                        <a:t>额外标签法</a:t>
                      </a:r>
                      <a:r>
                        <a:t>(</a:t>
                      </a:r>
                      <a:r>
                        <a:t>隔墙法</a:t>
                      </a:r>
                      <a:r>
                        <a:t>)</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通俗易懂，书写方便</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添加许多无意义的标签，结构化较差</a:t>
                      </a:r>
                    </a:p>
                  </a:txBody>
                  <a:tcPr marL="45720" marR="45720" marT="45720" marB="45720" anchor="t" anchorCtr="0" horzOverflow="overflow">
                    <a:solidFill>
                      <a:srgbClr val="E6F0FF"/>
                    </a:solidFill>
                  </a:tcPr>
                </a:tc>
              </a:tr>
              <a:tr h="370840">
                <a:tc>
                  <a:txBody>
                    <a:bodyPr/>
                    <a:lstStyle/>
                    <a:p>
                      <a:pPr>
                        <a:defRPr sz="2400">
                          <a:solidFill>
                            <a:srgbClr val="4B4A48"/>
                          </a:solidFill>
                          <a:sym typeface="Helvetica"/>
                        </a:defRPr>
                      </a:pPr>
                      <a:r>
                        <a:t>父元素</a:t>
                      </a:r>
                      <a:r>
                        <a:t>overflow</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书写简单</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溢出隐藏</a:t>
                      </a:r>
                    </a:p>
                  </a:txBody>
                  <a:tcPr marL="45720" marR="45720" marT="45720" marB="45720" anchor="t" anchorCtr="0" horzOverflow="overflow">
                    <a:solidFill>
                      <a:srgbClr val="E6F0FF"/>
                    </a:solidFill>
                  </a:tcPr>
                </a:tc>
              </a:tr>
              <a:tr h="370840">
                <a:tc>
                  <a:txBody>
                    <a:bodyPr/>
                    <a:lstStyle/>
                    <a:p>
                      <a:pPr>
                        <a:defRPr sz="2400">
                          <a:solidFill>
                            <a:srgbClr val="4B4A48"/>
                          </a:solidFill>
                          <a:sym typeface="Helvetica"/>
                        </a:defRPr>
                      </a:pPr>
                      <a:r>
                        <a:t>Aftef</a:t>
                      </a:r>
                      <a:r>
                        <a:t>伪元素</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结构语义化正确</a:t>
                      </a:r>
                    </a:p>
                  </a:txBody>
                  <a:tcPr marL="45720" marR="45720" marT="45720" marB="45720" anchor="t" anchorCtr="0" horzOverflow="overflow">
                    <a:solidFill>
                      <a:srgbClr val="E6F0FF"/>
                    </a:solidFill>
                  </a:tcPr>
                </a:tc>
                <a:tc>
                  <a:txBody>
                    <a:bodyPr/>
                    <a:lstStyle/>
                    <a:p>
                      <a:pPr>
                        <a:defRPr sz="2400">
                          <a:solidFill>
                            <a:srgbClr val="4B4A48"/>
                          </a:solidFill>
                          <a:sym typeface="Helvetica"/>
                        </a:defRPr>
                      </a:pPr>
                      <a:r>
                        <a:t>Ie</a:t>
                      </a:r>
                      <a:r>
                        <a:t>不支持</a:t>
                      </a:r>
                      <a:r>
                        <a:t>:after,</a:t>
                      </a:r>
                      <a:r>
                        <a:t>兼容性问题</a:t>
                      </a:r>
                    </a:p>
                  </a:txBody>
                  <a:tcPr marL="45720" marR="45720" marT="45720" marB="45720" anchor="t" anchorCtr="0" horzOverflow="overflow">
                    <a:solidFill>
                      <a:srgbClr val="E6F0FF"/>
                    </a:solidFill>
                  </a:tcPr>
                </a:tc>
              </a:tr>
              <a:tr h="370840">
                <a:tc>
                  <a:txBody>
                    <a:bodyPr/>
                    <a:lstStyle/>
                    <a:p>
                      <a:pPr>
                        <a:defRPr sz="1800"/>
                      </a:pPr>
                      <a:r>
                        <a:rPr sz="2400">
                          <a:solidFill>
                            <a:srgbClr val="4B4A48"/>
                          </a:solidFill>
                          <a:sym typeface="Helvetica"/>
                        </a:rPr>
                        <a:t>父级双伪元素</a:t>
                      </a:r>
                    </a:p>
                  </a:txBody>
                  <a:tcPr marL="45720" marR="45720" marT="45720" marB="45720" anchor="t" anchorCtr="0" horzOverflow="overflow">
                    <a:solidFill>
                      <a:srgbClr val="E6F0FF"/>
                    </a:solidFill>
                  </a:tcPr>
                </a:tc>
                <a:tc>
                  <a:txBody>
                    <a:bodyPr/>
                    <a:lstStyle/>
                    <a:p>
                      <a:pPr>
                        <a:defRPr sz="1800"/>
                      </a:pPr>
                      <a:r>
                        <a:rPr sz="2400">
                          <a:solidFill>
                            <a:srgbClr val="4B4A48"/>
                          </a:solidFill>
                          <a:sym typeface="Helvetica"/>
                        </a:rPr>
                        <a:t>结构语义正确</a:t>
                      </a:r>
                    </a:p>
                  </a:txBody>
                  <a:tcPr marL="45720" marR="45720" marT="45720" marB="45720" anchor="t" anchorCtr="0" horzOverflow="overflow">
                    <a:solidFill>
                      <a:srgbClr val="E6F0FF"/>
                    </a:solidFill>
                  </a:tcPr>
                </a:tc>
                <a:tc>
                  <a:txBody>
                    <a:bodyPr/>
                    <a:lstStyle/>
                    <a:p>
                      <a:pPr>
                        <a:defRPr sz="2400">
                          <a:solidFill>
                            <a:srgbClr val="4B4A48"/>
                          </a:solidFill>
                          <a:sym typeface="Helvetica"/>
                        </a:defRPr>
                      </a:pPr>
                      <a:r>
                        <a:t>Ie</a:t>
                      </a:r>
                      <a:r>
                        <a:t>不支持</a:t>
                      </a:r>
                      <a:r>
                        <a:t>:after,</a:t>
                      </a:r>
                      <a:r>
                        <a:t>兼容性问题</a:t>
                      </a:r>
                    </a:p>
                  </a:txBody>
                  <a:tcPr marL="45720" marR="45720" marT="45720" marB="45720" anchor="t" anchorCtr="0" horzOverflow="overflow">
                    <a:solidFill>
                      <a:srgbClr val="E6F0FF"/>
                    </a:solidFill>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49" name="图片 1" descr="图片 1"/>
          <p:cNvPicPr>
            <a:picLocks noChangeAspect="1"/>
          </p:cNvPicPr>
          <p:nvPr/>
        </p:nvPicPr>
        <p:blipFill>
          <a:blip r:embed="rId2">
            <a:extLst/>
          </a:blip>
          <a:stretch>
            <a:fillRect/>
          </a:stretch>
        </p:blipFill>
        <p:spPr>
          <a:xfrm>
            <a:off x="-453" y="-3"/>
            <a:ext cx="13005707" cy="975360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7" name="成组"/>
          <p:cNvGrpSpPr/>
          <p:nvPr/>
        </p:nvGrpSpPr>
        <p:grpSpPr>
          <a:xfrm>
            <a:off x="0" y="1170676"/>
            <a:ext cx="3809508" cy="945063"/>
            <a:chOff x="0" y="0"/>
            <a:chExt cx="3809507" cy="945061"/>
          </a:xfrm>
        </p:grpSpPr>
        <p:sp>
          <p:nvSpPr>
            <p:cNvPr id="135"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6"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3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139" name="文本框 13"/>
          <p:cNvSpPr txBox="1"/>
          <p:nvPr/>
        </p:nvSpPr>
        <p:spPr>
          <a:xfrm>
            <a:off x="669751" y="2890046"/>
            <a:ext cx="1166529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50000"/>
              </a:lnSpc>
              <a:defRPr>
                <a:solidFill>
                  <a:srgbClr val="2B649C"/>
                </a:solidFill>
                <a:latin typeface="微软雅黑 Light"/>
                <a:ea typeface="微软雅黑 Light"/>
                <a:cs typeface="微软雅黑 Light"/>
                <a:sym typeface="微软雅黑 Light"/>
              </a:defRPr>
            </a:lvl1pPr>
          </a:lstStyle>
          <a:p>
            <a:pPr/>
            <a:r>
              <a:t>下面这幅图是小米官网下面的一部分网页，那么下图中的播放按钮和红框部分可以使用标准流布局或者浮动来实现吗？还记得我们说过的 两个元素叠在一起用什么呢？接下来我们一起学习一下吧！！！</a:t>
            </a:r>
          </a:p>
        </p:txBody>
      </p:sp>
      <p:pic>
        <p:nvPicPr>
          <p:cNvPr id="140" name="图像" descr="图像"/>
          <p:cNvPicPr>
            <a:picLocks noChangeAspect="1"/>
          </p:cNvPicPr>
          <p:nvPr/>
        </p:nvPicPr>
        <p:blipFill>
          <a:blip r:embed="rId2">
            <a:extLst/>
          </a:blip>
          <a:stretch>
            <a:fillRect/>
          </a:stretch>
        </p:blipFill>
        <p:spPr>
          <a:xfrm>
            <a:off x="408648" y="5361201"/>
            <a:ext cx="7683501" cy="2273301"/>
          </a:xfrm>
          <a:prstGeom prst="rect">
            <a:avLst/>
          </a:prstGeom>
          <a:ln w="12700">
            <a:miter lim="400000"/>
          </a:ln>
        </p:spPr>
      </p:pic>
      <p:pic>
        <p:nvPicPr>
          <p:cNvPr id="141" name="图像" descr="图像"/>
          <p:cNvPicPr>
            <a:picLocks noChangeAspect="1"/>
          </p:cNvPicPr>
          <p:nvPr/>
        </p:nvPicPr>
        <p:blipFill>
          <a:blip r:embed="rId3">
            <a:extLst/>
          </a:blip>
          <a:stretch>
            <a:fillRect/>
          </a:stretch>
        </p:blipFill>
        <p:spPr>
          <a:xfrm>
            <a:off x="8389722" y="4653826"/>
            <a:ext cx="3693288" cy="447929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5" name="成组"/>
          <p:cNvGrpSpPr/>
          <p:nvPr/>
        </p:nvGrpSpPr>
        <p:grpSpPr>
          <a:xfrm>
            <a:off x="0" y="1170676"/>
            <a:ext cx="3809508" cy="945063"/>
            <a:chOff x="0" y="0"/>
            <a:chExt cx="3809507" cy="945061"/>
          </a:xfrm>
        </p:grpSpPr>
        <p:sp>
          <p:nvSpPr>
            <p:cNvPr id="143"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44"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4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47" name="文本框 7"/>
          <p:cNvSpPr txBox="1"/>
          <p:nvPr/>
        </p:nvSpPr>
        <p:spPr>
          <a:xfrm>
            <a:off x="784811" y="2807791"/>
            <a:ext cx="11478229"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rPr>
                <a:solidFill>
                  <a:srgbClr val="FF2600"/>
                </a:solidFill>
              </a:rPr>
              <a:t>定位</a:t>
            </a:r>
            <a:r>
              <a:rPr>
                <a:solidFill>
                  <a:srgbClr val="2B649C"/>
                </a:solidFill>
              </a:rPr>
              <a:t>: 将盒子定在某一个位置，所以定位也是在摆放盒子，按照定位的方式移动盒子</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定位 = 定位模式 + 偏移 </a:t>
            </a:r>
          </a:p>
          <a:p>
            <a:pPr algn="l">
              <a:lnSpc>
                <a:spcPct val="150000"/>
              </a:lnSpc>
              <a:defRPr>
                <a:solidFill>
                  <a:srgbClr val="2B649C"/>
                </a:solidFill>
                <a:latin typeface="微软雅黑 Light"/>
                <a:ea typeface="微软雅黑 Light"/>
                <a:cs typeface="微软雅黑 Light"/>
                <a:sym typeface="微软雅黑 Light"/>
              </a:defRPr>
            </a:pPr>
            <a:r>
              <a:t>定位模式用于指定一个元素在文档中的定位方式。偏移则决定了该元素的最终位置</a:t>
            </a:r>
          </a:p>
        </p:txBody>
      </p:sp>
      <p:sp>
        <p:nvSpPr>
          <p:cNvPr id="148" name="文本框 20"/>
          <p:cNvSpPr txBox="1"/>
          <p:nvPr/>
        </p:nvSpPr>
        <p:spPr>
          <a:xfrm>
            <a:off x="827839" y="4616449"/>
            <a:ext cx="578688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定位模式: 定位模式决定了元素的定位方式</a:t>
            </a:r>
          </a:p>
        </p:txBody>
      </p:sp>
      <p:graphicFrame>
        <p:nvGraphicFramePr>
          <p:cNvPr id="149" name="表格 3"/>
          <p:cNvGraphicFramePr/>
          <p:nvPr/>
        </p:nvGraphicFramePr>
        <p:xfrm>
          <a:off x="1105000" y="5472628"/>
          <a:ext cx="10837851" cy="315558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8925"/>
                <a:gridCol w="5418925"/>
              </a:tblGrid>
              <a:tr h="525930">
                <a:tc>
                  <a:txBody>
                    <a:bodyPr/>
                    <a:lstStyle/>
                    <a:p>
                      <a:pPr algn="l">
                        <a:defRPr sz="1800"/>
                      </a:pPr>
                      <a:r>
                        <a:rPr b="1" sz="2400">
                          <a:sym typeface="Helvetica"/>
                        </a:rPr>
                        <a:t>值</a:t>
                      </a:r>
                    </a:p>
                  </a:txBody>
                  <a:tcPr marL="45720" marR="45720" marT="45720" marB="45720" anchor="t" anchorCtr="0" horzOverflow="overflow"/>
                </a:tc>
                <a:tc>
                  <a:txBody>
                    <a:bodyPr/>
                    <a:lstStyle/>
                    <a:p>
                      <a:pPr algn="l">
                        <a:defRPr sz="1800"/>
                      </a:pPr>
                      <a:r>
                        <a:rPr b="1" sz="2400">
                          <a:sym typeface="Helvetica"/>
                        </a:rPr>
                        <a:t>语义</a:t>
                      </a:r>
                    </a:p>
                  </a:txBody>
                  <a:tcPr marL="45720" marR="45720" marT="45720" marB="45720" anchor="t" anchorCtr="0" horzOverflow="overflow"/>
                </a:tc>
              </a:tr>
              <a:tr h="525930">
                <a:tc>
                  <a:txBody>
                    <a:bodyPr/>
                    <a:lstStyle/>
                    <a:p>
                      <a:pPr algn="l">
                        <a:defRPr sz="1800"/>
                      </a:pPr>
                      <a:r>
                        <a:rPr sz="2400">
                          <a:sym typeface="Helvetica"/>
                        </a:rPr>
                        <a:t>static</a:t>
                      </a:r>
                    </a:p>
                  </a:txBody>
                  <a:tcPr marL="45720" marR="45720" marT="45720" marB="45720" anchor="t" anchorCtr="0" horzOverflow="overflow"/>
                </a:tc>
                <a:tc>
                  <a:txBody>
                    <a:bodyPr/>
                    <a:lstStyle/>
                    <a:p>
                      <a:pPr algn="l">
                        <a:defRPr sz="1800"/>
                      </a:pPr>
                      <a:r>
                        <a:rPr sz="2400">
                          <a:sym typeface="Helvetica"/>
                        </a:rPr>
                        <a:t>静态定位</a:t>
                      </a:r>
                    </a:p>
                  </a:txBody>
                  <a:tcPr marL="45720" marR="45720" marT="45720" marB="45720" anchor="t" anchorCtr="0" horzOverflow="overflow"/>
                </a:tc>
              </a:tr>
              <a:tr h="525930">
                <a:tc>
                  <a:txBody>
                    <a:bodyPr/>
                    <a:lstStyle/>
                    <a:p>
                      <a:pPr algn="l">
                        <a:defRPr sz="1800"/>
                      </a:pPr>
                      <a:r>
                        <a:rPr sz="2400">
                          <a:sym typeface="Helvetica"/>
                        </a:rPr>
                        <a:t>relative</a:t>
                      </a:r>
                    </a:p>
                  </a:txBody>
                  <a:tcPr marL="45720" marR="45720" marT="45720" marB="45720" anchor="t" anchorCtr="0" horzOverflow="overflow"/>
                </a:tc>
                <a:tc>
                  <a:txBody>
                    <a:bodyPr/>
                    <a:lstStyle/>
                    <a:p>
                      <a:pPr algn="l">
                        <a:defRPr sz="1800"/>
                      </a:pPr>
                      <a:r>
                        <a:rPr sz="2400">
                          <a:sym typeface="Helvetica"/>
                        </a:rPr>
                        <a:t>相对定位</a:t>
                      </a:r>
                    </a:p>
                  </a:txBody>
                  <a:tcPr marL="45720" marR="45720" marT="45720" marB="45720" anchor="t" anchorCtr="0" horzOverflow="overflow"/>
                </a:tc>
              </a:tr>
              <a:tr h="525930">
                <a:tc>
                  <a:txBody>
                    <a:bodyPr/>
                    <a:lstStyle/>
                    <a:p>
                      <a:pPr algn="l">
                        <a:defRPr sz="1800"/>
                      </a:pPr>
                      <a:r>
                        <a:rPr sz="2400">
                          <a:sym typeface="Helvetica"/>
                        </a:rPr>
                        <a:t>absolute</a:t>
                      </a:r>
                    </a:p>
                  </a:txBody>
                  <a:tcPr marL="45720" marR="45720" marT="45720" marB="45720" anchor="t" anchorCtr="0" horzOverflow="overflow"/>
                </a:tc>
                <a:tc>
                  <a:txBody>
                    <a:bodyPr/>
                    <a:lstStyle/>
                    <a:p>
                      <a:pPr algn="l">
                        <a:defRPr sz="1800"/>
                      </a:pPr>
                      <a:r>
                        <a:rPr sz="2400">
                          <a:sym typeface="Helvetica"/>
                        </a:rPr>
                        <a:t>绝对定位</a:t>
                      </a:r>
                    </a:p>
                  </a:txBody>
                  <a:tcPr marL="45720" marR="45720" marT="45720" marB="45720" anchor="t" anchorCtr="0" horzOverflow="overflow"/>
                </a:tc>
              </a:tr>
              <a:tr h="525930">
                <a:tc>
                  <a:txBody>
                    <a:bodyPr/>
                    <a:lstStyle/>
                    <a:p>
                      <a:pPr algn="l">
                        <a:defRPr sz="1800"/>
                      </a:pPr>
                      <a:r>
                        <a:rPr sz="2400">
                          <a:sym typeface="Helvetica"/>
                        </a:rPr>
                        <a:t>fixed</a:t>
                      </a:r>
                    </a:p>
                  </a:txBody>
                  <a:tcPr marL="45720" marR="45720" marT="45720" marB="45720" anchor="t" anchorCtr="0" horzOverflow="overflow"/>
                </a:tc>
                <a:tc>
                  <a:txBody>
                    <a:bodyPr/>
                    <a:lstStyle/>
                    <a:p>
                      <a:pPr algn="l">
                        <a:defRPr sz="1800"/>
                      </a:pPr>
                      <a:r>
                        <a:rPr sz="2400">
                          <a:sym typeface="Helvetica"/>
                        </a:rPr>
                        <a:t>固定定位</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成组"/>
          <p:cNvGrpSpPr/>
          <p:nvPr/>
        </p:nvGrpSpPr>
        <p:grpSpPr>
          <a:xfrm>
            <a:off x="0" y="1170676"/>
            <a:ext cx="3809508" cy="945063"/>
            <a:chOff x="0" y="0"/>
            <a:chExt cx="3809507" cy="945061"/>
          </a:xfrm>
        </p:grpSpPr>
        <p:sp>
          <p:nvSpPr>
            <p:cNvPr id="151"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52"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5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55" name="文本框 7"/>
          <p:cNvSpPr txBox="1"/>
          <p:nvPr/>
        </p:nvSpPr>
        <p:spPr>
          <a:xfrm>
            <a:off x="784811" y="2807791"/>
            <a:ext cx="11478229"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rPr>
                <a:solidFill>
                  <a:srgbClr val="FF2600"/>
                </a:solidFill>
              </a:rPr>
              <a:t>定位</a:t>
            </a:r>
            <a:r>
              <a:rPr>
                <a:solidFill>
                  <a:srgbClr val="2B649C"/>
                </a:solidFill>
              </a:rPr>
              <a:t>: 将盒子定在某一个位置，所以定位也是在摆放盒子，按照定位的方式移动盒子</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定位 = 定位模式 + 偏移 </a:t>
            </a:r>
          </a:p>
          <a:p>
            <a:pPr algn="l">
              <a:lnSpc>
                <a:spcPct val="150000"/>
              </a:lnSpc>
              <a:defRPr>
                <a:solidFill>
                  <a:srgbClr val="2B649C"/>
                </a:solidFill>
                <a:latin typeface="微软雅黑 Light"/>
                <a:ea typeface="微软雅黑 Light"/>
                <a:cs typeface="微软雅黑 Light"/>
                <a:sym typeface="微软雅黑 Light"/>
              </a:defRPr>
            </a:pPr>
            <a:r>
              <a:t>定位模式用于指定一个元素在文档中的定位方式。偏移则决定了该元素的最终位置</a:t>
            </a:r>
          </a:p>
        </p:txBody>
      </p:sp>
      <p:sp>
        <p:nvSpPr>
          <p:cNvPr id="156" name="文本框 20"/>
          <p:cNvSpPr txBox="1"/>
          <p:nvPr/>
        </p:nvSpPr>
        <p:spPr>
          <a:xfrm>
            <a:off x="827839" y="4616450"/>
            <a:ext cx="487248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边偏移: 定位的盒子移动到最终位置</a:t>
            </a:r>
          </a:p>
        </p:txBody>
      </p:sp>
      <p:graphicFrame>
        <p:nvGraphicFramePr>
          <p:cNvPr id="157" name="表格 3"/>
          <p:cNvGraphicFramePr/>
          <p:nvPr/>
        </p:nvGraphicFramePr>
        <p:xfrm>
          <a:off x="1071581" y="5783681"/>
          <a:ext cx="10542257" cy="26543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55330"/>
                <a:gridCol w="2508380"/>
                <a:gridCol w="6165845"/>
              </a:tblGrid>
              <a:tr h="528320">
                <a:tc>
                  <a:txBody>
                    <a:bodyPr/>
                    <a:lstStyle/>
                    <a:p>
                      <a:pPr algn="l">
                        <a:defRPr sz="1800"/>
                      </a:pPr>
                      <a:r>
                        <a:rPr b="1" sz="2000">
                          <a:sym typeface="Helvetica"/>
                        </a:rPr>
                        <a:t>值</a:t>
                      </a:r>
                    </a:p>
                  </a:txBody>
                  <a:tcPr marL="45720" marR="45720" marT="45720" marB="45720" anchor="t" anchorCtr="0" horzOverflow="overflow"/>
                </a:tc>
                <a:tc>
                  <a:txBody>
                    <a:bodyPr/>
                    <a:lstStyle/>
                    <a:p>
                      <a:pPr algn="l">
                        <a:defRPr sz="1800"/>
                      </a:pPr>
                      <a:r>
                        <a:rPr b="1" sz="2000">
                          <a:sym typeface="Helvetica"/>
                        </a:rPr>
                        <a:t>示例</a:t>
                      </a:r>
                    </a:p>
                  </a:txBody>
                  <a:tcPr marL="45720" marR="45720" marT="45720" marB="45720" anchor="t" anchorCtr="0" horzOverflow="overflow"/>
                </a:tc>
                <a:tc>
                  <a:txBody>
                    <a:bodyPr/>
                    <a:lstStyle/>
                    <a:p>
                      <a:pPr algn="l">
                        <a:defRPr sz="1800"/>
                      </a:pPr>
                      <a:r>
                        <a:rPr b="1" sz="2000">
                          <a:sym typeface="Helvetica"/>
                        </a:rPr>
                        <a:t>描述</a:t>
                      </a:r>
                    </a:p>
                  </a:txBody>
                  <a:tcPr marL="45720" marR="45720" marT="45720" marB="45720" anchor="t" anchorCtr="0" horzOverflow="overflow"/>
                </a:tc>
              </a:tr>
              <a:tr h="528320">
                <a:tc>
                  <a:txBody>
                    <a:bodyPr/>
                    <a:lstStyle/>
                    <a:p>
                      <a:pPr algn="l">
                        <a:defRPr sz="1800"/>
                      </a:pPr>
                      <a:r>
                        <a:rPr sz="2000">
                          <a:sym typeface="Helvetica"/>
                        </a:rPr>
                        <a:t>top</a:t>
                      </a:r>
                    </a:p>
                  </a:txBody>
                  <a:tcPr marL="45720" marR="45720" marT="45720" marB="45720" anchor="t" anchorCtr="0" horzOverflow="overflow">
                    <a:solidFill>
                      <a:srgbClr val="DDDDDD"/>
                    </a:solidFill>
                  </a:tcPr>
                </a:tc>
                <a:tc>
                  <a:txBody>
                    <a:bodyPr/>
                    <a:lstStyle/>
                    <a:p>
                      <a:pPr algn="l">
                        <a:defRPr sz="1800"/>
                      </a:pPr>
                      <a:r>
                        <a:rPr sz="2000">
                          <a:sym typeface="Helvetica"/>
                        </a:rPr>
                        <a:t>top: 80px</a:t>
                      </a:r>
                    </a:p>
                  </a:txBody>
                  <a:tcPr marL="45720" marR="45720" marT="45720" marB="45720" anchor="t" anchorCtr="0" horzOverflow="overflow">
                    <a:solidFill>
                      <a:srgbClr val="DDDDDD"/>
                    </a:solidFill>
                  </a:tcPr>
                </a:tc>
                <a:tc>
                  <a:txBody>
                    <a:bodyPr/>
                    <a:lstStyle/>
                    <a:p>
                      <a:pPr algn="l">
                        <a:defRPr sz="1800"/>
                      </a:pPr>
                      <a:r>
                        <a:rPr sz="2000">
                          <a:sym typeface="Helvetica"/>
                        </a:rPr>
                        <a:t>顶端偏移，定义元素相对于其父元素的上边线的距离</a:t>
                      </a:r>
                    </a:p>
                  </a:txBody>
                  <a:tcPr marL="45720" marR="45720" marT="45720" marB="45720" anchor="t" anchorCtr="0" horzOverflow="overflow">
                    <a:solidFill>
                      <a:srgbClr val="DDDDDD"/>
                    </a:solidFill>
                  </a:tcPr>
                </a:tc>
              </a:tr>
              <a:tr h="528320">
                <a:tc>
                  <a:txBody>
                    <a:bodyPr/>
                    <a:lstStyle/>
                    <a:p>
                      <a:pPr algn="l">
                        <a:defRPr sz="1800"/>
                      </a:pPr>
                      <a:r>
                        <a:rPr sz="2000">
                          <a:sym typeface="Helvetica"/>
                        </a:rPr>
                        <a:t>bottom</a:t>
                      </a:r>
                    </a:p>
                  </a:txBody>
                  <a:tcPr marL="45720" marR="45720" marT="45720" marB="45720" anchor="t" anchorCtr="0" horzOverflow="overflow"/>
                </a:tc>
                <a:tc>
                  <a:txBody>
                    <a:bodyPr/>
                    <a:lstStyle/>
                    <a:p>
                      <a:pPr algn="l">
                        <a:defRPr sz="1800"/>
                      </a:pPr>
                      <a:r>
                        <a:rPr sz="2000">
                          <a:sym typeface="Helvetica"/>
                        </a:rPr>
                        <a:t>Bottom: 80px</a:t>
                      </a:r>
                    </a:p>
                  </a:txBody>
                  <a:tcPr marL="45720" marR="45720" marT="45720" marB="45720" anchor="t" anchorCtr="0" horzOverflow="overflow"/>
                </a:tc>
                <a:tc>
                  <a:txBody>
                    <a:bodyPr/>
                    <a:lstStyle/>
                    <a:p>
                      <a:pPr algn="l">
                        <a:defRPr sz="1800"/>
                      </a:pPr>
                      <a:r>
                        <a:rPr sz="2000">
                          <a:sym typeface="Helvetica"/>
                        </a:rPr>
                        <a:t>底部偏移，定义元素相对于其父元素的下边线的距离</a:t>
                      </a:r>
                    </a:p>
                  </a:txBody>
                  <a:tcPr marL="45720" marR="45720" marT="45720" marB="45720" anchor="t" anchorCtr="0" horzOverflow="overflow"/>
                </a:tc>
              </a:tr>
              <a:tr h="528320">
                <a:tc>
                  <a:txBody>
                    <a:bodyPr/>
                    <a:lstStyle/>
                    <a:p>
                      <a:pPr algn="l">
                        <a:defRPr sz="1800"/>
                      </a:pPr>
                      <a:r>
                        <a:rPr sz="2000">
                          <a:sym typeface="Helvetica"/>
                        </a:rPr>
                        <a:t>left</a:t>
                      </a:r>
                    </a:p>
                  </a:txBody>
                  <a:tcPr marL="45720" marR="45720" marT="45720" marB="45720" anchor="t" anchorCtr="0" horzOverflow="overflow">
                    <a:solidFill>
                      <a:srgbClr val="DDDDDD"/>
                    </a:solidFill>
                  </a:tcPr>
                </a:tc>
                <a:tc>
                  <a:txBody>
                    <a:bodyPr/>
                    <a:lstStyle/>
                    <a:p>
                      <a:pPr algn="l">
                        <a:defRPr sz="1800"/>
                      </a:pPr>
                      <a:r>
                        <a:rPr sz="2000">
                          <a:sym typeface="Helvetica"/>
                        </a:rPr>
                        <a:t>Left:80px</a:t>
                      </a:r>
                    </a:p>
                  </a:txBody>
                  <a:tcPr marL="45720" marR="45720" marT="45720" marB="45720" anchor="t" anchorCtr="0" horzOverflow="overflow">
                    <a:solidFill>
                      <a:srgbClr val="DDDDDD"/>
                    </a:solidFill>
                  </a:tcPr>
                </a:tc>
                <a:tc>
                  <a:txBody>
                    <a:bodyPr/>
                    <a:lstStyle/>
                    <a:p>
                      <a:pPr algn="l">
                        <a:defRPr sz="1800"/>
                      </a:pPr>
                      <a:r>
                        <a:rPr sz="2000">
                          <a:sym typeface="Helvetica"/>
                        </a:rPr>
                        <a:t>左侧偏移，定义元素相对于其父元素的左边线的距离</a:t>
                      </a:r>
                    </a:p>
                  </a:txBody>
                  <a:tcPr marL="45720" marR="45720" marT="45720" marB="45720" anchor="t" anchorCtr="0" horzOverflow="overflow">
                    <a:solidFill>
                      <a:srgbClr val="DDDDDD"/>
                    </a:solidFill>
                  </a:tcPr>
                </a:tc>
              </a:tr>
              <a:tr h="528320">
                <a:tc>
                  <a:txBody>
                    <a:bodyPr/>
                    <a:lstStyle/>
                    <a:p>
                      <a:pPr algn="l">
                        <a:defRPr sz="1800"/>
                      </a:pPr>
                      <a:r>
                        <a:rPr sz="2000">
                          <a:sym typeface="Helvetica"/>
                        </a:rPr>
                        <a:t>right</a:t>
                      </a:r>
                    </a:p>
                  </a:txBody>
                  <a:tcPr marL="45720" marR="45720" marT="45720" marB="45720" anchor="t" anchorCtr="0" horzOverflow="overflow"/>
                </a:tc>
                <a:tc>
                  <a:txBody>
                    <a:bodyPr/>
                    <a:lstStyle/>
                    <a:p>
                      <a:pPr algn="l">
                        <a:defRPr sz="1800"/>
                      </a:pPr>
                      <a:r>
                        <a:rPr sz="2000">
                          <a:sym typeface="Helvetica"/>
                        </a:rPr>
                        <a:t>Right: 80px</a:t>
                      </a:r>
                    </a:p>
                  </a:txBody>
                  <a:tcPr marL="45720" marR="45720" marT="45720" marB="45720" anchor="t" anchorCtr="0" horzOverflow="overflow"/>
                </a:tc>
                <a:tc>
                  <a:txBody>
                    <a:bodyPr/>
                    <a:lstStyle/>
                    <a:p>
                      <a:pPr algn="l">
                        <a:defRPr sz="1800"/>
                      </a:pPr>
                      <a:r>
                        <a:rPr sz="2000">
                          <a:sym typeface="Helvetica"/>
                        </a:rPr>
                        <a:t>右侧偏移，定义元素相对于其父元素的右边线的距离</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1" name="成组"/>
          <p:cNvGrpSpPr/>
          <p:nvPr/>
        </p:nvGrpSpPr>
        <p:grpSpPr>
          <a:xfrm>
            <a:off x="0" y="1170676"/>
            <a:ext cx="3809508" cy="945063"/>
            <a:chOff x="0" y="0"/>
            <a:chExt cx="3809507" cy="945061"/>
          </a:xfrm>
        </p:grpSpPr>
        <p:sp>
          <p:nvSpPr>
            <p:cNvPr id="15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6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6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静态定位</a:t>
            </a:r>
            <a:r>
              <a:rPr>
                <a:solidFill>
                  <a:srgbClr val="2B649C"/>
                </a:solidFill>
              </a:rPr>
              <a:t>:静态定位是元素的默认定位方式，就是无定位的意思。</a:t>
            </a:r>
          </a:p>
        </p:txBody>
      </p:sp>
      <p:sp>
        <p:nvSpPr>
          <p:cNvPr id="16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165" name="矩形 10"/>
          <p:cNvSpPr/>
          <p:nvPr/>
        </p:nvSpPr>
        <p:spPr>
          <a:xfrm>
            <a:off x="847735" y="4855284"/>
            <a:ext cx="10455891"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position: </a:t>
            </a:r>
            <a:r>
              <a:rPr>
                <a:latin typeface="微软雅黑 Light"/>
                <a:ea typeface="微软雅黑 Light"/>
                <a:cs typeface="微软雅黑 Light"/>
                <a:sym typeface="微软雅黑 Light"/>
              </a:rPr>
              <a:t>static</a:t>
            </a:r>
            <a:r>
              <a:t>;}</a:t>
            </a:r>
          </a:p>
        </p:txBody>
      </p:sp>
      <p:sp>
        <p:nvSpPr>
          <p:cNvPr id="16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67" name="文本框 17"/>
          <p:cNvSpPr txBox="1"/>
          <p:nvPr/>
        </p:nvSpPr>
        <p:spPr>
          <a:xfrm>
            <a:off x="822162" y="6298134"/>
            <a:ext cx="685800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静态定位按照标准流特性摆放位置，它没有偏移</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静态定位在布局时很少用得到</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1" name="成组"/>
          <p:cNvGrpSpPr/>
          <p:nvPr/>
        </p:nvGrpSpPr>
        <p:grpSpPr>
          <a:xfrm>
            <a:off x="0" y="1170676"/>
            <a:ext cx="3809508" cy="945063"/>
            <a:chOff x="0" y="0"/>
            <a:chExt cx="3809507" cy="945061"/>
          </a:xfrm>
        </p:grpSpPr>
        <p:sp>
          <p:nvSpPr>
            <p:cNvPr id="16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7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7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7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相对定位</a:t>
            </a:r>
            <a:r>
              <a:rPr>
                <a:solidFill>
                  <a:srgbClr val="2B649C"/>
                </a:solidFill>
              </a:rPr>
              <a:t>:相对定位是元素在移动位置的时候，相对于它原来的位置来说的(自恋型)</a:t>
            </a:r>
          </a:p>
        </p:txBody>
      </p:sp>
      <p:sp>
        <p:nvSpPr>
          <p:cNvPr id="17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175" name="矩形 10"/>
          <p:cNvSpPr/>
          <p:nvPr/>
        </p:nvSpPr>
        <p:spPr>
          <a:xfrm>
            <a:off x="847735" y="4855285"/>
            <a:ext cx="10455891"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position: </a:t>
            </a:r>
            <a:r>
              <a:rPr>
                <a:latin typeface="微软雅黑 Light"/>
                <a:ea typeface="微软雅黑 Light"/>
                <a:cs typeface="微软雅黑 Light"/>
                <a:sym typeface="微软雅黑 Light"/>
              </a:rPr>
              <a:t>relative</a:t>
            </a:r>
            <a:r>
              <a:t>;}</a:t>
            </a:r>
          </a:p>
        </p:txBody>
      </p:sp>
      <p:sp>
        <p:nvSpPr>
          <p:cNvPr id="17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77" name="文本框 17"/>
          <p:cNvSpPr txBox="1"/>
          <p:nvPr/>
        </p:nvSpPr>
        <p:spPr>
          <a:xfrm>
            <a:off x="822162" y="6298134"/>
            <a:ext cx="1029548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移动位置的时候参照点事自己原来的位置</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原来在标准流的位置继续占有，后面的盒子仍然以标准流的方式对待它。 </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相对定位没有脱标，它最典型的应用是给绝对定位当爹的…</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1" name="成组"/>
          <p:cNvGrpSpPr/>
          <p:nvPr/>
        </p:nvGrpSpPr>
        <p:grpSpPr>
          <a:xfrm>
            <a:off x="0" y="1170676"/>
            <a:ext cx="3809508" cy="945063"/>
            <a:chOff x="0" y="0"/>
            <a:chExt cx="3809507" cy="945061"/>
          </a:xfrm>
        </p:grpSpPr>
        <p:sp>
          <p:nvSpPr>
            <p:cNvPr id="179" name="矩形"/>
            <p:cNvSpPr/>
            <p:nvPr/>
          </p:nvSpPr>
          <p:spPr>
            <a:xfrm>
              <a:off x="0" y="0"/>
              <a:ext cx="3809508"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0" name="病毒"/>
            <p:cNvSpPr/>
            <p:nvPr/>
          </p:nvSpPr>
          <p:spPr>
            <a:xfrm>
              <a:off x="137428" y="148580"/>
              <a:ext cx="647366"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8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FFFFFF"/>
                </a:solidFill>
                <a:latin typeface="微软雅黑 Light"/>
                <a:ea typeface="微软雅黑 Light"/>
                <a:cs typeface="微软雅黑 Light"/>
                <a:sym typeface="微软雅黑 Light"/>
              </a:defRPr>
            </a:pPr>
            <a:r>
              <a:t>知识点</a:t>
            </a:r>
            <a:r>
              <a:t>讲解</a:t>
            </a:r>
          </a:p>
        </p:txBody>
      </p:sp>
      <p:sp>
        <p:nvSpPr>
          <p:cNvPr id="18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绝对定位</a:t>
            </a:r>
            <a:r>
              <a:rPr>
                <a:solidFill>
                  <a:srgbClr val="2B649C"/>
                </a:solidFill>
              </a:rPr>
              <a:t>:是元素在移动位置的时候，是相对于它祖先元素来说的(拼爹型)</a:t>
            </a:r>
          </a:p>
        </p:txBody>
      </p:sp>
      <p:sp>
        <p:nvSpPr>
          <p:cNvPr id="18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1">
                <a:solidFill>
                  <a:srgbClr val="FF0000"/>
                </a:solidFill>
                <a:latin typeface="微软雅黑 Light"/>
                <a:ea typeface="微软雅黑 Light"/>
                <a:cs typeface="微软雅黑 Light"/>
                <a:sym typeface="微软雅黑 Light"/>
              </a:defRPr>
            </a:pPr>
            <a:r>
              <a:t>语法</a:t>
            </a:r>
            <a:r>
              <a:t>:</a:t>
            </a:r>
          </a:p>
        </p:txBody>
      </p:sp>
      <p:sp>
        <p:nvSpPr>
          <p:cNvPr id="185" name="矩形 10"/>
          <p:cNvSpPr/>
          <p:nvPr/>
        </p:nvSpPr>
        <p:spPr>
          <a:xfrm>
            <a:off x="847735" y="4855285"/>
            <a:ext cx="10455891"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Consolas"/>
                <a:ea typeface="Consolas"/>
                <a:cs typeface="Consolas"/>
                <a:sym typeface="Consolas"/>
              </a:defRPr>
            </a:pPr>
            <a:r>
              <a:rPr>
                <a:latin typeface="微软雅黑 Light"/>
                <a:ea typeface="微软雅黑 Light"/>
                <a:cs typeface="微软雅黑 Light"/>
                <a:sym typeface="微软雅黑 Light"/>
              </a:rPr>
              <a:t>选择器 </a:t>
            </a:r>
            <a:r>
              <a:t>{ position: </a:t>
            </a:r>
            <a:r>
              <a:rPr>
                <a:latin typeface="微软雅黑 Light"/>
                <a:ea typeface="微软雅黑 Light"/>
                <a:cs typeface="微软雅黑 Light"/>
                <a:sym typeface="微软雅黑 Light"/>
              </a:rPr>
              <a:t>absolute</a:t>
            </a:r>
            <a:r>
              <a:t>;}</a:t>
            </a:r>
          </a:p>
        </p:txBody>
      </p:sp>
      <p:sp>
        <p:nvSpPr>
          <p:cNvPr id="18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87" name="文本框 17"/>
          <p:cNvSpPr txBox="1"/>
          <p:nvPr/>
        </p:nvSpPr>
        <p:spPr>
          <a:xfrm>
            <a:off x="822162" y="6298134"/>
            <a:ext cx="11717685"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如果没有祖先元素或祖先元素没有定位，则以浏览器为准定位(Document文档)</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如果祖先元素有定位(相对、绝对、固定定位),则以最近一级有定位的祖先元素为参考</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绝对定位不再占有原先的位置(脱标)</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