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1" r:id="rId2"/>
    <p:sldId id="304" r:id="rId3"/>
    <p:sldId id="798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>
          <p15:clr>
            <a:srgbClr val="A4A3A4"/>
          </p15:clr>
        </p15:guide>
        <p15:guide id="2" pos="2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BF5FF"/>
    <a:srgbClr val="CC3300"/>
    <a:srgbClr val="595959"/>
    <a:srgbClr val="404040"/>
    <a:srgbClr val="262626"/>
    <a:srgbClr val="047FFD"/>
    <a:srgbClr val="B3D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172" d="100"/>
          <a:sy n="172" d="100"/>
        </p:scale>
        <p:origin x="606" y="132"/>
      </p:cViewPr>
      <p:guideLst>
        <p:guide orient="horz" pos="1658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8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4/21/2020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4/21/2020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2020/4/21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dirty="0"/>
              <a:t>前言</a:t>
            </a:r>
            <a:r>
              <a:rPr kumimoji="1" lang="en-US" altLang="zh-CN" dirty="0"/>
              <a:t>-</a:t>
            </a:r>
            <a:r>
              <a:rPr kumimoji="1" lang="zh-CN" altLang="en-US" dirty="0"/>
              <a:t>基础班学习路线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基础</a:t>
            </a:r>
            <a:r>
              <a:rPr lang="zh-CN" altLang="en-US" dirty="0"/>
              <a:t>班目标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73100" y="950595"/>
            <a:ext cx="7369175" cy="15328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目标：</a:t>
            </a:r>
            <a:r>
              <a:rPr lang="zh-CN">
                <a:sym typeface="+mn-ea"/>
              </a:rPr>
              <a:t>学习</a:t>
            </a:r>
            <a:r>
              <a:rPr lang="en-US" altLang="zh-CN" dirty="0">
                <a:sym typeface="+mn-ea"/>
              </a:rPr>
              <a:t>PC</a:t>
            </a:r>
            <a:r>
              <a:rPr lang="zh-CN" altLang="en-US" dirty="0">
                <a:sym typeface="+mn-ea"/>
              </a:rPr>
              <a:t>端</a:t>
            </a:r>
            <a:r>
              <a:rPr lang="zh-CN" altLang="en-US">
                <a:sym typeface="+mn-ea"/>
              </a:rPr>
              <a:t>网站布局</a:t>
            </a:r>
            <a:endParaRPr lang="zh-CN" altLang="en-US" dirty="0">
              <a:sym typeface="+mn-ea"/>
            </a:endParaRPr>
          </a:p>
          <a:p>
            <a:r>
              <a:rPr lang="zh-CN" altLang="en-US">
                <a:sym typeface="+mn-ea"/>
              </a:rPr>
              <a:t>验收项目：  </a:t>
            </a:r>
            <a:r>
              <a:rPr lang="zh-CN" altLang="en-US" dirty="0">
                <a:sym typeface="+mn-ea"/>
              </a:rPr>
              <a:t>品优购</a:t>
            </a:r>
            <a:r>
              <a:rPr lang="zh-CN" altLang="en-US">
                <a:sym typeface="+mn-ea"/>
              </a:rPr>
              <a:t>静态网站</a:t>
            </a:r>
            <a:endParaRPr lang="en-US" altLang="zh-CN" dirty="0">
              <a:sym typeface="+mn-ea"/>
            </a:endParaRPr>
          </a:p>
          <a:p>
            <a:r>
              <a:rPr lang="zh-CN" altLang="en-US">
                <a:sym typeface="+mn-ea"/>
              </a:rPr>
              <a:t>为什么要学：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精通</a:t>
            </a:r>
            <a:r>
              <a:rPr lang="zh-CN" altLang="en-US" dirty="0">
                <a:sym typeface="+mn-ea"/>
              </a:rPr>
              <a:t>网页布局，也是我们前端人员的必备</a:t>
            </a:r>
            <a:r>
              <a:rPr lang="zh-CN" altLang="en-US">
                <a:sym typeface="+mn-ea"/>
              </a:rPr>
              <a:t>技能。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为</a:t>
            </a:r>
            <a:r>
              <a:rPr lang="zh-CN" altLang="en-US" dirty="0">
                <a:sym typeface="+mn-ea"/>
              </a:rPr>
              <a:t>后面学习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打下坚实基础。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139E82-9C3D-4055-BDF3-DC044835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703" y="1014153"/>
            <a:ext cx="4731332" cy="3228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 dirty="0"/>
              <a:t>基础班学习路线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405" y="1604012"/>
            <a:ext cx="1860550" cy="389769"/>
          </a:xfrm>
          <a:prstGeom prst="rect">
            <a:avLst/>
          </a:prstGeom>
          <a:solidFill>
            <a:srgbClr val="C00000"/>
          </a:solidFill>
          <a:ln>
            <a:solidFill>
              <a:srgbClr val="EBF5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HTML5 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基础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509270" y="2138335"/>
            <a:ext cx="1860550" cy="1229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cs typeface="阿里巴巴普惠体 R" panose="00020600040101010101" pitchFamily="18" charset="-122"/>
                <a:sym typeface="+mn-ea"/>
              </a:rPr>
              <a:t>课时：</a:t>
            </a:r>
            <a:r>
              <a:rPr lang="en-US" altLang="zh-CN" b="1">
                <a:cs typeface="阿里巴巴普惠体 R" panose="00020600040101010101" pitchFamily="18" charset="-122"/>
                <a:sym typeface="+mn-ea"/>
              </a:rPr>
              <a:t>20</a:t>
            </a:r>
            <a:r>
              <a:rPr lang="en-US" altLang="zh-CN" b="1" dirty="0">
                <a:cs typeface="阿里巴巴普惠体 R" panose="00020600040101010101" pitchFamily="18" charset="-122"/>
                <a:sym typeface="+mn-ea"/>
              </a:rPr>
              <a:t>%</a:t>
            </a:r>
            <a:endParaRPr lang="zh-CN" altLang="en-US" b="1" dirty="0">
              <a:cs typeface="阿里巴巴普惠体 R" panose="00020600040101010101" pitchFamily="18" charset="-122"/>
              <a:sym typeface="+mn-ea"/>
            </a:endParaRPr>
          </a:p>
          <a:p>
            <a:r>
              <a:rPr lang="zh-CN" altLang="en-US" sz="1000" dirty="0">
                <a:cs typeface="阿里巴巴普惠体 R" panose="00020600040101010101" pitchFamily="18" charset="-122"/>
                <a:sym typeface="+mn-ea"/>
              </a:rPr>
              <a:t>学习</a:t>
            </a:r>
            <a:r>
              <a:rPr lang="en-US" altLang="zh-CN" sz="1000" dirty="0">
                <a:cs typeface="阿里巴巴普惠体 R" panose="00020600040101010101" pitchFamily="18" charset="-122"/>
                <a:sym typeface="+mn-ea"/>
              </a:rPr>
              <a:t>HTML5 </a:t>
            </a:r>
            <a:r>
              <a:rPr lang="zh-CN" altLang="en-US" sz="1000" dirty="0">
                <a:cs typeface="阿里巴巴普惠体 R" panose="00020600040101010101" pitchFamily="18" charset="-122"/>
                <a:sym typeface="+mn-ea"/>
              </a:rPr>
              <a:t>基础，主要学习最常见的没有兼容性的 </a:t>
            </a:r>
            <a:r>
              <a:rPr lang="en-US" altLang="zh-CN" sz="1000" dirty="0">
                <a:cs typeface="阿里巴巴普惠体 R" panose="00020600040101010101" pitchFamily="18" charset="-122"/>
                <a:sym typeface="+mn-ea"/>
              </a:rPr>
              <a:t>HTML </a:t>
            </a:r>
            <a:r>
              <a:rPr lang="zh-CN" altLang="en-US" sz="1000" dirty="0">
                <a:cs typeface="阿里巴巴普惠体 R" panose="00020600040101010101" pitchFamily="18" charset="-122"/>
                <a:sym typeface="+mn-ea"/>
              </a:rPr>
              <a:t>标签。</a:t>
            </a:r>
          </a:p>
        </p:txBody>
      </p:sp>
      <p:sp>
        <p:nvSpPr>
          <p:cNvPr id="5" name="矩形 4"/>
          <p:cNvSpPr/>
          <p:nvPr/>
        </p:nvSpPr>
        <p:spPr>
          <a:xfrm>
            <a:off x="2555875" y="1604012"/>
            <a:ext cx="1860550" cy="389769"/>
          </a:xfrm>
          <a:prstGeom prst="rect">
            <a:avLst/>
          </a:prstGeom>
          <a:solidFill>
            <a:srgbClr val="C00000"/>
          </a:solidFill>
          <a:ln>
            <a:solidFill>
              <a:srgbClr val="EBF5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CSS3 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基础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2675890" y="2138335"/>
            <a:ext cx="1860550" cy="181419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cs typeface="阿里巴巴普惠体 R" panose="00020600040101010101" pitchFamily="18" charset="-122"/>
                <a:sym typeface="+mn-ea"/>
              </a:rPr>
              <a:t>课时：</a:t>
            </a:r>
            <a:r>
              <a:rPr lang="en-US" altLang="zh-CN" b="1">
                <a:cs typeface="阿里巴巴普惠体 R" panose="00020600040101010101" pitchFamily="18" charset="-122"/>
                <a:sym typeface="+mn-ea"/>
              </a:rPr>
              <a:t>50</a:t>
            </a:r>
            <a:r>
              <a:rPr lang="en-US" altLang="zh-CN" b="1" dirty="0">
                <a:cs typeface="阿里巴巴普惠体 R" panose="00020600040101010101" pitchFamily="18" charset="-122"/>
                <a:sym typeface="+mn-ea"/>
              </a:rPr>
              <a:t>%</a:t>
            </a:r>
            <a:endParaRPr lang="zh-CN" altLang="en-US" b="1" dirty="0">
              <a:cs typeface="阿里巴巴普惠体 R" panose="00020600040101010101" pitchFamily="18" charset="-122"/>
              <a:sym typeface="+mn-ea"/>
            </a:endParaRPr>
          </a:p>
          <a:p>
            <a:r>
              <a:rPr lang="zh-CN" altLang="en-US" dirty="0">
                <a:cs typeface="阿里巴巴普惠体 R" panose="00020600040101010101" pitchFamily="18" charset="-122"/>
                <a:sym typeface="+mn-ea"/>
              </a:rPr>
              <a:t>学习 </a:t>
            </a:r>
            <a:r>
              <a:rPr lang="en-US" altLang="zh-CN" dirty="0">
                <a:cs typeface="阿里巴巴普惠体 R" panose="00020600040101010101" pitchFamily="18" charset="-122"/>
                <a:sym typeface="+mn-ea"/>
              </a:rPr>
              <a:t>CSS3 </a:t>
            </a:r>
            <a:r>
              <a:rPr lang="zh-CN" altLang="en-US" dirty="0">
                <a:cs typeface="阿里巴巴普惠体 R" panose="00020600040101010101" pitchFamily="18" charset="-122"/>
                <a:sym typeface="+mn-ea"/>
              </a:rPr>
              <a:t>基础，主要学习最常用没有兼容性的 </a:t>
            </a:r>
            <a:r>
              <a:rPr lang="en-US" altLang="zh-CN" dirty="0">
                <a:cs typeface="阿里巴巴普惠体 R" panose="00020600040101010101" pitchFamily="18" charset="-122"/>
                <a:sym typeface="+mn-ea"/>
              </a:rPr>
              <a:t>CSS </a:t>
            </a:r>
            <a:r>
              <a:rPr lang="zh-CN" altLang="en-US" dirty="0">
                <a:cs typeface="阿里巴巴普惠体 R" panose="00020600040101010101" pitchFamily="18" charset="-122"/>
                <a:sym typeface="+mn-ea"/>
              </a:rPr>
              <a:t>样式，利用前面学习的标签完成传统</a:t>
            </a:r>
            <a:r>
              <a:rPr lang="en-US" altLang="zh-CN" dirty="0">
                <a:cs typeface="阿里巴巴普惠体 R" panose="00020600040101010101" pitchFamily="18" charset="-122"/>
                <a:sym typeface="+mn-ea"/>
              </a:rPr>
              <a:t>PC</a:t>
            </a:r>
            <a:r>
              <a:rPr lang="zh-CN" altLang="en-US" dirty="0">
                <a:cs typeface="阿里巴巴普惠体 R" panose="00020600040101010101" pitchFamily="18" charset="-122"/>
                <a:sym typeface="+mn-ea"/>
              </a:rPr>
              <a:t>端网页布局。</a:t>
            </a:r>
          </a:p>
          <a:p>
            <a:r>
              <a:rPr lang="zh-CN" altLang="en-US" b="1" dirty="0">
                <a:cs typeface="阿里巴巴普惠体 R" panose="00020600040101010101" pitchFamily="18" charset="-122"/>
                <a:sym typeface="+mn-ea"/>
              </a:rPr>
              <a:t>综合案例：</a:t>
            </a:r>
            <a:r>
              <a:rPr lang="zh-CN" altLang="en-US" dirty="0">
                <a:cs typeface="阿里巴巴普惠体 R" panose="00020600040101010101" pitchFamily="18" charset="-122"/>
                <a:sym typeface="+mn-ea"/>
              </a:rPr>
              <a:t>传统企业网页制作。</a:t>
            </a:r>
          </a:p>
        </p:txBody>
      </p:sp>
      <p:sp>
        <p:nvSpPr>
          <p:cNvPr id="7" name="矩形 6"/>
          <p:cNvSpPr/>
          <p:nvPr/>
        </p:nvSpPr>
        <p:spPr>
          <a:xfrm>
            <a:off x="4838700" y="1604012"/>
            <a:ext cx="1860550" cy="389769"/>
          </a:xfrm>
          <a:prstGeom prst="rect">
            <a:avLst/>
          </a:prstGeom>
          <a:solidFill>
            <a:srgbClr val="C00000"/>
          </a:solidFill>
          <a:ln>
            <a:solidFill>
              <a:srgbClr val="EBF5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H5C3 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提高</a:t>
            </a:r>
          </a:p>
        </p:txBody>
      </p:sp>
      <p:sp>
        <p:nvSpPr>
          <p:cNvPr id="8" name="矩形 7"/>
          <p:cNvSpPr/>
          <p:nvPr/>
        </p:nvSpPr>
        <p:spPr>
          <a:xfrm>
            <a:off x="7121525" y="1604012"/>
            <a:ext cx="1860550" cy="389769"/>
          </a:xfrm>
          <a:prstGeom prst="rect">
            <a:avLst/>
          </a:prstGeom>
          <a:solidFill>
            <a:srgbClr val="C00000"/>
          </a:solidFill>
          <a:ln>
            <a:solidFill>
              <a:srgbClr val="EBF5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项目</a:t>
            </a:r>
            <a:r>
              <a:rPr lang="en-US" altLang="zh-CN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品优购电商网站</a:t>
            </a: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4941570" y="2138335"/>
            <a:ext cx="1860550" cy="1301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cs typeface="阿里巴巴普惠体 R" panose="00020600040101010101" pitchFamily="18" charset="-122"/>
                <a:sym typeface="+mn-ea"/>
              </a:rPr>
              <a:t>课时：</a:t>
            </a:r>
            <a:r>
              <a:rPr lang="en-US" altLang="zh-CN" b="1">
                <a:cs typeface="阿里巴巴普惠体 R" panose="00020600040101010101" pitchFamily="18" charset="-122"/>
                <a:sym typeface="+mn-ea"/>
              </a:rPr>
              <a:t>10</a:t>
            </a:r>
            <a:r>
              <a:rPr lang="en-US" altLang="zh-CN" b="1" dirty="0">
                <a:cs typeface="阿里巴巴普惠体 R" panose="00020600040101010101" pitchFamily="18" charset="-122"/>
                <a:sym typeface="+mn-ea"/>
              </a:rPr>
              <a:t>%</a:t>
            </a:r>
            <a:endParaRPr lang="zh-CN" altLang="en-US" b="1" dirty="0">
              <a:cs typeface="阿里巴巴普惠体 R" panose="00020600040101010101" pitchFamily="18" charset="-122"/>
              <a:sym typeface="+mn-ea"/>
            </a:endParaRPr>
          </a:p>
          <a:p>
            <a:r>
              <a:rPr lang="zh-CN" altLang="en-US" sz="1000" dirty="0">
                <a:cs typeface="阿里巴巴普惠体 R" panose="00020600040101010101" pitchFamily="18" charset="-122"/>
                <a:sym typeface="+mn-ea"/>
              </a:rPr>
              <a:t>学习 </a:t>
            </a:r>
            <a:r>
              <a:rPr lang="en-US" altLang="zh-CN" sz="1000" dirty="0">
                <a:cs typeface="阿里巴巴普惠体 R" panose="00020600040101010101" pitchFamily="18" charset="-122"/>
                <a:sym typeface="+mn-ea"/>
              </a:rPr>
              <a:t>HTML5 </a:t>
            </a:r>
            <a:r>
              <a:rPr lang="zh-CN" altLang="en-US" sz="1000" dirty="0">
                <a:cs typeface="阿里巴巴普惠体 R" panose="00020600040101010101" pitchFamily="18" charset="-122"/>
                <a:sym typeface="+mn-ea"/>
              </a:rPr>
              <a:t>新增的标签、</a:t>
            </a:r>
            <a:r>
              <a:rPr lang="en-US" altLang="zh-CN" sz="1000" dirty="0">
                <a:cs typeface="阿里巴巴普惠体 R" panose="00020600040101010101" pitchFamily="18" charset="-122"/>
                <a:sym typeface="+mn-ea"/>
              </a:rPr>
              <a:t>CSS3 </a:t>
            </a:r>
            <a:r>
              <a:rPr lang="zh-CN" altLang="en-US" sz="1000" dirty="0">
                <a:cs typeface="阿里巴巴普惠体 R" panose="00020600040101010101" pitchFamily="18" charset="-122"/>
                <a:sym typeface="+mn-ea"/>
              </a:rPr>
              <a:t>样式</a:t>
            </a:r>
            <a:r>
              <a:rPr lang="en-US" altLang="zh-CN" sz="1000" dirty="0">
                <a:cs typeface="阿里巴巴普惠体 R" panose="00020600040101010101" pitchFamily="18" charset="-122"/>
                <a:sym typeface="+mn-ea"/>
              </a:rPr>
              <a:t>, </a:t>
            </a:r>
            <a:r>
              <a:rPr lang="zh-CN" altLang="en-US" sz="1000" dirty="0">
                <a:cs typeface="阿里巴巴普惠体 R" panose="00020600040101010101" pitchFamily="18" charset="-122"/>
                <a:sym typeface="+mn-ea"/>
              </a:rPr>
              <a:t>有一定兼容性，可以与未来更好的接轨</a:t>
            </a: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121525" y="2138335"/>
            <a:ext cx="1860550" cy="2159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cs typeface="阿里巴巴普惠体 R" panose="00020600040101010101" pitchFamily="18" charset="-122"/>
                <a:sym typeface="+mn-ea"/>
              </a:rPr>
              <a:t>课时：</a:t>
            </a:r>
            <a:r>
              <a:rPr lang="en-US" altLang="zh-CN" b="1">
                <a:cs typeface="阿里巴巴普惠体 R" panose="00020600040101010101" pitchFamily="18" charset="-122"/>
                <a:sym typeface="+mn-ea"/>
              </a:rPr>
              <a:t>20</a:t>
            </a:r>
            <a:r>
              <a:rPr lang="en-US" altLang="zh-CN" b="1" dirty="0">
                <a:cs typeface="阿里巴巴普惠体 R" panose="00020600040101010101" pitchFamily="18" charset="-122"/>
                <a:sym typeface="+mn-ea"/>
              </a:rPr>
              <a:t>%</a:t>
            </a:r>
            <a:endParaRPr lang="zh-CN" altLang="en-US" b="1" dirty="0">
              <a:cs typeface="阿里巴巴普惠体 R" panose="00020600040101010101" pitchFamily="18" charset="-122"/>
              <a:sym typeface="+mn-ea"/>
            </a:endParaRPr>
          </a:p>
          <a:p>
            <a:r>
              <a:rPr lang="zh-CN" altLang="en-US" sz="1000" dirty="0">
                <a:cs typeface="阿里巴巴普惠体 R" panose="00020600040101010101" pitchFamily="18" charset="-122"/>
                <a:sym typeface="+mn-ea"/>
              </a:rPr>
              <a:t>综合以前学习知识点，贴近于实际开发，制作品优购电商网站，完成首页、列表页、注册页制作。</a:t>
            </a:r>
          </a:p>
          <a:p>
            <a:r>
              <a:rPr lang="zh-CN" altLang="en-US" sz="1000" b="1" dirty="0">
                <a:cs typeface="阿里巴巴普惠体 R" panose="00020600040101010101" pitchFamily="18" charset="-122"/>
                <a:sym typeface="+mn-ea"/>
              </a:rPr>
              <a:t>目的：</a:t>
            </a:r>
            <a:r>
              <a:rPr lang="zh-CN" altLang="en-US" sz="1000" dirty="0">
                <a:cs typeface="阿里巴巴普惠体 R" panose="00020600040101010101" pitchFamily="18" charset="-122"/>
                <a:sym typeface="+mn-ea"/>
              </a:rPr>
              <a:t>学习网页制作实际开发制作流程规范。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28850" y="1783080"/>
            <a:ext cx="306070" cy="6985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474210" y="1783080"/>
            <a:ext cx="306070" cy="6985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57670" y="1790065"/>
            <a:ext cx="306070" cy="6985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7" grpId="0" animBg="1"/>
      <p:bldP spid="8" grpId="0" animBg="1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200</Words>
  <Application>Microsoft Office PowerPoint</Application>
  <PresentationFormat>全屏显示(16:9)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阿里巴巴普惠体 R</vt:lpstr>
      <vt:lpstr>等线</vt:lpstr>
      <vt:lpstr>微软雅黑</vt:lpstr>
      <vt:lpstr>Arial</vt:lpstr>
      <vt:lpstr>Calibri</vt:lpstr>
      <vt:lpstr>Segoe UI</vt:lpstr>
      <vt:lpstr>Wingdings</vt:lpstr>
      <vt:lpstr>黑马程序员主题​​</vt:lpstr>
      <vt:lpstr>前言-基础班学习路线</vt:lpstr>
      <vt:lpstr>一.基础班目标</vt:lpstr>
      <vt:lpstr>二. 基础班学习路线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james zou</cp:lastModifiedBy>
  <cp:revision>3425</cp:revision>
  <dcterms:created xsi:type="dcterms:W3CDTF">2018-10-05T21:01:00Z</dcterms:created>
  <dcterms:modified xsi:type="dcterms:W3CDTF">2020-04-21T04:15:04Z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